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6" r:id="rId7"/>
    <p:sldId id="260" r:id="rId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6406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999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1376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7456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795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02973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8D7BD2D-417B-4244-8B46-898E9544785B}" type="datetimeFigureOut">
              <a:rPr lang="cs-CZ" smtClean="0"/>
              <a:t>30.3.2017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3713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8D7BD2D-417B-4244-8B46-898E9544785B}" type="datetimeFigureOut">
              <a:rPr lang="cs-CZ" smtClean="0"/>
              <a:t>30.3.2017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41763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D7BD2D-417B-4244-8B46-898E9544785B}" type="datetimeFigureOut">
              <a:rPr lang="cs-CZ" smtClean="0"/>
              <a:t>30.3.2017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366800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460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0946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9ED5E-0D2F-4218-B4F7-DA369D16F928}" type="slidenum">
              <a:rPr lang="cs-CZ" smtClean="0"/>
              <a:t>‹#›</a:t>
            </a:fld>
            <a:endParaRPr lang="cs-CZ"/>
          </a:p>
        </p:txBody>
      </p:sp>
    </p:spTree>
    <p:extLst>
      <p:ext uri="{BB962C8B-B14F-4D97-AF65-F5344CB8AC3E}">
        <p14:creationId xmlns:p14="http://schemas.microsoft.com/office/powerpoint/2010/main" val="14975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7180" y="2130425"/>
            <a:ext cx="8549640" cy="1470025"/>
          </a:xfrm>
        </p:spPr>
        <p:txBody>
          <a:bodyPr>
            <a:normAutofit/>
          </a:bodyPr>
          <a:lstStyle/>
          <a:p>
            <a:r>
              <a:rPr lang="cs-CZ" b="1" dirty="0" smtClean="0"/>
              <a:t>Pletysmografie</a:t>
            </a:r>
            <a:br>
              <a:rPr lang="cs-CZ" b="1" dirty="0" smtClean="0"/>
            </a:br>
            <a:r>
              <a:rPr lang="cs-CZ" sz="3600" dirty="0" smtClean="0">
                <a:solidFill>
                  <a:schemeClr val="bg1">
                    <a:lumMod val="50000"/>
                  </a:schemeClr>
                </a:solidFill>
              </a:rPr>
              <a:t>- měření průtoku krve předloktím -</a:t>
            </a:r>
            <a:endParaRPr lang="cs-CZ" sz="3600" dirty="0">
              <a:solidFill>
                <a:schemeClr val="bg1">
                  <a:lumMod val="50000"/>
                </a:schemeClr>
              </a:solidFill>
            </a:endParaRPr>
          </a:p>
        </p:txBody>
      </p:sp>
      <p:sp>
        <p:nvSpPr>
          <p:cNvPr id="3" name="Podnadpis 2"/>
          <p:cNvSpPr>
            <a:spLocks noGrp="1"/>
          </p:cNvSpPr>
          <p:nvPr>
            <p:ph type="subTitle" idx="1"/>
          </p:nvPr>
        </p:nvSpPr>
        <p:spPr>
          <a:xfrm>
            <a:off x="1371600" y="6334472"/>
            <a:ext cx="6400800" cy="406896"/>
          </a:xfrm>
        </p:spPr>
        <p:txBody>
          <a:bodyPr>
            <a:normAutofit/>
          </a:bodyPr>
          <a:lstStyle/>
          <a:p>
            <a:r>
              <a:rPr lang="cs-CZ" sz="2000" dirty="0" smtClean="0"/>
              <a:t>© Fyziologický ústav LF MU, Jan Novák, 2016</a:t>
            </a:r>
            <a:endParaRPr lang="cs-CZ" sz="2000" dirty="0"/>
          </a:p>
        </p:txBody>
      </p:sp>
    </p:spTree>
    <p:extLst>
      <p:ext uri="{BB962C8B-B14F-4D97-AF65-F5344CB8AC3E}">
        <p14:creationId xmlns:p14="http://schemas.microsoft.com/office/powerpoint/2010/main" val="20230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Metody měření krevního průtoku I</a:t>
            </a:r>
            <a:endParaRPr lang="cs-CZ" b="1" dirty="0"/>
          </a:p>
        </p:txBody>
      </p:sp>
      <p:sp>
        <p:nvSpPr>
          <p:cNvPr id="3" name="Zástupný symbol pro obsah 2"/>
          <p:cNvSpPr>
            <a:spLocks noGrp="1"/>
          </p:cNvSpPr>
          <p:nvPr>
            <p:ph idx="1"/>
          </p:nvPr>
        </p:nvSpPr>
        <p:spPr>
          <a:xfrm>
            <a:off x="457200" y="1412776"/>
            <a:ext cx="8229600" cy="2116832"/>
          </a:xfrm>
        </p:spPr>
        <p:txBody>
          <a:bodyPr>
            <a:normAutofit/>
          </a:bodyPr>
          <a:lstStyle/>
          <a:p>
            <a:r>
              <a:rPr lang="cs-CZ" sz="2800" b="1" dirty="0" smtClean="0"/>
              <a:t>Radioizotopová metoda</a:t>
            </a:r>
          </a:p>
          <a:p>
            <a:pPr lvl="1"/>
            <a:r>
              <a:rPr lang="cs-CZ" sz="1800" dirty="0" smtClean="0"/>
              <a:t>do těla pacienta je vpravena radioaktivní látka (= radiofarmakum) s krátkým poločasem rozpadu (= rychle se z těla eliminuje = malá zátěž pacienta)</a:t>
            </a:r>
          </a:p>
          <a:p>
            <a:pPr lvl="1"/>
            <a:r>
              <a:rPr lang="cs-CZ" sz="1800" dirty="0" smtClean="0"/>
              <a:t>čím větší je průtok krve daným orgánem, tím více radiofarmaka je v této tkáni vychytáno a tím více radioaktivního záření (uvolněného rozpadem daného radiofarmaka) je zachyceno na detektoru</a:t>
            </a:r>
          </a:p>
        </p:txBody>
      </p:sp>
      <p:sp>
        <p:nvSpPr>
          <p:cNvPr id="4" name="TextovéPole 3"/>
          <p:cNvSpPr txBox="1"/>
          <p:nvPr/>
        </p:nvSpPr>
        <p:spPr>
          <a:xfrm>
            <a:off x="-36512" y="6608385"/>
            <a:ext cx="3345788" cy="246221"/>
          </a:xfrm>
          <a:prstGeom prst="rect">
            <a:avLst/>
          </a:prstGeom>
          <a:noFill/>
        </p:spPr>
        <p:txBody>
          <a:bodyPr wrap="none" rtlCol="0">
            <a:spAutoFit/>
          </a:bodyPr>
          <a:lstStyle/>
          <a:p>
            <a:r>
              <a:rPr lang="cs-CZ" sz="500" dirty="0" smtClean="0"/>
              <a:t>Obrázek 1: http://web.carteret.edu/keoughp/LFreshwater/CPAP/V-Q%20Relationships/VQClassNotes_files/image006.jpg</a:t>
            </a:r>
          </a:p>
          <a:p>
            <a:r>
              <a:rPr lang="cs-CZ" sz="500" dirty="0" smtClean="0"/>
              <a:t>Obrázek 2: http://img.medscapestatic.com/pi/meds/ckb/39/26839tn.jpg</a:t>
            </a:r>
            <a:endParaRPr lang="cs-CZ" sz="5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30" t="7255"/>
          <a:stretch/>
        </p:blipFill>
        <p:spPr bwMode="auto">
          <a:xfrm>
            <a:off x="5688451" y="3529608"/>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3669443"/>
            <a:ext cx="4572000" cy="2639184"/>
          </a:xfrm>
          <a:prstGeom prst="rect">
            <a:avLst/>
          </a:prstGeom>
        </p:spPr>
        <p:txBody>
          <a:bodyPr>
            <a:spAutoFit/>
          </a:bodyPr>
          <a:lstStyle/>
          <a:p>
            <a:pPr marL="285750" indent="-285750">
              <a:buFont typeface="Arial" panose="020B0604020202020204" pitchFamily="34" charset="0"/>
              <a:buChar char="•"/>
            </a:pPr>
            <a:r>
              <a:rPr lang="cs-CZ" b="1" dirty="0"/>
              <a:t>Praktické </a:t>
            </a:r>
            <a:r>
              <a:rPr lang="cs-CZ" b="1" dirty="0" smtClean="0"/>
              <a:t>využití</a:t>
            </a:r>
            <a:r>
              <a:rPr lang="cs-CZ" dirty="0" smtClean="0"/>
              <a:t>:</a:t>
            </a:r>
          </a:p>
          <a:p>
            <a:pPr marL="742950" lvl="1" indent="-285750">
              <a:buFont typeface="Arial" panose="020B0604020202020204" pitchFamily="34" charset="0"/>
              <a:buChar char="•"/>
            </a:pPr>
            <a:r>
              <a:rPr lang="cs-CZ" sz="1600" b="1" dirty="0" smtClean="0"/>
              <a:t>Scintigrafie plic</a:t>
            </a:r>
          </a:p>
          <a:p>
            <a:pPr marL="1200150" lvl="2" indent="-285750">
              <a:buFont typeface="Arial" panose="020B0604020202020204" pitchFamily="34" charset="0"/>
              <a:buChar char="•"/>
            </a:pPr>
            <a:r>
              <a:rPr lang="cs-CZ" sz="1050" dirty="0" smtClean="0"/>
              <a:t>využívá se v diagnostice plicní embolizace (= situace, kdy embolus (vmetek) ucpe část plicního řečiště a touto oblastí neprotéká krev (krevní průtok je nulový))</a:t>
            </a:r>
          </a:p>
          <a:p>
            <a:pPr marL="742950" lvl="1" indent="-285750">
              <a:buFont typeface="Arial" panose="020B0604020202020204" pitchFamily="34" charset="0"/>
              <a:buChar char="•"/>
            </a:pPr>
            <a:r>
              <a:rPr lang="cs-CZ" sz="1600" b="1" dirty="0" smtClean="0"/>
              <a:t>Scintigrafie myokardu</a:t>
            </a:r>
          </a:p>
          <a:p>
            <a:pPr marL="1200150" lvl="2" indent="-285750">
              <a:buFont typeface="Arial" panose="020B0604020202020204" pitchFamily="34" charset="0"/>
              <a:buChar char="•"/>
            </a:pPr>
            <a:r>
              <a:rPr lang="cs-CZ" sz="1050" dirty="0" smtClean="0"/>
              <a:t>využívá se v diagnostice ischemické choroby srdeční při nejasném nálezu na EKG</a:t>
            </a:r>
          </a:p>
          <a:p>
            <a:pPr marL="1200150" lvl="2" indent="-285750">
              <a:buFont typeface="Arial" panose="020B0604020202020204" pitchFamily="34" charset="0"/>
              <a:buChar char="•"/>
            </a:pPr>
            <a:r>
              <a:rPr lang="cs-CZ" sz="1050" dirty="0" smtClean="0"/>
              <a:t>aplikované radiofarmakum se rozvrství v srdci a místa s nízkou koncentrací radiofarmaka odpovídají místům špatně prokrveným („hibernující myokard“, ischemická místa za zúžením tepny) nebo místům po již proběhlém infarktu myokardu (jizva tvořená vazivem je méně prokrvená než okolní pracovní myokard)</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 t="9539" r="55924" b="6846"/>
          <a:stretch/>
        </p:blipFill>
        <p:spPr bwMode="auto">
          <a:xfrm>
            <a:off x="6932461" y="3529607"/>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9" b="56687"/>
          <a:stretch/>
        </p:blipFill>
        <p:spPr bwMode="auto">
          <a:xfrm>
            <a:off x="6932462" y="4969767"/>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41" t="44494" b="12193"/>
          <a:stretch/>
        </p:blipFill>
        <p:spPr bwMode="auto">
          <a:xfrm>
            <a:off x="5688451" y="4969767"/>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688451" y="4576511"/>
            <a:ext cx="4572000" cy="276999"/>
          </a:xfrm>
          <a:prstGeom prst="rect">
            <a:avLst/>
          </a:prstGeom>
        </p:spPr>
        <p:txBody>
          <a:bodyPr>
            <a:spAutoFit/>
          </a:bodyPr>
          <a:lstStyle/>
          <a:p>
            <a:r>
              <a:rPr lang="cs-CZ" sz="1200" dirty="0" smtClean="0"/>
              <a:t>Zdravá plíce	        Šipky = defekt průtoku = embolie</a:t>
            </a:r>
            <a:endParaRPr lang="cs-CZ" sz="1200" dirty="0"/>
          </a:p>
        </p:txBody>
      </p:sp>
      <p:sp>
        <p:nvSpPr>
          <p:cNvPr id="11" name="Obdélník 10"/>
          <p:cNvSpPr/>
          <p:nvPr/>
        </p:nvSpPr>
        <p:spPr>
          <a:xfrm>
            <a:off x="5688632" y="6132928"/>
            <a:ext cx="4572000" cy="276999"/>
          </a:xfrm>
          <a:prstGeom prst="rect">
            <a:avLst/>
          </a:prstGeom>
        </p:spPr>
        <p:txBody>
          <a:bodyPr>
            <a:spAutoFit/>
          </a:bodyPr>
          <a:lstStyle/>
          <a:p>
            <a:r>
              <a:rPr lang="cs-CZ" sz="1200" dirty="0" smtClean="0"/>
              <a:t>Zdravé srdce	        Šipka = defekt průtoku = ischemie</a:t>
            </a:r>
            <a:endParaRPr lang="cs-CZ" sz="1200" dirty="0"/>
          </a:p>
        </p:txBody>
      </p:sp>
    </p:spTree>
    <p:extLst>
      <p:ext uri="{BB962C8B-B14F-4D97-AF65-F5344CB8AC3E}">
        <p14:creationId xmlns:p14="http://schemas.microsoft.com/office/powerpoint/2010/main" val="2513418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smtClean="0"/>
              <a:t>Metody měření krevního průtoku II</a:t>
            </a:r>
            <a:endParaRPr lang="cs-CZ" b="1" dirty="0"/>
          </a:p>
        </p:txBody>
      </p:sp>
      <p:sp>
        <p:nvSpPr>
          <p:cNvPr id="3" name="Zástupný symbol pro obsah 2"/>
          <p:cNvSpPr>
            <a:spLocks noGrp="1"/>
          </p:cNvSpPr>
          <p:nvPr>
            <p:ph idx="1"/>
          </p:nvPr>
        </p:nvSpPr>
        <p:spPr>
          <a:xfrm>
            <a:off x="457200" y="1412776"/>
            <a:ext cx="5698976" cy="2256667"/>
          </a:xfrm>
        </p:spPr>
        <p:txBody>
          <a:bodyPr>
            <a:normAutofit/>
          </a:bodyPr>
          <a:lstStyle/>
          <a:p>
            <a:r>
              <a:rPr lang="cs-CZ" sz="2800" b="1" dirty="0" smtClean="0"/>
              <a:t>Dopplerovské měření</a:t>
            </a:r>
          </a:p>
          <a:p>
            <a:pPr lvl="1"/>
            <a:r>
              <a:rPr lang="cs-CZ" sz="2400" dirty="0" smtClean="0"/>
              <a:t>vychází z </a:t>
            </a:r>
            <a:r>
              <a:rPr lang="cs-CZ" sz="2400" b="1" dirty="0" smtClean="0"/>
              <a:t>Dopplerova jevu </a:t>
            </a:r>
            <a:r>
              <a:rPr lang="cs-CZ" sz="2400" dirty="0" smtClean="0"/>
              <a:t>(změna frekvence a vlnové délky vysílaného a přijímaného signálu při vzájemném pohybu vysílače a přijímače)</a:t>
            </a:r>
          </a:p>
          <a:p>
            <a:pPr lvl="1"/>
            <a:endParaRPr lang="cs-CZ" sz="2400" dirty="0" smtClean="0"/>
          </a:p>
        </p:txBody>
      </p:sp>
      <p:sp>
        <p:nvSpPr>
          <p:cNvPr id="12" name="Obdélník 11"/>
          <p:cNvSpPr/>
          <p:nvPr/>
        </p:nvSpPr>
        <p:spPr>
          <a:xfrm>
            <a:off x="395536" y="3669443"/>
            <a:ext cx="8424936" cy="1107996"/>
          </a:xfrm>
          <a:prstGeom prst="rect">
            <a:avLst/>
          </a:prstGeom>
        </p:spPr>
        <p:txBody>
          <a:bodyPr wrap="square">
            <a:spAutoFit/>
          </a:bodyPr>
          <a:lstStyle/>
          <a:p>
            <a:pPr marL="285750" indent="-285750">
              <a:buFont typeface="Arial" panose="020B0604020202020204" pitchFamily="34" charset="0"/>
              <a:buChar char="•"/>
            </a:pPr>
            <a:r>
              <a:rPr lang="cs-CZ" b="1" dirty="0"/>
              <a:t>Praktické </a:t>
            </a:r>
            <a:r>
              <a:rPr lang="cs-CZ" b="1" dirty="0" smtClean="0"/>
              <a:t>využití</a:t>
            </a:r>
            <a:r>
              <a:rPr lang="cs-CZ" dirty="0" smtClean="0"/>
              <a:t>:</a:t>
            </a:r>
          </a:p>
          <a:p>
            <a:pPr marL="742950" lvl="1" indent="-285750">
              <a:buFont typeface="Arial" panose="020B0604020202020204" pitchFamily="34" charset="0"/>
              <a:buChar char="•"/>
            </a:pPr>
            <a:r>
              <a:rPr lang="cs-CZ" sz="1600" b="1" dirty="0" smtClean="0"/>
              <a:t>UZ žil a tepen končetin </a:t>
            </a:r>
            <a:r>
              <a:rPr lang="cs-CZ" sz="1600" dirty="0" smtClean="0"/>
              <a:t>(posouzení trombózy, míry ischémie, toků v končetinách)</a:t>
            </a:r>
          </a:p>
          <a:p>
            <a:pPr marL="742950" lvl="1" indent="-285750">
              <a:buFont typeface="Arial" panose="020B0604020202020204" pitchFamily="34" charset="0"/>
              <a:buChar char="•"/>
            </a:pPr>
            <a:r>
              <a:rPr lang="cs-CZ" sz="1600" b="1" dirty="0" err="1" smtClean="0"/>
              <a:t>echokardiogarfie</a:t>
            </a:r>
            <a:r>
              <a:rPr lang="cs-CZ" sz="1600" dirty="0" smtClean="0"/>
              <a:t> (posouzení toků přes chlopně, chlopenní vady…)</a:t>
            </a:r>
          </a:p>
          <a:p>
            <a:pPr marL="742950" lvl="1" indent="-285750">
              <a:buFont typeface="Arial" panose="020B0604020202020204" pitchFamily="34" charset="0"/>
              <a:buChar char="•"/>
            </a:pPr>
            <a:r>
              <a:rPr lang="cs-CZ" sz="1600" b="1" dirty="0" err="1" smtClean="0"/>
              <a:t>transkraniální</a:t>
            </a:r>
            <a:r>
              <a:rPr lang="cs-CZ" sz="1600" b="1" dirty="0" smtClean="0"/>
              <a:t> </a:t>
            </a:r>
            <a:r>
              <a:rPr lang="cs-CZ" sz="1600" b="1" dirty="0" err="1" smtClean="0"/>
              <a:t>doppler</a:t>
            </a:r>
            <a:r>
              <a:rPr lang="cs-CZ" sz="1600" b="1" dirty="0" smtClean="0"/>
              <a:t> </a:t>
            </a:r>
            <a:r>
              <a:rPr lang="cs-CZ" sz="1600" dirty="0" smtClean="0"/>
              <a:t>(posouzení rychlosti toků v mozkových tepnách)</a:t>
            </a:r>
            <a:endParaRPr lang="cs-CZ" sz="1050" dirty="0" smtClean="0"/>
          </a:p>
        </p:txBody>
      </p:sp>
      <p:sp>
        <p:nvSpPr>
          <p:cNvPr id="8" name="Obdélník 7"/>
          <p:cNvSpPr/>
          <p:nvPr/>
        </p:nvSpPr>
        <p:spPr>
          <a:xfrm>
            <a:off x="6300192" y="3356992"/>
            <a:ext cx="2448272" cy="276999"/>
          </a:xfrm>
          <a:prstGeom prst="rect">
            <a:avLst/>
          </a:prstGeom>
        </p:spPr>
        <p:txBody>
          <a:bodyPr wrap="square">
            <a:spAutoFit/>
          </a:bodyPr>
          <a:lstStyle/>
          <a:p>
            <a:r>
              <a:rPr lang="cs-CZ" sz="600" dirty="0" smtClean="0"/>
              <a:t>http://thequantumtunnel.com/wp-content/uploads/2013/06/Sheldon-as-Doppler-Effect.png</a:t>
            </a:r>
            <a:endParaRPr lang="cs-CZ" sz="600" dirty="0"/>
          </a:p>
        </p:txBody>
      </p:sp>
      <p:sp>
        <p:nvSpPr>
          <p:cNvPr id="10" name="Obdélník 9"/>
          <p:cNvSpPr/>
          <p:nvPr/>
        </p:nvSpPr>
        <p:spPr>
          <a:xfrm>
            <a:off x="0" y="6525344"/>
            <a:ext cx="9152348" cy="369332"/>
          </a:xfrm>
          <a:prstGeom prst="rect">
            <a:avLst/>
          </a:prstGeom>
        </p:spPr>
        <p:txBody>
          <a:bodyPr wrap="square">
            <a:spAutoFit/>
          </a:bodyPr>
          <a:lstStyle/>
          <a:p>
            <a:r>
              <a:rPr lang="cs-CZ" sz="600" dirty="0" smtClean="0"/>
              <a:t>Obrázek tepen DKK: http://pacificvascular.com/wp-content/uploads/2014/02/PAEvaluations2.png</a:t>
            </a:r>
          </a:p>
          <a:p>
            <a:r>
              <a:rPr lang="cs-CZ" sz="600" dirty="0" smtClean="0"/>
              <a:t>Obrázek </a:t>
            </a:r>
            <a:r>
              <a:rPr lang="cs-CZ" sz="600" dirty="0" err="1" smtClean="0"/>
              <a:t>echokardioagrafie</a:t>
            </a:r>
            <a:r>
              <a:rPr lang="cs-CZ" sz="600" dirty="0" smtClean="0"/>
              <a:t>: https://web.stanford.edu/group/ccm_echocardio/wikiupload/thumb/f/f9/A4C_MR_moderate.jpg/480px-A4C_MR_moderate.jpg</a:t>
            </a:r>
          </a:p>
          <a:p>
            <a:r>
              <a:rPr lang="cs-CZ" sz="600" dirty="0" smtClean="0"/>
              <a:t>Obrázek TCD: http://www.swedish.org/~/media/Images/Swedish/I/Image3CircleofWillis.JPG</a:t>
            </a:r>
            <a:endParaRPr lang="cs-CZ" sz="600" dirty="0"/>
          </a:p>
        </p:txBody>
      </p:sp>
      <p:pic>
        <p:nvPicPr>
          <p:cNvPr id="3076" name="Picture 4" descr="http://pacificvascular.com/wp-content/uploads/2014/02/PAEvaluation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59" b="8726"/>
          <a:stretch/>
        </p:blipFill>
        <p:spPr bwMode="auto">
          <a:xfrm>
            <a:off x="256674" y="4812747"/>
            <a:ext cx="2659142" cy="1593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eb.stanford.edu/group/ccm_echocardio/wikiupload/thumb/f/f9/A4C_MR_moderate.jpg/480px-A4C_MR_mode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96"/>
          <a:stretch/>
        </p:blipFill>
        <p:spPr bwMode="auto">
          <a:xfrm>
            <a:off x="3419871" y="4812747"/>
            <a:ext cx="2520281" cy="1579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ish.org/%7E/media/Images/Swedish/I/Image3CircleofWil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22212"/>
            <a:ext cx="2304256" cy="1560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hequantumtunnel.com/wp-content/uploads/2013/06/Sheldon-as-Doppler-Effe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224" y="1772816"/>
            <a:ext cx="26872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smtClean="0"/>
              <a:t>Metody měření krevního průtoku III</a:t>
            </a:r>
            <a:endParaRPr lang="cs-CZ" b="1" dirty="0"/>
          </a:p>
        </p:txBody>
      </p:sp>
      <p:sp>
        <p:nvSpPr>
          <p:cNvPr id="3" name="Zástupný symbol pro obsah 2"/>
          <p:cNvSpPr>
            <a:spLocks noGrp="1"/>
          </p:cNvSpPr>
          <p:nvPr>
            <p:ph idx="1"/>
          </p:nvPr>
        </p:nvSpPr>
        <p:spPr>
          <a:xfrm>
            <a:off x="457200" y="1412776"/>
            <a:ext cx="8229600" cy="2376264"/>
          </a:xfrm>
        </p:spPr>
        <p:txBody>
          <a:bodyPr>
            <a:normAutofit/>
          </a:bodyPr>
          <a:lstStyle/>
          <a:p>
            <a:r>
              <a:rPr lang="cs-CZ" sz="2800" b="1" dirty="0" smtClean="0"/>
              <a:t>Pletysmografie</a:t>
            </a:r>
            <a:endParaRPr lang="cs-CZ" b="1" dirty="0" smtClean="0"/>
          </a:p>
          <a:p>
            <a:pPr lvl="1"/>
            <a:r>
              <a:rPr lang="cs-CZ" sz="1800" dirty="0" smtClean="0"/>
              <a:t>stanovuje </a:t>
            </a:r>
            <a:r>
              <a:rPr lang="cs-CZ" sz="1800" b="1" dirty="0" smtClean="0"/>
              <a:t>změny objemu končetiny</a:t>
            </a:r>
            <a:r>
              <a:rPr lang="cs-CZ" sz="1800" dirty="0" smtClean="0"/>
              <a:t> (čím větší je průtok krve končetinou, tím je rychlejší nárůst jejího objemu při uzavření odtoku)</a:t>
            </a:r>
          </a:p>
          <a:p>
            <a:pPr lvl="1"/>
            <a:r>
              <a:rPr lang="cs-CZ" sz="1800" b="1" dirty="0" smtClean="0"/>
              <a:t>venózní okluzivní pletysmografie</a:t>
            </a:r>
            <a:r>
              <a:rPr lang="cs-CZ" sz="1800" dirty="0" smtClean="0"/>
              <a:t> využívá dvou manžet:</a:t>
            </a:r>
          </a:p>
          <a:p>
            <a:pPr lvl="2"/>
            <a:r>
              <a:rPr lang="cs-CZ" sz="1800" b="1" dirty="0" smtClean="0"/>
              <a:t>okluzivní manžetou</a:t>
            </a:r>
            <a:r>
              <a:rPr lang="cs-CZ" sz="1800" dirty="0" smtClean="0"/>
              <a:t> (OM) uzavíráme (=okludujeme) odtok krve vénami</a:t>
            </a:r>
          </a:p>
          <a:p>
            <a:pPr lvl="2"/>
            <a:r>
              <a:rPr lang="cs-CZ" sz="1800" b="1" dirty="0" smtClean="0"/>
              <a:t>snímací manžetou</a:t>
            </a:r>
            <a:r>
              <a:rPr lang="cs-CZ" sz="1800" dirty="0" smtClean="0"/>
              <a:t> (SM) detekujeme změny objemu končetiny</a:t>
            </a:r>
          </a:p>
        </p:txBody>
      </p:sp>
      <p:sp>
        <p:nvSpPr>
          <p:cNvPr id="4" name="Obdélník 3"/>
          <p:cNvSpPr/>
          <p:nvPr/>
        </p:nvSpPr>
        <p:spPr>
          <a:xfrm>
            <a:off x="395536" y="3669443"/>
            <a:ext cx="3960440" cy="3077766"/>
          </a:xfrm>
          <a:prstGeom prst="rect">
            <a:avLst/>
          </a:prstGeom>
        </p:spPr>
        <p:txBody>
          <a:bodyPr wrap="square">
            <a:spAutoFit/>
          </a:bodyPr>
          <a:lstStyle/>
          <a:p>
            <a:pPr marL="285750" indent="-285750">
              <a:buFont typeface="Arial" panose="020B0604020202020204" pitchFamily="34" charset="0"/>
              <a:buChar char="•"/>
            </a:pPr>
            <a:r>
              <a:rPr lang="cs-CZ" b="1" dirty="0"/>
              <a:t>Praktické </a:t>
            </a:r>
            <a:r>
              <a:rPr lang="cs-CZ" b="1" dirty="0" smtClean="0"/>
              <a:t>využití</a:t>
            </a:r>
            <a:r>
              <a:rPr lang="cs-CZ" dirty="0" smtClean="0"/>
              <a:t>:</a:t>
            </a:r>
          </a:p>
          <a:p>
            <a:pPr marL="742950" lvl="1" indent="-285750">
              <a:buFont typeface="Arial" panose="020B0604020202020204" pitchFamily="34" charset="0"/>
              <a:buChar char="•"/>
            </a:pPr>
            <a:r>
              <a:rPr lang="cs-CZ" sz="1600" b="1" dirty="0" smtClean="0"/>
              <a:t>Hodnocení endotelové funkce a dysfunkce </a:t>
            </a:r>
            <a:r>
              <a:rPr lang="cs-CZ" sz="1600" dirty="0" smtClean="0"/>
              <a:t>(ve výzkumu tzv. metoda FMD = </a:t>
            </a:r>
            <a:r>
              <a:rPr lang="cs-CZ" sz="1600" i="1" dirty="0" err="1" smtClean="0"/>
              <a:t>flow-mediated</a:t>
            </a:r>
            <a:r>
              <a:rPr lang="cs-CZ" sz="1600" i="1" dirty="0" smtClean="0"/>
              <a:t> </a:t>
            </a:r>
            <a:r>
              <a:rPr lang="cs-CZ" sz="1600" i="1" dirty="0" err="1" smtClean="0"/>
              <a:t>dilation</a:t>
            </a:r>
            <a:r>
              <a:rPr lang="cs-CZ" sz="1600" i="1" dirty="0" smtClean="0"/>
              <a:t> of </a:t>
            </a:r>
            <a:r>
              <a:rPr lang="cs-CZ" sz="1600" i="1" dirty="0" err="1" smtClean="0"/>
              <a:t>brachial</a:t>
            </a:r>
            <a:r>
              <a:rPr lang="cs-CZ" sz="1600" i="1" dirty="0" smtClean="0"/>
              <a:t> </a:t>
            </a:r>
            <a:r>
              <a:rPr lang="cs-CZ" sz="1600" i="1" dirty="0" err="1" smtClean="0"/>
              <a:t>artery</a:t>
            </a:r>
            <a:r>
              <a:rPr lang="cs-CZ" sz="1600" dirty="0" smtClean="0"/>
              <a:t>, odráží zejména funkci endotelové NO-</a:t>
            </a:r>
            <a:r>
              <a:rPr lang="cs-CZ" sz="1600" dirty="0" err="1" smtClean="0"/>
              <a:t>syntázy</a:t>
            </a:r>
            <a:r>
              <a:rPr lang="cs-CZ" sz="1600" dirty="0" smtClean="0"/>
              <a:t>)</a:t>
            </a:r>
          </a:p>
          <a:p>
            <a:pPr marL="742950" lvl="1" indent="-285750">
              <a:buFont typeface="Arial" panose="020B0604020202020204" pitchFamily="34" charset="0"/>
              <a:buChar char="•"/>
            </a:pPr>
            <a:r>
              <a:rPr lang="cs-CZ" sz="1600" b="1" dirty="0" smtClean="0"/>
              <a:t>Hodnocení tíže ischemické choroby dolních končetin</a:t>
            </a:r>
            <a:r>
              <a:rPr lang="cs-CZ" sz="1600" dirty="0" smtClean="0"/>
              <a:t> (USA, zejména experimentálně nebo v podobě segmentálního měření krevního tlaku, který udává informaci o pozici okluzivní léze)</a:t>
            </a:r>
          </a:p>
        </p:txBody>
      </p:sp>
      <p:pic>
        <p:nvPicPr>
          <p:cNvPr id="2050" name="Picture 2" descr="https://www.perimed-instruments.com/upl/images/377677_464_333_2_0_thumb/segmental-pressures-peri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61048"/>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60032" y="6512007"/>
            <a:ext cx="3600400" cy="169277"/>
          </a:xfrm>
          <a:prstGeom prst="rect">
            <a:avLst/>
          </a:prstGeom>
        </p:spPr>
        <p:txBody>
          <a:bodyPr wrap="square">
            <a:spAutoFit/>
          </a:bodyPr>
          <a:lstStyle/>
          <a:p>
            <a:r>
              <a:rPr lang="cs-CZ" sz="500" dirty="0" smtClean="0"/>
              <a:t>https://www.perimed-instruments.com/upl/images/377677_464_333_2_0_thumb/segmental-pressures-perimed.jpg</a:t>
            </a:r>
            <a:endParaRPr lang="cs-CZ" sz="500" dirty="0"/>
          </a:p>
        </p:txBody>
      </p:sp>
    </p:spTree>
    <p:extLst>
      <p:ext uri="{BB962C8B-B14F-4D97-AF65-F5344CB8AC3E}">
        <p14:creationId xmlns:p14="http://schemas.microsoft.com/office/powerpoint/2010/main" val="89517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Regulace cévního tonu</a:t>
            </a:r>
            <a:endParaRPr lang="cs-CZ" b="1" dirty="0"/>
          </a:p>
        </p:txBody>
      </p:sp>
      <p:sp>
        <p:nvSpPr>
          <p:cNvPr id="3" name="Zástupný symbol pro obsah 2"/>
          <p:cNvSpPr>
            <a:spLocks noGrp="1"/>
          </p:cNvSpPr>
          <p:nvPr>
            <p:ph idx="1"/>
          </p:nvPr>
        </p:nvSpPr>
        <p:spPr>
          <a:xfrm>
            <a:off x="251520" y="1196752"/>
            <a:ext cx="8640960" cy="5904656"/>
          </a:xfrm>
        </p:spPr>
        <p:txBody>
          <a:bodyPr>
            <a:normAutofit fontScale="92500" lnSpcReduction="10000"/>
          </a:bodyPr>
          <a:lstStyle/>
          <a:p>
            <a:r>
              <a:rPr lang="cs-CZ" sz="2000" dirty="0" smtClean="0"/>
              <a:t>Funkční stav cévy se odvíjí od množství různých </a:t>
            </a:r>
            <a:r>
              <a:rPr lang="cs-CZ" sz="2000" dirty="0" err="1" smtClean="0"/>
              <a:t>vazoaktivních</a:t>
            </a:r>
            <a:r>
              <a:rPr lang="cs-CZ" sz="2000" dirty="0" smtClean="0"/>
              <a:t> </a:t>
            </a:r>
            <a:r>
              <a:rPr lang="cs-CZ" sz="2000" dirty="0" err="1" smtClean="0"/>
              <a:t>působků</a:t>
            </a:r>
            <a:r>
              <a:rPr lang="cs-CZ" sz="2000" dirty="0" smtClean="0"/>
              <a:t> působících jak </a:t>
            </a:r>
            <a:r>
              <a:rPr lang="cs-CZ" sz="2000" b="1" dirty="0" err="1" smtClean="0"/>
              <a:t>vazodilatačně</a:t>
            </a:r>
            <a:r>
              <a:rPr lang="cs-CZ" sz="2000" dirty="0" smtClean="0"/>
              <a:t> (např. NO, adenosin, histamin, nízké pH…) tak </a:t>
            </a:r>
            <a:r>
              <a:rPr lang="cs-CZ" sz="2000" b="1" dirty="0" err="1" smtClean="0"/>
              <a:t>vazokonstrikčně</a:t>
            </a:r>
            <a:r>
              <a:rPr lang="cs-CZ" sz="2000" dirty="0" smtClean="0"/>
              <a:t> (angiotensin II, adrenalin přes </a:t>
            </a:r>
            <a:r>
              <a:rPr lang="el-GR" sz="2000" dirty="0" smtClean="0"/>
              <a:t>α</a:t>
            </a:r>
            <a:r>
              <a:rPr lang="cs-CZ" sz="2000" dirty="0" smtClean="0"/>
              <a:t>-receptory, vazopresin, </a:t>
            </a:r>
            <a:r>
              <a:rPr lang="cs-CZ" sz="2000" dirty="0" err="1" smtClean="0"/>
              <a:t>serotinin</a:t>
            </a:r>
            <a:r>
              <a:rPr lang="cs-CZ" sz="2000" dirty="0" smtClean="0"/>
              <a:t>, kofein…) = výsledný funkční stav je dán jejich poměrem</a:t>
            </a:r>
          </a:p>
          <a:p>
            <a:r>
              <a:rPr lang="cs-CZ" sz="2000" b="1" dirty="0" smtClean="0"/>
              <a:t>Nervová regulace</a:t>
            </a:r>
          </a:p>
          <a:p>
            <a:pPr lvl="1"/>
            <a:r>
              <a:rPr lang="cs-CZ" sz="1600" dirty="0" smtClean="0"/>
              <a:t>cévy jsou inervovány </a:t>
            </a:r>
            <a:r>
              <a:rPr lang="cs-CZ" sz="1600" b="1" dirty="0" smtClean="0"/>
              <a:t>sympatickým nervovým systémem</a:t>
            </a:r>
            <a:r>
              <a:rPr lang="cs-CZ" sz="1600" dirty="0" smtClean="0"/>
              <a:t>, který:</a:t>
            </a:r>
          </a:p>
          <a:p>
            <a:pPr lvl="2"/>
            <a:r>
              <a:rPr lang="cs-CZ" sz="1200" dirty="0" smtClean="0"/>
              <a:t>přes </a:t>
            </a:r>
            <a:r>
              <a:rPr lang="el-GR" sz="1200" dirty="0" smtClean="0"/>
              <a:t>α</a:t>
            </a:r>
            <a:r>
              <a:rPr lang="cs-CZ" sz="1200" dirty="0" smtClean="0"/>
              <a:t>-receptory vyvolává vazokonstrikci</a:t>
            </a:r>
          </a:p>
          <a:p>
            <a:pPr lvl="2"/>
            <a:r>
              <a:rPr lang="cs-CZ" sz="1200" dirty="0" smtClean="0"/>
              <a:t>přes </a:t>
            </a:r>
            <a:r>
              <a:rPr lang="el-GR" sz="1200" dirty="0" smtClean="0"/>
              <a:t>β</a:t>
            </a:r>
            <a:r>
              <a:rPr lang="cs-CZ" sz="1200" dirty="0" smtClean="0"/>
              <a:t>-receptory vyvolává vazodilataci (koronární řečiště, svalové arterie, plicní řečiště)</a:t>
            </a:r>
          </a:p>
          <a:p>
            <a:r>
              <a:rPr lang="cs-CZ" sz="2000" b="1" dirty="0" err="1" smtClean="0"/>
              <a:t>Myogenní</a:t>
            </a:r>
            <a:r>
              <a:rPr lang="cs-CZ" sz="2000" b="1" dirty="0" smtClean="0"/>
              <a:t> autoregulace</a:t>
            </a:r>
          </a:p>
          <a:p>
            <a:pPr lvl="1"/>
            <a:r>
              <a:rPr lang="cs-CZ" sz="1600" dirty="0" smtClean="0"/>
              <a:t>zvýšené</a:t>
            </a:r>
            <a:r>
              <a:rPr lang="cs-CZ" sz="1600" dirty="0"/>
              <a:t> </a:t>
            </a:r>
            <a:r>
              <a:rPr lang="cs-CZ" sz="1600" dirty="0" smtClean="0"/>
              <a:t>napětí cévní stěny vede k vazokonstrikci („obrana před přílišným rozepnutím působením vysokého cévního tlaku“)</a:t>
            </a:r>
          </a:p>
          <a:p>
            <a:pPr lvl="1"/>
            <a:r>
              <a:rPr lang="cs-CZ" sz="1600" dirty="0" smtClean="0"/>
              <a:t>podkladem jsou </a:t>
            </a:r>
            <a:r>
              <a:rPr lang="cs-CZ" sz="1600" dirty="0" err="1" smtClean="0"/>
              <a:t>stretch</a:t>
            </a:r>
            <a:r>
              <a:rPr lang="cs-CZ" sz="1600" dirty="0" smtClean="0"/>
              <a:t>-receptory (receptory citlivé na protažení), které jsou spojeny s kationtovými kanály (Na</a:t>
            </a:r>
            <a:r>
              <a:rPr lang="cs-CZ" sz="1600" baseline="30000" dirty="0" smtClean="0"/>
              <a:t>+</a:t>
            </a:r>
            <a:r>
              <a:rPr lang="cs-CZ" sz="1600" dirty="0" smtClean="0"/>
              <a:t>, Ca</a:t>
            </a:r>
            <a:r>
              <a:rPr lang="cs-CZ" sz="1600" baseline="30000" dirty="0" smtClean="0"/>
              <a:t>2+</a:t>
            </a:r>
            <a:r>
              <a:rPr lang="cs-CZ" sz="1600" dirty="0" smtClean="0"/>
              <a:t>) = vtok kationtů do buňky vede k depolarizaci a kontrakci</a:t>
            </a:r>
          </a:p>
          <a:p>
            <a:r>
              <a:rPr lang="cs-CZ" sz="2000" b="1" dirty="0" smtClean="0"/>
              <a:t>Metabolická autoregulace</a:t>
            </a:r>
          </a:p>
          <a:p>
            <a:pPr lvl="1"/>
            <a:r>
              <a:rPr lang="cs-CZ" sz="1600" dirty="0" smtClean="0"/>
              <a:t>při nedostatečném prokrvení (ischemii) dochází ke vzniku řady různých zplodin metabolismu (laktát, adenosin, ADP, AMP, snižuje se pH), které společně vedou k vazodilataci („cílem je odplavení zplodin metabolismu a zvýšení průtoku</a:t>
            </a:r>
            <a:r>
              <a:rPr lang="cs-CZ" sz="1600" dirty="0" smtClean="0"/>
              <a:t>“)</a:t>
            </a:r>
          </a:p>
          <a:p>
            <a:pPr marL="457200" lvl="1" indent="0">
              <a:buNone/>
            </a:pPr>
            <a:r>
              <a:rPr lang="cs-CZ" sz="1600" dirty="0" err="1" smtClean="0"/>
              <a:t>Myogenní</a:t>
            </a:r>
            <a:r>
              <a:rPr lang="cs-CZ" sz="1600" dirty="0" smtClean="0"/>
              <a:t> a metabolická autoregulace jsou podkladem tzv. </a:t>
            </a:r>
            <a:r>
              <a:rPr lang="cs-CZ" sz="1600" b="1" dirty="0">
                <a:solidFill>
                  <a:srgbClr val="FF0000"/>
                </a:solidFill>
              </a:rPr>
              <a:t>reaktivní </a:t>
            </a:r>
            <a:r>
              <a:rPr lang="cs-CZ" sz="1600" b="1" dirty="0" smtClean="0">
                <a:solidFill>
                  <a:srgbClr val="FF0000"/>
                </a:solidFill>
              </a:rPr>
              <a:t>hyperémie</a:t>
            </a:r>
            <a:endParaRPr lang="cs-CZ" sz="1600" b="1" dirty="0">
              <a:solidFill>
                <a:srgbClr val="FF0000"/>
              </a:solidFill>
            </a:endParaRPr>
          </a:p>
          <a:p>
            <a:pPr marL="457200" lvl="1" indent="0">
              <a:buNone/>
            </a:pPr>
            <a:endParaRPr lang="cs-CZ" sz="1600" dirty="0" smtClean="0"/>
          </a:p>
          <a:p>
            <a:pPr marL="457200" lvl="1" indent="0">
              <a:buNone/>
            </a:pPr>
            <a:r>
              <a:rPr lang="cs-CZ" sz="1600" b="1" dirty="0" smtClean="0"/>
              <a:t>Při</a:t>
            </a:r>
            <a:r>
              <a:rPr lang="cs-CZ" sz="1600" dirty="0" smtClean="0"/>
              <a:t> </a:t>
            </a:r>
            <a:r>
              <a:rPr lang="cs-CZ" sz="1600" b="1" dirty="0"/>
              <a:t>fyzické zátěži </a:t>
            </a:r>
            <a:r>
              <a:rPr lang="cs-CZ" sz="1600" b="1" dirty="0" smtClean="0"/>
              <a:t>dochází k tzv.</a:t>
            </a:r>
            <a:r>
              <a:rPr lang="cs-CZ" sz="1600" dirty="0" smtClean="0"/>
              <a:t> </a:t>
            </a:r>
            <a:r>
              <a:rPr lang="cs-CZ" sz="1600" b="1" dirty="0">
                <a:solidFill>
                  <a:srgbClr val="FF0000"/>
                </a:solidFill>
              </a:rPr>
              <a:t>funkční </a:t>
            </a:r>
            <a:r>
              <a:rPr lang="cs-CZ" sz="1600" b="1" dirty="0" smtClean="0">
                <a:solidFill>
                  <a:srgbClr val="FF0000"/>
                </a:solidFill>
              </a:rPr>
              <a:t>hyperémii </a:t>
            </a:r>
            <a:r>
              <a:rPr lang="cs-CZ" sz="1600" dirty="0" smtClean="0"/>
              <a:t>(úzce souvisí s metabolickou autoregulací; vlivem </a:t>
            </a:r>
            <a:r>
              <a:rPr lang="cs-CZ" sz="1600" dirty="0"/>
              <a:t>zátěže dochází </a:t>
            </a:r>
            <a:r>
              <a:rPr lang="cs-CZ" sz="1600" dirty="0" smtClean="0"/>
              <a:t>ke </a:t>
            </a:r>
            <a:r>
              <a:rPr lang="cs-CZ" sz="1600" dirty="0"/>
              <a:t>střídání kontrakce a relaxace </a:t>
            </a:r>
            <a:r>
              <a:rPr lang="cs-CZ" sz="1600" dirty="0" smtClean="0"/>
              <a:t>svalů - </a:t>
            </a:r>
            <a:r>
              <a:rPr lang="cs-CZ" sz="1600" dirty="0"/>
              <a:t>a tím </a:t>
            </a:r>
            <a:r>
              <a:rPr lang="cs-CZ" sz="1600" dirty="0" smtClean="0"/>
              <a:t>k mechanické kompresi probíhajících cév; </a:t>
            </a:r>
            <a:r>
              <a:rPr lang="cs-CZ" sz="1600" dirty="0"/>
              <a:t>v době relaxace dochází </a:t>
            </a:r>
            <a:r>
              <a:rPr lang="cs-CZ" sz="1600" dirty="0" smtClean="0"/>
              <a:t>ke </a:t>
            </a:r>
            <a:r>
              <a:rPr lang="cs-CZ" sz="1600" dirty="0"/>
              <a:t>zvýšení průtoku = hyperémii, která následně po zátěži přetrvává</a:t>
            </a:r>
            <a:r>
              <a:rPr lang="cs-CZ" sz="1600" dirty="0" smtClean="0"/>
              <a:t>)</a:t>
            </a:r>
            <a:endParaRPr lang="cs-CZ" sz="1600" dirty="0" smtClean="0"/>
          </a:p>
        </p:txBody>
      </p:sp>
    </p:spTree>
    <p:extLst>
      <p:ext uri="{BB962C8B-B14F-4D97-AF65-F5344CB8AC3E}">
        <p14:creationId xmlns:p14="http://schemas.microsoft.com/office/powerpoint/2010/main" val="289241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6420" y="1172359"/>
            <a:ext cx="8740635" cy="2400657"/>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t>V </a:t>
            </a:r>
            <a:r>
              <a:rPr lang="cs-CZ" sz="2400" dirty="0"/>
              <a:t>klidu dominuje nervová regulace cév – sympatická </a:t>
            </a:r>
            <a:r>
              <a:rPr lang="cs-CZ" sz="2400" dirty="0" smtClean="0">
                <a:sym typeface="Symbol"/>
              </a:rPr>
              <a:t></a:t>
            </a:r>
            <a:r>
              <a:rPr lang="cs-CZ" sz="2400" dirty="0">
                <a:sym typeface="Symbol"/>
              </a:rPr>
              <a:t>-</a:t>
            </a:r>
            <a:r>
              <a:rPr lang="cs-CZ" sz="2400" dirty="0" smtClean="0"/>
              <a:t>adrenergní </a:t>
            </a:r>
            <a:r>
              <a:rPr lang="cs-CZ" sz="2400" dirty="0"/>
              <a:t>vlákna udržují stálý tonus </a:t>
            </a:r>
            <a:r>
              <a:rPr lang="cs-CZ" sz="2400" dirty="0" smtClean="0"/>
              <a:t>cév</a:t>
            </a:r>
            <a:endParaRPr lang="cs-CZ" sz="2400" dirty="0"/>
          </a:p>
          <a:p>
            <a:pPr marL="342900" indent="-342900">
              <a:buFont typeface="Arial" panose="020B0604020202020204" pitchFamily="34" charset="0"/>
              <a:buChar char="•"/>
            </a:pPr>
            <a:r>
              <a:rPr lang="cs-CZ" sz="2400" b="1" dirty="0" smtClean="0">
                <a:solidFill>
                  <a:srgbClr val="FF0000"/>
                </a:solidFill>
              </a:rPr>
              <a:t>Během svalové práce je průtok krve zajištěn dominantně metabolickou autoregulací</a:t>
            </a:r>
          </a:p>
          <a:p>
            <a:pPr marL="342900" indent="-342900">
              <a:buFont typeface="Arial" panose="020B0604020202020204" pitchFamily="34" charset="0"/>
              <a:buChar char="•"/>
            </a:pPr>
            <a:r>
              <a:rPr lang="cs-CZ" dirty="0"/>
              <a:t>Průtok krve svalem se může zvýšit ještě před akcí pomocí sympatických </a:t>
            </a:r>
            <a:r>
              <a:rPr lang="cs-CZ" dirty="0" err="1"/>
              <a:t>cholinergních</a:t>
            </a:r>
            <a:r>
              <a:rPr lang="cs-CZ" dirty="0"/>
              <a:t> </a:t>
            </a:r>
            <a:r>
              <a:rPr lang="cs-CZ" dirty="0" err="1"/>
              <a:t>vazodilatačních</a:t>
            </a:r>
            <a:r>
              <a:rPr lang="cs-CZ" dirty="0"/>
              <a:t> vláken</a:t>
            </a:r>
          </a:p>
          <a:p>
            <a:pPr marL="342900" indent="-342900">
              <a:buFont typeface="Arial" panose="020B0604020202020204" pitchFamily="34" charset="0"/>
              <a:buChar char="•"/>
            </a:pPr>
            <a:r>
              <a:rPr lang="cs-CZ" dirty="0">
                <a:sym typeface="Symbol"/>
              </a:rPr>
              <a:t></a:t>
            </a:r>
            <a:r>
              <a:rPr lang="cs-CZ" baseline="-25000" dirty="0">
                <a:sym typeface="Symbol"/>
              </a:rPr>
              <a:t>2</a:t>
            </a:r>
            <a:r>
              <a:rPr lang="cs-CZ" dirty="0"/>
              <a:t> receptory v arteriolách – navázání adrenalinu </a:t>
            </a:r>
            <a:r>
              <a:rPr lang="cs-CZ" dirty="0">
                <a:sym typeface="Symbol"/>
              </a:rPr>
              <a:t></a:t>
            </a:r>
            <a:r>
              <a:rPr lang="cs-CZ" dirty="0"/>
              <a:t> </a:t>
            </a:r>
            <a:r>
              <a:rPr lang="cs-CZ" dirty="0" smtClean="0"/>
              <a:t>vazodilatace</a:t>
            </a:r>
            <a:endParaRPr lang="cs-CZ" dirty="0"/>
          </a:p>
        </p:txBody>
      </p:sp>
      <p:sp>
        <p:nvSpPr>
          <p:cNvPr id="3" name="Obdélník 2"/>
          <p:cNvSpPr/>
          <p:nvPr/>
        </p:nvSpPr>
        <p:spPr>
          <a:xfrm>
            <a:off x="304840" y="3645024"/>
            <a:ext cx="5617486" cy="3046988"/>
          </a:xfrm>
          <a:prstGeom prst="rect">
            <a:avLst/>
          </a:prstGeom>
        </p:spPr>
        <p:txBody>
          <a:bodyPr wrap="square">
            <a:spAutoFit/>
          </a:bodyPr>
          <a:lstStyle/>
          <a:p>
            <a:pPr marL="342900" indent="-342900">
              <a:buFont typeface="Arial" panose="020B0604020202020204" pitchFamily="34" charset="0"/>
              <a:buChar char="•"/>
            </a:pPr>
            <a:r>
              <a:rPr lang="cs-CZ" sz="2400" dirty="0"/>
              <a:t>V pracujícím svalu může průtok krve vzrůst </a:t>
            </a:r>
            <a:r>
              <a:rPr lang="cs-CZ" sz="2400" dirty="0" smtClean="0"/>
              <a:t>více </a:t>
            </a:r>
            <a:r>
              <a:rPr lang="cs-CZ" sz="2400" dirty="0"/>
              <a:t>jak 20x</a:t>
            </a:r>
          </a:p>
          <a:p>
            <a:pPr marL="342900" indent="-342900">
              <a:buFont typeface="Arial" panose="020B0604020202020204" pitchFamily="34" charset="0"/>
              <a:buChar char="•"/>
            </a:pPr>
            <a:r>
              <a:rPr lang="cs-CZ" sz="2400" dirty="0"/>
              <a:t>Izometrická kontrakce svalu může zastavit tok krve svalem</a:t>
            </a:r>
          </a:p>
          <a:p>
            <a:pPr marL="342900" indent="-342900">
              <a:buFont typeface="Arial" panose="020B0604020202020204" pitchFamily="34" charset="0"/>
              <a:buChar char="•"/>
            </a:pPr>
            <a:r>
              <a:rPr lang="cs-CZ" sz="2400" dirty="0"/>
              <a:t>Rytmické kontrakce vedou k uzavření cév během stahu a uvolnění během relaxace, pomáhají tak pumpování venózní krve dál</a:t>
            </a:r>
          </a:p>
        </p:txBody>
      </p:sp>
      <p:grpSp>
        <p:nvGrpSpPr>
          <p:cNvPr id="4" name="Skupina 3"/>
          <p:cNvGrpSpPr/>
          <p:nvPr/>
        </p:nvGrpSpPr>
        <p:grpSpPr>
          <a:xfrm>
            <a:off x="6334981" y="3706676"/>
            <a:ext cx="2377639" cy="2879189"/>
            <a:chOff x="5886138" y="3601899"/>
            <a:chExt cx="3011307" cy="3226590"/>
          </a:xfrm>
        </p:grpSpPr>
        <p:cxnSp>
          <p:nvCxnSpPr>
            <p:cNvPr id="5" name="Přímá spojnice 4"/>
            <p:cNvCxnSpPr/>
            <p:nvPr/>
          </p:nvCxnSpPr>
          <p:spPr>
            <a:xfrm flipH="1">
              <a:off x="6365274" y="3898597"/>
              <a:ext cx="0" cy="2532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6359990" y="6430745"/>
              <a:ext cx="25374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H="1">
              <a:off x="6365274" y="6076244"/>
              <a:ext cx="140676" cy="74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H="1" flipV="1">
              <a:off x="6496499" y="6100029"/>
              <a:ext cx="140676" cy="50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6643000" y="6089822"/>
              <a:ext cx="140676" cy="76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H="1" flipV="1">
              <a:off x="6795093" y="6082835"/>
              <a:ext cx="232626" cy="631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a:cxnSpLocks noChangeAspect="1"/>
            </p:cNvCxnSpPr>
            <p:nvPr/>
          </p:nvCxnSpPr>
          <p:spPr>
            <a:xfrm>
              <a:off x="7074611" y="5439422"/>
              <a:ext cx="68924" cy="64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a:cxnSpLocks noChangeAspect="1"/>
            </p:cNvCxnSpPr>
            <p:nvPr/>
          </p:nvCxnSpPr>
          <p:spPr>
            <a:xfrm flipH="1">
              <a:off x="7027719" y="5475161"/>
              <a:ext cx="46892" cy="69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a:cxnSpLocks noChangeAspect="1"/>
            </p:cNvCxnSpPr>
            <p:nvPr/>
          </p:nvCxnSpPr>
          <p:spPr>
            <a:xfrm>
              <a:off x="7166412" y="4948762"/>
              <a:ext cx="69247" cy="1071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a:cxnSpLocks noChangeAspect="1"/>
            </p:cNvCxnSpPr>
            <p:nvPr/>
          </p:nvCxnSpPr>
          <p:spPr>
            <a:xfrm flipH="1">
              <a:off x="7156960" y="4867101"/>
              <a:ext cx="11723" cy="1197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7293664" y="4598744"/>
              <a:ext cx="55233" cy="1334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flipH="1">
              <a:off x="7246771" y="4497376"/>
              <a:ext cx="46892" cy="1499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flipH="1">
              <a:off x="7452683" y="405111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a:cxnSpLocks noChangeAspect="1"/>
            </p:cNvCxnSpPr>
            <p:nvPr/>
          </p:nvCxnSpPr>
          <p:spPr>
            <a:xfrm flipH="1">
              <a:off x="7353517" y="4124936"/>
              <a:ext cx="53288" cy="18173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a:cxnSpLocks noChangeAspect="1"/>
            </p:cNvCxnSpPr>
            <p:nvPr/>
          </p:nvCxnSpPr>
          <p:spPr>
            <a:xfrm>
              <a:off x="7408515" y="4189927"/>
              <a:ext cx="32752" cy="1704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cxnSpLocks noChangeAspect="1"/>
            </p:cNvCxnSpPr>
            <p:nvPr/>
          </p:nvCxnSpPr>
          <p:spPr>
            <a:xfrm>
              <a:off x="7528559" y="4051119"/>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a:cxnSpLocks noChangeAspect="1"/>
            </p:cNvCxnSpPr>
            <p:nvPr/>
          </p:nvCxnSpPr>
          <p:spPr>
            <a:xfrm flipH="1">
              <a:off x="7568143" y="4004163"/>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cxnSpLocks noChangeAspect="1"/>
            </p:cNvCxnSpPr>
            <p:nvPr/>
          </p:nvCxnSpPr>
          <p:spPr>
            <a:xfrm>
              <a:off x="7644020" y="4004163"/>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cxnSpLocks noChangeAspect="1"/>
            </p:cNvCxnSpPr>
            <p:nvPr/>
          </p:nvCxnSpPr>
          <p:spPr>
            <a:xfrm flipH="1">
              <a:off x="7690282" y="3966052"/>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cxnSpLocks noChangeAspect="1"/>
            </p:cNvCxnSpPr>
            <p:nvPr/>
          </p:nvCxnSpPr>
          <p:spPr>
            <a:xfrm>
              <a:off x="7766159" y="3966052"/>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noChangeAspect="1"/>
            </p:cNvCxnSpPr>
            <p:nvPr/>
          </p:nvCxnSpPr>
          <p:spPr>
            <a:xfrm flipH="1">
              <a:off x="7789109" y="3946287"/>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a:cxnSpLocks noChangeAspect="1"/>
            </p:cNvCxnSpPr>
            <p:nvPr/>
          </p:nvCxnSpPr>
          <p:spPr>
            <a:xfrm>
              <a:off x="7864986" y="3946287"/>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a:cxnSpLocks noChangeAspect="1"/>
            </p:cNvCxnSpPr>
            <p:nvPr/>
          </p:nvCxnSpPr>
          <p:spPr>
            <a:xfrm flipH="1">
              <a:off x="7905473" y="3919896"/>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cxnSpLocks noChangeAspect="1"/>
            </p:cNvCxnSpPr>
            <p:nvPr/>
          </p:nvCxnSpPr>
          <p:spPr>
            <a:xfrm>
              <a:off x="7981350" y="3919896"/>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cxnSpLocks noChangeAspect="1"/>
            </p:cNvCxnSpPr>
            <p:nvPr/>
          </p:nvCxnSpPr>
          <p:spPr>
            <a:xfrm flipH="1">
              <a:off x="7999989" y="3908805"/>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a:cxnSpLocks noChangeAspect="1"/>
            </p:cNvCxnSpPr>
            <p:nvPr/>
          </p:nvCxnSpPr>
          <p:spPr>
            <a:xfrm>
              <a:off x="8075866" y="3908805"/>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cxnSpLocks noChangeAspect="1"/>
            </p:cNvCxnSpPr>
            <p:nvPr/>
          </p:nvCxnSpPr>
          <p:spPr>
            <a:xfrm flipH="1">
              <a:off x="8103591" y="395334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cxnSpLocks noChangeAspect="1"/>
            </p:cNvCxnSpPr>
            <p:nvPr/>
          </p:nvCxnSpPr>
          <p:spPr>
            <a:xfrm>
              <a:off x="8179467" y="3922726"/>
              <a:ext cx="89478" cy="122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8268945" y="5121365"/>
              <a:ext cx="216290" cy="39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8678136" y="5629461"/>
              <a:ext cx="190954" cy="41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8475784" y="5510000"/>
              <a:ext cx="202353" cy="115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5886138" y="3601899"/>
              <a:ext cx="623685" cy="2783197"/>
            </a:xfrm>
            <a:prstGeom prst="rect">
              <a:avLst/>
            </a:prstGeom>
            <a:noFill/>
          </p:spPr>
          <p:txBody>
            <a:bodyPr vert="vert270" wrap="square" rtlCol="0">
              <a:spAutoFit/>
            </a:bodyPr>
            <a:lstStyle/>
            <a:p>
              <a:r>
                <a:rPr lang="cs-CZ" sz="2000" dirty="0"/>
                <a:t>p</a:t>
              </a:r>
              <a:r>
                <a:rPr lang="cs-CZ" sz="2000" dirty="0" smtClean="0"/>
                <a:t>růtok krve svalem</a:t>
              </a:r>
              <a:endParaRPr lang="cs-CZ" sz="2000" dirty="0"/>
            </a:p>
          </p:txBody>
        </p:sp>
        <p:sp>
          <p:nvSpPr>
            <p:cNvPr id="37" name="TextovéPole 36"/>
            <p:cNvSpPr txBox="1"/>
            <p:nvPr/>
          </p:nvSpPr>
          <p:spPr>
            <a:xfrm>
              <a:off x="7479283" y="6380102"/>
              <a:ext cx="700185" cy="448387"/>
            </a:xfrm>
            <a:prstGeom prst="rect">
              <a:avLst/>
            </a:prstGeom>
            <a:noFill/>
          </p:spPr>
          <p:txBody>
            <a:bodyPr vert="horz" wrap="square" rtlCol="0">
              <a:spAutoFit/>
            </a:bodyPr>
            <a:lstStyle/>
            <a:p>
              <a:r>
                <a:rPr lang="cs-CZ" sz="2000" dirty="0" smtClean="0"/>
                <a:t>čas</a:t>
              </a:r>
              <a:endParaRPr lang="cs-CZ" sz="2000" dirty="0"/>
            </a:p>
          </p:txBody>
        </p:sp>
      </p:grpSp>
      <p:sp>
        <p:nvSpPr>
          <p:cNvPr id="38" name="Obdélník 37"/>
          <p:cNvSpPr/>
          <p:nvPr/>
        </p:nvSpPr>
        <p:spPr>
          <a:xfrm>
            <a:off x="1475656" y="332656"/>
            <a:ext cx="6513450" cy="707886"/>
          </a:xfrm>
          <a:prstGeom prst="rect">
            <a:avLst/>
          </a:prstGeom>
        </p:spPr>
        <p:txBody>
          <a:bodyPr wrap="none">
            <a:spAutoFit/>
          </a:bodyPr>
          <a:lstStyle/>
          <a:p>
            <a:r>
              <a:rPr lang="cs-CZ" sz="4000" b="1" dirty="0"/>
              <a:t>Průtok krve kosterním svalem</a:t>
            </a:r>
            <a:endParaRPr lang="cs-CZ" sz="2800" dirty="0"/>
          </a:p>
        </p:txBody>
      </p:sp>
    </p:spTree>
    <p:extLst>
      <p:ext uri="{BB962C8B-B14F-4D97-AF65-F5344CB8AC3E}">
        <p14:creationId xmlns:p14="http://schemas.microsoft.com/office/powerpoint/2010/main" val="196310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Endoteliální funkce a dysfunkce</a:t>
            </a:r>
            <a:endParaRPr lang="cs-CZ" b="1" dirty="0"/>
          </a:p>
        </p:txBody>
      </p:sp>
      <p:sp>
        <p:nvSpPr>
          <p:cNvPr id="3" name="Zástupný symbol pro obsah 2"/>
          <p:cNvSpPr>
            <a:spLocks noGrp="1"/>
          </p:cNvSpPr>
          <p:nvPr>
            <p:ph idx="1"/>
          </p:nvPr>
        </p:nvSpPr>
        <p:spPr>
          <a:xfrm>
            <a:off x="457200" y="1484784"/>
            <a:ext cx="8435280" cy="4608512"/>
          </a:xfrm>
        </p:spPr>
        <p:txBody>
          <a:bodyPr>
            <a:normAutofit fontScale="92500" lnSpcReduction="20000"/>
          </a:bodyPr>
          <a:lstStyle/>
          <a:p>
            <a:r>
              <a:rPr lang="cs-CZ" sz="2600" b="1" dirty="0" smtClean="0"/>
              <a:t>Funkce endotelu:</a:t>
            </a:r>
          </a:p>
          <a:p>
            <a:pPr lvl="1"/>
            <a:r>
              <a:rPr lang="cs-CZ" sz="1700" b="1" dirty="0" smtClean="0"/>
              <a:t>bariérová funkce </a:t>
            </a:r>
            <a:r>
              <a:rPr lang="cs-CZ" sz="1700" dirty="0" smtClean="0"/>
              <a:t>(součást hematoencefalické bariéry, glomerulární filtrační membrány, podíl na tvorbě tkáňového moku apod.)</a:t>
            </a:r>
          </a:p>
          <a:p>
            <a:pPr lvl="1"/>
            <a:r>
              <a:rPr lang="cs-CZ" sz="1700" b="1" dirty="0" smtClean="0"/>
              <a:t>srážení krve</a:t>
            </a:r>
            <a:r>
              <a:rPr lang="cs-CZ" sz="1700" dirty="0" smtClean="0"/>
              <a:t> (</a:t>
            </a:r>
            <a:r>
              <a:rPr lang="cs-CZ" sz="1700" dirty="0" err="1" smtClean="0"/>
              <a:t>subendotelový</a:t>
            </a:r>
            <a:r>
              <a:rPr lang="cs-CZ" sz="1700" dirty="0" smtClean="0"/>
              <a:t> kolagen, tkáňový faktor, </a:t>
            </a:r>
            <a:r>
              <a:rPr lang="cs-CZ" sz="1700" dirty="0" err="1" smtClean="0"/>
              <a:t>tPA</a:t>
            </a:r>
            <a:r>
              <a:rPr lang="cs-CZ" sz="1700" dirty="0" smtClean="0"/>
              <a:t>…)</a:t>
            </a:r>
          </a:p>
          <a:p>
            <a:pPr lvl="1"/>
            <a:r>
              <a:rPr lang="cs-CZ" sz="1700" b="1" dirty="0" smtClean="0"/>
              <a:t>zánětlivá reakce </a:t>
            </a:r>
            <a:r>
              <a:rPr lang="cs-CZ" sz="1700" dirty="0" smtClean="0"/>
              <a:t>(</a:t>
            </a:r>
            <a:r>
              <a:rPr lang="cs-CZ" sz="1700" dirty="0" err="1" smtClean="0"/>
              <a:t>selektiny</a:t>
            </a:r>
            <a:r>
              <a:rPr lang="cs-CZ" sz="1700" dirty="0" smtClean="0"/>
              <a:t>, VCAM, ICAM…)</a:t>
            </a:r>
          </a:p>
          <a:p>
            <a:pPr lvl="1"/>
            <a:r>
              <a:rPr lang="cs-CZ" sz="1700" b="1" dirty="0" smtClean="0"/>
              <a:t>endokrinní funkce </a:t>
            </a:r>
            <a:r>
              <a:rPr lang="cs-CZ" sz="1700" dirty="0" smtClean="0"/>
              <a:t>(tvorba NO, tvorba angiotensin-</a:t>
            </a:r>
            <a:r>
              <a:rPr lang="cs-CZ" sz="1700" dirty="0" err="1" smtClean="0"/>
              <a:t>konvertujicího</a:t>
            </a:r>
            <a:r>
              <a:rPr lang="cs-CZ" sz="1700" dirty="0" smtClean="0"/>
              <a:t> enzymu…)</a:t>
            </a:r>
          </a:p>
          <a:p>
            <a:r>
              <a:rPr lang="cs-CZ" sz="2600" b="1" dirty="0" smtClean="0"/>
              <a:t>Endotelová dysfunkce</a:t>
            </a:r>
          </a:p>
          <a:p>
            <a:pPr lvl="1"/>
            <a:r>
              <a:rPr lang="cs-CZ" sz="1700" dirty="0" smtClean="0"/>
              <a:t>vzhledem k mnohočetným endoteliálním funkcím je </a:t>
            </a:r>
            <a:r>
              <a:rPr lang="cs-CZ" sz="1700" b="1" dirty="0" smtClean="0"/>
              <a:t>endoteliální dysfunkce komplexní patologický jev charakterizovaný zejména</a:t>
            </a:r>
            <a:r>
              <a:rPr lang="cs-CZ" sz="1700" dirty="0" smtClean="0"/>
              <a:t>:</a:t>
            </a:r>
          </a:p>
          <a:p>
            <a:pPr lvl="2"/>
            <a:r>
              <a:rPr lang="cs-CZ" sz="1300" b="1" dirty="0" smtClean="0"/>
              <a:t>narušením poměru mezi vazodilatací a vazokonstrikcí </a:t>
            </a:r>
            <a:r>
              <a:rPr lang="cs-CZ" sz="1300" dirty="0" smtClean="0"/>
              <a:t>(připisováno zejména narušení produkce </a:t>
            </a:r>
            <a:r>
              <a:rPr lang="cs-CZ" sz="1300" dirty="0" err="1" smtClean="0"/>
              <a:t>vazodilatačně</a:t>
            </a:r>
            <a:r>
              <a:rPr lang="cs-CZ" sz="1300" dirty="0" smtClean="0"/>
              <a:t> působícího oxidu dusnatého - NO)</a:t>
            </a:r>
          </a:p>
          <a:p>
            <a:pPr lvl="2"/>
            <a:r>
              <a:rPr lang="cs-CZ" sz="1300" b="1" dirty="0" smtClean="0"/>
              <a:t>narušením „</a:t>
            </a:r>
            <a:r>
              <a:rPr lang="cs-CZ" sz="1300" b="1" dirty="0" err="1" smtClean="0"/>
              <a:t>nesmáčivosti</a:t>
            </a:r>
            <a:r>
              <a:rPr lang="cs-CZ" sz="1300" b="1" dirty="0" smtClean="0"/>
              <a:t>“ endotelu</a:t>
            </a:r>
            <a:r>
              <a:rPr lang="cs-CZ" sz="1300" dirty="0" smtClean="0"/>
              <a:t>, tzv. </a:t>
            </a:r>
            <a:r>
              <a:rPr lang="cs-CZ" sz="1300" b="1" dirty="0" err="1" smtClean="0"/>
              <a:t>protrombogenní</a:t>
            </a:r>
            <a:r>
              <a:rPr lang="cs-CZ" sz="1300" dirty="0" smtClean="0"/>
              <a:t> stav (vyšší riziko vzniku krevní sraženiny a následného zánětu cévní stěny)</a:t>
            </a:r>
          </a:p>
          <a:p>
            <a:pPr lvl="2"/>
            <a:r>
              <a:rPr lang="cs-CZ" sz="1300" dirty="0" smtClean="0"/>
              <a:t>přechodem z klidového (</a:t>
            </a:r>
            <a:r>
              <a:rPr lang="cs-CZ" sz="1300" i="1" dirty="0" err="1" smtClean="0"/>
              <a:t>quiescent</a:t>
            </a:r>
            <a:r>
              <a:rPr lang="cs-CZ" sz="1300" dirty="0" smtClean="0"/>
              <a:t>) stádia do </a:t>
            </a:r>
            <a:r>
              <a:rPr lang="cs-CZ" sz="1300" dirty="0" err="1" smtClean="0"/>
              <a:t>proliferativního</a:t>
            </a:r>
            <a:r>
              <a:rPr lang="cs-CZ" sz="1300" dirty="0" smtClean="0"/>
              <a:t> stádia (porušený endotel začíná vytvářet různé růstové faktory, které vedou k jeho proliferaci, ale též k proliferaci </a:t>
            </a:r>
            <a:r>
              <a:rPr lang="cs-CZ" sz="1300" dirty="0" err="1" smtClean="0"/>
              <a:t>hladkosvalových</a:t>
            </a:r>
            <a:r>
              <a:rPr lang="cs-CZ" sz="1300" dirty="0" smtClean="0"/>
              <a:t> buněk </a:t>
            </a:r>
            <a:r>
              <a:rPr lang="cs-CZ" sz="1300" dirty="0" err="1" smtClean="0"/>
              <a:t>médie</a:t>
            </a:r>
            <a:r>
              <a:rPr lang="cs-CZ" sz="1300" dirty="0" smtClean="0"/>
              <a:t> cévní stěny, čímž dochází k přestavbě cév a jejich dysfunkci)</a:t>
            </a:r>
          </a:p>
          <a:p>
            <a:pPr lvl="1"/>
            <a:r>
              <a:rPr lang="cs-CZ" sz="1700" dirty="0" smtClean="0"/>
              <a:t>endotelová dysfunkce představuje iniciální stadium </a:t>
            </a:r>
            <a:r>
              <a:rPr lang="cs-CZ" sz="1700" b="1" dirty="0" smtClean="0"/>
              <a:t>aterosklerózy</a:t>
            </a:r>
            <a:r>
              <a:rPr lang="cs-CZ" sz="1700" dirty="0" smtClean="0"/>
              <a:t>, která ve svém konečném důsledku vede k ischemické chorobě srdeční (včetně infarktu myokardu), ischemické chorobě dolních končetin (včetně syndromu diabetické nohy, či nutnosti amputace končetiny), či k cévnímu onemocnění mozku (včetně mrtvice)</a:t>
            </a:r>
            <a:endParaRPr lang="cs-CZ" sz="1700" dirty="0"/>
          </a:p>
        </p:txBody>
      </p:sp>
      <p:grpSp>
        <p:nvGrpSpPr>
          <p:cNvPr id="4" name="Group 3"/>
          <p:cNvGrpSpPr>
            <a:grpSpLocks/>
          </p:cNvGrpSpPr>
          <p:nvPr/>
        </p:nvGrpSpPr>
        <p:grpSpPr bwMode="auto">
          <a:xfrm>
            <a:off x="2267744" y="5731687"/>
            <a:ext cx="3646537" cy="1126313"/>
            <a:chOff x="598" y="821"/>
            <a:chExt cx="4565" cy="1410"/>
          </a:xfrm>
        </p:grpSpPr>
        <p:grpSp>
          <p:nvGrpSpPr>
            <p:cNvPr id="5" name="Group 4"/>
            <p:cNvGrpSpPr>
              <a:grpSpLocks/>
            </p:cNvGrpSpPr>
            <p:nvPr/>
          </p:nvGrpSpPr>
          <p:grpSpPr bwMode="auto">
            <a:xfrm>
              <a:off x="598" y="985"/>
              <a:ext cx="4565" cy="988"/>
              <a:chOff x="598" y="985"/>
              <a:chExt cx="4565" cy="988"/>
            </a:xfrm>
          </p:grpSpPr>
          <p:sp>
            <p:nvSpPr>
              <p:cNvPr id="14" name="Freeform 5"/>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6"/>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7"/>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Freeform 8"/>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Rectangle 9"/>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9" name="Rectangle 10"/>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0" name="Freeform 11"/>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12"/>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3"/>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4"/>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5"/>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6"/>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7"/>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18"/>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19"/>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0"/>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1"/>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2"/>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3"/>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4"/>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5"/>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6"/>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7"/>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28"/>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29"/>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0"/>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1"/>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2"/>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3"/>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4"/>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5"/>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6"/>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7"/>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38"/>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Oval 39"/>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9" name="Freeform 40"/>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1"/>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2"/>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3"/>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4"/>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Freeform 45"/>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5" name="Freeform 46"/>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Oval 47"/>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7" name="Freeform 48"/>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49"/>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0"/>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1"/>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Freeform 52"/>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2" name="Freeform 53"/>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 name="Line 54"/>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4" name="Line 55"/>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5" name="Freeform 56"/>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7"/>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58"/>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59"/>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0"/>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1"/>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2"/>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3"/>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4"/>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5"/>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6"/>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7"/>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68"/>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69"/>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0"/>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1"/>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2"/>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3"/>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4"/>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5"/>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76"/>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77"/>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78"/>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79"/>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0"/>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1"/>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2"/>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3"/>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4"/>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5"/>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6"/>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7"/>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88"/>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89"/>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0"/>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1"/>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2"/>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3"/>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4"/>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5"/>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Freeform 96"/>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6" name="Freeform 97"/>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7" name="Rectangle 98"/>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Freeform 99"/>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Rectangle 100"/>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Rectangle 101"/>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 name="Rectangle 102"/>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3"/>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Rectangle 104"/>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4" name="Freeform 105"/>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6"/>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7"/>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08"/>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09"/>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0"/>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1"/>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2"/>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3"/>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4"/>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5"/>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6"/>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7"/>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18"/>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19"/>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0"/>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1"/>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2"/>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3"/>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4"/>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5"/>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6"/>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7"/>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28"/>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29"/>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0"/>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1"/>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2"/>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3"/>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4"/>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5"/>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6"/>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7"/>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38"/>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39"/>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0"/>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1"/>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2"/>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3"/>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4"/>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5"/>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6"/>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7"/>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48"/>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49"/>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0"/>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1"/>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2"/>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3"/>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4"/>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5"/>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6"/>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7"/>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58"/>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59"/>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0"/>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1"/>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2"/>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3"/>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4"/>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5"/>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6"/>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7"/>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68"/>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69"/>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0"/>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1"/>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2"/>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3"/>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4"/>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5"/>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6"/>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7"/>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78"/>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79"/>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0"/>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1"/>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2"/>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3"/>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4"/>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5"/>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6"/>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7"/>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88"/>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89"/>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0"/>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1"/>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2"/>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3"/>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4"/>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5"/>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6"/>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7"/>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198"/>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199"/>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0"/>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1"/>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2"/>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3"/>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4"/>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5"/>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6"/>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7"/>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08"/>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09"/>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0"/>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1"/>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2"/>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3"/>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4"/>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5"/>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6"/>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7"/>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18"/>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19"/>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0"/>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1"/>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2"/>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3"/>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4"/>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5"/>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6"/>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7"/>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28"/>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29"/>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0"/>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1"/>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2"/>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3"/>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4"/>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5"/>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6"/>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7"/>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38"/>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39"/>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0"/>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1"/>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2"/>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3"/>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4"/>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5"/>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6"/>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7"/>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48"/>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49"/>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0"/>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1"/>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2"/>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3"/>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4"/>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5"/>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6"/>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7"/>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58"/>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59"/>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Freeform 260"/>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0" name="Freeform 261"/>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1" name="Oval 262"/>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3"/>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4"/>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5"/>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6"/>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7"/>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68"/>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69"/>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0"/>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1"/>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Oval 272"/>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2" name="Oval 273"/>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3" name="Freeform 274"/>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5"/>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6"/>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7"/>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278"/>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279"/>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Oval 280"/>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1"/>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2"/>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3"/>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4"/>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5"/>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6"/>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7"/>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88"/>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Oval 289"/>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Oval 290"/>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1"/>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2"/>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Rectangle 293"/>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3" name="Rectangle 294"/>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4" name="Freeform 295"/>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6"/>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7"/>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298"/>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299"/>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0"/>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1"/>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2"/>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3"/>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4"/>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5"/>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6"/>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7"/>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08"/>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09"/>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0"/>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1"/>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2"/>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3"/>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4"/>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5"/>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6"/>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7"/>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18"/>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19"/>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0"/>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Freeform 321"/>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1" name="Freeform 322"/>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2" name="Oval 323"/>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4"/>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5"/>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6"/>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7"/>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28"/>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29"/>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0"/>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1"/>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2"/>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3"/>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4"/>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5"/>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6"/>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7"/>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Oval 338"/>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8" name="Oval 339"/>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9" name="Freeform 340"/>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1"/>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2"/>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3"/>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4"/>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5"/>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6"/>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7"/>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48"/>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49"/>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0"/>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Freeform 351"/>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1" name="Freeform 352"/>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2" name="Line 353"/>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3" name="Line 354"/>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4" name="Freeform 355"/>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Freeform 356"/>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6" name="Freeform 357"/>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Rectangle 358"/>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8" name="Freeform 359"/>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0"/>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Freeform 361"/>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1" name="Freeform 362"/>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3"/>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4"/>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5"/>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6"/>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7"/>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68"/>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69"/>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0"/>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1"/>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2"/>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3"/>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4"/>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Oval 375"/>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5" name="Freeform 376"/>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7"/>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78"/>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79"/>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0"/>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1"/>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2"/>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3"/>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4"/>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5"/>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6"/>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7"/>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88"/>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89"/>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0"/>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1"/>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2"/>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3"/>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4"/>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5"/>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6"/>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7"/>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398"/>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399"/>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0"/>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1"/>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2"/>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3"/>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Freeform 404"/>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4" name="Freeform 405"/>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5" name="Line 406"/>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6" name="Freeform 407"/>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7" name="Freeform 408"/>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8" name="Line 409"/>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Line 410"/>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0" name="Line 411"/>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1" name="Freeform 412"/>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3"/>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4"/>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5"/>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6"/>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7"/>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18"/>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19"/>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0"/>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1"/>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2"/>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3"/>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4"/>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5"/>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6"/>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7"/>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28"/>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29"/>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0"/>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1"/>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1" name="Freeform 432"/>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2" name="Freeform 433"/>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4"/>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5"/>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6"/>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7"/>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38"/>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39"/>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0"/>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1"/>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2"/>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3"/>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4"/>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5"/>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6"/>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7"/>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48"/>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49"/>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0"/>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1"/>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Freeform 452"/>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2" name="Freeform 453"/>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4"/>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Freeform 455"/>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5" name="Rectangle 456"/>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Rectangle 457"/>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7" name="Rectangle 458"/>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59"/>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9" name="Rectangle 460"/>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0" name="Freeform 461"/>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2"/>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3"/>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4"/>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5"/>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6"/>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7"/>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68"/>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69"/>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0"/>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1"/>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2"/>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3"/>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4"/>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5"/>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6"/>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7"/>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78"/>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79"/>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0"/>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1"/>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2"/>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3"/>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4"/>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5"/>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6"/>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7"/>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88"/>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89"/>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0"/>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1"/>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2"/>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3"/>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4"/>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5"/>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6"/>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7"/>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498"/>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499"/>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0"/>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1"/>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2"/>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3"/>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4"/>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5"/>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6"/>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7"/>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08"/>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09"/>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0"/>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1"/>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2"/>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3"/>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4"/>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5"/>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6"/>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7"/>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18"/>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19"/>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0"/>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1"/>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2"/>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3"/>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4"/>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5"/>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6"/>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7"/>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28"/>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29"/>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0"/>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1"/>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2"/>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3"/>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4"/>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5"/>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6"/>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7"/>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38"/>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39"/>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0"/>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1"/>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2"/>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3"/>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4"/>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5"/>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6"/>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7"/>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48"/>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49"/>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0"/>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1"/>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2"/>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3"/>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4"/>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5"/>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6"/>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7"/>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58"/>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59"/>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0"/>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1"/>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2"/>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3"/>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4"/>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5"/>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6"/>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7"/>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68"/>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69"/>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0"/>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1"/>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2"/>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3"/>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4"/>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5"/>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6"/>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7"/>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78"/>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79"/>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0"/>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1"/>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2"/>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3"/>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4"/>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5"/>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6"/>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7"/>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88"/>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89"/>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0"/>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1"/>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2"/>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3"/>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4"/>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5"/>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6"/>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7"/>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598"/>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599"/>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0"/>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1"/>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2"/>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3"/>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4"/>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5"/>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6"/>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7"/>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08"/>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09"/>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0"/>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1"/>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2"/>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3"/>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4"/>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5"/>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Freeform 616"/>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6" name="Freeform 617"/>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7" name="Oval 618"/>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19"/>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0"/>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1"/>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2"/>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3"/>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4"/>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5"/>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6"/>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7"/>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Oval 628"/>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8" name="Oval 629"/>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9" name="Freeform 630"/>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1"/>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2"/>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3"/>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Freeform 634"/>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4" name="Freeform 635"/>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5" name="Oval 636"/>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7"/>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38"/>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39"/>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0"/>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1"/>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2"/>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3"/>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4"/>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Oval 645"/>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Oval 646"/>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7"/>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48"/>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Rectangle 649"/>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9" name="Rectangle 650"/>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60" name="Freeform 651"/>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2"/>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3"/>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4"/>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5"/>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6"/>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7"/>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58"/>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59"/>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0"/>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1"/>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2"/>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3"/>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4"/>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5"/>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6"/>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7"/>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68"/>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69"/>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0"/>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1"/>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2"/>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3"/>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4"/>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5"/>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6"/>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Freeform 677"/>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7" name="Freeform 678"/>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8" name="Oval 679"/>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0"/>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1"/>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2"/>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3"/>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4"/>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5"/>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6"/>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7"/>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88"/>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89"/>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0"/>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1"/>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2"/>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3"/>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Oval 694"/>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4" name="Oval 695"/>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5" name="Freeform 696"/>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7"/>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698"/>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699"/>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0"/>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1"/>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2"/>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3"/>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4"/>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Freeform 705"/>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5" name="Freeform 706"/>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6" name="Line 707"/>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7" name="Line 708"/>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8" name="Freeform 709"/>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0"/>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1"/>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2"/>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Freeform 713"/>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3" name="Freeform 714"/>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Rectangle 715"/>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5" name="Freeform 716"/>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6" name="Freeform 717"/>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18"/>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19"/>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0"/>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1"/>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2"/>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3"/>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4"/>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5"/>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6"/>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7"/>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28"/>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29"/>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Oval 730"/>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40" name="Freeform 731"/>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2"/>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3"/>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4"/>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5"/>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6"/>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7"/>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38"/>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39"/>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0"/>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1"/>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2"/>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3"/>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4"/>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5"/>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6"/>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7"/>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48"/>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49"/>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0"/>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1"/>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2"/>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Freeform 753"/>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3" name="Freeform 754"/>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Line 755"/>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5" name="Freeform 756"/>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6" name="Freeform 757"/>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7" name="Line 758"/>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8" name="Freeform 759"/>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9" name="Freeform 760"/>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0" name="Line 761"/>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71" name="Freeform 762"/>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2" name="Oval 763"/>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3" name="Rectangle 764"/>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Freeform 765"/>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5" name="Rectangle 766"/>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Rectangle 767"/>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7" name="Rectangle 768"/>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69"/>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9" name="Rectangle 770"/>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80" name="Freeform 771"/>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2"/>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3"/>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4"/>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5"/>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6"/>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7"/>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78"/>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79"/>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0"/>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1"/>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2"/>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3"/>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4"/>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5"/>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6"/>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7"/>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88"/>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89"/>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0"/>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1"/>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2"/>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3"/>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4"/>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5"/>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6"/>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7"/>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798"/>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799"/>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0"/>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1"/>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2"/>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3"/>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4"/>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5"/>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6"/>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7"/>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08"/>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09"/>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0"/>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1"/>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2"/>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3"/>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4"/>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5"/>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6"/>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7"/>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18"/>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19"/>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0"/>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1"/>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2"/>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3"/>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4"/>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5"/>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6"/>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7"/>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28"/>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29"/>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0"/>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1"/>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2"/>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3"/>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4"/>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5"/>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6"/>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7"/>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38"/>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39"/>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0"/>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1"/>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2"/>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3"/>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4"/>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5"/>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6"/>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7"/>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48"/>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49"/>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0"/>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1"/>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2"/>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3"/>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4"/>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5"/>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6"/>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7"/>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58"/>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59"/>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0"/>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1"/>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2"/>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3"/>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4"/>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5"/>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6"/>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7"/>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68"/>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69"/>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0"/>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1"/>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2"/>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3"/>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4"/>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5"/>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6"/>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7"/>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78"/>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79"/>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0"/>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1"/>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2"/>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3"/>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4"/>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5"/>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6"/>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7"/>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88"/>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89"/>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0"/>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1"/>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2"/>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3"/>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4"/>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5"/>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6"/>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7"/>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898"/>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899"/>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0"/>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1"/>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2"/>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3"/>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4"/>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5"/>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6"/>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7"/>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08"/>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09"/>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0"/>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1"/>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2"/>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3"/>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4"/>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5"/>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6"/>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7"/>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18"/>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19"/>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0"/>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1"/>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2"/>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3"/>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4"/>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5"/>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Freeform 926"/>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6" name="Freeform 927"/>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7" name="Oval 928"/>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29"/>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0"/>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1"/>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2"/>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3"/>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4"/>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5"/>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6"/>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7"/>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Oval 938"/>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8" name="Oval 939"/>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9" name="Freeform 940"/>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1"/>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2"/>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3"/>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Freeform 944"/>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4" name="Freeform 945"/>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5" name="Oval 946"/>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7"/>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48"/>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49"/>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0"/>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1"/>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2"/>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3"/>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4"/>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Oval 955"/>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Oval 956"/>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7"/>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58"/>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Rectangle 959"/>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9" name="Rectangle 960"/>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70" name="Freeform 961"/>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2"/>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3"/>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4"/>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5"/>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6"/>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7"/>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68"/>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69"/>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0"/>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1"/>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2"/>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3"/>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4"/>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5"/>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6"/>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7"/>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78"/>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79"/>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0"/>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1"/>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2"/>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3"/>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4"/>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5"/>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6"/>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Freeform 987"/>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7" name="Freeform 988"/>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8" name="Oval 989"/>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0"/>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1"/>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2"/>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3"/>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4"/>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5"/>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6"/>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7"/>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998"/>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999"/>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0"/>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1"/>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2"/>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3"/>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Oval 1004"/>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4" name="Oval 1005"/>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5" name="Freeform 1006"/>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7"/>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08"/>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09"/>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0"/>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1"/>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2"/>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3"/>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4"/>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5"/>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 name="Freeform 1016"/>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 name="Freeform 1017"/>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18"/>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19"/>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0"/>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1"/>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2"/>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3"/>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4"/>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5"/>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6"/>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7"/>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28"/>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29"/>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0"/>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1"/>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2"/>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3"/>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Freeform 1034"/>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4" name="Freeform 1035"/>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5" name="Line 1036"/>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6" name="Freeform 1037"/>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38"/>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39"/>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0"/>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1"/>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2"/>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3"/>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4"/>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5"/>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6"/>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7"/>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48"/>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49"/>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0"/>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1"/>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2"/>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3"/>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Freeform 1054"/>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4" name="Freeform 1055"/>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5" name="Line 1056"/>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6" name="Line 1057"/>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7" name="Freeform 1058"/>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59"/>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0"/>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1"/>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Freeform 1062"/>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2" name="Freeform 1063"/>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Rectangle 1064"/>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4" name="Freeform 1065"/>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 name="Freeform 1066"/>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7"/>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68"/>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69"/>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0"/>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1"/>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2"/>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3"/>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4"/>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5"/>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6"/>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7"/>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78"/>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Oval 1079"/>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9" name="Freeform 1080"/>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1"/>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2"/>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3"/>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4"/>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5"/>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6"/>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7"/>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88"/>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89"/>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0"/>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1"/>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2"/>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3"/>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4"/>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5"/>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6"/>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7"/>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098"/>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099"/>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Freeform 1100"/>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0" name="Freeform 1101"/>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Line 1102"/>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2" name="Freeform 1103"/>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3" name="Freeform 1104"/>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4" name="Line 1105"/>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5" name="Line 1106"/>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6" name="Freeform 1107"/>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7" name="Freeform 1108"/>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8" name="Freeform 1109"/>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9" name="Oval 1110"/>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0" name="Rectangle 1111"/>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Freeform 1112"/>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2" name="Rectangle 1113"/>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Rectangle 1114"/>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4" name="Rectangle 1115"/>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6"/>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6" name="Rectangle 1117"/>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7" name="Freeform 1118"/>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19"/>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0"/>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1"/>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2"/>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3"/>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4"/>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5"/>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6"/>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7"/>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28"/>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29"/>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0"/>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1"/>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2"/>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3"/>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4"/>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5"/>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6"/>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7"/>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38"/>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39"/>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0"/>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1"/>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2"/>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3"/>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4"/>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5"/>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6"/>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7"/>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48"/>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49"/>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0"/>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1"/>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2"/>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3"/>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4"/>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5"/>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6"/>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7"/>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58"/>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59"/>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0"/>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1"/>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2"/>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3"/>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4"/>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5"/>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6"/>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7"/>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68"/>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69"/>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0"/>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1"/>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2"/>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3"/>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4"/>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5"/>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6"/>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7"/>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78"/>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79"/>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0"/>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1"/>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2"/>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3"/>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4"/>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5"/>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6"/>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7"/>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88"/>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89"/>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0"/>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1"/>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2"/>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3"/>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4"/>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5"/>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6"/>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7"/>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198"/>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199"/>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0"/>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1"/>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2"/>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3"/>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4"/>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5"/>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6"/>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7"/>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08"/>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09"/>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0"/>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1"/>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2"/>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3"/>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4"/>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5"/>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6"/>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7"/>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18"/>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19"/>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0"/>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1"/>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2"/>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3"/>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4"/>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5"/>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6"/>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7"/>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28"/>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29"/>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0"/>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1"/>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2"/>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3"/>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4"/>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5"/>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6"/>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7"/>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38"/>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39"/>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0"/>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1"/>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2"/>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3"/>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4"/>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5"/>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6"/>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7"/>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48"/>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49"/>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0"/>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1"/>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2"/>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3"/>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4"/>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5"/>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6"/>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7"/>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58"/>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59"/>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0"/>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1"/>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2"/>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3"/>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4"/>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5"/>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6"/>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7"/>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68"/>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69"/>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0"/>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1"/>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2"/>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Freeform 1273"/>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3" name="Freeform 1274"/>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4" name="Oval 1275"/>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6"/>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7"/>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78"/>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79"/>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0"/>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1"/>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2"/>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3"/>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4"/>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Oval 1285"/>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5" name="Oval 1286"/>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6" name="Freeform 1287"/>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88"/>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89"/>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0"/>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Freeform 1291"/>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1" name="Freeform 1292"/>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2" name="Oval 1293"/>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4"/>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5"/>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6"/>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7"/>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298"/>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299"/>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0"/>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1"/>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Oval 1302"/>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Oval 1303"/>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4"/>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5"/>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Rectangle 1306"/>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6" name="Rectangle 1307"/>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7" name="Freeform 1308"/>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09"/>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0"/>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1"/>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2"/>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3"/>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4"/>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5"/>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6"/>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7"/>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18"/>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19"/>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0"/>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1"/>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2"/>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3"/>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4"/>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5"/>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6"/>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7"/>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28"/>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29"/>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0"/>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1"/>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2"/>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3"/>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Freeform 1334"/>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 name="Freeform 1335"/>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 name="Oval 1336"/>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7"/>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38"/>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39"/>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0"/>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1"/>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2"/>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3"/>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4"/>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5"/>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6"/>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7"/>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48"/>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49"/>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0"/>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Oval 1351"/>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1" name="Oval 1352"/>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2" name="Freeform 1353"/>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4"/>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5"/>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6"/>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7"/>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58"/>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59"/>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0"/>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1"/>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2"/>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2" name="Freeform 1363"/>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3" name="Freeform 1364"/>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5"/>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6"/>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7"/>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68"/>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69"/>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0"/>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1"/>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2"/>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3"/>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4"/>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5"/>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6"/>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7"/>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78"/>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79"/>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Freeform 1380"/>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0" name="Freeform 1381"/>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1" name="Line 1382"/>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2" name="Freeform 1383"/>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4"/>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5"/>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6"/>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7"/>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88"/>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89"/>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0"/>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1"/>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2"/>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3"/>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4"/>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5"/>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6"/>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7"/>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398"/>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Freeform 1399"/>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9" name="Freeform 1400"/>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0" name="Line 1401"/>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1" name="Line 1402"/>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2" name="Freeform 1403"/>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4"/>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5"/>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6"/>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7"/>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08"/>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09"/>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Freeform 1410"/>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0" name="Freeform 1411"/>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Rectangle 1412"/>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2" name="Freeform 1413"/>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3" name="Freeform 1414"/>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5"/>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6"/>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7"/>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18"/>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19"/>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0"/>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1"/>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2"/>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3"/>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4"/>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5"/>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6"/>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Oval 1427"/>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7" name="Freeform 1428"/>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29"/>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0"/>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1"/>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2"/>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3"/>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4"/>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5"/>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6"/>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7"/>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38"/>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39"/>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0"/>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1"/>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2"/>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3"/>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Freeform 1444"/>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4" name="Freeform 1445"/>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Line 1446"/>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6" name="Freeform 1447"/>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7" name="Freeform 1448"/>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8" name="Line 1449"/>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9" name="Line 1450"/>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60" name="Freeform 1451"/>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1" name="Freeform 1452"/>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3"/>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3" name="Freeform 1454"/>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4" name="Freeform 1455"/>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5" name="Oval 1456"/>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6" name="Rectangle 1457"/>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Freeform 1458"/>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8" name="Rectangle 1459"/>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Rectangle 1460"/>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0" name="Rectangle 1461"/>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2"/>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2" name="Rectangle 1463"/>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3" name="Freeform 1464"/>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5"/>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6"/>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7"/>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68"/>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69"/>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0"/>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1"/>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2"/>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3"/>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4"/>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5"/>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6"/>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7"/>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78"/>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79"/>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0"/>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1"/>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2"/>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3"/>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4"/>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5"/>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6"/>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7"/>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88"/>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89"/>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0"/>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1"/>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2"/>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3"/>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4"/>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5"/>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6"/>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7"/>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498"/>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499"/>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0"/>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1"/>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2"/>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3"/>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4"/>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5"/>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6"/>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7"/>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08"/>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09"/>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0"/>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1"/>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2"/>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3"/>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4"/>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5"/>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6"/>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7"/>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18"/>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19"/>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0"/>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1"/>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2"/>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3"/>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4"/>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5"/>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6"/>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7"/>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28"/>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29"/>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0"/>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1"/>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2"/>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3"/>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4"/>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5"/>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6"/>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7"/>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38"/>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39"/>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0"/>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1"/>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2"/>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3"/>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4"/>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5"/>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6"/>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7"/>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48"/>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49"/>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0"/>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1"/>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2"/>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3"/>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4"/>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5"/>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6"/>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7"/>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58"/>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59"/>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0"/>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1"/>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2"/>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3"/>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4"/>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5"/>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6"/>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7"/>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68"/>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69"/>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0"/>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1"/>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2"/>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3"/>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4"/>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5"/>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6"/>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7"/>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78"/>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79"/>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0"/>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1"/>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2"/>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3"/>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4"/>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5"/>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6"/>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7"/>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88"/>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89"/>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0"/>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1"/>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2"/>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3"/>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4"/>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5"/>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6"/>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7"/>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598"/>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599"/>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0"/>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1"/>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2"/>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3"/>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4"/>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5"/>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6"/>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7"/>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08"/>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09"/>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0"/>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1"/>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2"/>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3"/>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4"/>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5"/>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6"/>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7"/>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18"/>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Freeform 1619"/>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9" name="Freeform 1620"/>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0" name="Oval 1621"/>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2"/>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3"/>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4"/>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5"/>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6"/>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7"/>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28"/>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29"/>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0"/>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Oval 1631"/>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1" name="Oval 1632"/>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2" name="Freeform 1633"/>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4"/>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5"/>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6"/>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Freeform 1637"/>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7" name="Freeform 1638"/>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8" name="Oval 1639"/>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0"/>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1"/>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2"/>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3"/>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4"/>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5"/>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6"/>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7"/>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Oval 1648"/>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Oval 1649"/>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0"/>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1"/>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Rectangle 1652"/>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2" name="Rectangle 1653"/>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3" name="Freeform 1654"/>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5"/>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6"/>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7"/>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58"/>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59"/>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0"/>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1"/>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2"/>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3"/>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4"/>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5"/>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6"/>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7"/>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68"/>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69"/>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0"/>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1"/>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2"/>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3"/>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4"/>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5"/>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6"/>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7"/>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78"/>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79"/>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Freeform 1680"/>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0" name="Freeform 1681"/>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1" name="Oval 1682"/>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3"/>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4"/>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5"/>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6"/>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7"/>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88"/>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89"/>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0"/>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1"/>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2"/>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3"/>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4"/>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5"/>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6"/>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Oval 1697"/>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7" name="Oval 1698"/>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8" name="Freeform 1699"/>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0"/>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1"/>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2"/>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3"/>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4"/>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5"/>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6"/>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7"/>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08"/>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8" name="Freeform 1709"/>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9" name="Freeform 1710"/>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1"/>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2"/>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3"/>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4"/>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5"/>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6"/>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7"/>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18"/>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19"/>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0"/>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1"/>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2"/>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3"/>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Freeform 1724"/>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4" name="Freeform 1725"/>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5" name="Line 1726"/>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6" name="Freeform 1727"/>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28"/>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8" name="Freeform 1729"/>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9" name="Freeform 1730"/>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40" name="Freeform 1731"/>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2"/>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3"/>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3" name="Freeform 1734"/>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4" name="Freeform 1735"/>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6"/>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7"/>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38"/>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39"/>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0"/>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1"/>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2"/>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2" name="Freeform 1743"/>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3" name="Freeform 1744"/>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5"/>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5" name="Freeform 1746"/>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6" name="Freeform 1747"/>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7" name="Freeform 1748"/>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8" name="Freeform 1749"/>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9" name="Freeform 1750"/>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1"/>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2"/>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3"/>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4"/>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4" name="Freeform 1755"/>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5" name="Freeform 1756"/>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7"/>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58"/>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59"/>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0"/>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1"/>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2"/>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3"/>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4"/>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4" name="Freeform 1765"/>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5" name="Freeform 1766"/>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7"/>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68"/>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69"/>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9" name="Freeform 1770"/>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0" name="Freeform 1771"/>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81" name="Freeform 1772"/>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3"/>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4"/>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5"/>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6"/>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6" name="Freeform 1777"/>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7" name="Freeform 1778"/>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79"/>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0"/>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1"/>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2"/>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3"/>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4"/>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5"/>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6"/>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6" name="Freeform 1787"/>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7" name="Freeform 1788"/>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89"/>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0"/>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1"/>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1" name="Freeform 1792"/>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2" name="Freeform 1793"/>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3" name="Freeform 1794"/>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5"/>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6"/>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7"/>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798"/>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8" name="Freeform 1799"/>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9" name="Freeform 1800"/>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1"/>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2"/>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3"/>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4"/>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5"/>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6"/>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7"/>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08"/>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8" name="Freeform 1809"/>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9" name="Freeform 1810"/>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1"/>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2"/>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3"/>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3" name="Freeform 1814"/>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4" name="Freeform 1815"/>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5" name="Freeform 1816"/>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7"/>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18"/>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8" name="Freeform 1819"/>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9" name="Freeform 1820"/>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1"/>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2"/>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3"/>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4"/>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5"/>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6"/>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6" name="Freeform 1827"/>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7" name="Freeform 1828"/>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29"/>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9" name="Freeform 1830"/>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0" name="Freeform 1831"/>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41" name="Freeform 1832"/>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3"/>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4"/>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4" name="Freeform 1835"/>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5" name="Freeform 1836"/>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7"/>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38"/>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39"/>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0"/>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1"/>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2"/>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2" name="Freeform 1843"/>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3" name="Freeform 1844"/>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5"/>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5" name="Freeform 1846"/>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6" name="Freeform 1847"/>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7" name="Freeform 1848"/>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49"/>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0"/>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60" name="Freeform 1851"/>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1" name="Freeform 1852"/>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3"/>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4"/>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5"/>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6"/>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7"/>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58"/>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59"/>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0"/>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1"/>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1" name="Freeform 1862"/>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2" name="Freeform 1863"/>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4"/>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4" name="Freeform 1865"/>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5" name="Freeform 1866"/>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6" name="Freeform 1867"/>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68"/>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69"/>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9" name="Freeform 1870"/>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0" name="Freeform 1871"/>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2"/>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3"/>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4"/>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5"/>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6"/>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7"/>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78"/>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79"/>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0"/>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0" name="Freeform 1881"/>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1" name="Freeform 1882"/>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3"/>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3" name="Freeform 1884"/>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4" name="Freeform 1885"/>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5" name="Freeform 1886"/>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7"/>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88"/>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8" name="Freeform 1889"/>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9" name="Freeform 1890"/>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1"/>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2"/>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3"/>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4"/>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5"/>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6"/>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7"/>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7" name="Freeform 1898"/>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8" name="Freeform 1899"/>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0"/>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0" name="Freeform 1901"/>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1" name="Freeform 1902"/>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2" name="Freeform 1903"/>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3" name="Line 1904"/>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4" name="Line 1905"/>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5" name="Freeform 1906"/>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7"/>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08"/>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09"/>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0"/>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1"/>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2"/>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3"/>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4"/>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4" name="Freeform 1915"/>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5" name="Freeform 1916"/>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 name="Freeform 1917"/>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1919"/>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923"/>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849" name="TextovéPole 3848"/>
          <p:cNvSpPr txBox="1"/>
          <p:nvPr/>
        </p:nvSpPr>
        <p:spPr>
          <a:xfrm>
            <a:off x="1115616" y="6093296"/>
            <a:ext cx="1153332" cy="461665"/>
          </a:xfrm>
          <a:prstGeom prst="rect">
            <a:avLst/>
          </a:prstGeom>
          <a:noFill/>
        </p:spPr>
        <p:txBody>
          <a:bodyPr wrap="square" rtlCol="0">
            <a:spAutoFit/>
          </a:bodyPr>
          <a:lstStyle/>
          <a:p>
            <a:pPr algn="ctr"/>
            <a:r>
              <a:rPr lang="cs-CZ" sz="1200" b="1" dirty="0" smtClean="0"/>
              <a:t>ENDOTELIÁLNÍ DYSFUNKCE</a:t>
            </a:r>
            <a:endParaRPr lang="cs-CZ" sz="1200" b="1" dirty="0"/>
          </a:p>
        </p:txBody>
      </p:sp>
      <p:sp>
        <p:nvSpPr>
          <p:cNvPr id="3850" name="TextovéPole 3849"/>
          <p:cNvSpPr txBox="1"/>
          <p:nvPr/>
        </p:nvSpPr>
        <p:spPr>
          <a:xfrm>
            <a:off x="5938948" y="6063679"/>
            <a:ext cx="2585195" cy="461665"/>
          </a:xfrm>
          <a:prstGeom prst="rect">
            <a:avLst/>
          </a:prstGeom>
          <a:noFill/>
        </p:spPr>
        <p:txBody>
          <a:bodyPr wrap="none" rtlCol="0">
            <a:spAutoFit/>
          </a:bodyPr>
          <a:lstStyle/>
          <a:p>
            <a:r>
              <a:rPr lang="cs-CZ" sz="1200" b="1" dirty="0" smtClean="0"/>
              <a:t>ROZVINUTÝ ATEROSKLEROTICKÝ PLÁT</a:t>
            </a:r>
          </a:p>
          <a:p>
            <a:r>
              <a:rPr lang="cs-CZ" sz="1200" b="1" dirty="0" smtClean="0"/>
              <a:t>(+ ISCHEMIE = NEDOKRVENÍ ZA NÍM)</a:t>
            </a:r>
            <a:endParaRPr lang="cs-CZ" sz="1200" b="1" dirty="0"/>
          </a:p>
        </p:txBody>
      </p:sp>
      <p:sp>
        <p:nvSpPr>
          <p:cNvPr id="7" name="Obdélník 6"/>
          <p:cNvSpPr/>
          <p:nvPr/>
        </p:nvSpPr>
        <p:spPr>
          <a:xfrm>
            <a:off x="179512" y="116632"/>
            <a:ext cx="1613903" cy="369332"/>
          </a:xfrm>
          <a:prstGeom prst="rect">
            <a:avLst/>
          </a:prstGeom>
        </p:spPr>
        <p:txBody>
          <a:bodyPr wrap="none">
            <a:spAutoFit/>
          </a:bodyPr>
          <a:lstStyle/>
          <a:p>
            <a:r>
              <a:rPr lang="cs-CZ" b="1" dirty="0" smtClean="0"/>
              <a:t>Bonusový </a:t>
            </a:r>
            <a:r>
              <a:rPr lang="cs-CZ" b="1" dirty="0" err="1" smtClean="0"/>
              <a:t>slide</a:t>
            </a:r>
            <a:endParaRPr lang="cs-CZ" dirty="0"/>
          </a:p>
        </p:txBody>
      </p:sp>
    </p:spTree>
    <p:extLst>
      <p:ext uri="{BB962C8B-B14F-4D97-AF65-F5344CB8AC3E}">
        <p14:creationId xmlns:p14="http://schemas.microsoft.com/office/powerpoint/2010/main" val="336274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934</Words>
  <Application>Microsoft Office PowerPoint</Application>
  <PresentationFormat>Předvádění na obrazovce (4:3)</PresentationFormat>
  <Paragraphs>77</Paragraphs>
  <Slides>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Calibri</vt:lpstr>
      <vt:lpstr>Symbol</vt:lpstr>
      <vt:lpstr>Motiv systému Office</vt:lpstr>
      <vt:lpstr>Pletysmografie - měření průtoku krve předloktím -</vt:lpstr>
      <vt:lpstr>Metody měření krevního průtoku I</vt:lpstr>
      <vt:lpstr>Metody měření krevního průtoku II</vt:lpstr>
      <vt:lpstr>Metody měření krevního průtoku III</vt:lpstr>
      <vt:lpstr>Regulace cévního tonu</vt:lpstr>
      <vt:lpstr>Prezentace aplikace PowerPoint</vt:lpstr>
      <vt:lpstr>Endoteliální funkce a dysfunkce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Pletysmografie - měření průtoku krve předloktím -</dc:title>
  <dc:creator>Jan Novák</dc:creator>
  <cp:lastModifiedBy>Zuzana Nováková</cp:lastModifiedBy>
  <cp:revision>33</cp:revision>
  <dcterms:created xsi:type="dcterms:W3CDTF">2016-01-10T11:33:06Z</dcterms:created>
  <dcterms:modified xsi:type="dcterms:W3CDTF">2017-03-30T14:34:43Z</dcterms:modified>
</cp:coreProperties>
</file>