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79" r:id="rId2"/>
    <p:sldId id="280" r:id="rId3"/>
    <p:sldId id="276" r:id="rId4"/>
    <p:sldId id="281" r:id="rId5"/>
    <p:sldId id="284" r:id="rId6"/>
    <p:sldId id="285" r:id="rId7"/>
    <p:sldId id="293" r:id="rId8"/>
    <p:sldId id="286" r:id="rId9"/>
    <p:sldId id="282" r:id="rId10"/>
    <p:sldId id="287" r:id="rId11"/>
    <p:sldId id="288" r:id="rId12"/>
    <p:sldId id="289" r:id="rId13"/>
    <p:sldId id="291" r:id="rId14"/>
    <p:sldId id="29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57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258"/>
      </p:cViewPr>
      <p:guideLst>
        <p:guide orient="horz" pos="187"/>
        <p:guide pos="57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B0F9B-1A02-402B-835C-4F9800D2080D}" type="datetimeFigureOut">
              <a:rPr lang="en-GB" smtClean="0"/>
              <a:t>30/03/2017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56B2-EFD9-4906-ADE9-F0CFA677E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67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42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6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61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77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72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13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95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0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56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16882-C1D1-40CF-B44F-A0B416130622}" type="datetimeFigureOut">
              <a:rPr lang="cs-CZ" smtClean="0"/>
              <a:t>30.3.2017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A451-B08B-4921-AC1B-8A9B5D31A2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6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0.png"/><Relationship Id="rId7" Type="http://schemas.openxmlformats.org/officeDocument/2006/relationships/hyperlink" Target="http://www.qureshiuniversity.com/Ventricular%20Fibrillation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6/64/Afib_ecg.jpg/400px-Afib_ecg.jpg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93913" y="1122363"/>
            <a:ext cx="10204174" cy="1220787"/>
          </a:xfrm>
        </p:spPr>
        <p:txBody>
          <a:bodyPr>
            <a:normAutofit/>
          </a:bodyPr>
          <a:lstStyle/>
          <a:p>
            <a:r>
              <a:rPr lang="cs-CZ" sz="4800" dirty="0" smtClean="0"/>
              <a:t>(VII.) Elektrokardiografie</a:t>
            </a:r>
            <a:endParaRPr lang="en-GB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59384"/>
            <a:ext cx="9144000" cy="998415"/>
          </a:xfrm>
        </p:spPr>
        <p:txBody>
          <a:bodyPr/>
          <a:lstStyle/>
          <a:p>
            <a:r>
              <a:rPr lang="cs-CZ" dirty="0" smtClean="0"/>
              <a:t>Fyziologie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38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Elektrická osa srdeční</a:t>
            </a:r>
            <a:endParaRPr lang="cs-CZ" dirty="0"/>
          </a:p>
        </p:txBody>
      </p:sp>
      <p:pic>
        <p:nvPicPr>
          <p:cNvPr id="3078" name="Picture 6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8" y="2198670"/>
            <a:ext cx="3098971" cy="31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1238" y="1956086"/>
            <a:ext cx="3581672" cy="49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1.  Nalezení I,II a III svodu</a:t>
            </a:r>
            <a:endParaRPr kumimoji="0" lang="cs-CZ" sz="32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80426" y="1615253"/>
            <a:ext cx="2837792" cy="110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2. Suma QRS komplexu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(suma kladných a záporných </a:t>
            </a:r>
            <a:r>
              <a:rPr kumimoji="0" lang="cs-CZ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malých čtverečků </a:t>
            </a:r>
            <a:r>
              <a:rPr kumimoji="0" lang="cs-CZ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od </a:t>
            </a:r>
            <a:r>
              <a:rPr kumimoji="0" lang="cs-CZ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izolinie;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1 čtvereček=1mm). </a:t>
            </a:r>
            <a:endParaRPr kumimoji="0" lang="cs-CZ" sz="28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170603"/>
              </p:ext>
            </p:extLst>
          </p:nvPr>
        </p:nvGraphicFramePr>
        <p:xfrm>
          <a:off x="3791607" y="2787795"/>
          <a:ext cx="2735316" cy="2284899"/>
        </p:xfrm>
        <a:graphic>
          <a:graphicData uri="http://schemas.openxmlformats.org/drawingml/2006/table">
            <a:tbl>
              <a:tblPr/>
              <a:tblGrid>
                <a:gridCol w="911772"/>
                <a:gridCol w="911772"/>
                <a:gridCol w="911772"/>
              </a:tblGrid>
              <a:tr h="54144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cs-CZ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II</a:t>
                      </a:r>
                      <a:endParaRPr lang="cs-CZ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III</a:t>
                      </a:r>
                      <a:endParaRPr lang="cs-CZ" sz="2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</a:tr>
              <a:tr h="3650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 = -1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 = - 1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 = 0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709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= 5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= 6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= 4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50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= -1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= 0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 = 0 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09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Control 10"/>
          <p:cNvSpPr>
            <a:spLocks noChangeArrowheads="1" noChangeShapeType="1"/>
          </p:cNvSpPr>
          <p:nvPr/>
        </p:nvSpPr>
        <p:spPr bwMode="auto">
          <a:xfrm>
            <a:off x="8540750" y="6638425"/>
            <a:ext cx="2684463" cy="14509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3083" name="Picture 11" descr="o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04" y="1970451"/>
            <a:ext cx="4729381" cy="487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56" name="Přímá spojnice 55"/>
          <p:cNvCxnSpPr/>
          <p:nvPr/>
        </p:nvCxnSpPr>
        <p:spPr>
          <a:xfrm>
            <a:off x="9397007" y="3617203"/>
            <a:ext cx="1" cy="259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/>
          <p:nvPr/>
        </p:nvCxnSpPr>
        <p:spPr>
          <a:xfrm flipH="1">
            <a:off x="8635116" y="3625154"/>
            <a:ext cx="2242270" cy="129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H="1" flipV="1">
            <a:off x="7919499" y="3617203"/>
            <a:ext cx="2226365" cy="129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Skupina 65"/>
          <p:cNvGrpSpPr>
            <a:grpSpLocks/>
          </p:cNvGrpSpPr>
          <p:nvPr/>
        </p:nvGrpSpPr>
        <p:grpSpPr>
          <a:xfrm>
            <a:off x="7570119" y="2994005"/>
            <a:ext cx="3564558" cy="3541156"/>
            <a:chOff x="1301101" y="710906"/>
            <a:chExt cx="6629669" cy="5871258"/>
          </a:xfrm>
        </p:grpSpPr>
        <p:sp>
          <p:nvSpPr>
            <p:cNvPr id="67" name="Rovnoramenný trojúhelník 66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 dirty="0"/>
            </a:p>
          </p:txBody>
        </p:sp>
        <p:sp>
          <p:nvSpPr>
            <p:cNvPr id="68" name="TextovéPole 67"/>
            <p:cNvSpPr txBox="1"/>
            <p:nvPr/>
          </p:nvSpPr>
          <p:spPr>
            <a:xfrm>
              <a:off x="4782291" y="5494501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cxnSp>
          <p:nvCxnSpPr>
            <p:cNvPr id="69" name="Přímá spojnice 68"/>
            <p:cNvCxnSpPr>
              <a:endCxn id="67" idx="1"/>
            </p:cNvCxnSpPr>
            <p:nvPr/>
          </p:nvCxnSpPr>
          <p:spPr>
            <a:xfrm>
              <a:off x="1951204" y="1772816"/>
              <a:ext cx="4116434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ovéPole 71"/>
            <p:cNvSpPr txBox="1"/>
            <p:nvPr/>
          </p:nvSpPr>
          <p:spPr>
            <a:xfrm>
              <a:off x="1301101" y="938597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R</a:t>
              </a:r>
              <a:endParaRPr lang="cs-CZ" sz="1100" b="1" dirty="0"/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7005598" y="710906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L</a:t>
              </a:r>
              <a:endParaRPr lang="cs-CZ" sz="1100" b="1" dirty="0"/>
            </a:p>
          </p:txBody>
        </p:sp>
        <p:sp>
          <p:nvSpPr>
            <p:cNvPr id="74" name="TextovéPole 73"/>
            <p:cNvSpPr txBox="1"/>
            <p:nvPr/>
          </p:nvSpPr>
          <p:spPr>
            <a:xfrm>
              <a:off x="3994540" y="5883530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F</a:t>
              </a:r>
              <a:endParaRPr lang="cs-CZ" sz="1100" b="1" dirty="0"/>
            </a:p>
          </p:txBody>
        </p:sp>
        <p:cxnSp>
          <p:nvCxnSpPr>
            <p:cNvPr id="76" name="Přímá spojnice 75"/>
            <p:cNvCxnSpPr>
              <a:endCxn id="67" idx="5"/>
            </p:cNvCxnSpPr>
            <p:nvPr/>
          </p:nvCxnSpPr>
          <p:spPr>
            <a:xfrm flipH="1">
              <a:off x="3331334" y="1772816"/>
              <a:ext cx="4092582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/>
            <p:cNvCxnSpPr>
              <a:stCxn id="67" idx="3"/>
              <a:endCxn id="67" idx="0"/>
            </p:cNvCxnSpPr>
            <p:nvPr/>
          </p:nvCxnSpPr>
          <p:spPr>
            <a:xfrm>
              <a:off x="4699485" y="1772816"/>
              <a:ext cx="0" cy="417646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ovéPole 83"/>
            <p:cNvSpPr txBox="1"/>
            <p:nvPr/>
          </p:nvSpPr>
          <p:spPr>
            <a:xfrm>
              <a:off x="1586231" y="1661561"/>
              <a:ext cx="432048" cy="663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5" name="TextovéPole 84"/>
            <p:cNvSpPr txBox="1"/>
            <p:nvPr/>
          </p:nvSpPr>
          <p:spPr>
            <a:xfrm>
              <a:off x="1889710" y="1310697"/>
              <a:ext cx="432048" cy="663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6" name="TextovéPole 85"/>
            <p:cNvSpPr txBox="1"/>
            <p:nvPr/>
          </p:nvSpPr>
          <p:spPr>
            <a:xfrm>
              <a:off x="4052546" y="5521265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6877247" y="1243982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7207795" y="1665076"/>
              <a:ext cx="432048" cy="1236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r>
                <a:rPr lang="cs-CZ" sz="2000" b="1" dirty="0" smtClean="0">
                  <a:solidFill>
                    <a:srgbClr val="FFFF00"/>
                  </a:solidFill>
                </a:rPr>
                <a:t> 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4260554" y="1090573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</a:t>
              </a:r>
              <a:endParaRPr lang="cs-CZ" sz="1100" b="1" dirty="0"/>
            </a:p>
          </p:txBody>
        </p:sp>
        <p:sp>
          <p:nvSpPr>
            <p:cNvPr id="90" name="TextovéPole 89"/>
            <p:cNvSpPr txBox="1"/>
            <p:nvPr/>
          </p:nvSpPr>
          <p:spPr>
            <a:xfrm>
              <a:off x="6091691" y="3789588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III</a:t>
              </a:r>
              <a:endParaRPr lang="cs-CZ" sz="1100" b="1" dirty="0"/>
            </a:p>
          </p:txBody>
        </p:sp>
        <p:sp>
          <p:nvSpPr>
            <p:cNvPr id="91" name="TextovéPole 90"/>
            <p:cNvSpPr txBox="1"/>
            <p:nvPr/>
          </p:nvSpPr>
          <p:spPr>
            <a:xfrm>
              <a:off x="2302809" y="3787185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II</a:t>
              </a:r>
              <a:endParaRPr lang="cs-CZ" sz="1100" b="1" dirty="0"/>
            </a:p>
          </p:txBody>
        </p:sp>
      </p:grpSp>
      <p:cxnSp>
        <p:nvCxnSpPr>
          <p:cNvPr id="62" name="Přímá spojnice se šipkou 61"/>
          <p:cNvCxnSpPr/>
          <p:nvPr/>
        </p:nvCxnSpPr>
        <p:spPr>
          <a:xfrm>
            <a:off x="9401594" y="4470320"/>
            <a:ext cx="744270" cy="15161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107"/>
          <p:cNvCxnSpPr/>
          <p:nvPr/>
        </p:nvCxnSpPr>
        <p:spPr>
          <a:xfrm>
            <a:off x="9676936" y="3635810"/>
            <a:ext cx="0" cy="140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Přímá spojnice 108"/>
          <p:cNvCxnSpPr/>
          <p:nvPr/>
        </p:nvCxnSpPr>
        <p:spPr>
          <a:xfrm flipH="1">
            <a:off x="8979048" y="5018450"/>
            <a:ext cx="671684" cy="38625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Levá složená závorka 106"/>
          <p:cNvSpPr/>
          <p:nvPr/>
        </p:nvSpPr>
        <p:spPr>
          <a:xfrm rot="16200000" flipV="1">
            <a:off x="9462630" y="3587689"/>
            <a:ext cx="159516" cy="269096"/>
          </a:xfrm>
          <a:prstGeom prst="leftBrace">
            <a:avLst>
              <a:gd name="adj1" fmla="val 3103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3" name="Levá složená závorka 112"/>
          <p:cNvSpPr/>
          <p:nvPr/>
        </p:nvSpPr>
        <p:spPr>
          <a:xfrm rot="8976991" flipV="1">
            <a:off x="8810024" y="4835561"/>
            <a:ext cx="159516" cy="569226"/>
          </a:xfrm>
          <a:prstGeom prst="leftBrace">
            <a:avLst>
              <a:gd name="adj1" fmla="val 4614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4" name="TextovéPole 113"/>
          <p:cNvSpPr txBox="1"/>
          <p:nvPr/>
        </p:nvSpPr>
        <p:spPr>
          <a:xfrm>
            <a:off x="9392556" y="3776952"/>
            <a:ext cx="232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3</a:t>
            </a:r>
            <a:endParaRPr lang="cs-CZ" sz="1600" b="1" dirty="0"/>
          </a:p>
        </p:txBody>
      </p:sp>
      <p:sp>
        <p:nvSpPr>
          <p:cNvPr id="116" name="TextovéPole 115"/>
          <p:cNvSpPr txBox="1"/>
          <p:nvPr/>
        </p:nvSpPr>
        <p:spPr>
          <a:xfrm>
            <a:off x="8923408" y="4866425"/>
            <a:ext cx="232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5</a:t>
            </a:r>
            <a:endParaRPr lang="cs-CZ" sz="1600" b="1" dirty="0"/>
          </a:p>
        </p:txBody>
      </p:sp>
      <p:sp>
        <p:nvSpPr>
          <p:cNvPr id="118" name="Text Box 8"/>
          <p:cNvSpPr txBox="1">
            <a:spLocks noChangeArrowheads="1"/>
          </p:cNvSpPr>
          <p:nvPr/>
        </p:nvSpPr>
        <p:spPr bwMode="auto">
          <a:xfrm>
            <a:off x="7755059" y="1554191"/>
            <a:ext cx="4245352" cy="42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latin typeface="Calibri" pitchFamily="34" charset="0"/>
                <a:cs typeface="Arial" pitchFamily="34" charset="0"/>
              </a:rPr>
              <a:t>3</a:t>
            </a:r>
            <a:r>
              <a:rPr kumimoji="0" lang="cs-CZ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. Zakreslení </a:t>
            </a:r>
            <a:r>
              <a:rPr kumimoji="0" lang="cs-CZ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výsledné sumy </a:t>
            </a:r>
            <a:r>
              <a:rPr kumimoji="0" lang="cs-CZ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do trojúhelníku</a:t>
            </a:r>
            <a:endParaRPr kumimoji="0" lang="cs-CZ" sz="28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812742" y="5879154"/>
            <a:ext cx="4073525" cy="49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Fyziologické</a:t>
            </a:r>
            <a:r>
              <a:rPr kumimoji="0" lang="cs-CZ" sz="2000" i="0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rozmezí:</a:t>
            </a:r>
            <a:r>
              <a:rPr kumimoji="0" lang="cs-CZ" sz="20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-30</a:t>
            </a:r>
            <a:r>
              <a:rPr kumimoji="0" lang="cs-CZ" sz="20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° až +</a:t>
            </a:r>
            <a:r>
              <a:rPr kumimoji="0" lang="cs-CZ" sz="2000" i="0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110</a:t>
            </a:r>
            <a:r>
              <a:rPr kumimoji="0" lang="cs-CZ" sz="2000" i="0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°</a:t>
            </a:r>
            <a:endParaRPr kumimoji="0" lang="cs-CZ" sz="32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518825" y="1101818"/>
            <a:ext cx="5395087" cy="49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smtClean="0">
                <a:latin typeface="Calibri" pitchFamily="34" charset="0"/>
                <a:cs typeface="Arial" pitchFamily="34" charset="0"/>
              </a:rPr>
              <a:t>Průměrná výchylka komplexu QRS v každém svodu</a:t>
            </a:r>
            <a:endParaRPr kumimoji="0" lang="cs-CZ" sz="32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67" y="1266998"/>
            <a:ext cx="2232248" cy="181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73912" y="164279"/>
            <a:ext cx="7498080" cy="1143000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Diagnostické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využití EKG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27482" y="1114541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Arytmie: </a:t>
            </a:r>
            <a:r>
              <a:rPr lang="cs-CZ" sz="2800" dirty="0"/>
              <a:t>porucha srdečního rytmu </a:t>
            </a:r>
            <a:endParaRPr lang="cs-CZ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53" y="1264202"/>
            <a:ext cx="15189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11" y="5144785"/>
            <a:ext cx="5058010" cy="12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68530" y="2476107"/>
            <a:ext cx="394296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íňová fibrilace</a:t>
            </a:r>
          </a:p>
          <a:p>
            <a:r>
              <a:rPr lang="cs-CZ" dirty="0"/>
              <a:t>(</a:t>
            </a:r>
            <a:r>
              <a:rPr lang="cs-CZ" dirty="0" smtClean="0"/>
              <a:t>chybí P, „zubatá“ izolinie,  RR nepravidelné, frekvence 80 – 180 </a:t>
            </a:r>
            <a:r>
              <a:rPr lang="cs-CZ" dirty="0" err="1" smtClean="0"/>
              <a:t>bpm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85945" y="4922224"/>
            <a:ext cx="394296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komorová fibrilace</a:t>
            </a:r>
          </a:p>
          <a:p>
            <a:r>
              <a:rPr lang="cs-CZ" dirty="0" smtClean="0"/>
              <a:t>(srdce nefunguje jako pumpa, </a:t>
            </a:r>
            <a:r>
              <a:rPr lang="cs-CZ" dirty="0"/>
              <a:t>poškození </a:t>
            </a:r>
            <a:r>
              <a:rPr lang="cs-CZ" dirty="0" smtClean="0"/>
              <a:t>mozku po 3 – 5 minutách fibrilace)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6" y="3566113"/>
            <a:ext cx="3048000" cy="122682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1288683" y="728124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hlinkClick r:id="rId6"/>
              </a:rPr>
              <a:t>https://</a:t>
            </a:r>
            <a:r>
              <a:rPr lang="cs-CZ" sz="1200" dirty="0" smtClean="0">
                <a:hlinkClick r:id="rId6"/>
              </a:rPr>
              <a:t>upload.wikimedia.org/wikipedia/commons/thumb/6/64/Afib_ecg.jpg/400px-Afib_ecg.jpg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>
                <a:hlinkClick r:id="rId7"/>
              </a:rPr>
              <a:t>http://</a:t>
            </a:r>
            <a:r>
              <a:rPr lang="cs-CZ" sz="1200" dirty="0" smtClean="0">
                <a:hlinkClick r:id="rId7"/>
              </a:rPr>
              <a:t>www.qureshiuniversity.com/Ventricular%20Fibrillation.gif</a:t>
            </a:r>
            <a:endParaRPr lang="cs-CZ" sz="1200" dirty="0" smtClean="0"/>
          </a:p>
          <a:p>
            <a:r>
              <a:rPr lang="cs-CZ" sz="1200" dirty="0"/>
              <a:t>https://ekg.academy/ekgtracings/313.gif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>
          <a:xfrm>
            <a:off x="713610" y="5873293"/>
            <a:ext cx="3150659" cy="609137"/>
          </a:xfrm>
          <a:prstGeom prst="rect">
            <a:avLst/>
          </a:prstGeom>
        </p:spPr>
      </p:pic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585946" y="1835964"/>
            <a:ext cx="4135673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latin typeface="Arial" pitchFamily="34" charset="0"/>
                <a:cs typeface="Arial" pitchFamily="34" charset="0"/>
              </a:rPr>
              <a:t>Fibrilace: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nesynchronizovaná aktivita kardiomyocytů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718783" y="3776291"/>
            <a:ext cx="13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fibrilace síní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3698709" y="4310044"/>
            <a:ext cx="1076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fyziologie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8464040" y="2815915"/>
            <a:ext cx="3364682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AV blok I. stupně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600" dirty="0" smtClean="0"/>
              <a:t>(prodloužení převodu vzruchu ze síně na komory, prodloužený PQ </a:t>
            </a:r>
            <a:r>
              <a:rPr lang="cs-CZ" sz="1600" dirty="0" err="1" smtClean="0"/>
              <a:t>int</a:t>
            </a:r>
            <a:r>
              <a:rPr lang="cs-CZ" sz="1600" dirty="0" smtClean="0"/>
              <a:t>.)</a:t>
            </a:r>
            <a:endParaRPr lang="cs-CZ" sz="1600" dirty="0"/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7216515" y="375491"/>
            <a:ext cx="4803535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latin typeface="Arial" pitchFamily="34" charset="0"/>
                <a:cs typeface="Arial" pitchFamily="34" charset="0"/>
              </a:rPr>
              <a:t>Atrioventrikulární blokáda: porucha převodu vzruchu ze síní na komory</a:t>
            </a: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03"/>
          <a:stretch/>
        </p:blipFill>
        <p:spPr>
          <a:xfrm>
            <a:off x="6776172" y="3689564"/>
            <a:ext cx="4920185" cy="1067121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5249639" y="4803661"/>
            <a:ext cx="6958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(některé vzruchy se nepřevedou: výskyt P, po kterých nenásleduje QRS)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5546348" y="3813092"/>
            <a:ext cx="1209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AV blok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II</a:t>
            </a:r>
            <a:r>
              <a:rPr lang="cs-CZ" sz="2000" dirty="0"/>
              <a:t>. </a:t>
            </a:r>
            <a:r>
              <a:rPr lang="cs-CZ" sz="2000" dirty="0" smtClean="0"/>
              <a:t>stupně </a:t>
            </a:r>
            <a:endParaRPr lang="cs-CZ" sz="2000" dirty="0"/>
          </a:p>
        </p:txBody>
      </p:sp>
      <p:sp>
        <p:nvSpPr>
          <p:cNvPr id="28" name="Obdélník 27"/>
          <p:cNvSpPr/>
          <p:nvPr/>
        </p:nvSpPr>
        <p:spPr>
          <a:xfrm>
            <a:off x="5531024" y="5322470"/>
            <a:ext cx="1215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AV blok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III. stupně</a:t>
            </a:r>
            <a:endParaRPr lang="cs-CZ" sz="2000" dirty="0"/>
          </a:p>
        </p:txBody>
      </p:sp>
      <p:sp>
        <p:nvSpPr>
          <p:cNvPr id="29" name="Obdélník 28"/>
          <p:cNvSpPr/>
          <p:nvPr/>
        </p:nvSpPr>
        <p:spPr>
          <a:xfrm>
            <a:off x="5735782" y="6228949"/>
            <a:ext cx="645621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Kompletní blokáda převodu vzruchů ze síní na komory, P a QRS se objevují </a:t>
            </a:r>
            <a:r>
              <a:rPr lang="cs-CZ" dirty="0" err="1" smtClean="0"/>
              <a:t>nesynchronizovaně</a:t>
            </a:r>
            <a:endParaRPr lang="cs-CZ" dirty="0"/>
          </a:p>
        </p:txBody>
      </p:sp>
      <p:cxnSp>
        <p:nvCxnSpPr>
          <p:cNvPr id="31" name="Přímá spojnice 30"/>
          <p:cNvCxnSpPr/>
          <p:nvPr/>
        </p:nvCxnSpPr>
        <p:spPr>
          <a:xfrm flipH="1">
            <a:off x="5023262" y="2078182"/>
            <a:ext cx="0" cy="465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7494149" y="4060229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33" name="Obdélník 32"/>
          <p:cNvSpPr/>
          <p:nvPr/>
        </p:nvSpPr>
        <p:spPr>
          <a:xfrm>
            <a:off x="8097799" y="4058254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8725199" y="4068154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35" name="Obdélník 34"/>
          <p:cNvSpPr/>
          <p:nvPr/>
        </p:nvSpPr>
        <p:spPr>
          <a:xfrm>
            <a:off x="9340724" y="4089929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36" name="Obdélník 35"/>
          <p:cNvSpPr/>
          <p:nvPr/>
        </p:nvSpPr>
        <p:spPr>
          <a:xfrm>
            <a:off x="9956249" y="4087954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>
            <a:off x="10571774" y="4085979"/>
            <a:ext cx="243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23778" y="1257516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schemie srdce, infarkt myokardu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492440" y="2135150"/>
            <a:ext cx="4296741" cy="2256892"/>
            <a:chOff x="311056" y="2168574"/>
            <a:chExt cx="3412902" cy="170827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r="57843"/>
            <a:stretch/>
          </p:blipFill>
          <p:spPr bwMode="auto">
            <a:xfrm>
              <a:off x="311056" y="2576913"/>
              <a:ext cx="3405179" cy="129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ovéPole 8"/>
            <p:cNvSpPr txBox="1"/>
            <p:nvPr/>
          </p:nvSpPr>
          <p:spPr>
            <a:xfrm>
              <a:off x="971600" y="217516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cs-CZ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297649" y="2168574"/>
              <a:ext cx="1426309" cy="396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dirty="0" smtClean="0">
                  <a:latin typeface="Arial" pitchFamily="34" charset="0"/>
                  <a:cs typeface="Arial" pitchFamily="34" charset="0"/>
                </a:rPr>
                <a:t> (elevace ST)</a:t>
              </a:r>
              <a:endParaRPr lang="cs-CZ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Nadpis 1"/>
          <p:cNvSpPr txBox="1">
            <a:spLocks/>
          </p:cNvSpPr>
          <p:nvPr/>
        </p:nvSpPr>
        <p:spPr>
          <a:xfrm>
            <a:off x="473912" y="164279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Diagnostické využití EKG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855506" y="1811114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elektrolytová nerovnováha - </a:t>
            </a:r>
            <a:r>
              <a:rPr lang="cs-CZ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hyperkalémie</a:t>
            </a:r>
            <a:endParaRPr lang="cs-CZ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6112968" y="2631466"/>
            <a:ext cx="4604509" cy="3927788"/>
            <a:chOff x="321830" y="2276872"/>
            <a:chExt cx="4604509" cy="3927788"/>
          </a:xfrm>
        </p:grpSpPr>
        <p:grpSp>
          <p:nvGrpSpPr>
            <p:cNvPr id="18" name="Skupina 17"/>
            <p:cNvGrpSpPr/>
            <p:nvPr/>
          </p:nvGrpSpPr>
          <p:grpSpPr>
            <a:xfrm>
              <a:off x="323527" y="2276872"/>
              <a:ext cx="4602812" cy="1948906"/>
              <a:chOff x="323527" y="2276872"/>
              <a:chExt cx="4602812" cy="1948906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323527" y="2276872"/>
                <a:ext cx="2232248" cy="1728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64" y="3930503"/>
                <a:ext cx="460057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9" name="Skupina 18"/>
            <p:cNvGrpSpPr/>
            <p:nvPr/>
          </p:nvGrpSpPr>
          <p:grpSpPr>
            <a:xfrm>
              <a:off x="321830" y="4293096"/>
              <a:ext cx="4314825" cy="1911564"/>
              <a:chOff x="321830" y="4293096"/>
              <a:chExt cx="4314825" cy="1911564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830" y="5909385"/>
                <a:ext cx="431482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926"/>
              <a:stretch/>
            </p:blipFill>
            <p:spPr bwMode="auto">
              <a:xfrm>
                <a:off x="323528" y="4293096"/>
                <a:ext cx="2232247" cy="1627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EE89E4D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57" y="2333482"/>
            <a:ext cx="5786406" cy="39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47663" y="1698741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24-hodinové monitorování EKG (</a:t>
            </a:r>
            <a:r>
              <a:rPr lang="cs-CZ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Holter</a:t>
            </a:r>
            <a:r>
              <a:rPr lang="cs-CZ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73912" y="164279"/>
            <a:ext cx="7498080" cy="1143000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Diagnostické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využití EKG</a:t>
            </a:r>
          </a:p>
        </p:txBody>
      </p:sp>
    </p:spTree>
    <p:extLst>
      <p:ext uri="{BB962C8B-B14F-4D97-AF65-F5344CB8AC3E}">
        <p14:creationId xmlns:p14="http://schemas.microsoft.com/office/powerpoint/2010/main" val="41106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472007"/>
              </p:ext>
            </p:extLst>
          </p:nvPr>
        </p:nvGraphicFramePr>
        <p:xfrm>
          <a:off x="126124" y="652509"/>
          <a:ext cx="12018577" cy="6150658"/>
        </p:xfrm>
        <a:graphic>
          <a:graphicData uri="http://schemas.openxmlformats.org/drawingml/2006/table">
            <a:tbl>
              <a:tblPr/>
              <a:tblGrid>
                <a:gridCol w="1954924"/>
                <a:gridCol w="5612524"/>
                <a:gridCol w="2995449"/>
                <a:gridCol w="1455680"/>
              </a:tblGrid>
              <a:tr h="2649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Název</a:t>
                      </a:r>
                      <a:endParaRPr lang="cs-CZ" sz="1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Umístění a popis</a:t>
                      </a:r>
                      <a:endParaRPr lang="cs-CZ" sz="1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Fyziologické pozadí</a:t>
                      </a:r>
                      <a:endParaRPr lang="cs-CZ" sz="1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Norma</a:t>
                      </a:r>
                      <a:endParaRPr lang="cs-CZ" sz="1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</a:tr>
              <a:tr h="2263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P</a:t>
                      </a:r>
                      <a:endParaRPr lang="cs-CZ" sz="1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První kulovitá vlna </a:t>
                      </a:r>
                      <a:r>
                        <a:rPr lang="cs-CZ" sz="19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(negativní nebo </a:t>
                      </a: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pozitivní)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Depolarizace síní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89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cs-CZ" sz="1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od počátku vlny P po počátek kmitu Q (nebo i R pokud není </a:t>
                      </a:r>
                      <a:r>
                        <a:rPr lang="cs-CZ" sz="19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přítomno </a:t>
                      </a: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 )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Doba od aktivace SA uzlu po aktivaci Purkyňových vláken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89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PQ (PR)</a:t>
                      </a:r>
                      <a:endParaRPr lang="cs-CZ" sz="1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Konec vlny P do začátku Q (nebo R </a:t>
                      </a:r>
                      <a:r>
                        <a:rPr lang="cs-CZ" sz="19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pokud </a:t>
                      </a: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není Q kmit přítomen)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Kompletní depolarizace síní, převod z AV uzlu na komory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Q</a:t>
                      </a:r>
                      <a:endParaRPr lang="cs-CZ" sz="1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První odklon od osy dolů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Depolarizaci septa a papilárních svalů.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63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Komplex QRS</a:t>
                      </a:r>
                      <a:endParaRPr lang="cs-CZ" sz="1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Začátek kmitu </a:t>
                      </a:r>
                      <a:r>
                        <a:rPr lang="cs-CZ" sz="19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Q, kmit </a:t>
                      </a: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až </a:t>
                      </a:r>
                      <a:r>
                        <a:rPr lang="cs-CZ" sz="19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 konec </a:t>
                      </a: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kmitu 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Depolarizaci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R</a:t>
                      </a:r>
                      <a:endParaRPr lang="cs-CZ" sz="1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První výchylka </a:t>
                      </a: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směrem nahoru bez ohledu nato, zda jí předchází či nepředchází kmit Q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S</a:t>
                      </a:r>
                      <a:endParaRPr lang="cs-CZ" sz="1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Odklon od izolinie směrem </a:t>
                      </a:r>
                      <a:r>
                        <a:rPr lang="cs-CZ" sz="19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dolů </a:t>
                      </a: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následující </a:t>
                      </a:r>
                      <a:r>
                        <a:rPr lang="cs-CZ" sz="19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 kmitu </a:t>
                      </a: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R, nezávisle na tom, zda </a:t>
                      </a:r>
                      <a:r>
                        <a:rPr lang="cs-CZ" sz="19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předchází </a:t>
                      </a: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nebo nepředchází </a:t>
                      </a:r>
                      <a:r>
                        <a:rPr lang="cs-CZ" sz="19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kmit </a:t>
                      </a: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Q.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Šíření  vzruchu na komory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ST</a:t>
                      </a:r>
                      <a:endParaRPr lang="cs-CZ" sz="1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Interval izoelektrické linie mezi koncem QRS komplexu a začátkem vlny T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Kompletní depolarizace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66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cs-CZ" sz="1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Začíná kmitem  Q ( nebo R pokud Q není přítomno) a končí koncem vlny T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Elektrická systola 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 420ms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T</a:t>
                      </a:r>
                      <a:endParaRPr lang="cs-CZ" sz="19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Druhá kulovitá vlna (negativní </a:t>
                      </a:r>
                      <a:r>
                        <a:rPr lang="cs-CZ" sz="1900" kern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nebo </a:t>
                      </a: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pozitivní)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Repolarizace komor</a:t>
                      </a:r>
                    </a:p>
                  </a:txBody>
                  <a:tcPr marL="29405" marR="29405" marT="29405" marB="29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9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cs-CZ" sz="19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3881438" y="6619875"/>
            <a:ext cx="6645275" cy="52784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0960" y="-251353"/>
            <a:ext cx="8998903" cy="11430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 klinický popis EKG křivky – nutno znát definice; záznam - výchylka menší jak 4 mm - malým písmenem (p), větší jak 4 mm - velkým písmenem (P)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Elektrokardiografie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5600" y="1368930"/>
            <a:ext cx="888035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záznam elektrické aktivity srdce z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povrchu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těla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(záznam el. aktivity srdce se dá pořídit i z jícnových svodů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samotného povrchu srdce, ale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 tyto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metody jsou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používána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jiná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pojmenování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Pojmy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převodní systém srdce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potřeby pro záznam EKG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unipolární a bipolární svody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Končetinové unipolární a bipolární svody;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hrudní svody unipolární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srdeční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vektor, elektrická osa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srdce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kupina 33"/>
          <p:cNvGrpSpPr/>
          <p:nvPr/>
        </p:nvGrpSpPr>
        <p:grpSpPr>
          <a:xfrm>
            <a:off x="106680" y="1373435"/>
            <a:ext cx="5188362" cy="5339903"/>
            <a:chOff x="1310640" y="870515"/>
            <a:chExt cx="5188362" cy="5339903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26" b="16704"/>
            <a:stretch/>
          </p:blipFill>
          <p:spPr>
            <a:xfrm>
              <a:off x="2477693" y="870515"/>
              <a:ext cx="4021309" cy="5150773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4741886" y="5430110"/>
              <a:ext cx="16674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Purkyňova vlákna</a:t>
              </a:r>
              <a:endParaRPr lang="cs-CZ" sz="2000" dirty="0"/>
            </a:p>
          </p:txBody>
        </p:sp>
        <p:grpSp>
          <p:nvGrpSpPr>
            <p:cNvPr id="33" name="Skupina 32"/>
            <p:cNvGrpSpPr/>
            <p:nvPr/>
          </p:nvGrpSpPr>
          <p:grpSpPr>
            <a:xfrm>
              <a:off x="1310640" y="2276393"/>
              <a:ext cx="4411096" cy="3934025"/>
              <a:chOff x="1310640" y="2276393"/>
              <a:chExt cx="4411096" cy="3934025"/>
            </a:xfrm>
          </p:grpSpPr>
          <p:sp>
            <p:nvSpPr>
              <p:cNvPr id="9" name="TextovéPole 8"/>
              <p:cNvSpPr txBox="1"/>
              <p:nvPr/>
            </p:nvSpPr>
            <p:spPr>
              <a:xfrm>
                <a:off x="1365826" y="2276393"/>
                <a:ext cx="1409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Sinoatriální uzel (SA)</a:t>
                </a:r>
                <a:endParaRPr lang="cs-CZ" sz="2000" dirty="0"/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1310640" y="3158272"/>
                <a:ext cx="18707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Preferenční síňové dráhy</a:t>
                </a:r>
                <a:endParaRPr lang="cs-CZ" sz="2000" dirty="0"/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1325880" y="3813179"/>
                <a:ext cx="17961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err="1" smtClean="0"/>
                  <a:t>Atrioventrik</a:t>
                </a:r>
                <a:r>
                  <a:rPr lang="cs-CZ" sz="2000" dirty="0" smtClean="0"/>
                  <a:t>. uzel (AV)</a:t>
                </a:r>
                <a:endParaRPr lang="cs-CZ" sz="2000" dirty="0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999490" y="4909060"/>
                <a:ext cx="12448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err="1" smtClean="0"/>
                  <a:t>Hisův</a:t>
                </a:r>
                <a:r>
                  <a:rPr lang="cs-CZ" sz="2000" dirty="0" smtClean="0"/>
                  <a:t> svazek</a:t>
                </a:r>
                <a:endParaRPr lang="cs-CZ" sz="2000" dirty="0"/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2846385" y="5502532"/>
                <a:ext cx="14319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Tawarova raménka</a:t>
                </a:r>
                <a:endParaRPr lang="cs-CZ" sz="2000" dirty="0"/>
              </a:p>
            </p:txBody>
          </p:sp>
          <p:cxnSp>
            <p:nvCxnSpPr>
              <p:cNvPr id="15" name="Přímá spojnice 14"/>
              <p:cNvCxnSpPr/>
              <p:nvPr/>
            </p:nvCxnSpPr>
            <p:spPr>
              <a:xfrm>
                <a:off x="2621901" y="2855204"/>
                <a:ext cx="647880" cy="78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 flipV="1">
                <a:off x="2271270" y="3489901"/>
                <a:ext cx="998511" cy="217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 flipH="1">
                <a:off x="2785018" y="3891363"/>
                <a:ext cx="1661756" cy="1093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 flipV="1">
                <a:off x="2638477" y="3761532"/>
                <a:ext cx="1639863" cy="4025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>
                <a:stCxn id="13" idx="0"/>
              </p:cNvCxnSpPr>
              <p:nvPr/>
            </p:nvCxnSpPr>
            <p:spPr>
              <a:xfrm flipV="1">
                <a:off x="3562363" y="4501386"/>
                <a:ext cx="1213724" cy="10011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/>
              <p:nvPr/>
            </p:nvCxnSpPr>
            <p:spPr>
              <a:xfrm flipV="1">
                <a:off x="5429456" y="4806767"/>
                <a:ext cx="292280" cy="623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Skupina 34"/>
          <p:cNvGrpSpPr/>
          <p:nvPr/>
        </p:nvGrpSpPr>
        <p:grpSpPr>
          <a:xfrm>
            <a:off x="5043265" y="1734250"/>
            <a:ext cx="7094764" cy="4469322"/>
            <a:chOff x="5119465" y="1231330"/>
            <a:chExt cx="7094764" cy="4469322"/>
          </a:xfrm>
        </p:grpSpPr>
        <p:pic>
          <p:nvPicPr>
            <p:cNvPr id="22" name="Obrázek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1" t="23876" r="22587" b="51923"/>
            <a:stretch/>
          </p:blipFill>
          <p:spPr>
            <a:xfrm>
              <a:off x="5119465" y="1231330"/>
              <a:ext cx="7072536" cy="4469322"/>
            </a:xfrm>
            <a:prstGeom prst="rect">
              <a:avLst/>
            </a:prstGeom>
          </p:spPr>
        </p:pic>
        <p:sp>
          <p:nvSpPr>
            <p:cNvPr id="29" name="Volný tvar 28"/>
            <p:cNvSpPr/>
            <p:nvPr/>
          </p:nvSpPr>
          <p:spPr>
            <a:xfrm>
              <a:off x="5278900" y="4598519"/>
              <a:ext cx="6935329" cy="991660"/>
            </a:xfrm>
            <a:custGeom>
              <a:avLst/>
              <a:gdLst>
                <a:gd name="connsiteX0" fmla="*/ 0 w 3676650"/>
                <a:gd name="connsiteY0" fmla="*/ 600378 h 615955"/>
                <a:gd name="connsiteX1" fmla="*/ 403860 w 3676650"/>
                <a:gd name="connsiteY1" fmla="*/ 611808 h 615955"/>
                <a:gd name="connsiteX2" fmla="*/ 697230 w 3676650"/>
                <a:gd name="connsiteY2" fmla="*/ 596568 h 615955"/>
                <a:gd name="connsiteX3" fmla="*/ 716280 w 3676650"/>
                <a:gd name="connsiteY3" fmla="*/ 596568 h 615955"/>
                <a:gd name="connsiteX4" fmla="*/ 773430 w 3676650"/>
                <a:gd name="connsiteY4" fmla="*/ 588948 h 615955"/>
                <a:gd name="connsiteX5" fmla="*/ 777240 w 3676650"/>
                <a:gd name="connsiteY5" fmla="*/ 478458 h 615955"/>
                <a:gd name="connsiteX6" fmla="*/ 781050 w 3676650"/>
                <a:gd name="connsiteY6" fmla="*/ 280338 h 615955"/>
                <a:gd name="connsiteX7" fmla="*/ 777240 w 3676650"/>
                <a:gd name="connsiteY7" fmla="*/ 181278 h 615955"/>
                <a:gd name="connsiteX8" fmla="*/ 777240 w 3676650"/>
                <a:gd name="connsiteY8" fmla="*/ 6018 h 615955"/>
                <a:gd name="connsiteX9" fmla="*/ 792480 w 3676650"/>
                <a:gd name="connsiteY9" fmla="*/ 47928 h 615955"/>
                <a:gd name="connsiteX10" fmla="*/ 880110 w 3676650"/>
                <a:gd name="connsiteY10" fmla="*/ 120318 h 615955"/>
                <a:gd name="connsiteX11" fmla="*/ 1062990 w 3676650"/>
                <a:gd name="connsiteY11" fmla="*/ 135558 h 615955"/>
                <a:gd name="connsiteX12" fmla="*/ 1257300 w 3676650"/>
                <a:gd name="connsiteY12" fmla="*/ 150798 h 615955"/>
                <a:gd name="connsiteX13" fmla="*/ 1337310 w 3676650"/>
                <a:gd name="connsiteY13" fmla="*/ 200328 h 615955"/>
                <a:gd name="connsiteX14" fmla="*/ 1432560 w 3676650"/>
                <a:gd name="connsiteY14" fmla="*/ 307008 h 615955"/>
                <a:gd name="connsiteX15" fmla="*/ 1447800 w 3676650"/>
                <a:gd name="connsiteY15" fmla="*/ 455598 h 615955"/>
                <a:gd name="connsiteX16" fmla="*/ 1463040 w 3676650"/>
                <a:gd name="connsiteY16" fmla="*/ 535608 h 615955"/>
                <a:gd name="connsiteX17" fmla="*/ 1531620 w 3676650"/>
                <a:gd name="connsiteY17" fmla="*/ 600378 h 615955"/>
                <a:gd name="connsiteX18" fmla="*/ 1752600 w 3676650"/>
                <a:gd name="connsiteY18" fmla="*/ 611808 h 615955"/>
                <a:gd name="connsiteX19" fmla="*/ 2491740 w 3676650"/>
                <a:gd name="connsiteY19" fmla="*/ 615618 h 615955"/>
                <a:gd name="connsiteX20" fmla="*/ 2766060 w 3676650"/>
                <a:gd name="connsiteY20" fmla="*/ 604188 h 615955"/>
                <a:gd name="connsiteX21" fmla="*/ 2964180 w 3676650"/>
                <a:gd name="connsiteY21" fmla="*/ 604188 h 615955"/>
                <a:gd name="connsiteX22" fmla="*/ 2987040 w 3676650"/>
                <a:gd name="connsiteY22" fmla="*/ 604188 h 615955"/>
                <a:gd name="connsiteX23" fmla="*/ 2990850 w 3676650"/>
                <a:gd name="connsiteY23" fmla="*/ 535608 h 615955"/>
                <a:gd name="connsiteX24" fmla="*/ 2998470 w 3676650"/>
                <a:gd name="connsiteY24" fmla="*/ 295578 h 615955"/>
                <a:gd name="connsiteX25" fmla="*/ 2998470 w 3676650"/>
                <a:gd name="connsiteY25" fmla="*/ 181278 h 615955"/>
                <a:gd name="connsiteX26" fmla="*/ 3002280 w 3676650"/>
                <a:gd name="connsiteY26" fmla="*/ 17448 h 615955"/>
                <a:gd name="connsiteX27" fmla="*/ 3002280 w 3676650"/>
                <a:gd name="connsiteY27" fmla="*/ 13638 h 615955"/>
                <a:gd name="connsiteX28" fmla="*/ 3070860 w 3676650"/>
                <a:gd name="connsiteY28" fmla="*/ 78408 h 615955"/>
                <a:gd name="connsiteX29" fmla="*/ 3200400 w 3676650"/>
                <a:gd name="connsiteY29" fmla="*/ 131748 h 615955"/>
                <a:gd name="connsiteX30" fmla="*/ 3379470 w 3676650"/>
                <a:gd name="connsiteY30" fmla="*/ 139368 h 615955"/>
                <a:gd name="connsiteX31" fmla="*/ 3554730 w 3676650"/>
                <a:gd name="connsiteY31" fmla="*/ 173658 h 615955"/>
                <a:gd name="connsiteX32" fmla="*/ 3649980 w 3676650"/>
                <a:gd name="connsiteY32" fmla="*/ 272718 h 615955"/>
                <a:gd name="connsiteX33" fmla="*/ 3676650 w 3676650"/>
                <a:gd name="connsiteY33" fmla="*/ 432738 h 615955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4438650 w 4438650"/>
                <a:gd name="connsiteY33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992880 w 4438650"/>
                <a:gd name="connsiteY33" fmla="*/ 596567 h 634668"/>
                <a:gd name="connsiteX34" fmla="*/ 4438650 w 4438650"/>
                <a:gd name="connsiteY34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596567 h 634668"/>
                <a:gd name="connsiteX35" fmla="*/ 4438650 w 4438650"/>
                <a:gd name="connsiteY35" fmla="*/ 634668 h 634668"/>
                <a:gd name="connsiteX0" fmla="*/ 0 w 4438650"/>
                <a:gd name="connsiteY0" fmla="*/ 600378 h 637217"/>
                <a:gd name="connsiteX1" fmla="*/ 403860 w 4438650"/>
                <a:gd name="connsiteY1" fmla="*/ 611808 h 637217"/>
                <a:gd name="connsiteX2" fmla="*/ 697230 w 4438650"/>
                <a:gd name="connsiteY2" fmla="*/ 596568 h 637217"/>
                <a:gd name="connsiteX3" fmla="*/ 716280 w 4438650"/>
                <a:gd name="connsiteY3" fmla="*/ 596568 h 637217"/>
                <a:gd name="connsiteX4" fmla="*/ 773430 w 4438650"/>
                <a:gd name="connsiteY4" fmla="*/ 588948 h 637217"/>
                <a:gd name="connsiteX5" fmla="*/ 777240 w 4438650"/>
                <a:gd name="connsiteY5" fmla="*/ 478458 h 637217"/>
                <a:gd name="connsiteX6" fmla="*/ 781050 w 4438650"/>
                <a:gd name="connsiteY6" fmla="*/ 280338 h 637217"/>
                <a:gd name="connsiteX7" fmla="*/ 777240 w 4438650"/>
                <a:gd name="connsiteY7" fmla="*/ 181278 h 637217"/>
                <a:gd name="connsiteX8" fmla="*/ 777240 w 4438650"/>
                <a:gd name="connsiteY8" fmla="*/ 6018 h 637217"/>
                <a:gd name="connsiteX9" fmla="*/ 792480 w 4438650"/>
                <a:gd name="connsiteY9" fmla="*/ 47928 h 637217"/>
                <a:gd name="connsiteX10" fmla="*/ 880110 w 4438650"/>
                <a:gd name="connsiteY10" fmla="*/ 120318 h 637217"/>
                <a:gd name="connsiteX11" fmla="*/ 1062990 w 4438650"/>
                <a:gd name="connsiteY11" fmla="*/ 135558 h 637217"/>
                <a:gd name="connsiteX12" fmla="*/ 1257300 w 4438650"/>
                <a:gd name="connsiteY12" fmla="*/ 150798 h 637217"/>
                <a:gd name="connsiteX13" fmla="*/ 1337310 w 4438650"/>
                <a:gd name="connsiteY13" fmla="*/ 200328 h 637217"/>
                <a:gd name="connsiteX14" fmla="*/ 1432560 w 4438650"/>
                <a:gd name="connsiteY14" fmla="*/ 307008 h 637217"/>
                <a:gd name="connsiteX15" fmla="*/ 1447800 w 4438650"/>
                <a:gd name="connsiteY15" fmla="*/ 455598 h 637217"/>
                <a:gd name="connsiteX16" fmla="*/ 1463040 w 4438650"/>
                <a:gd name="connsiteY16" fmla="*/ 535608 h 637217"/>
                <a:gd name="connsiteX17" fmla="*/ 1531620 w 4438650"/>
                <a:gd name="connsiteY17" fmla="*/ 600378 h 637217"/>
                <a:gd name="connsiteX18" fmla="*/ 1752600 w 4438650"/>
                <a:gd name="connsiteY18" fmla="*/ 611808 h 637217"/>
                <a:gd name="connsiteX19" fmla="*/ 2491740 w 4438650"/>
                <a:gd name="connsiteY19" fmla="*/ 615618 h 637217"/>
                <a:gd name="connsiteX20" fmla="*/ 2766060 w 4438650"/>
                <a:gd name="connsiteY20" fmla="*/ 604188 h 637217"/>
                <a:gd name="connsiteX21" fmla="*/ 2964180 w 4438650"/>
                <a:gd name="connsiteY21" fmla="*/ 604188 h 637217"/>
                <a:gd name="connsiteX22" fmla="*/ 2987040 w 4438650"/>
                <a:gd name="connsiteY22" fmla="*/ 604188 h 637217"/>
                <a:gd name="connsiteX23" fmla="*/ 2990850 w 4438650"/>
                <a:gd name="connsiteY23" fmla="*/ 535608 h 637217"/>
                <a:gd name="connsiteX24" fmla="*/ 2998470 w 4438650"/>
                <a:gd name="connsiteY24" fmla="*/ 295578 h 637217"/>
                <a:gd name="connsiteX25" fmla="*/ 2998470 w 4438650"/>
                <a:gd name="connsiteY25" fmla="*/ 181278 h 637217"/>
                <a:gd name="connsiteX26" fmla="*/ 3002280 w 4438650"/>
                <a:gd name="connsiteY26" fmla="*/ 17448 h 637217"/>
                <a:gd name="connsiteX27" fmla="*/ 3002280 w 4438650"/>
                <a:gd name="connsiteY27" fmla="*/ 13638 h 637217"/>
                <a:gd name="connsiteX28" fmla="*/ 3070860 w 4438650"/>
                <a:gd name="connsiteY28" fmla="*/ 78408 h 637217"/>
                <a:gd name="connsiteX29" fmla="*/ 3200400 w 4438650"/>
                <a:gd name="connsiteY29" fmla="*/ 131748 h 637217"/>
                <a:gd name="connsiteX30" fmla="*/ 3379470 w 4438650"/>
                <a:gd name="connsiteY30" fmla="*/ 139368 h 637217"/>
                <a:gd name="connsiteX31" fmla="*/ 3554730 w 4438650"/>
                <a:gd name="connsiteY31" fmla="*/ 173658 h 637217"/>
                <a:gd name="connsiteX32" fmla="*/ 3649980 w 4438650"/>
                <a:gd name="connsiteY32" fmla="*/ 272718 h 637217"/>
                <a:gd name="connsiteX33" fmla="*/ 3745230 w 4438650"/>
                <a:gd name="connsiteY33" fmla="*/ 588947 h 637217"/>
                <a:gd name="connsiteX34" fmla="*/ 3992880 w 4438650"/>
                <a:gd name="connsiteY34" fmla="*/ 611807 h 637217"/>
                <a:gd name="connsiteX35" fmla="*/ 4438650 w 4438650"/>
                <a:gd name="connsiteY35" fmla="*/ 634668 h 637217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38650" h="634668">
                  <a:moveTo>
                    <a:pt x="0" y="600378"/>
                  </a:moveTo>
                  <a:cubicBezTo>
                    <a:pt x="143827" y="606410"/>
                    <a:pt x="287655" y="612443"/>
                    <a:pt x="403860" y="611808"/>
                  </a:cubicBezTo>
                  <a:cubicBezTo>
                    <a:pt x="520065" y="611173"/>
                    <a:pt x="645160" y="599108"/>
                    <a:pt x="697230" y="596568"/>
                  </a:cubicBezTo>
                  <a:cubicBezTo>
                    <a:pt x="749300" y="594028"/>
                    <a:pt x="703580" y="597838"/>
                    <a:pt x="716280" y="596568"/>
                  </a:cubicBezTo>
                  <a:cubicBezTo>
                    <a:pt x="728980" y="595298"/>
                    <a:pt x="763270" y="608633"/>
                    <a:pt x="773430" y="588948"/>
                  </a:cubicBezTo>
                  <a:cubicBezTo>
                    <a:pt x="783590" y="569263"/>
                    <a:pt x="775970" y="529893"/>
                    <a:pt x="777240" y="478458"/>
                  </a:cubicBezTo>
                  <a:cubicBezTo>
                    <a:pt x="778510" y="427023"/>
                    <a:pt x="781050" y="329868"/>
                    <a:pt x="781050" y="280338"/>
                  </a:cubicBezTo>
                  <a:cubicBezTo>
                    <a:pt x="781050" y="230808"/>
                    <a:pt x="777875" y="226998"/>
                    <a:pt x="777240" y="181278"/>
                  </a:cubicBezTo>
                  <a:cubicBezTo>
                    <a:pt x="776605" y="135558"/>
                    <a:pt x="774700" y="28243"/>
                    <a:pt x="777240" y="6018"/>
                  </a:cubicBezTo>
                  <a:cubicBezTo>
                    <a:pt x="779780" y="-16207"/>
                    <a:pt x="775335" y="28878"/>
                    <a:pt x="792480" y="47928"/>
                  </a:cubicBezTo>
                  <a:cubicBezTo>
                    <a:pt x="809625" y="66978"/>
                    <a:pt x="835025" y="105713"/>
                    <a:pt x="880110" y="120318"/>
                  </a:cubicBezTo>
                  <a:cubicBezTo>
                    <a:pt x="925195" y="134923"/>
                    <a:pt x="1062990" y="135558"/>
                    <a:pt x="1062990" y="135558"/>
                  </a:cubicBezTo>
                  <a:cubicBezTo>
                    <a:pt x="1125855" y="140638"/>
                    <a:pt x="1211580" y="140003"/>
                    <a:pt x="1257300" y="150798"/>
                  </a:cubicBezTo>
                  <a:cubicBezTo>
                    <a:pt x="1303020" y="161593"/>
                    <a:pt x="1308100" y="174293"/>
                    <a:pt x="1337310" y="200328"/>
                  </a:cubicBezTo>
                  <a:cubicBezTo>
                    <a:pt x="1366520" y="226363"/>
                    <a:pt x="1414145" y="264463"/>
                    <a:pt x="1432560" y="307008"/>
                  </a:cubicBezTo>
                  <a:cubicBezTo>
                    <a:pt x="1450975" y="349553"/>
                    <a:pt x="1442720" y="417498"/>
                    <a:pt x="1447800" y="455598"/>
                  </a:cubicBezTo>
                  <a:cubicBezTo>
                    <a:pt x="1452880" y="493698"/>
                    <a:pt x="1449070" y="511478"/>
                    <a:pt x="1463040" y="535608"/>
                  </a:cubicBezTo>
                  <a:cubicBezTo>
                    <a:pt x="1477010" y="559738"/>
                    <a:pt x="1483360" y="587678"/>
                    <a:pt x="1531620" y="600378"/>
                  </a:cubicBezTo>
                  <a:cubicBezTo>
                    <a:pt x="1579880" y="613078"/>
                    <a:pt x="1592580" y="609268"/>
                    <a:pt x="1752600" y="611808"/>
                  </a:cubicBezTo>
                  <a:cubicBezTo>
                    <a:pt x="1912620" y="614348"/>
                    <a:pt x="2322830" y="616888"/>
                    <a:pt x="2491740" y="615618"/>
                  </a:cubicBezTo>
                  <a:cubicBezTo>
                    <a:pt x="2660650" y="614348"/>
                    <a:pt x="2687320" y="606093"/>
                    <a:pt x="2766060" y="604188"/>
                  </a:cubicBezTo>
                  <a:cubicBezTo>
                    <a:pt x="2844800" y="602283"/>
                    <a:pt x="2964180" y="604188"/>
                    <a:pt x="2964180" y="604188"/>
                  </a:cubicBezTo>
                  <a:cubicBezTo>
                    <a:pt x="3001010" y="604188"/>
                    <a:pt x="2982595" y="615618"/>
                    <a:pt x="2987040" y="604188"/>
                  </a:cubicBezTo>
                  <a:cubicBezTo>
                    <a:pt x="2991485" y="592758"/>
                    <a:pt x="2988945" y="587043"/>
                    <a:pt x="2990850" y="535608"/>
                  </a:cubicBezTo>
                  <a:cubicBezTo>
                    <a:pt x="2992755" y="484173"/>
                    <a:pt x="2997200" y="354633"/>
                    <a:pt x="2998470" y="295578"/>
                  </a:cubicBezTo>
                  <a:cubicBezTo>
                    <a:pt x="2999740" y="236523"/>
                    <a:pt x="2997835" y="227633"/>
                    <a:pt x="2998470" y="181278"/>
                  </a:cubicBezTo>
                  <a:cubicBezTo>
                    <a:pt x="2999105" y="134923"/>
                    <a:pt x="3001645" y="45388"/>
                    <a:pt x="3002280" y="17448"/>
                  </a:cubicBezTo>
                  <a:cubicBezTo>
                    <a:pt x="3002915" y="-10492"/>
                    <a:pt x="2990850" y="3478"/>
                    <a:pt x="3002280" y="13638"/>
                  </a:cubicBezTo>
                  <a:cubicBezTo>
                    <a:pt x="3013710" y="23798"/>
                    <a:pt x="3037840" y="58723"/>
                    <a:pt x="3070860" y="78408"/>
                  </a:cubicBezTo>
                  <a:cubicBezTo>
                    <a:pt x="3103880" y="98093"/>
                    <a:pt x="3148965" y="121588"/>
                    <a:pt x="3200400" y="131748"/>
                  </a:cubicBezTo>
                  <a:cubicBezTo>
                    <a:pt x="3251835" y="141908"/>
                    <a:pt x="3320415" y="132383"/>
                    <a:pt x="3379470" y="139368"/>
                  </a:cubicBezTo>
                  <a:cubicBezTo>
                    <a:pt x="3438525" y="146353"/>
                    <a:pt x="3509645" y="151433"/>
                    <a:pt x="3554730" y="173658"/>
                  </a:cubicBezTo>
                  <a:cubicBezTo>
                    <a:pt x="3599815" y="195883"/>
                    <a:pt x="3618230" y="203503"/>
                    <a:pt x="3649980" y="272718"/>
                  </a:cubicBezTo>
                  <a:cubicBezTo>
                    <a:pt x="3681730" y="341933"/>
                    <a:pt x="3688080" y="534972"/>
                    <a:pt x="3745230" y="588947"/>
                  </a:cubicBezTo>
                  <a:cubicBezTo>
                    <a:pt x="3802380" y="642922"/>
                    <a:pt x="3869055" y="597837"/>
                    <a:pt x="3992880" y="611807"/>
                  </a:cubicBezTo>
                  <a:cubicBezTo>
                    <a:pt x="4131945" y="634032"/>
                    <a:pt x="4374515" y="601648"/>
                    <a:pt x="4438650" y="63466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7629466" y="306924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SA uzel</a:t>
              </a:r>
              <a:endParaRPr lang="cs-CZ" sz="2000" dirty="0"/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7400866" y="355692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s</a:t>
              </a:r>
              <a:r>
                <a:rPr lang="cs-CZ" sz="2000" dirty="0" smtClean="0"/>
                <a:t>íňový myokard</a:t>
              </a:r>
              <a:endParaRPr lang="cs-CZ" sz="2000" dirty="0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8345746" y="390744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AV uzel</a:t>
              </a:r>
              <a:endParaRPr lang="cs-CZ" sz="2000" dirty="0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8056186" y="431892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 smtClean="0"/>
                <a:t>Hisův</a:t>
              </a:r>
              <a:r>
                <a:rPr lang="cs-CZ" sz="2000" dirty="0" smtClean="0"/>
                <a:t> svazek</a:t>
              </a:r>
              <a:endParaRPr lang="cs-CZ" sz="2000" dirty="0"/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7629466" y="466944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 smtClean="0"/>
                <a:t>Tawarova</a:t>
              </a:r>
              <a:r>
                <a:rPr lang="cs-CZ" sz="2000" dirty="0" smtClean="0"/>
                <a:t> raménka</a:t>
              </a:r>
              <a:endParaRPr lang="cs-CZ" sz="2000" dirty="0"/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7690426" y="495900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/>
                <a:t>Purkyňova vlákna</a:t>
              </a:r>
              <a:endParaRPr lang="cs-CZ" sz="2000" dirty="0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7629466" y="5233322"/>
              <a:ext cx="2764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k</a:t>
              </a:r>
              <a:r>
                <a:rPr lang="cs-CZ" sz="2000" dirty="0" smtClean="0"/>
                <a:t>omorový myokard</a:t>
              </a:r>
              <a:endParaRPr lang="cs-CZ" sz="2000" dirty="0"/>
            </a:p>
          </p:txBody>
        </p:sp>
      </p:grpSp>
      <p:sp>
        <p:nvSpPr>
          <p:cNvPr id="44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Převodní systém srdeční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1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Elektrický dipól</a:t>
            </a:r>
            <a:endParaRPr lang="cs-CZ" dirty="0"/>
          </a:p>
        </p:txBody>
      </p:sp>
      <p:pic>
        <p:nvPicPr>
          <p:cNvPr id="3" name="Picture 4" descr="7354523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2" y="1959886"/>
            <a:ext cx="573119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557554" y="912332"/>
            <a:ext cx="5471535" cy="5080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latin typeface="Arial" pitchFamily="34" charset="0"/>
                <a:cs typeface="Arial" pitchFamily="34" charset="0"/>
              </a:rPr>
              <a:t>Elektroda: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snímá elektrický potenciál (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r>
              <a:rPr lang="cs-CZ" sz="2800" dirty="0" smtClean="0">
                <a:latin typeface="Arial" pitchFamily="34" charset="0"/>
                <a:cs typeface="Arial" pitchFamily="34" charset="0"/>
              </a:rPr>
              <a:t>Elektrický svod: spojení dvou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elektrod (způsob jejich zapojení)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Snímá napětí mezi elektrodami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Napětí: rozdíl el. potenciálů (V=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2)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2916621" y="1797852"/>
            <a:ext cx="299545" cy="961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066393" y="1213945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latin typeface="Arial" pitchFamily="34" charset="0"/>
                <a:cs typeface="Arial" pitchFamily="34" charset="0"/>
              </a:rPr>
              <a:t>elektroda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260429" y="4979872"/>
            <a:ext cx="1797269" cy="5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vod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H="1" flipV="1">
            <a:off x="5722883" y="4319297"/>
            <a:ext cx="178674" cy="723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2932009" y="5557298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1</a:t>
            </a:r>
            <a:endParaRPr lang="cs-CZ" sz="2800" dirty="0"/>
          </a:p>
        </p:txBody>
      </p:sp>
      <p:sp>
        <p:nvSpPr>
          <p:cNvPr id="17" name="Obdélník 16"/>
          <p:cNvSpPr/>
          <p:nvPr/>
        </p:nvSpPr>
        <p:spPr>
          <a:xfrm>
            <a:off x="2396717" y="2016799"/>
            <a:ext cx="849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7" y="128970"/>
            <a:ext cx="11044901" cy="1424706"/>
          </a:xfrm>
        </p:spPr>
        <p:txBody>
          <a:bodyPr>
            <a:normAutofit/>
          </a:bodyPr>
          <a:lstStyle/>
          <a:p>
            <a:r>
              <a:rPr lang="cs-CZ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Einthovenův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trojúhelník </a:t>
            </a:r>
            <a:b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standardní -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končetinové, bipolární svody)</a:t>
            </a:r>
            <a:endParaRPr lang="cs-CZ" sz="32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938254" y="1467071"/>
            <a:ext cx="5898637" cy="5235161"/>
            <a:chOff x="938254" y="1467071"/>
            <a:chExt cx="5898637" cy="5235161"/>
          </a:xfrm>
        </p:grpSpPr>
        <p:grpSp>
          <p:nvGrpSpPr>
            <p:cNvPr id="3" name="Skupina 2"/>
            <p:cNvGrpSpPr>
              <a:grpSpLocks noChangeAspect="1"/>
            </p:cNvGrpSpPr>
            <p:nvPr/>
          </p:nvGrpSpPr>
          <p:grpSpPr>
            <a:xfrm>
              <a:off x="938254" y="1467071"/>
              <a:ext cx="5898637" cy="5235161"/>
              <a:chOff x="1143212" y="792163"/>
              <a:chExt cx="11458289" cy="10169466"/>
            </a:xfrm>
          </p:grpSpPr>
          <p:sp>
            <p:nvSpPr>
              <p:cNvPr id="4" name="Obdélník 3"/>
              <p:cNvSpPr/>
              <p:nvPr/>
            </p:nvSpPr>
            <p:spPr>
              <a:xfrm>
                <a:off x="1143213" y="792163"/>
                <a:ext cx="11458288" cy="10009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grpSp>
            <p:nvGrpSpPr>
              <p:cNvPr id="5" name="Skupina 4"/>
              <p:cNvGrpSpPr>
                <a:grpSpLocks noChangeAspect="1"/>
              </p:cNvGrpSpPr>
              <p:nvPr/>
            </p:nvGrpSpPr>
            <p:grpSpPr>
              <a:xfrm>
                <a:off x="1143212" y="960395"/>
                <a:ext cx="11341605" cy="10001234"/>
                <a:chOff x="939126" y="871795"/>
                <a:chExt cx="7507225" cy="6620007"/>
              </a:xfrm>
            </p:grpSpPr>
            <p:pic>
              <p:nvPicPr>
                <p:cNvPr id="13" name="Obrázek 1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14" name="Rovnoramenný trojúhelník 13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050"/>
                </a:p>
              </p:txBody>
            </p:sp>
            <p:sp>
              <p:nvSpPr>
                <p:cNvPr id="15" name="TextovéPole 14"/>
                <p:cNvSpPr txBox="1"/>
                <p:nvPr/>
              </p:nvSpPr>
              <p:spPr>
                <a:xfrm>
                  <a:off x="4171666" y="871795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I</a:t>
                  </a:r>
                  <a:endParaRPr lang="cs-CZ" sz="3600" b="1" dirty="0"/>
                </a:p>
              </p:txBody>
            </p:sp>
            <p:sp>
              <p:nvSpPr>
                <p:cNvPr id="16" name="TextovéPole 15"/>
                <p:cNvSpPr txBox="1"/>
                <p:nvPr/>
              </p:nvSpPr>
              <p:spPr>
                <a:xfrm>
                  <a:off x="2906262" y="3513850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II</a:t>
                  </a:r>
                  <a:endParaRPr lang="cs-CZ" sz="3600" b="1" dirty="0"/>
                </a:p>
              </p:txBody>
            </p:sp>
            <p:sp>
              <p:nvSpPr>
                <p:cNvPr id="17" name="TextovéPole 16"/>
                <p:cNvSpPr txBox="1"/>
                <p:nvPr/>
              </p:nvSpPr>
              <p:spPr>
                <a:xfrm>
                  <a:off x="5338271" y="3598217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III</a:t>
                  </a:r>
                  <a:endParaRPr lang="cs-CZ" sz="3600" b="1" dirty="0"/>
                </a:p>
              </p:txBody>
            </p:sp>
            <p:sp>
              <p:nvSpPr>
                <p:cNvPr id="18" name="TextovéPole 17"/>
                <p:cNvSpPr txBox="1"/>
                <p:nvPr/>
              </p:nvSpPr>
              <p:spPr>
                <a:xfrm>
                  <a:off x="939126" y="1285745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/>
                    <a:t>R</a:t>
                  </a:r>
                </a:p>
              </p:txBody>
            </p:sp>
            <p:sp>
              <p:nvSpPr>
                <p:cNvPr id="19" name="TextovéPole 18"/>
                <p:cNvSpPr txBox="1"/>
                <p:nvPr/>
              </p:nvSpPr>
              <p:spPr>
                <a:xfrm>
                  <a:off x="7521181" y="1321053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L</a:t>
                  </a:r>
                  <a:endParaRPr lang="cs-CZ" sz="3600" b="1" dirty="0"/>
                </a:p>
              </p:txBody>
            </p:sp>
            <p:sp>
              <p:nvSpPr>
                <p:cNvPr id="20" name="TextovéPole 19"/>
                <p:cNvSpPr txBox="1"/>
                <p:nvPr/>
              </p:nvSpPr>
              <p:spPr>
                <a:xfrm>
                  <a:off x="4204469" y="6665711"/>
                  <a:ext cx="925170" cy="826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/>
                    <a:t>F</a:t>
                  </a:r>
                  <a:endParaRPr lang="cs-CZ" sz="2800" b="1" dirty="0"/>
                </a:p>
              </p:txBody>
            </p:sp>
          </p:grpSp>
          <p:sp>
            <p:nvSpPr>
              <p:cNvPr id="7" name="Plus 6"/>
              <p:cNvSpPr>
                <a:spLocks noChangeAspect="1"/>
              </p:cNvSpPr>
              <p:nvPr/>
            </p:nvSpPr>
            <p:spPr>
              <a:xfrm>
                <a:off x="10281693" y="1261739"/>
                <a:ext cx="524429" cy="524429"/>
              </a:xfrm>
              <a:prstGeom prst="mathPlus">
                <a:avLst>
                  <a:gd name="adj1" fmla="val 1352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9" name="Minus 8"/>
              <p:cNvSpPr/>
              <p:nvPr/>
            </p:nvSpPr>
            <p:spPr>
              <a:xfrm>
                <a:off x="10894612" y="2833799"/>
                <a:ext cx="452711" cy="429303"/>
              </a:xfrm>
              <a:prstGeom prst="mathMinus">
                <a:avLst>
                  <a:gd name="adj1" fmla="val 1420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sp>
          <p:nvSpPr>
            <p:cNvPr id="22" name="Plus 21"/>
            <p:cNvSpPr>
              <a:spLocks noChangeAspect="1"/>
            </p:cNvSpPr>
            <p:nvPr/>
          </p:nvSpPr>
          <p:spPr>
            <a:xfrm>
              <a:off x="4089614" y="5659567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  <p:sp>
          <p:nvSpPr>
            <p:cNvPr id="23" name="Plus 22"/>
            <p:cNvSpPr>
              <a:spLocks noChangeAspect="1"/>
            </p:cNvSpPr>
            <p:nvPr/>
          </p:nvSpPr>
          <p:spPr>
            <a:xfrm>
              <a:off x="3207826" y="5710545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  <p:sp>
          <p:nvSpPr>
            <p:cNvPr id="24" name="Minus 23"/>
            <p:cNvSpPr/>
            <p:nvPr/>
          </p:nvSpPr>
          <p:spPr>
            <a:xfrm>
              <a:off x="1665082" y="1792575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  <p:sp>
          <p:nvSpPr>
            <p:cNvPr id="25" name="Minus 24"/>
            <p:cNvSpPr/>
            <p:nvPr/>
          </p:nvSpPr>
          <p:spPr>
            <a:xfrm>
              <a:off x="1433590" y="2324547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50"/>
            </a:p>
          </p:txBody>
        </p:sp>
      </p:grpSp>
      <p:sp>
        <p:nvSpPr>
          <p:cNvPr id="21" name="Obdélník 20"/>
          <p:cNvSpPr/>
          <p:nvPr/>
        </p:nvSpPr>
        <p:spPr>
          <a:xfrm>
            <a:off x="6096000" y="4235902"/>
            <a:ext cx="575107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Bipolární svody: </a:t>
            </a:r>
            <a:br>
              <a:rPr lang="cs-CZ" sz="3200" dirty="0" smtClean="0"/>
            </a:br>
            <a:r>
              <a:rPr lang="cs-CZ" sz="3200" dirty="0" smtClean="0"/>
              <a:t>obě elektrody jsou aktivní </a:t>
            </a:r>
            <a:r>
              <a:rPr lang="cs-CZ" sz="2800" dirty="0" smtClean="0"/>
              <a:t>(obě mají proměnný el. potenciál)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11596694" cy="1143000"/>
          </a:xfrm>
        </p:spPr>
        <p:txBody>
          <a:bodyPr>
            <a:normAutofit/>
          </a:bodyPr>
          <a:lstStyle/>
          <a:p>
            <a:r>
              <a:rPr lang="cs-CZ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Goldbergerovy</a:t>
            </a:r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svody</a:t>
            </a:r>
            <a:b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augmentované</a:t>
            </a:r>
            <a:r>
              <a:rPr lang="cs-C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končetinové, </a:t>
            </a:r>
            <a:r>
              <a:rPr lang="cs-C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unipolární </a:t>
            </a:r>
            <a:r>
              <a:rPr lang="cs-CZ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svody)</a:t>
            </a:r>
            <a:endParaRPr lang="cs-CZ" dirty="0"/>
          </a:p>
        </p:txBody>
      </p:sp>
      <p:grpSp>
        <p:nvGrpSpPr>
          <p:cNvPr id="3" name="Skupina 2"/>
          <p:cNvGrpSpPr>
            <a:grpSpLocks noChangeAspect="1"/>
          </p:cNvGrpSpPr>
          <p:nvPr/>
        </p:nvGrpSpPr>
        <p:grpSpPr>
          <a:xfrm>
            <a:off x="409903" y="1179596"/>
            <a:ext cx="6034655" cy="5699419"/>
            <a:chOff x="1026837" y="360115"/>
            <a:chExt cx="11574664" cy="10931674"/>
          </a:xfrm>
        </p:grpSpPr>
        <p:grpSp>
          <p:nvGrpSpPr>
            <p:cNvPr id="4" name="Skupina 3"/>
            <p:cNvGrpSpPr/>
            <p:nvPr/>
          </p:nvGrpSpPr>
          <p:grpSpPr>
            <a:xfrm>
              <a:off x="1026837" y="360115"/>
              <a:ext cx="11574664" cy="10931674"/>
              <a:chOff x="1026837" y="360115"/>
              <a:chExt cx="11574664" cy="10931674"/>
            </a:xfrm>
          </p:grpSpPr>
          <p:sp>
            <p:nvSpPr>
              <p:cNvPr id="26" name="Obdélník 25"/>
              <p:cNvSpPr/>
              <p:nvPr/>
            </p:nvSpPr>
            <p:spPr>
              <a:xfrm>
                <a:off x="1143213" y="360115"/>
                <a:ext cx="11458288" cy="10441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grpSp>
            <p:nvGrpSpPr>
              <p:cNvPr id="27" name="Skupina 26"/>
              <p:cNvGrpSpPr>
                <a:grpSpLocks noChangeAspect="1"/>
              </p:cNvGrpSpPr>
              <p:nvPr/>
            </p:nvGrpSpPr>
            <p:grpSpPr>
              <a:xfrm>
                <a:off x="1026837" y="978952"/>
                <a:ext cx="11574662" cy="10312837"/>
                <a:chOff x="862095" y="884078"/>
                <a:chExt cx="7661490" cy="6826263"/>
              </a:xfrm>
            </p:grpSpPr>
            <p:pic>
              <p:nvPicPr>
                <p:cNvPr id="29" name="Obrázek 28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30" name="Rovnoramenný trojúhelník 29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050"/>
                </a:p>
              </p:txBody>
            </p:sp>
            <p:sp>
              <p:nvSpPr>
                <p:cNvPr id="31" name="TextovéPole 30"/>
                <p:cNvSpPr txBox="1"/>
                <p:nvPr/>
              </p:nvSpPr>
              <p:spPr>
                <a:xfrm>
                  <a:off x="3546655" y="4251811"/>
                  <a:ext cx="1303225" cy="695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 err="1" smtClean="0"/>
                    <a:t>aVF</a:t>
                  </a:r>
                  <a:endParaRPr lang="cs-CZ" sz="2800" b="1" dirty="0"/>
                </a:p>
              </p:txBody>
            </p:sp>
            <p:sp>
              <p:nvSpPr>
                <p:cNvPr id="32" name="TextovéPole 31"/>
                <p:cNvSpPr txBox="1"/>
                <p:nvPr/>
              </p:nvSpPr>
              <p:spPr>
                <a:xfrm>
                  <a:off x="5038209" y="1797634"/>
                  <a:ext cx="1303225" cy="695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 err="1" smtClean="0"/>
                    <a:t>aVL</a:t>
                  </a:r>
                  <a:endParaRPr lang="cs-CZ" sz="2800" b="1" dirty="0"/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2842102" y="1789815"/>
                  <a:ext cx="1303225" cy="695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 err="1" smtClean="0"/>
                    <a:t>avR</a:t>
                  </a:r>
                  <a:endParaRPr lang="cs-CZ" sz="2800" b="1" dirty="0"/>
                </a:p>
              </p:txBody>
            </p:sp>
            <p:sp>
              <p:nvSpPr>
                <p:cNvPr id="34" name="TextovéPole 33"/>
                <p:cNvSpPr txBox="1"/>
                <p:nvPr/>
              </p:nvSpPr>
              <p:spPr>
                <a:xfrm>
                  <a:off x="862095" y="1080110"/>
                  <a:ext cx="925170" cy="949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/>
                    <a:t>R</a:t>
                  </a:r>
                </a:p>
              </p:txBody>
            </p:sp>
            <p:sp>
              <p:nvSpPr>
                <p:cNvPr id="35" name="TextovéPole 34"/>
                <p:cNvSpPr txBox="1"/>
                <p:nvPr/>
              </p:nvSpPr>
              <p:spPr>
                <a:xfrm>
                  <a:off x="7598415" y="1125346"/>
                  <a:ext cx="925170" cy="949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 smtClean="0"/>
                    <a:t>L</a:t>
                  </a:r>
                  <a:endParaRPr lang="cs-CZ" sz="3600" b="1" dirty="0"/>
                </a:p>
              </p:txBody>
            </p:sp>
            <p:sp>
              <p:nvSpPr>
                <p:cNvPr id="36" name="TextovéPole 35"/>
                <p:cNvSpPr txBox="1"/>
                <p:nvPr/>
              </p:nvSpPr>
              <p:spPr>
                <a:xfrm>
                  <a:off x="4204469" y="6761037"/>
                  <a:ext cx="925170" cy="949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3600" b="1" dirty="0"/>
                    <a:t>F</a:t>
                  </a:r>
                  <a:endParaRPr lang="cs-CZ" sz="2800" b="1" dirty="0"/>
                </a:p>
              </p:txBody>
            </p:sp>
          </p:grpSp>
        </p:grpSp>
        <p:cxnSp>
          <p:nvCxnSpPr>
            <p:cNvPr id="5" name="Přímá spojnice 4"/>
            <p:cNvCxnSpPr>
              <a:endCxn id="30" idx="1"/>
            </p:cNvCxnSpPr>
            <p:nvPr/>
          </p:nvCxnSpPr>
          <p:spPr>
            <a:xfrm>
              <a:off x="2331775" y="1966737"/>
              <a:ext cx="6665156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/>
            <p:cNvCxnSpPr>
              <a:stCxn id="30" idx="3"/>
              <a:endCxn id="36" idx="0"/>
            </p:cNvCxnSpPr>
            <p:nvPr/>
          </p:nvCxnSpPr>
          <p:spPr>
            <a:xfrm flipH="1">
              <a:off x="6775212" y="1966737"/>
              <a:ext cx="2" cy="789088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>
              <a:endCxn id="30" idx="5"/>
            </p:cNvCxnSpPr>
            <p:nvPr/>
          </p:nvCxnSpPr>
          <p:spPr>
            <a:xfrm flipH="1">
              <a:off x="4553494" y="1966737"/>
              <a:ext cx="6665155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Skupina 7"/>
            <p:cNvGrpSpPr/>
            <p:nvPr/>
          </p:nvGrpSpPr>
          <p:grpSpPr>
            <a:xfrm>
              <a:off x="2064546" y="1606737"/>
              <a:ext cx="720000" cy="720000"/>
              <a:chOff x="3096524" y="654977"/>
              <a:chExt cx="720000" cy="720000"/>
            </a:xfrm>
          </p:grpSpPr>
          <p:sp>
            <p:nvSpPr>
              <p:cNvPr id="24" name="Ovál 23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25" name="Plus 24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9" name="Skupina 8"/>
            <p:cNvGrpSpPr/>
            <p:nvPr/>
          </p:nvGrpSpPr>
          <p:grpSpPr>
            <a:xfrm>
              <a:off x="6415211" y="1639116"/>
              <a:ext cx="720000" cy="720000"/>
              <a:chOff x="4478363" y="2410944"/>
              <a:chExt cx="720000" cy="720000"/>
            </a:xfrm>
          </p:grpSpPr>
          <p:sp>
            <p:nvSpPr>
              <p:cNvPr id="22" name="Ovál 21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23" name="Minus 22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10858648" y="1632845"/>
              <a:ext cx="720000" cy="720000"/>
              <a:chOff x="3096524" y="654977"/>
              <a:chExt cx="720000" cy="720000"/>
            </a:xfrm>
          </p:grpSpPr>
          <p:sp>
            <p:nvSpPr>
              <p:cNvPr id="20" name="Ovál 19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21" name="Plus 20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11" name="Skupina 10"/>
            <p:cNvGrpSpPr/>
            <p:nvPr/>
          </p:nvGrpSpPr>
          <p:grpSpPr>
            <a:xfrm>
              <a:off x="6419422" y="9196972"/>
              <a:ext cx="720000" cy="720000"/>
              <a:chOff x="3096524" y="654977"/>
              <a:chExt cx="720000" cy="720000"/>
            </a:xfrm>
          </p:grpSpPr>
          <p:sp>
            <p:nvSpPr>
              <p:cNvPr id="18" name="Ovál 17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19" name="Plus 18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4243258" y="5453382"/>
              <a:ext cx="720000" cy="720000"/>
              <a:chOff x="4478363" y="2410944"/>
              <a:chExt cx="720000" cy="720000"/>
            </a:xfrm>
          </p:grpSpPr>
          <p:sp>
            <p:nvSpPr>
              <p:cNvPr id="16" name="Ovál 15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17" name="Minus 16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8636931" y="5515310"/>
              <a:ext cx="720000" cy="720000"/>
              <a:chOff x="4478363" y="2410944"/>
              <a:chExt cx="720000" cy="720000"/>
            </a:xfrm>
          </p:grpSpPr>
          <p:sp>
            <p:nvSpPr>
              <p:cNvPr id="14" name="Ovál 13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  <p:sp>
            <p:nvSpPr>
              <p:cNvPr id="15" name="Minus 14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50"/>
              </a:p>
            </p:txBody>
          </p:sp>
        </p:grpSp>
      </p:grpSp>
      <p:sp>
        <p:nvSpPr>
          <p:cNvPr id="38" name="Obdélník 37"/>
          <p:cNvSpPr/>
          <p:nvPr/>
        </p:nvSpPr>
        <p:spPr>
          <a:xfrm>
            <a:off x="5535891" y="3211941"/>
            <a:ext cx="63111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Unipolární svody: </a:t>
            </a:r>
            <a:br>
              <a:rPr lang="cs-CZ" sz="3200" dirty="0" smtClean="0"/>
            </a:br>
            <a:r>
              <a:rPr lang="cs-CZ" sz="3200" dirty="0" smtClean="0"/>
              <a:t>jedna elektroda je aktivní  </a:t>
            </a:r>
            <a:r>
              <a:rPr lang="cs-CZ" sz="2800" dirty="0" smtClean="0"/>
              <a:t>(proměnný el. potenciál) </a:t>
            </a:r>
            <a:r>
              <a:rPr lang="cs-CZ" sz="3200" dirty="0" smtClean="0"/>
              <a:t>a druhá je neaktivní </a:t>
            </a:r>
            <a:r>
              <a:rPr lang="cs-CZ" sz="2800" dirty="0" smtClean="0"/>
              <a:t>(konstantní el. potenciál, obvykle 0 </a:t>
            </a:r>
            <a:r>
              <a:rPr lang="cs-CZ" sz="2800" dirty="0" err="1" smtClean="0"/>
              <a:t>mV</a:t>
            </a:r>
            <a:r>
              <a:rPr lang="cs-CZ" sz="2800" dirty="0" smtClean="0"/>
              <a:t>)</a:t>
            </a:r>
          </a:p>
          <a:p>
            <a:endParaRPr lang="cs-CZ" sz="2800" dirty="0" smtClean="0"/>
          </a:p>
          <a:p>
            <a:r>
              <a:rPr lang="cs-CZ" sz="2800" dirty="0" smtClean="0"/>
              <a:t>Aktivní elektroda je vždy kladná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Hrudní svody</a:t>
            </a:r>
            <a:endParaRPr lang="cs-CZ" dirty="0"/>
          </a:p>
        </p:txBody>
      </p:sp>
      <p:pic>
        <p:nvPicPr>
          <p:cNvPr id="1026" name="Picture 2" descr="Bez názvu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9953" r="55234" b="12608"/>
          <a:stretch>
            <a:fillRect/>
          </a:stretch>
        </p:blipFill>
        <p:spPr bwMode="auto">
          <a:xfrm>
            <a:off x="868455" y="1181769"/>
            <a:ext cx="5386160" cy="541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4617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2949784" y="3670217"/>
            <a:ext cx="252000" cy="369332"/>
            <a:chOff x="2968832" y="3705932"/>
            <a:chExt cx="252000" cy="369332"/>
          </a:xfrm>
        </p:grpSpPr>
        <p:sp>
          <p:nvSpPr>
            <p:cNvPr id="10" name="Ovál 9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1</a:t>
              </a:r>
              <a:endParaRPr lang="cs-CZ" dirty="0"/>
            </a:p>
          </p:txBody>
        </p:sp>
      </p:grpSp>
      <p:grpSp>
        <p:nvGrpSpPr>
          <p:cNvPr id="108" name="Skupina 107"/>
          <p:cNvGrpSpPr/>
          <p:nvPr/>
        </p:nvGrpSpPr>
        <p:grpSpPr>
          <a:xfrm>
            <a:off x="3528428" y="3670217"/>
            <a:ext cx="252000" cy="369332"/>
            <a:chOff x="2968832" y="3705932"/>
            <a:chExt cx="252000" cy="369332"/>
          </a:xfrm>
        </p:grpSpPr>
        <p:sp>
          <p:nvSpPr>
            <p:cNvPr id="109" name="Ovál 108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TextovéPole 109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/>
                <a:t>2</a:t>
              </a:r>
            </a:p>
          </p:txBody>
        </p:sp>
      </p:grpSp>
      <p:grpSp>
        <p:nvGrpSpPr>
          <p:cNvPr id="111" name="Skupina 110"/>
          <p:cNvGrpSpPr/>
          <p:nvPr/>
        </p:nvGrpSpPr>
        <p:grpSpPr>
          <a:xfrm>
            <a:off x="3754639" y="3848808"/>
            <a:ext cx="252000" cy="369332"/>
            <a:chOff x="2968832" y="3705932"/>
            <a:chExt cx="252000" cy="369332"/>
          </a:xfrm>
        </p:grpSpPr>
        <p:sp>
          <p:nvSpPr>
            <p:cNvPr id="112" name="Ovál 111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3" name="TextovéPole 112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3</a:t>
              </a:r>
              <a:endParaRPr lang="cs-CZ" dirty="0"/>
            </a:p>
          </p:txBody>
        </p:sp>
      </p:grpSp>
      <p:grpSp>
        <p:nvGrpSpPr>
          <p:cNvPr id="114" name="Skupina 113"/>
          <p:cNvGrpSpPr/>
          <p:nvPr/>
        </p:nvGrpSpPr>
        <p:grpSpPr>
          <a:xfrm>
            <a:off x="3997517" y="3986922"/>
            <a:ext cx="252000" cy="369332"/>
            <a:chOff x="2968832" y="3705932"/>
            <a:chExt cx="252000" cy="369332"/>
          </a:xfrm>
        </p:grpSpPr>
        <p:sp>
          <p:nvSpPr>
            <p:cNvPr id="115" name="Ovál 114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TextovéPole 115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4</a:t>
              </a:r>
              <a:endParaRPr lang="cs-CZ" dirty="0"/>
            </a:p>
          </p:txBody>
        </p:sp>
      </p:grpSp>
      <p:grpSp>
        <p:nvGrpSpPr>
          <p:cNvPr id="117" name="Skupina 116"/>
          <p:cNvGrpSpPr/>
          <p:nvPr/>
        </p:nvGrpSpPr>
        <p:grpSpPr>
          <a:xfrm>
            <a:off x="4368969" y="3963128"/>
            <a:ext cx="252000" cy="369332"/>
            <a:chOff x="2968832" y="3705932"/>
            <a:chExt cx="252000" cy="369332"/>
          </a:xfrm>
        </p:grpSpPr>
        <p:sp>
          <p:nvSpPr>
            <p:cNvPr id="118" name="Ovál 117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TextovéPole 118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5</a:t>
              </a:r>
              <a:endParaRPr lang="cs-CZ" dirty="0"/>
            </a:p>
          </p:txBody>
        </p:sp>
      </p:grpSp>
      <p:grpSp>
        <p:nvGrpSpPr>
          <p:cNvPr id="120" name="Skupina 119"/>
          <p:cNvGrpSpPr/>
          <p:nvPr/>
        </p:nvGrpSpPr>
        <p:grpSpPr>
          <a:xfrm>
            <a:off x="4635657" y="3851237"/>
            <a:ext cx="252000" cy="369332"/>
            <a:chOff x="2968832" y="3705932"/>
            <a:chExt cx="252000" cy="369332"/>
          </a:xfrm>
        </p:grpSpPr>
        <p:sp>
          <p:nvSpPr>
            <p:cNvPr id="121" name="Ovál 120"/>
            <p:cNvSpPr/>
            <p:nvPr/>
          </p:nvSpPr>
          <p:spPr>
            <a:xfrm>
              <a:off x="2968832" y="3764598"/>
              <a:ext cx="252000" cy="25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TextovéPole 121"/>
            <p:cNvSpPr txBox="1"/>
            <p:nvPr/>
          </p:nvSpPr>
          <p:spPr>
            <a:xfrm>
              <a:off x="3003154" y="3705932"/>
              <a:ext cx="183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dirty="0" smtClean="0"/>
                <a:t>6</a:t>
              </a:r>
              <a:endParaRPr lang="cs-CZ" dirty="0"/>
            </a:p>
          </p:txBody>
        </p:sp>
      </p:grpSp>
      <p:grpSp>
        <p:nvGrpSpPr>
          <p:cNvPr id="13" name="Skupina 12"/>
          <p:cNvGrpSpPr>
            <a:grpSpLocks noChangeAspect="1"/>
          </p:cNvGrpSpPr>
          <p:nvPr/>
        </p:nvGrpSpPr>
        <p:grpSpPr>
          <a:xfrm>
            <a:off x="8203428" y="374720"/>
            <a:ext cx="3344484" cy="2668838"/>
            <a:chOff x="1771204" y="1484784"/>
            <a:chExt cx="5868735" cy="4683144"/>
          </a:xfrm>
        </p:grpSpPr>
        <p:sp>
          <p:nvSpPr>
            <p:cNvPr id="123" name="Rovnoramenný trojúhelník 122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4" name="Přímá spojnice 123"/>
            <p:cNvCxnSpPr>
              <a:stCxn id="123" idx="2"/>
            </p:cNvCxnSpPr>
            <p:nvPr/>
          </p:nvCxnSpPr>
          <p:spPr>
            <a:xfrm flipH="1">
              <a:off x="4699486" y="1772816"/>
              <a:ext cx="2736304" cy="144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Přímá spojnice 124"/>
            <p:cNvCxnSpPr/>
            <p:nvPr/>
          </p:nvCxnSpPr>
          <p:spPr>
            <a:xfrm>
              <a:off x="4699486" y="3212976"/>
              <a:ext cx="17787" cy="255541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Přímá spojnice 125"/>
            <p:cNvCxnSpPr/>
            <p:nvPr/>
          </p:nvCxnSpPr>
          <p:spPr>
            <a:xfrm>
              <a:off x="1951204" y="1772816"/>
              <a:ext cx="2748282" cy="144016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ovéPole 126"/>
            <p:cNvSpPr txBox="1"/>
            <p:nvPr/>
          </p:nvSpPr>
          <p:spPr>
            <a:xfrm>
              <a:off x="3098282" y="1716873"/>
              <a:ext cx="3169281" cy="13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Wilsonova svorka</a:t>
              </a:r>
              <a:endParaRPr lang="cs-CZ" sz="1100" b="1" dirty="0"/>
            </a:p>
          </p:txBody>
        </p:sp>
        <p:sp>
          <p:nvSpPr>
            <p:cNvPr id="129" name="Ovál 128"/>
            <p:cNvSpPr/>
            <p:nvPr/>
          </p:nvSpPr>
          <p:spPr>
            <a:xfrm>
              <a:off x="4519486" y="3037912"/>
              <a:ext cx="360001" cy="36000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31" name="Skupina 130"/>
            <p:cNvGrpSpPr/>
            <p:nvPr/>
          </p:nvGrpSpPr>
          <p:grpSpPr>
            <a:xfrm>
              <a:off x="7207891" y="1484784"/>
              <a:ext cx="432048" cy="722704"/>
              <a:chOff x="6382390" y="235475"/>
              <a:chExt cx="432048" cy="722704"/>
            </a:xfrm>
          </p:grpSpPr>
          <p:sp>
            <p:nvSpPr>
              <p:cNvPr id="132" name="Ovál 131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3" name="TextovéPole 132"/>
              <p:cNvSpPr txBox="1"/>
              <p:nvPr/>
            </p:nvSpPr>
            <p:spPr>
              <a:xfrm>
                <a:off x="6382390" y="235475"/>
                <a:ext cx="432048" cy="72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cs-CZ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34" name="Skupina 133"/>
            <p:cNvGrpSpPr/>
            <p:nvPr/>
          </p:nvGrpSpPr>
          <p:grpSpPr>
            <a:xfrm>
              <a:off x="4478971" y="5445224"/>
              <a:ext cx="432048" cy="722704"/>
              <a:chOff x="6382390" y="235475"/>
              <a:chExt cx="432048" cy="722704"/>
            </a:xfrm>
          </p:grpSpPr>
          <p:sp>
            <p:nvSpPr>
              <p:cNvPr id="135" name="Ovál 134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6" name="TextovéPole 135"/>
              <p:cNvSpPr txBox="1"/>
              <p:nvPr/>
            </p:nvSpPr>
            <p:spPr>
              <a:xfrm>
                <a:off x="6382390" y="235475"/>
                <a:ext cx="432048" cy="72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cs-CZ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38" name="Ovál 137"/>
            <p:cNvSpPr/>
            <p:nvPr/>
          </p:nvSpPr>
          <p:spPr>
            <a:xfrm>
              <a:off x="1771204" y="1557680"/>
              <a:ext cx="360001" cy="3600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0" name="Obdélník 139"/>
            <p:cNvSpPr/>
            <p:nvPr/>
          </p:nvSpPr>
          <p:spPr>
            <a:xfrm rot="1688240">
              <a:off x="3095679" y="2406419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  <p:sp>
          <p:nvSpPr>
            <p:cNvPr id="141" name="Obdélník 140"/>
            <p:cNvSpPr/>
            <p:nvPr/>
          </p:nvSpPr>
          <p:spPr>
            <a:xfrm rot="9019058">
              <a:off x="5451312" y="2419895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  <p:sp>
          <p:nvSpPr>
            <p:cNvPr id="142" name="Obdélník 141"/>
            <p:cNvSpPr/>
            <p:nvPr/>
          </p:nvSpPr>
          <p:spPr>
            <a:xfrm rot="5400000">
              <a:off x="4340600" y="4329099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R</a:t>
              </a:r>
              <a:endParaRPr lang="cs-CZ" dirty="0"/>
            </a:p>
          </p:txBody>
        </p:sp>
      </p:grpSp>
      <p:sp>
        <p:nvSpPr>
          <p:cNvPr id="144" name="Obdélník 143"/>
          <p:cNvSpPr/>
          <p:nvPr/>
        </p:nvSpPr>
        <p:spPr>
          <a:xfrm>
            <a:off x="5933510" y="3174399"/>
            <a:ext cx="63111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Hrudní svod: spojení hrudní </a:t>
            </a:r>
            <a:r>
              <a:rPr lang="cs-CZ" sz="3200" dirty="0"/>
              <a:t>e</a:t>
            </a:r>
            <a:r>
              <a:rPr lang="cs-CZ" sz="3200" dirty="0" smtClean="0"/>
              <a:t>lektrody a Wilsonovy svorky</a:t>
            </a:r>
          </a:p>
          <a:p>
            <a:endParaRPr lang="cs-CZ" sz="2400" dirty="0" smtClean="0"/>
          </a:p>
          <a:p>
            <a:r>
              <a:rPr lang="cs-CZ" sz="2400" dirty="0" smtClean="0"/>
              <a:t>Unipolární svody: </a:t>
            </a:r>
            <a:br>
              <a:rPr lang="cs-CZ" sz="2400" dirty="0" smtClean="0"/>
            </a:br>
            <a:r>
              <a:rPr lang="cs-CZ" sz="2400" dirty="0" smtClean="0"/>
              <a:t>aktivní je hrudní elektroda </a:t>
            </a:r>
            <a:r>
              <a:rPr lang="cs-CZ" sz="2000" dirty="0" smtClean="0"/>
              <a:t>(kladná) </a:t>
            </a:r>
            <a:r>
              <a:rPr lang="cs-CZ" sz="2400" dirty="0" smtClean="0"/>
              <a:t>a neaktivní je Wilsonova svorka </a:t>
            </a:r>
            <a:r>
              <a:rPr lang="cs-CZ" sz="2000" dirty="0" smtClean="0"/>
              <a:t>(el. potenciál 0 </a:t>
            </a:r>
            <a:r>
              <a:rPr lang="cs-CZ" sz="2000" dirty="0" err="1" smtClean="0"/>
              <a:t>mV</a:t>
            </a:r>
            <a:r>
              <a:rPr lang="cs-CZ" sz="2000" dirty="0" smtClean="0"/>
              <a:t>)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809196" y="3067069"/>
            <a:ext cx="1752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hrudní elektroda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3422632" y="3399496"/>
            <a:ext cx="211591" cy="329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66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Svody podle </a:t>
            </a:r>
            <a:r>
              <a:rPr lang="cs-CZ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Cabrery</a:t>
            </a:r>
            <a:endParaRPr lang="cs-CZ" dirty="0"/>
          </a:p>
        </p:txBody>
      </p:sp>
      <p:grpSp>
        <p:nvGrpSpPr>
          <p:cNvPr id="63" name="Skupina 62"/>
          <p:cNvGrpSpPr/>
          <p:nvPr/>
        </p:nvGrpSpPr>
        <p:grpSpPr>
          <a:xfrm>
            <a:off x="971600" y="1196752"/>
            <a:ext cx="5666341" cy="5556522"/>
            <a:chOff x="971600" y="1196752"/>
            <a:chExt cx="5666341" cy="5556522"/>
          </a:xfrm>
        </p:grpSpPr>
        <p:sp>
          <p:nvSpPr>
            <p:cNvPr id="30" name="Obdélník 29"/>
            <p:cNvSpPr/>
            <p:nvPr/>
          </p:nvSpPr>
          <p:spPr>
            <a:xfrm>
              <a:off x="5468218" y="3304798"/>
              <a:ext cx="2808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I</a:t>
              </a:r>
              <a:endParaRPr lang="cs-CZ" sz="2800" b="1" dirty="0"/>
            </a:p>
          </p:txBody>
        </p:sp>
        <p:grpSp>
          <p:nvGrpSpPr>
            <p:cNvPr id="31" name="Skupina 30"/>
            <p:cNvGrpSpPr/>
            <p:nvPr/>
          </p:nvGrpSpPr>
          <p:grpSpPr>
            <a:xfrm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2" name="Přímá spojnice 31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Skupina 33"/>
            <p:cNvGrpSpPr/>
            <p:nvPr/>
          </p:nvGrpSpPr>
          <p:grpSpPr>
            <a:xfrm rot="1800000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5" name="Přímá spojnice 34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Skupina 36"/>
            <p:cNvGrpSpPr/>
            <p:nvPr/>
          </p:nvGrpSpPr>
          <p:grpSpPr>
            <a:xfrm rot="19800000" flipV="1">
              <a:off x="992800" y="1406410"/>
              <a:ext cx="4320000" cy="4320000"/>
              <a:chOff x="764200" y="1177810"/>
              <a:chExt cx="4320000" cy="4320000"/>
            </a:xfrm>
          </p:grpSpPr>
          <p:cxnSp>
            <p:nvCxnSpPr>
              <p:cNvPr id="38" name="Přímá spojnice 37"/>
              <p:cNvCxnSpPr/>
              <p:nvPr/>
            </p:nvCxnSpPr>
            <p:spPr>
              <a:xfrm flipH="1">
                <a:off x="2924200" y="1177810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nice 38"/>
              <p:cNvCxnSpPr/>
              <p:nvPr/>
            </p:nvCxnSpPr>
            <p:spPr>
              <a:xfrm rot="16200000" flipH="1">
                <a:off x="2924200" y="1177811"/>
                <a:ext cx="0" cy="432000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Obdélník 39"/>
            <p:cNvSpPr/>
            <p:nvPr/>
          </p:nvSpPr>
          <p:spPr>
            <a:xfrm>
              <a:off x="2783147" y="5700830"/>
              <a:ext cx="7393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 smtClean="0"/>
                <a:t>aVF</a:t>
              </a:r>
              <a:endParaRPr lang="cs-CZ" sz="2800" b="1" dirty="0"/>
            </a:p>
          </p:txBody>
        </p:sp>
        <p:sp>
          <p:nvSpPr>
            <p:cNvPr id="41" name="Obdélník 40"/>
            <p:cNvSpPr/>
            <p:nvPr/>
          </p:nvSpPr>
          <p:spPr>
            <a:xfrm>
              <a:off x="4283968" y="5301208"/>
              <a:ext cx="3770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II</a:t>
              </a:r>
              <a:endParaRPr lang="cs-CZ" sz="2800" b="1" dirty="0"/>
            </a:p>
          </p:txBody>
        </p:sp>
        <p:sp>
          <p:nvSpPr>
            <p:cNvPr id="42" name="Obdélník 41"/>
            <p:cNvSpPr/>
            <p:nvPr/>
          </p:nvSpPr>
          <p:spPr>
            <a:xfrm>
              <a:off x="1650522" y="5445224"/>
              <a:ext cx="4732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III</a:t>
              </a:r>
              <a:endParaRPr lang="cs-CZ" sz="2800" b="1" dirty="0"/>
            </a:p>
          </p:txBody>
        </p:sp>
        <p:sp>
          <p:nvSpPr>
            <p:cNvPr id="43" name="Obdélník 42"/>
            <p:cNvSpPr/>
            <p:nvPr/>
          </p:nvSpPr>
          <p:spPr>
            <a:xfrm>
              <a:off x="5083242" y="4437112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 smtClean="0"/>
                <a:t>aVR</a:t>
              </a:r>
              <a:endParaRPr lang="cs-CZ" sz="2800" b="1" dirty="0"/>
            </a:p>
          </p:txBody>
        </p:sp>
        <p:sp>
          <p:nvSpPr>
            <p:cNvPr id="44" name="Obdélník 43"/>
            <p:cNvSpPr/>
            <p:nvPr/>
          </p:nvSpPr>
          <p:spPr>
            <a:xfrm>
              <a:off x="5139601" y="2138985"/>
              <a:ext cx="8082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err="1" smtClean="0"/>
                <a:t>aVL</a:t>
              </a:r>
              <a:r>
                <a:rPr lang="cs-CZ" sz="2800" b="1" dirty="0" smtClean="0"/>
                <a:t> </a:t>
              </a:r>
              <a:endParaRPr lang="cs-CZ" sz="2800" b="1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106599" y="1342509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4139952" y="4726885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4574840" y="4000078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4926274" y="2998693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49" name="TextovéPole 48"/>
            <p:cNvSpPr txBox="1"/>
            <p:nvPr/>
          </p:nvSpPr>
          <p:spPr>
            <a:xfrm>
              <a:off x="3153327" y="5230941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2089884" y="4968354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688959" y="2015874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1282185" y="2077429"/>
              <a:ext cx="404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+</a:t>
              </a:r>
              <a:endParaRPr lang="cs-CZ" b="1" dirty="0"/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3131840" y="119675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4067944" y="1702549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971600" y="2996952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1115616" y="4078813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/>
                <a:t>–</a:t>
              </a:r>
              <a:r>
                <a:rPr lang="cs-CZ" sz="3600" b="1" dirty="0" smtClean="0">
                  <a:solidFill>
                    <a:srgbClr val="FFFF00"/>
                  </a:solidFill>
                </a:rPr>
                <a:t> </a:t>
              </a:r>
              <a:endParaRPr lang="cs-CZ" b="1" dirty="0">
                <a:solidFill>
                  <a:srgbClr val="FFFF00"/>
                </a:solidFill>
              </a:endParaRPr>
            </a:p>
          </p:txBody>
        </p:sp>
        <p:sp>
          <p:nvSpPr>
            <p:cNvPr id="57" name="Obdélník 56"/>
            <p:cNvSpPr/>
            <p:nvPr/>
          </p:nvSpPr>
          <p:spPr>
            <a:xfrm>
              <a:off x="1138315" y="5968444"/>
              <a:ext cx="8563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120°</a:t>
              </a:r>
              <a:endParaRPr lang="cs-CZ" sz="2800" dirty="0"/>
            </a:p>
          </p:txBody>
        </p:sp>
        <p:sp>
          <p:nvSpPr>
            <p:cNvPr id="58" name="Obdélník 57"/>
            <p:cNvSpPr/>
            <p:nvPr/>
          </p:nvSpPr>
          <p:spPr>
            <a:xfrm>
              <a:off x="2890306" y="6230054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90°</a:t>
              </a:r>
            </a:p>
          </p:txBody>
        </p:sp>
        <p:sp>
          <p:nvSpPr>
            <p:cNvPr id="59" name="Obdélník 58"/>
            <p:cNvSpPr/>
            <p:nvPr/>
          </p:nvSpPr>
          <p:spPr>
            <a:xfrm>
              <a:off x="4598542" y="5824428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60°</a:t>
              </a:r>
            </a:p>
          </p:txBody>
        </p:sp>
        <p:sp>
          <p:nvSpPr>
            <p:cNvPr id="60" name="Obdélník 59"/>
            <p:cNvSpPr/>
            <p:nvPr/>
          </p:nvSpPr>
          <p:spPr>
            <a:xfrm>
              <a:off x="5880587" y="4768299"/>
              <a:ext cx="673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/>
                <a:t>30°</a:t>
              </a:r>
            </a:p>
          </p:txBody>
        </p:sp>
        <p:sp>
          <p:nvSpPr>
            <p:cNvPr id="61" name="Obdélník 60"/>
            <p:cNvSpPr/>
            <p:nvPr/>
          </p:nvSpPr>
          <p:spPr>
            <a:xfrm>
              <a:off x="5853752" y="3285211"/>
              <a:ext cx="4908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0</a:t>
              </a:r>
              <a:r>
                <a:rPr lang="cs-CZ" sz="2800" b="1" dirty="0"/>
                <a:t>°</a:t>
              </a:r>
            </a:p>
          </p:txBody>
        </p:sp>
        <p:sp>
          <p:nvSpPr>
            <p:cNvPr id="62" name="Obdélník 61"/>
            <p:cNvSpPr/>
            <p:nvPr/>
          </p:nvSpPr>
          <p:spPr>
            <a:xfrm>
              <a:off x="5853752" y="2118472"/>
              <a:ext cx="7841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800" b="1" dirty="0" smtClean="0"/>
                <a:t>-30</a:t>
              </a:r>
              <a:r>
                <a:rPr lang="cs-CZ" sz="2800" b="1" dirty="0"/>
                <a:t>°</a:t>
              </a:r>
            </a:p>
          </p:txBody>
        </p:sp>
      </p:grpSp>
      <p:grpSp>
        <p:nvGrpSpPr>
          <p:cNvPr id="64" name="Skupina 63"/>
          <p:cNvGrpSpPr>
            <a:grpSpLocks noChangeAspect="1"/>
          </p:cNvGrpSpPr>
          <p:nvPr/>
        </p:nvGrpSpPr>
        <p:grpSpPr>
          <a:xfrm>
            <a:off x="7423203" y="993519"/>
            <a:ext cx="4370943" cy="3337523"/>
            <a:chOff x="939126" y="820251"/>
            <a:chExt cx="7632123" cy="5827664"/>
          </a:xfrm>
        </p:grpSpPr>
        <p:sp>
          <p:nvSpPr>
            <p:cNvPr id="65" name="Rovnoramenný trojúhelník 64"/>
            <p:cNvSpPr/>
            <p:nvPr/>
          </p:nvSpPr>
          <p:spPr>
            <a:xfrm rot="10800000">
              <a:off x="196318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00"/>
            </a:p>
          </p:txBody>
        </p:sp>
        <p:sp>
          <p:nvSpPr>
            <p:cNvPr id="66" name="TextovéPole 65"/>
            <p:cNvSpPr txBox="1"/>
            <p:nvPr/>
          </p:nvSpPr>
          <p:spPr>
            <a:xfrm>
              <a:off x="5162069" y="5265222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cxnSp>
          <p:nvCxnSpPr>
            <p:cNvPr id="67" name="Přímá spojnice 66"/>
            <p:cNvCxnSpPr>
              <a:endCxn id="65" idx="1"/>
            </p:cNvCxnSpPr>
            <p:nvPr/>
          </p:nvCxnSpPr>
          <p:spPr>
            <a:xfrm>
              <a:off x="1951204" y="1772816"/>
              <a:ext cx="4116434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Skupina 67"/>
            <p:cNvGrpSpPr/>
            <p:nvPr/>
          </p:nvGrpSpPr>
          <p:grpSpPr>
            <a:xfrm>
              <a:off x="5851614" y="3607185"/>
              <a:ext cx="432048" cy="1236044"/>
              <a:chOff x="2609248" y="1377642"/>
              <a:chExt cx="432048" cy="1236044"/>
            </a:xfrm>
          </p:grpSpPr>
          <p:sp>
            <p:nvSpPr>
              <p:cNvPr id="100" name="Ovál 99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101" name="TextovéPole 100"/>
              <p:cNvSpPr txBox="1"/>
              <p:nvPr/>
            </p:nvSpPr>
            <p:spPr>
              <a:xfrm>
                <a:off x="2609248" y="1377642"/>
                <a:ext cx="432048" cy="12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solidFill>
                      <a:srgbClr val="FFFF00"/>
                    </a:solidFill>
                  </a:rPr>
                  <a:t>-</a:t>
                </a:r>
                <a:r>
                  <a:rPr lang="cs-CZ" sz="2000" b="1" dirty="0" smtClean="0">
                    <a:solidFill>
                      <a:srgbClr val="FFFF00"/>
                    </a:solidFill>
                  </a:rPr>
                  <a:t> 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69" name="Skupina 68"/>
            <p:cNvGrpSpPr/>
            <p:nvPr/>
          </p:nvGrpSpPr>
          <p:grpSpPr>
            <a:xfrm>
              <a:off x="1735180" y="1414516"/>
              <a:ext cx="432048" cy="698634"/>
              <a:chOff x="6382390" y="235475"/>
              <a:chExt cx="432048" cy="698634"/>
            </a:xfrm>
          </p:grpSpPr>
          <p:sp>
            <p:nvSpPr>
              <p:cNvPr id="98" name="Ovál 97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9" name="TextovéPole 98"/>
              <p:cNvSpPr txBox="1"/>
              <p:nvPr/>
            </p:nvSpPr>
            <p:spPr>
              <a:xfrm>
                <a:off x="6382390" y="235475"/>
                <a:ext cx="432048" cy="69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>
                    <a:solidFill>
                      <a:srgbClr val="FFFF00"/>
                    </a:solidFill>
                  </a:rPr>
                  <a:t>+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0" name="TextovéPole 69"/>
            <p:cNvSpPr txBox="1"/>
            <p:nvPr/>
          </p:nvSpPr>
          <p:spPr>
            <a:xfrm>
              <a:off x="939126" y="1285747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R</a:t>
              </a:r>
              <a:endParaRPr lang="cs-CZ" sz="1100" b="1" dirty="0"/>
            </a:p>
          </p:txBody>
        </p:sp>
        <p:sp>
          <p:nvSpPr>
            <p:cNvPr id="71" name="TextovéPole 70"/>
            <p:cNvSpPr txBox="1"/>
            <p:nvPr/>
          </p:nvSpPr>
          <p:spPr>
            <a:xfrm>
              <a:off x="7646077" y="1278886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L</a:t>
              </a:r>
              <a:endParaRPr lang="cs-CZ" sz="1100" b="1" dirty="0"/>
            </a:p>
          </p:txBody>
        </p:sp>
        <p:sp>
          <p:nvSpPr>
            <p:cNvPr id="72" name="TextovéPole 71"/>
            <p:cNvSpPr txBox="1"/>
            <p:nvPr/>
          </p:nvSpPr>
          <p:spPr>
            <a:xfrm>
              <a:off x="4236901" y="5949281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/>
                <a:t>F</a:t>
              </a:r>
              <a:endParaRPr lang="cs-CZ" sz="1100" b="1" dirty="0"/>
            </a:p>
          </p:txBody>
        </p:sp>
        <p:sp>
          <p:nvSpPr>
            <p:cNvPr id="73" name="TextovéPole 72"/>
            <p:cNvSpPr txBox="1"/>
            <p:nvPr/>
          </p:nvSpPr>
          <p:spPr>
            <a:xfrm>
              <a:off x="3059833" y="1844823"/>
              <a:ext cx="1535695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/>
                <a:t>aVR</a:t>
              </a:r>
              <a:endParaRPr lang="cs-CZ" sz="1100" b="1" dirty="0"/>
            </a:p>
          </p:txBody>
        </p:sp>
        <p:cxnSp>
          <p:nvCxnSpPr>
            <p:cNvPr id="74" name="Přímá spojnice 73"/>
            <p:cNvCxnSpPr>
              <a:endCxn id="65" idx="5"/>
            </p:cNvCxnSpPr>
            <p:nvPr/>
          </p:nvCxnSpPr>
          <p:spPr>
            <a:xfrm flipH="1">
              <a:off x="3331334" y="1772816"/>
              <a:ext cx="4092582" cy="208823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Skupina 74"/>
            <p:cNvGrpSpPr/>
            <p:nvPr/>
          </p:nvGrpSpPr>
          <p:grpSpPr>
            <a:xfrm>
              <a:off x="3059832" y="3501008"/>
              <a:ext cx="432048" cy="1236044"/>
              <a:chOff x="2609248" y="1377642"/>
              <a:chExt cx="432048" cy="1236044"/>
            </a:xfrm>
          </p:grpSpPr>
          <p:sp>
            <p:nvSpPr>
              <p:cNvPr id="96" name="Ovál 95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7" name="TextovéPole 96"/>
              <p:cNvSpPr txBox="1"/>
              <p:nvPr/>
            </p:nvSpPr>
            <p:spPr>
              <a:xfrm>
                <a:off x="2609248" y="1377642"/>
                <a:ext cx="432048" cy="12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solidFill>
                      <a:srgbClr val="FFFF00"/>
                    </a:solidFill>
                  </a:rPr>
                  <a:t>-</a:t>
                </a:r>
                <a:r>
                  <a:rPr lang="cs-CZ" sz="2000" b="1" dirty="0" smtClean="0">
                    <a:solidFill>
                      <a:srgbClr val="FFFF00"/>
                    </a:solidFill>
                  </a:rPr>
                  <a:t> 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6" name="Skupina 75"/>
            <p:cNvGrpSpPr/>
            <p:nvPr/>
          </p:nvGrpSpPr>
          <p:grpSpPr>
            <a:xfrm>
              <a:off x="7207891" y="1484784"/>
              <a:ext cx="432048" cy="698634"/>
              <a:chOff x="6382390" y="235475"/>
              <a:chExt cx="432048" cy="698634"/>
            </a:xfrm>
          </p:grpSpPr>
          <p:sp>
            <p:nvSpPr>
              <p:cNvPr id="94" name="Ovál 93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5" name="TextovéPole 94"/>
              <p:cNvSpPr txBox="1"/>
              <p:nvPr/>
            </p:nvSpPr>
            <p:spPr>
              <a:xfrm>
                <a:off x="6382390" y="235475"/>
                <a:ext cx="432048" cy="69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>
                    <a:solidFill>
                      <a:srgbClr val="FFFF00"/>
                    </a:solidFill>
                  </a:rPr>
                  <a:t>+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77" name="Přímá spojnice 76"/>
            <p:cNvCxnSpPr>
              <a:stCxn id="65" idx="3"/>
            </p:cNvCxnSpPr>
            <p:nvPr/>
          </p:nvCxnSpPr>
          <p:spPr>
            <a:xfrm flipH="1">
              <a:off x="4694996" y="1772816"/>
              <a:ext cx="4490" cy="399557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Skupina 77"/>
            <p:cNvGrpSpPr/>
            <p:nvPr/>
          </p:nvGrpSpPr>
          <p:grpSpPr>
            <a:xfrm>
              <a:off x="4504297" y="1484784"/>
              <a:ext cx="432048" cy="1236044"/>
              <a:chOff x="2609248" y="1377642"/>
              <a:chExt cx="432048" cy="1236044"/>
            </a:xfrm>
          </p:grpSpPr>
          <p:sp>
            <p:nvSpPr>
              <p:cNvPr id="92" name="Ovál 91"/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3" name="TextovéPole 92"/>
              <p:cNvSpPr txBox="1"/>
              <p:nvPr/>
            </p:nvSpPr>
            <p:spPr>
              <a:xfrm>
                <a:off x="2609248" y="1377642"/>
                <a:ext cx="432048" cy="12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solidFill>
                      <a:srgbClr val="FFFF00"/>
                    </a:solidFill>
                  </a:rPr>
                  <a:t>-</a:t>
                </a:r>
                <a:r>
                  <a:rPr lang="cs-CZ" sz="2000" b="1" dirty="0" smtClean="0">
                    <a:solidFill>
                      <a:srgbClr val="FFFF00"/>
                    </a:solidFill>
                  </a:rPr>
                  <a:t> 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79" name="Skupina 78"/>
            <p:cNvGrpSpPr/>
            <p:nvPr/>
          </p:nvGrpSpPr>
          <p:grpSpPr>
            <a:xfrm>
              <a:off x="4478971" y="5445224"/>
              <a:ext cx="432048" cy="698634"/>
              <a:chOff x="6382390" y="235475"/>
              <a:chExt cx="432048" cy="698634"/>
            </a:xfrm>
          </p:grpSpPr>
          <p:sp>
            <p:nvSpPr>
              <p:cNvPr id="90" name="Ovál 89"/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100"/>
              </a:p>
            </p:txBody>
          </p:sp>
          <p:sp>
            <p:nvSpPr>
              <p:cNvPr id="91" name="TextovéPole 90"/>
              <p:cNvSpPr txBox="1"/>
              <p:nvPr/>
            </p:nvSpPr>
            <p:spPr>
              <a:xfrm>
                <a:off x="6382390" y="235475"/>
                <a:ext cx="432048" cy="69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 smtClean="0">
                    <a:solidFill>
                      <a:srgbClr val="FFFF00"/>
                    </a:solidFill>
                  </a:rPr>
                  <a:t>+</a:t>
                </a:r>
                <a:endParaRPr lang="cs-CZ" sz="11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80" name="TextovéPole 79"/>
            <p:cNvSpPr txBox="1"/>
            <p:nvPr/>
          </p:nvSpPr>
          <p:spPr>
            <a:xfrm>
              <a:off x="5196544" y="1916831"/>
              <a:ext cx="1535695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/>
                <a:t>aVL</a:t>
              </a:r>
              <a:endParaRPr lang="cs-CZ" sz="1100" b="1" dirty="0"/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4644009" y="4006806"/>
              <a:ext cx="1535695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err="1" smtClean="0"/>
                <a:t>aVF</a:t>
              </a:r>
              <a:endParaRPr lang="cs-CZ" sz="1100" b="1" dirty="0"/>
            </a:p>
          </p:txBody>
        </p:sp>
        <p:sp>
          <p:nvSpPr>
            <p:cNvPr id="82" name="TextovéPole 81"/>
            <p:cNvSpPr txBox="1"/>
            <p:nvPr/>
          </p:nvSpPr>
          <p:spPr>
            <a:xfrm>
              <a:off x="1763687" y="1925217"/>
              <a:ext cx="432047" cy="1236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r>
                <a:rPr lang="cs-CZ" sz="2000" b="1" dirty="0" smtClean="0">
                  <a:solidFill>
                    <a:srgbClr val="FFFF00"/>
                  </a:solidFill>
                </a:rPr>
                <a:t> 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3" name="TextovéPole 82"/>
            <p:cNvSpPr txBox="1"/>
            <p:nvPr/>
          </p:nvSpPr>
          <p:spPr>
            <a:xfrm>
              <a:off x="2348136" y="1060223"/>
              <a:ext cx="432047" cy="1236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r>
                <a:rPr lang="cs-CZ" sz="2000" b="1" dirty="0" smtClean="0">
                  <a:solidFill>
                    <a:srgbClr val="FFFF00"/>
                  </a:solidFill>
                </a:rPr>
                <a:t> 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4" name="TextovéPole 83"/>
            <p:cNvSpPr txBox="1"/>
            <p:nvPr/>
          </p:nvSpPr>
          <p:spPr>
            <a:xfrm>
              <a:off x="3860303" y="5455350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sp>
          <p:nvSpPr>
            <p:cNvPr id="85" name="TextovéPole 84"/>
            <p:cNvSpPr txBox="1"/>
            <p:nvPr/>
          </p:nvSpPr>
          <p:spPr>
            <a:xfrm>
              <a:off x="6803308" y="1091349"/>
              <a:ext cx="404581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+</a:t>
              </a:r>
              <a:endParaRPr lang="cs-CZ" sz="1100" b="1" dirty="0"/>
            </a:p>
          </p:txBody>
        </p:sp>
        <p:sp>
          <p:nvSpPr>
            <p:cNvPr id="86" name="TextovéPole 85"/>
            <p:cNvSpPr txBox="1"/>
            <p:nvPr/>
          </p:nvSpPr>
          <p:spPr>
            <a:xfrm>
              <a:off x="7243915" y="1956956"/>
              <a:ext cx="432047" cy="1236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 smtClean="0"/>
                <a:t>–</a:t>
              </a:r>
              <a:r>
                <a:rPr lang="cs-CZ" sz="2000" b="1" dirty="0" smtClean="0">
                  <a:solidFill>
                    <a:srgbClr val="FFFF00"/>
                  </a:solidFill>
                </a:rPr>
                <a:t> </a:t>
              </a:r>
              <a:endParaRPr lang="cs-CZ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4319242" y="820251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</a:t>
              </a:r>
              <a:endParaRPr lang="cs-CZ" sz="1100" b="1" dirty="0"/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6292251" y="3658706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III</a:t>
              </a:r>
              <a:endParaRPr lang="cs-CZ" sz="1100" b="1" dirty="0"/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1979712" y="3787185"/>
              <a:ext cx="925172" cy="69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 smtClean="0"/>
                <a:t>II</a:t>
              </a:r>
              <a:endParaRPr lang="cs-CZ" sz="1100" b="1" dirty="0"/>
            </a:p>
          </p:txBody>
        </p:sp>
      </p:grpSp>
      <p:sp>
        <p:nvSpPr>
          <p:cNvPr id="102" name="Šipka doprava 101"/>
          <p:cNvSpPr/>
          <p:nvPr/>
        </p:nvSpPr>
        <p:spPr>
          <a:xfrm rot="9402511">
            <a:off x="6871984" y="2579534"/>
            <a:ext cx="1023040" cy="390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353568" y="128970"/>
            <a:ext cx="7498080" cy="1143000"/>
          </a:xfrm>
        </p:spPr>
        <p:txBody>
          <a:bodyPr/>
          <a:lstStyle/>
          <a:p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Rozměření EKG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/>
          <a:stretch/>
        </p:blipFill>
        <p:spPr bwMode="auto">
          <a:xfrm>
            <a:off x="110327" y="2038942"/>
            <a:ext cx="6999922" cy="439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99664" y="888984"/>
            <a:ext cx="5680874" cy="1502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 smtClean="0">
                <a:latin typeface="Arial" pitchFamily="34" charset="0"/>
                <a:cs typeface="Arial" pitchFamily="34" charset="0"/>
              </a:rPr>
              <a:t>(pozor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na pojmy interval a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úsek!)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4"/>
              <p:cNvSpPr txBox="1">
                <a:spLocks noChangeArrowheads="1"/>
              </p:cNvSpPr>
              <p:nvPr/>
            </p:nvSpPr>
            <p:spPr>
              <a:xfrm>
                <a:off x="6096000" y="5025721"/>
                <a:ext cx="5964621" cy="15957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cs-CZ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Bazettova rovnice:</a:t>
                </a:r>
                <a14:m>
                  <m:oMath xmlns:m="http://schemas.openxmlformats.org/officeDocument/2006/math">
                    <m:r>
                      <a:rPr lang="cs-CZ" sz="2400" b="0" i="0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cs-CZ" sz="24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𝑄𝑇𝑐</m:t>
                    </m:r>
                    <m:r>
                      <a:rPr lang="cs-CZ" sz="24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𝑄𝑇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𝑅𝑅</m:t>
                            </m:r>
                          </m:e>
                        </m:rad>
                      </m:den>
                    </m:f>
                  </m:oMath>
                </a14:m>
                <a:endParaRPr lang="cs-CZ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QT interval závisí na délce RR intervalu</a:t>
                </a:r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cs-CZ" sz="2000" dirty="0" smtClean="0">
                    <a:latin typeface="Arial" pitchFamily="34" charset="0"/>
                    <a:cs typeface="Arial" pitchFamily="34" charset="0"/>
                  </a:rPr>
                  <a:t>– pro standardizaci je nezbytná korekce QT intervalu na RR interval</a:t>
                </a:r>
              </a:p>
            </p:txBody>
          </p:sp>
        </mc:Choice>
        <mc:Fallback xmlns="">
          <p:sp>
            <p:nvSpPr>
              <p:cNvPr id="6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25721"/>
                <a:ext cx="5964621" cy="1595796"/>
              </a:xfrm>
              <a:prstGeom prst="rect">
                <a:avLst/>
              </a:prstGeom>
              <a:blipFill rotWithShape="1">
                <a:blip r:embed="rId3"/>
                <a:stretch>
                  <a:fillRect l="-1534" b="-53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82700"/>
              </p:ext>
            </p:extLst>
          </p:nvPr>
        </p:nvGraphicFramePr>
        <p:xfrm>
          <a:off x="7803914" y="488924"/>
          <a:ext cx="3410604" cy="4156343"/>
        </p:xfrm>
        <a:graphic>
          <a:graphicData uri="http://schemas.openxmlformats.org/drawingml/2006/table">
            <a:tbl>
              <a:tblPr/>
              <a:tblGrid>
                <a:gridCol w="1954924"/>
                <a:gridCol w="1455680"/>
              </a:tblGrid>
              <a:tr h="262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Název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Norma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P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Q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Komplex QRS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R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ST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&gt;= 420ms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6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801</Words>
  <Application>Microsoft Office PowerPoint</Application>
  <PresentationFormat>Širokoúhlá obrazovka</PresentationFormat>
  <Paragraphs>256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Motiv Office</vt:lpstr>
      <vt:lpstr>(VII.) Elektrokardiografie</vt:lpstr>
      <vt:lpstr>Elektrokardiografie</vt:lpstr>
      <vt:lpstr>Převodní systém srdeční</vt:lpstr>
      <vt:lpstr>Elektrický dipól</vt:lpstr>
      <vt:lpstr>Einthovenův trojúhelník  (standardní - končetinové, bipolární svody)</vt:lpstr>
      <vt:lpstr>Goldbergerovy svody (augmentované - končetinové, unipolární svody)</vt:lpstr>
      <vt:lpstr>Hrudní svody</vt:lpstr>
      <vt:lpstr>Svody podle Cabrery</vt:lpstr>
      <vt:lpstr>Rozměření EKG</vt:lpstr>
      <vt:lpstr>Elektrická osa srdeční</vt:lpstr>
      <vt:lpstr>Diagnostické využití EKG</vt:lpstr>
      <vt:lpstr>Prezentace aplikace PowerPoint</vt:lpstr>
      <vt:lpstr>Diagnostické využití EKG</vt:lpstr>
      <vt:lpstr>Pro klinický popis EKG křivky – nutno znát definice; záznam - výchylka menší jak 4 mm - malým písmenem (p), větší jak 4 mm - velkým písmenem (P)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z fyziologie</dc:title>
  <dc:creator>Michal Hendrych</dc:creator>
  <cp:lastModifiedBy>Zuzana Nováková</cp:lastModifiedBy>
  <cp:revision>177</cp:revision>
  <dcterms:created xsi:type="dcterms:W3CDTF">2014-10-04T15:35:56Z</dcterms:created>
  <dcterms:modified xsi:type="dcterms:W3CDTF">2017-03-30T15:07:04Z</dcterms:modified>
</cp:coreProperties>
</file>