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62" r:id="rId4"/>
    <p:sldId id="264" r:id="rId5"/>
    <p:sldId id="265" r:id="rId6"/>
    <p:sldId id="289" r:id="rId7"/>
    <p:sldId id="296" r:id="rId8"/>
    <p:sldId id="280" r:id="rId9"/>
    <p:sldId id="297" r:id="rId10"/>
    <p:sldId id="284" r:id="rId11"/>
    <p:sldId id="290" r:id="rId12"/>
    <p:sldId id="263" r:id="rId13"/>
    <p:sldId id="291" r:id="rId14"/>
    <p:sldId id="29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0" autoAdjust="0"/>
    <p:restoredTop sz="94660"/>
  </p:normalViewPr>
  <p:slideViewPr>
    <p:cSldViewPr>
      <p:cViewPr varScale="1">
        <p:scale>
          <a:sx n="88" d="100"/>
          <a:sy n="88" d="100"/>
        </p:scale>
        <p:origin x="-121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4"/>
  <c:chart>
    <c:title>
      <c:tx>
        <c:rich>
          <a:bodyPr/>
          <a:lstStyle/>
          <a:p>
            <a:pPr>
              <a:defRPr/>
            </a:pPr>
            <a:r>
              <a:rPr lang="cs-CZ"/>
              <a:t>Vzestup tepové frekvence při zátěži</a:t>
            </a:r>
            <a:endParaRPr lang="en-US"/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List1!$B$1</c:f>
              <c:strCache>
                <c:ptCount val="1"/>
                <c:pt idx="0">
                  <c:v>TF</c:v>
                </c:pt>
              </c:strCache>
            </c:strRef>
          </c:tx>
          <c:marker>
            <c:symbol val="none"/>
          </c:marker>
          <c:xVal>
            <c:numRef>
              <c:f>List1!$A$2:$A$16</c:f>
              <c:numCache>
                <c:formatCode>General</c:formatCode>
                <c:ptCount val="1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</c:numCache>
            </c:numRef>
          </c:xVal>
          <c:yVal>
            <c:numRef>
              <c:f>List1!$B$2:$B$16</c:f>
              <c:numCache>
                <c:formatCode>General</c:formatCode>
                <c:ptCount val="15"/>
                <c:pt idx="0">
                  <c:v>70</c:v>
                </c:pt>
                <c:pt idx="1">
                  <c:v>80</c:v>
                </c:pt>
                <c:pt idx="2">
                  <c:v>93</c:v>
                </c:pt>
                <c:pt idx="3">
                  <c:v>99</c:v>
                </c:pt>
                <c:pt idx="4">
                  <c:v>108</c:v>
                </c:pt>
                <c:pt idx="5">
                  <c:v>121</c:v>
                </c:pt>
                <c:pt idx="6">
                  <c:v>132</c:v>
                </c:pt>
                <c:pt idx="7">
                  <c:v>140</c:v>
                </c:pt>
                <c:pt idx="8">
                  <c:v>152</c:v>
                </c:pt>
                <c:pt idx="9">
                  <c:v>161</c:v>
                </c:pt>
                <c:pt idx="10">
                  <c:v>170</c:v>
                </c:pt>
                <c:pt idx="11">
                  <c:v>181</c:v>
                </c:pt>
                <c:pt idx="12">
                  <c:v>182</c:v>
                </c:pt>
                <c:pt idx="13">
                  <c:v>184</c:v>
                </c:pt>
                <c:pt idx="14">
                  <c:v>189</c:v>
                </c:pt>
              </c:numCache>
            </c:numRef>
          </c:yVal>
          <c:smooth val="1"/>
        </c:ser>
        <c:axId val="72154496"/>
        <c:axId val="72455296"/>
      </c:scatterChart>
      <c:valAx>
        <c:axId val="721544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Čas </a:t>
                </a:r>
                <a:r>
                  <a:rPr lang="en-US"/>
                  <a:t>[</a:t>
                </a:r>
                <a:r>
                  <a:rPr lang="cs-CZ"/>
                  <a:t>s</a:t>
                </a:r>
                <a:r>
                  <a:rPr lang="en-US"/>
                  <a:t>]</a:t>
                </a:r>
                <a:endParaRPr lang="cs-CZ"/>
              </a:p>
            </c:rich>
          </c:tx>
          <c:layout/>
        </c:title>
        <c:numFmt formatCode="General" sourceLinked="1"/>
        <c:tickLblPos val="nextTo"/>
        <c:crossAx val="72455296"/>
        <c:crosses val="autoZero"/>
        <c:crossBetween val="midCat"/>
      </c:valAx>
      <c:valAx>
        <c:axId val="724552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Tepová frekvence </a:t>
                </a:r>
                <a:r>
                  <a:rPr lang="en-US"/>
                  <a:t>[</a:t>
                </a:r>
                <a:r>
                  <a:rPr lang="cs-CZ"/>
                  <a:t>tepů/min.</a:t>
                </a:r>
                <a:r>
                  <a:rPr lang="en-US"/>
                  <a:t>]</a:t>
                </a:r>
                <a:endParaRPr lang="cs-CZ"/>
              </a:p>
            </c:rich>
          </c:tx>
          <c:layout/>
        </c:title>
        <c:numFmt formatCode="General" sourceLinked="1"/>
        <c:tickLblPos val="nextTo"/>
        <c:crossAx val="72154496"/>
        <c:crosses val="autoZero"/>
        <c:crossBetween val="midCat"/>
      </c:valAx>
    </c:plotArea>
    <c:plotVisOnly val="1"/>
  </c:chart>
  <c:spPr>
    <a:solidFill>
      <a:schemeClr val="bg1"/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59592-960A-4F95-9FEF-A3BCA16A1046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F9A21-0317-4A6F-B928-0420E1F03C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6239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F9A21-0317-4A6F-B928-0420E1F03CC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83999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kard.fnplzen.cz/cs/node/10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omolka.cz/cs-CZ/oddeleni/kardiocentrum/kardiologie/pracoviste/ergometri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err="1" smtClean="0">
                <a:latin typeface="Century Gothic" pitchFamily="34" charset="0"/>
              </a:rPr>
              <a:t>Ergometrie</a:t>
            </a:r>
            <a:endParaRPr lang="cs-CZ" sz="6000" b="1" dirty="0">
              <a:latin typeface="Century Gothic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Změny na EKG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cs-CZ" dirty="0">
              <a:latin typeface="Century Gothic" pitchFamily="34" charset="0"/>
            </a:endParaRPr>
          </a:p>
        </p:txBody>
      </p:sp>
      <p:pic>
        <p:nvPicPr>
          <p:cNvPr id="4" name="Picture 2" descr="http://www.aafp.org/afp/1999/0115/afp19990115p401-f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357298"/>
            <a:ext cx="6143668" cy="495719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071670" y="6286520"/>
            <a:ext cx="543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entury Gothic" pitchFamily="34" charset="0"/>
              </a:rPr>
              <a:t>http://www.</a:t>
            </a:r>
            <a:r>
              <a:rPr lang="cs-CZ" dirty="0" err="1" smtClean="0">
                <a:latin typeface="Century Gothic" pitchFamily="34" charset="0"/>
              </a:rPr>
              <a:t>aafp.org</a:t>
            </a:r>
            <a:r>
              <a:rPr lang="cs-CZ" dirty="0" smtClean="0">
                <a:latin typeface="Century Gothic" pitchFamily="34" charset="0"/>
              </a:rPr>
              <a:t>/</a:t>
            </a:r>
            <a:r>
              <a:rPr lang="cs-CZ" dirty="0" err="1" smtClean="0">
                <a:latin typeface="Century Gothic" pitchFamily="34" charset="0"/>
              </a:rPr>
              <a:t>afp</a:t>
            </a:r>
            <a:r>
              <a:rPr lang="cs-CZ" dirty="0" smtClean="0">
                <a:latin typeface="Century Gothic" pitchFamily="34" charset="0"/>
              </a:rPr>
              <a:t>/1999/0115/p401.html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Instrukce pro pacienta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Nejíst cca 4 hodiny před vyšetřením</a:t>
            </a:r>
          </a:p>
          <a:p>
            <a:r>
              <a:rPr lang="cs-CZ" dirty="0" smtClean="0">
                <a:latin typeface="Century Gothic" pitchFamily="34" charset="0"/>
              </a:rPr>
              <a:t>Vzít si sportovní obuv, oblečení a ručník</a:t>
            </a:r>
          </a:p>
          <a:p>
            <a:r>
              <a:rPr lang="cs-CZ" dirty="0" smtClean="0">
                <a:latin typeface="Century Gothic" pitchFamily="34" charset="0"/>
              </a:rPr>
              <a:t>Někdy nutné na přechodnou dobu vysadit některé léky (např. </a:t>
            </a:r>
            <a:r>
              <a:rPr lang="cs-CZ" dirty="0" err="1" smtClean="0">
                <a:latin typeface="Century Gothic" pitchFamily="34" charset="0"/>
              </a:rPr>
              <a:t>betablokátory</a:t>
            </a:r>
            <a:r>
              <a:rPr lang="cs-CZ" dirty="0" smtClean="0">
                <a:latin typeface="Century Gothic" pitchFamily="34" charset="0"/>
              </a:rPr>
              <a:t> nebo kalciové </a:t>
            </a:r>
            <a:r>
              <a:rPr lang="cs-CZ" dirty="0" err="1" smtClean="0">
                <a:latin typeface="Century Gothic" pitchFamily="34" charset="0"/>
              </a:rPr>
              <a:t>blokátory</a:t>
            </a:r>
            <a:endParaRPr lang="cs-CZ" dirty="0" smtClean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pPr lvl="1">
              <a:buNone/>
            </a:pP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Kontraindikace - absolutní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Poruchy hybnosti dolních končetin</a:t>
            </a:r>
          </a:p>
          <a:p>
            <a:r>
              <a:rPr lang="cs-CZ" dirty="0" smtClean="0">
                <a:latin typeface="Century Gothic" pitchFamily="34" charset="0"/>
              </a:rPr>
              <a:t>Akutní infarkt myokardu</a:t>
            </a:r>
          </a:p>
          <a:p>
            <a:r>
              <a:rPr lang="cs-CZ" dirty="0" smtClean="0">
                <a:latin typeface="Century Gothic" pitchFamily="34" charset="0"/>
              </a:rPr>
              <a:t>Nestabilní </a:t>
            </a:r>
            <a:r>
              <a:rPr lang="cs-CZ" dirty="0" err="1" smtClean="0">
                <a:latin typeface="Century Gothic" pitchFamily="34" charset="0"/>
              </a:rPr>
              <a:t>angina</a:t>
            </a:r>
            <a:r>
              <a:rPr lang="cs-CZ" dirty="0" smtClean="0">
                <a:latin typeface="Century Gothic" pitchFamily="34" charset="0"/>
              </a:rPr>
              <a:t> </a:t>
            </a:r>
            <a:r>
              <a:rPr lang="cs-CZ" dirty="0" err="1" smtClean="0">
                <a:latin typeface="Century Gothic" pitchFamily="34" charset="0"/>
              </a:rPr>
              <a:t>pectoris</a:t>
            </a:r>
            <a:endParaRPr lang="cs-CZ" dirty="0" smtClean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Akutní infekční, horečnaté onemocnění</a:t>
            </a:r>
          </a:p>
          <a:p>
            <a:r>
              <a:rPr lang="cs-CZ" dirty="0" smtClean="0">
                <a:latin typeface="Century Gothic" pitchFamily="34" charset="0"/>
              </a:rPr>
              <a:t>Myokarditida, perikarditida</a:t>
            </a:r>
          </a:p>
          <a:p>
            <a:r>
              <a:rPr lang="cs-CZ" dirty="0" smtClean="0">
                <a:latin typeface="Century Gothic" pitchFamily="34" charset="0"/>
              </a:rPr>
              <a:t>Nekontrolovatelná arytmie</a:t>
            </a:r>
          </a:p>
          <a:p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Kontraindikace - relativní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entury Gothic" pitchFamily="34" charset="0"/>
              </a:rPr>
              <a:t>Chronická infekční onemocnění (mononukleóza, hepatitida)</a:t>
            </a:r>
          </a:p>
          <a:p>
            <a:r>
              <a:rPr lang="cs-CZ" dirty="0" smtClean="0">
                <a:latin typeface="Century Gothic" pitchFamily="34" charset="0"/>
              </a:rPr>
              <a:t>Nekompenzovaná metabolická onemocnění (DM, tyreotoxikóza, hypotyreóza)</a:t>
            </a:r>
          </a:p>
          <a:p>
            <a:r>
              <a:rPr lang="cs-CZ" dirty="0" smtClean="0">
                <a:latin typeface="Century Gothic" pitchFamily="34" charset="0"/>
              </a:rPr>
              <a:t>Elektrolytové abnormality (</a:t>
            </a:r>
            <a:r>
              <a:rPr lang="cs-CZ" dirty="0" err="1" smtClean="0">
                <a:latin typeface="Century Gothic" pitchFamily="34" charset="0"/>
              </a:rPr>
              <a:t>hypokalémie</a:t>
            </a:r>
            <a:r>
              <a:rPr lang="cs-CZ" dirty="0" smtClean="0">
                <a:latin typeface="Century Gothic" pitchFamily="34" charset="0"/>
              </a:rPr>
              <a:t>, </a:t>
            </a:r>
            <a:r>
              <a:rPr lang="cs-CZ" dirty="0" err="1" smtClean="0">
                <a:latin typeface="Century Gothic" pitchFamily="34" charset="0"/>
              </a:rPr>
              <a:t>hypomagenesémie</a:t>
            </a:r>
            <a:r>
              <a:rPr lang="cs-CZ" dirty="0" smtClean="0">
                <a:latin typeface="Century Gothic" pitchFamily="34" charset="0"/>
              </a:rPr>
              <a:t>)</a:t>
            </a:r>
          </a:p>
          <a:p>
            <a:r>
              <a:rPr lang="cs-CZ" dirty="0" smtClean="0">
                <a:latin typeface="Century Gothic" pitchFamily="34" charset="0"/>
              </a:rPr>
              <a:t>Závažná hypertenze</a:t>
            </a:r>
          </a:p>
          <a:p>
            <a:r>
              <a:rPr lang="cs-CZ" dirty="0" err="1" smtClean="0">
                <a:latin typeface="Century Gothic" pitchFamily="34" charset="0"/>
              </a:rPr>
              <a:t>Tachyarytmie</a:t>
            </a:r>
            <a:r>
              <a:rPr lang="cs-CZ" dirty="0" smtClean="0">
                <a:latin typeface="Century Gothic" pitchFamily="34" charset="0"/>
              </a:rPr>
              <a:t>, </a:t>
            </a:r>
            <a:r>
              <a:rPr lang="cs-CZ" dirty="0" err="1" smtClean="0">
                <a:latin typeface="Century Gothic" pitchFamily="34" charset="0"/>
              </a:rPr>
              <a:t>bradyarytmie</a:t>
            </a:r>
            <a:endParaRPr lang="cs-CZ" dirty="0" smtClean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AV blokáda</a:t>
            </a:r>
          </a:p>
          <a:p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Zdroje informací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u="sng" dirty="0" smtClean="0">
                <a:latin typeface="Century Gothic" pitchFamily="34" charset="0"/>
                <a:hlinkClick r:id="rId3"/>
              </a:rPr>
              <a:t>http://kard.fnplzen.cz/cs/node/109</a:t>
            </a:r>
            <a:endParaRPr lang="cs-CZ" sz="2800" dirty="0" smtClean="0">
              <a:latin typeface="Century Gothic" pitchFamily="34" charset="0"/>
            </a:endParaRPr>
          </a:p>
          <a:p>
            <a:r>
              <a:rPr lang="cs-CZ" sz="2800" u="sng" dirty="0" smtClean="0">
                <a:latin typeface="Century Gothic" pitchFamily="34" charset="0"/>
                <a:hlinkClick r:id="rId4"/>
              </a:rPr>
              <a:t>https://www.homolka.cz/cs-CZ/oddeleni/kardiocentrum/kardiologie/pracoviste/ergometrie.html</a:t>
            </a:r>
            <a:endParaRPr lang="cs-CZ" sz="2800" dirty="0" smtClean="0">
              <a:latin typeface="Century Gothic" pitchFamily="34" charset="0"/>
            </a:endParaRPr>
          </a:p>
          <a:p>
            <a:r>
              <a:rPr lang="cs-CZ" sz="2800" dirty="0" smtClean="0">
                <a:latin typeface="Century Gothic" pitchFamily="34" charset="0"/>
              </a:rPr>
              <a:t>Materiály Fyziologického ústavu LF MU k předmětu Fyziologie I – cvičení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latin typeface="Century Gothic" pitchFamily="34" charset="0"/>
              </a:rPr>
              <a:t>Ergometrie</a:t>
            </a:r>
            <a:endParaRPr lang="cs-CZ" b="1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entury Gothic" pitchFamily="34" charset="0"/>
              </a:rPr>
              <a:t>= vyšetření k posouzení dostatečnosti krevního zásobení srdečního svalu při tělesné zátěži a zhodnocení tolerance tělesné zátěže</a:t>
            </a:r>
          </a:p>
          <a:p>
            <a:r>
              <a:rPr lang="cs-CZ" dirty="0" smtClean="0">
                <a:latin typeface="Century Gothic" pitchFamily="34" charset="0"/>
              </a:rPr>
              <a:t>Pacient je vyšetřován během tělesné zátěže – odhalíme i změny neprojevující se u pacienta v klidu</a:t>
            </a:r>
          </a:p>
          <a:p>
            <a:r>
              <a:rPr lang="cs-CZ" dirty="0" smtClean="0">
                <a:latin typeface="Century Gothic" pitchFamily="34" charset="0"/>
              </a:rPr>
              <a:t>Bicyklový ergometr nebo běhátko (pohyblivý pás), postupně zvyšující se zátěž</a:t>
            </a:r>
          </a:p>
          <a:p>
            <a:r>
              <a:rPr lang="cs-CZ" dirty="0" smtClean="0">
                <a:latin typeface="Century Gothic" pitchFamily="34" charset="0"/>
              </a:rPr>
              <a:t>Za asistence lékaře a zdravotní sestry</a:t>
            </a:r>
          </a:p>
          <a:p>
            <a:endParaRPr lang="cs-CZ" dirty="0" smtClean="0">
              <a:latin typeface="Century Gothic" pitchFamily="34" charset="0"/>
            </a:endParaRPr>
          </a:p>
          <a:p>
            <a:pPr lvl="1"/>
            <a:endParaRPr lang="cs-CZ" dirty="0" smtClean="0">
              <a:latin typeface="Century Gothic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entury Gothic" pitchFamily="34" charset="0"/>
              </a:rPr>
              <a:t>Ergometrie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entury Gothic" pitchFamily="34" charset="0"/>
              </a:rPr>
              <a:t>Pacientovi se při zátěži měří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EKG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Krevní tlak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Srdeční frekvence</a:t>
            </a:r>
          </a:p>
          <a:p>
            <a:r>
              <a:rPr lang="cs-CZ" dirty="0" smtClean="0">
                <a:latin typeface="Century Gothic" pitchFamily="34" charset="0"/>
              </a:rPr>
              <a:t>Indikace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Občasné bolesti nebo nepříjemné pocity na hrudi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Vyloučení poruchy prokrvení srdečního svalu při zátěži (ICHS, </a:t>
            </a:r>
            <a:r>
              <a:rPr lang="cs-CZ" dirty="0" err="1" smtClean="0">
                <a:latin typeface="Century Gothic" pitchFamily="34" charset="0"/>
              </a:rPr>
              <a:t>angina</a:t>
            </a:r>
            <a:r>
              <a:rPr lang="cs-CZ" dirty="0" smtClean="0">
                <a:latin typeface="Century Gothic" pitchFamily="34" charset="0"/>
              </a:rPr>
              <a:t> </a:t>
            </a:r>
            <a:r>
              <a:rPr lang="cs-CZ" dirty="0" err="1" smtClean="0">
                <a:latin typeface="Century Gothic" pitchFamily="34" charset="0"/>
              </a:rPr>
              <a:t>pectoris</a:t>
            </a:r>
            <a:r>
              <a:rPr lang="cs-CZ" dirty="0" smtClean="0">
                <a:latin typeface="Century Gothic" pitchFamily="34" charset="0"/>
              </a:rPr>
              <a:t>)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Tělovýchovné lékařství (hodnocení výkonnosti)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latin typeface="Century Gothic" pitchFamily="34" charset="0"/>
              </a:rPr>
              <a:t>Ergometrie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Pokud dochází k ischemii myokardu, objeví se bolesti na hrudi a změny na EKG záznamu</a:t>
            </a:r>
          </a:p>
          <a:p>
            <a:r>
              <a:rPr lang="cs-CZ" dirty="0" smtClean="0">
                <a:latin typeface="Century Gothic" pitchFamily="34" charset="0"/>
              </a:rPr>
              <a:t>Navíc získáváme informace o změnách TK a SF při zátěži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Fáze vyšetření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Century Gothic" pitchFamily="34" charset="0"/>
              </a:rPr>
              <a:t>Přípravná fáze – příprava pacienta na test, připojení k přístrojům</a:t>
            </a:r>
          </a:p>
          <a:p>
            <a:r>
              <a:rPr lang="cs-CZ" dirty="0" smtClean="0">
                <a:latin typeface="Century Gothic" pitchFamily="34" charset="0"/>
              </a:rPr>
              <a:t>Klidová fáze – záznam klidových hodnot </a:t>
            </a:r>
          </a:p>
          <a:p>
            <a:r>
              <a:rPr lang="cs-CZ" dirty="0" smtClean="0">
                <a:latin typeface="Century Gothic" pitchFamily="34" charset="0"/>
              </a:rPr>
              <a:t>Zahřívací fáze („</a:t>
            </a:r>
            <a:r>
              <a:rPr lang="cs-CZ" dirty="0" err="1" smtClean="0">
                <a:latin typeface="Century Gothic" pitchFamily="34" charset="0"/>
              </a:rPr>
              <a:t>warm</a:t>
            </a:r>
            <a:r>
              <a:rPr lang="cs-CZ" dirty="0" smtClean="0">
                <a:latin typeface="Century Gothic" pitchFamily="34" charset="0"/>
              </a:rPr>
              <a:t> </a:t>
            </a:r>
            <a:r>
              <a:rPr lang="cs-CZ" dirty="0" err="1" smtClean="0">
                <a:latin typeface="Century Gothic" pitchFamily="34" charset="0"/>
              </a:rPr>
              <a:t>up</a:t>
            </a:r>
            <a:r>
              <a:rPr lang="cs-CZ" dirty="0" smtClean="0">
                <a:latin typeface="Century Gothic" pitchFamily="34" charset="0"/>
              </a:rPr>
              <a:t>“) – aplikace nízké zátěže – zvýšení prokrvení</a:t>
            </a:r>
          </a:p>
          <a:p>
            <a:r>
              <a:rPr lang="cs-CZ" dirty="0" smtClean="0">
                <a:latin typeface="Century Gothic" pitchFamily="34" charset="0"/>
              </a:rPr>
              <a:t>Fáze zátěže – vystavení pacienta regulované fyzické práci</a:t>
            </a:r>
          </a:p>
          <a:p>
            <a:r>
              <a:rPr lang="cs-CZ" dirty="0" smtClean="0">
                <a:latin typeface="Century Gothic" pitchFamily="34" charset="0"/>
              </a:rPr>
              <a:t>Fáze zklidnění – zátěž o nízké intenzitě s cílem urychlit odbourávání zplodin metabolismu (laktát), návrat srdeční frekvence do klidu, redukce rizika závratě a kolapsu v důsledku </a:t>
            </a:r>
            <a:r>
              <a:rPr lang="cs-CZ" dirty="0" err="1" smtClean="0">
                <a:latin typeface="Century Gothic" pitchFamily="34" charset="0"/>
              </a:rPr>
              <a:t>pozátěžové</a:t>
            </a:r>
            <a:r>
              <a:rPr lang="cs-CZ" dirty="0" smtClean="0">
                <a:latin typeface="Century Gothic" pitchFamily="34" charset="0"/>
              </a:rPr>
              <a:t> hypotenze</a:t>
            </a:r>
          </a:p>
          <a:p>
            <a:r>
              <a:rPr lang="cs-CZ" dirty="0" smtClean="0">
                <a:latin typeface="Century Gothic" pitchFamily="34" charset="0"/>
              </a:rPr>
              <a:t>Fáze zotavení – sledování uklidnění po zátěži</a:t>
            </a:r>
          </a:p>
          <a:p>
            <a:endParaRPr lang="cs-CZ" dirty="0" smtClean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Typy protokolů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4" name="Zástupný symbol pro obsah 3" descr="Typy protokolů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50" y="1870551"/>
            <a:ext cx="6286500" cy="3985260"/>
          </a:xfrm>
        </p:spPr>
      </p:pic>
      <p:sp>
        <p:nvSpPr>
          <p:cNvPr id="5" name="TextovéPole 4"/>
          <p:cNvSpPr txBox="1"/>
          <p:nvPr/>
        </p:nvSpPr>
        <p:spPr>
          <a:xfrm>
            <a:off x="3286116" y="6286520"/>
            <a:ext cx="280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Autor: Veronika </a:t>
            </a:r>
            <a:r>
              <a:rPr lang="cs-CZ" dirty="0" err="1" smtClean="0"/>
              <a:t>Puchnerová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Změna tepové frekvence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Do 180/min. vzestup TF lineární</a:t>
            </a:r>
          </a:p>
          <a:p>
            <a:r>
              <a:rPr lang="cs-CZ" dirty="0" smtClean="0">
                <a:latin typeface="Century Gothic" pitchFamily="34" charset="0"/>
              </a:rPr>
              <a:t>Index W</a:t>
            </a:r>
            <a:r>
              <a:rPr lang="cs-CZ" baseline="-25000" dirty="0" smtClean="0">
                <a:latin typeface="Century Gothic" pitchFamily="34" charset="0"/>
              </a:rPr>
              <a:t>170</a:t>
            </a:r>
            <a:endParaRPr lang="cs-CZ" dirty="0" smtClean="0">
              <a:latin typeface="Century Gothic" pitchFamily="34" charset="0"/>
            </a:endParaRPr>
          </a:p>
          <a:p>
            <a:pPr lvl="1"/>
            <a:r>
              <a:rPr lang="cs-CZ" dirty="0" smtClean="0">
                <a:latin typeface="Century Gothic" pitchFamily="34" charset="0"/>
              </a:rPr>
              <a:t>Index určující pracovní kapacitu při TF 170/min.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entury Gothic" pitchFamily="34" charset="0"/>
              </a:rPr>
              <a:t>Vzestup tepové frekvence při zátěži</a:t>
            </a:r>
            <a:endParaRPr lang="cs-CZ" dirty="0">
              <a:latin typeface="Century Gothic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286116" y="6286520"/>
            <a:ext cx="280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Autor: Veronika </a:t>
            </a:r>
            <a:r>
              <a:rPr lang="cs-CZ" dirty="0" err="1" smtClean="0"/>
              <a:t>Puchnerová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entury Gothic" pitchFamily="34" charset="0"/>
              </a:rPr>
              <a:t>Určení indexu W170 extrapolací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4" name="Zástupný symbol pro obsah 3" descr="Index W170.jpg"/>
          <p:cNvPicPr>
            <a:picLocks noGrp="1" noChangeAspect="1"/>
          </p:cNvPicPr>
          <p:nvPr>
            <p:ph idx="1"/>
          </p:nvPr>
        </p:nvPicPr>
        <p:blipFill>
          <a:blip r:embed="rId2"/>
          <a:srcRect b="7042"/>
          <a:stretch>
            <a:fillRect/>
          </a:stretch>
        </p:blipFill>
        <p:spPr>
          <a:xfrm>
            <a:off x="946841" y="1600200"/>
            <a:ext cx="7250317" cy="4525963"/>
          </a:xfrm>
        </p:spPr>
      </p:pic>
      <p:sp>
        <p:nvSpPr>
          <p:cNvPr id="5" name="TextovéPole 4"/>
          <p:cNvSpPr txBox="1"/>
          <p:nvPr/>
        </p:nvSpPr>
        <p:spPr>
          <a:xfrm>
            <a:off x="3286116" y="6286520"/>
            <a:ext cx="280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Autor: Veronika </a:t>
            </a:r>
            <a:r>
              <a:rPr lang="cs-CZ" dirty="0" err="1" smtClean="0"/>
              <a:t>Puchnerová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10488</TotalTime>
  <Words>275</Words>
  <Application>Microsoft Office PowerPoint</Application>
  <PresentationFormat>Předvádění na obrazovce (4:3)</PresentationFormat>
  <Paragraphs>65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Ergometrie</vt:lpstr>
      <vt:lpstr>Ergometrie</vt:lpstr>
      <vt:lpstr>Ergometrie</vt:lpstr>
      <vt:lpstr>Ergometrie</vt:lpstr>
      <vt:lpstr>Fáze vyšetření</vt:lpstr>
      <vt:lpstr>Typy protokolů</vt:lpstr>
      <vt:lpstr>Změna tepové frekvence</vt:lpstr>
      <vt:lpstr>Vzestup tepové frekvence při zátěži</vt:lpstr>
      <vt:lpstr>Určení indexu W170 extrapolací</vt:lpstr>
      <vt:lpstr>Změny na EKG</vt:lpstr>
      <vt:lpstr>Instrukce pro pacienta</vt:lpstr>
      <vt:lpstr>Kontraindikace - absolutní</vt:lpstr>
      <vt:lpstr>Kontraindikace - relativní</vt:lpstr>
      <vt:lpstr>Zdroje informací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Elektrokardiografie</dc:title>
  <dc:creator>Uzivatel</dc:creator>
  <cp:lastModifiedBy>Uzivatel</cp:lastModifiedBy>
  <cp:revision>110</cp:revision>
  <dcterms:created xsi:type="dcterms:W3CDTF">2016-04-21T18:42:47Z</dcterms:created>
  <dcterms:modified xsi:type="dcterms:W3CDTF">2017-01-14T08:32:32Z</dcterms:modified>
</cp:coreProperties>
</file>