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57" r:id="rId4"/>
    <p:sldId id="258" r:id="rId5"/>
    <p:sldId id="277" r:id="rId6"/>
    <p:sldId id="259" r:id="rId7"/>
    <p:sldId id="274" r:id="rId8"/>
    <p:sldId id="260" r:id="rId9"/>
    <p:sldId id="262" r:id="rId10"/>
    <p:sldId id="278" r:id="rId11"/>
    <p:sldId id="263" r:id="rId12"/>
    <p:sldId id="265" r:id="rId13"/>
    <p:sldId id="264" r:id="rId14"/>
    <p:sldId id="266" r:id="rId15"/>
    <p:sldId id="268" r:id="rId16"/>
    <p:sldId id="269" r:id="rId17"/>
    <p:sldId id="276" r:id="rId18"/>
    <p:sldId id="270" r:id="rId19"/>
    <p:sldId id="271" r:id="rId20"/>
    <p:sldId id="273" r:id="rId21"/>
    <p:sldId id="275" r:id="rId22"/>
    <p:sldId id="279"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5860" autoAdjust="0"/>
  </p:normalViewPr>
  <p:slideViewPr>
    <p:cSldViewPr>
      <p:cViewPr varScale="1">
        <p:scale>
          <a:sx n="57" d="100"/>
          <a:sy n="57" d="100"/>
        </p:scale>
        <p:origin x="-2184"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396B1-ED91-40DA-8B95-EA50614CAE9D}" type="datetimeFigureOut">
              <a:rPr lang="cs-CZ" smtClean="0"/>
              <a:pPr/>
              <a:t>24.10.2016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A1333-DA2C-40A1-99ED-72BCB1F0538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Na obrázku vidíme graf membránového potenciálu </a:t>
            </a:r>
            <a:r>
              <a:rPr lang="cs-CZ" sz="1200" kern="1200" dirty="0" err="1" smtClean="0">
                <a:solidFill>
                  <a:schemeClr val="tx1"/>
                </a:solidFill>
                <a:latin typeface="+mn-lt"/>
                <a:ea typeface="+mn-ea"/>
                <a:cs typeface="+mn-cs"/>
              </a:rPr>
              <a:t>pacemakerových</a:t>
            </a:r>
            <a:r>
              <a:rPr lang="cs-CZ" sz="1200" kern="1200" dirty="0" smtClean="0">
                <a:solidFill>
                  <a:schemeClr val="tx1"/>
                </a:solidFill>
                <a:latin typeface="+mn-lt"/>
                <a:ea typeface="+mn-ea"/>
                <a:cs typeface="+mn-cs"/>
              </a:rPr>
              <a:t> buněk. Tyto buňky mají nestabilní membránový potenciál zejména díky přechodnému kalciovému proudu – značený </a:t>
            </a:r>
            <a:r>
              <a:rPr lang="cs-CZ" sz="1200" kern="1200" dirty="0" err="1" smtClean="0">
                <a:solidFill>
                  <a:schemeClr val="tx1"/>
                </a:solidFill>
                <a:latin typeface="+mn-lt"/>
                <a:ea typeface="+mn-ea"/>
                <a:cs typeface="+mn-cs"/>
              </a:rPr>
              <a:t>I</a:t>
            </a:r>
            <a:r>
              <a:rPr lang="cs-CZ" sz="1200" kern="1200" baseline="-25000" dirty="0" err="1" smtClean="0">
                <a:solidFill>
                  <a:schemeClr val="tx1"/>
                </a:solidFill>
                <a:latin typeface="+mn-lt"/>
                <a:ea typeface="+mn-ea"/>
                <a:cs typeface="+mn-cs"/>
              </a:rPr>
              <a:t>CaT</a:t>
            </a:r>
            <a:r>
              <a:rPr lang="cs-CZ" sz="1200" kern="1200" dirty="0" smtClean="0">
                <a:solidFill>
                  <a:schemeClr val="tx1"/>
                </a:solidFill>
                <a:latin typeface="+mn-lt"/>
                <a:ea typeface="+mn-ea"/>
                <a:cs typeface="+mn-cs"/>
              </a:rPr>
              <a:t>. Při překročení prahového napětí dojde k depolarizaci vápníkovým</a:t>
            </a:r>
            <a:r>
              <a:rPr lang="cs-CZ" sz="1200" kern="1200" baseline="0" dirty="0" smtClean="0">
                <a:solidFill>
                  <a:schemeClr val="tx1"/>
                </a:solidFill>
                <a:latin typeface="+mn-lt"/>
                <a:ea typeface="+mn-ea"/>
                <a:cs typeface="+mn-cs"/>
              </a:rPr>
              <a:t> proudem </a:t>
            </a:r>
            <a:r>
              <a:rPr lang="cs-CZ" sz="1200" kern="1200" baseline="0" dirty="0" err="1" smtClean="0">
                <a:solidFill>
                  <a:schemeClr val="tx1"/>
                </a:solidFill>
                <a:latin typeface="+mn-lt"/>
                <a:ea typeface="+mn-ea"/>
                <a:cs typeface="+mn-cs"/>
              </a:rPr>
              <a:t>ICaL</a:t>
            </a:r>
            <a:r>
              <a:rPr lang="cs-CZ" sz="1200" kern="1200" dirty="0" smtClean="0">
                <a:solidFill>
                  <a:schemeClr val="tx1"/>
                </a:solidFill>
                <a:latin typeface="+mn-lt"/>
                <a:ea typeface="+mn-ea"/>
                <a:cs typeface="+mn-cs"/>
              </a:rPr>
              <a:t> a následné </a:t>
            </a:r>
            <a:r>
              <a:rPr lang="cs-CZ" sz="1200" kern="1200" dirty="0" err="1" smtClean="0">
                <a:solidFill>
                  <a:schemeClr val="tx1"/>
                </a:solidFill>
                <a:latin typeface="+mn-lt"/>
                <a:ea typeface="+mn-ea"/>
                <a:cs typeface="+mn-cs"/>
              </a:rPr>
              <a:t>repolarizaci</a:t>
            </a:r>
            <a:r>
              <a:rPr lang="cs-CZ" sz="1200" kern="1200" dirty="0" smtClean="0">
                <a:solidFill>
                  <a:schemeClr val="tx1"/>
                </a:solidFill>
                <a:latin typeface="+mn-lt"/>
                <a:ea typeface="+mn-ea"/>
                <a:cs typeface="+mn-cs"/>
              </a:rPr>
              <a:t> až </a:t>
            </a:r>
            <a:r>
              <a:rPr lang="cs-CZ" sz="1200" kern="1200" dirty="0" err="1" smtClean="0">
                <a:solidFill>
                  <a:schemeClr val="tx1"/>
                </a:solidFill>
                <a:latin typeface="+mn-lt"/>
                <a:ea typeface="+mn-ea"/>
                <a:cs typeface="+mn-cs"/>
              </a:rPr>
              <a:t>hyperpolarizaci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Akční potenciál buněk</a:t>
            </a:r>
            <a:r>
              <a:rPr lang="cs-CZ" baseline="0" dirty="0" smtClean="0"/>
              <a:t> pracovního myokardu má typický tvar, při překročení prahového napětí dojde k rychlé depolarizaci otevřením sodíkových kanálů, toto znázorňuje část křivky s číslem 0. V části křivky s číslem 1 dochází k částečné rychlé depolarizace vlivem uzavření sodíkových kanálů. Následně se buňka pomalu </a:t>
            </a:r>
            <a:r>
              <a:rPr lang="cs-CZ" baseline="0" dirty="0" err="1" smtClean="0"/>
              <a:t>repolarizuje</a:t>
            </a:r>
            <a:r>
              <a:rPr lang="cs-CZ" baseline="0" dirty="0" smtClean="0"/>
              <a:t> ve fázi plató, </a:t>
            </a:r>
            <a:r>
              <a:rPr lang="cs-CZ" baseline="0" dirty="0" err="1" smtClean="0"/>
              <a:t>repolarizace</a:t>
            </a:r>
            <a:r>
              <a:rPr lang="cs-CZ" baseline="0" dirty="0" smtClean="0"/>
              <a:t> probíhá vlivem pomalého otevření napěťově řízených vápníkových kanálů. </a:t>
            </a:r>
            <a:r>
              <a:rPr lang="cs-CZ" baseline="0" dirty="0" err="1" smtClean="0"/>
              <a:t>Repolarizace</a:t>
            </a:r>
            <a:r>
              <a:rPr lang="cs-CZ" baseline="0" dirty="0" smtClean="0"/>
              <a:t> k hodnotám klidového membránového napětí je umožněna uzavřením vápníkových a otevřením draslíkových kanálů.</a:t>
            </a:r>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5</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Na snímku si můžeme prohlédnout strukturu EKG papíru. Silnějšími liniemi jsou značené hranice 5 mm. Slabšími liniemi jsou značené 1mm čtverečky. Na začátku každého záznamu je značený obdélníkový cejch, který určuje výšku 1 cm, a tudíž napětí 1 </a:t>
            </a:r>
            <a:r>
              <a:rPr lang="cs-CZ" sz="1200" kern="1200" dirty="0" err="1" smtClean="0">
                <a:solidFill>
                  <a:schemeClr val="tx1"/>
                </a:solidFill>
                <a:latin typeface="+mn-lt"/>
                <a:ea typeface="+mn-ea"/>
                <a:cs typeface="+mn-cs"/>
              </a:rPr>
              <a:t>mV</a:t>
            </a:r>
            <a:r>
              <a:rPr lang="cs-CZ" sz="1200" kern="1200" dirty="0" smtClean="0">
                <a:solidFill>
                  <a:schemeClr val="tx1"/>
                </a:solidFill>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7</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Na EKG křivce jsou vyznačeny všechny významnější úseky a intervaly. Vidíme interval</a:t>
            </a:r>
            <a:r>
              <a:rPr lang="cs-CZ" baseline="0" dirty="0" smtClean="0"/>
              <a:t> PQ, který začíná vlnou P a končí na začátku QRS komplexu. Dále interval QT, který začíná vlnou Q a končí vlnou T. Úsek ST začíná na konci QRS komplexu a končí na začátku vlny T.</a:t>
            </a:r>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10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Na obrázku vidíme zapojení končetinových elektrod. Žlutá elektroda patří na levou ruku, červená na pravou ruku. Na levou nohu umisťujeme zelenou elektrodu a na pravou nohu černou zemnící elektrodu. Zapojení elektrod tvoří tzv. </a:t>
            </a:r>
            <a:r>
              <a:rPr lang="cs-CZ" sz="1200" kern="1200" dirty="0" err="1" smtClean="0">
                <a:solidFill>
                  <a:schemeClr val="tx1"/>
                </a:solidFill>
                <a:latin typeface="+mn-lt"/>
                <a:ea typeface="+mn-ea"/>
                <a:cs typeface="+mn-cs"/>
              </a:rPr>
              <a:t>Einthovenův</a:t>
            </a:r>
            <a:r>
              <a:rPr lang="cs-CZ" sz="1200" kern="1200" dirty="0" smtClean="0">
                <a:solidFill>
                  <a:schemeClr val="tx1"/>
                </a:solidFill>
                <a:latin typeface="+mn-lt"/>
                <a:ea typeface="+mn-ea"/>
                <a:cs typeface="+mn-cs"/>
              </a:rPr>
              <a:t> trojúhelník. </a:t>
            </a:r>
          </a:p>
          <a:p>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13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Hrudní svody snímají elektrickou aktivitu srdce v horizontální rovině. Jsou tvořeny šesti elektrodami umístěnými na hrudníku, značíme je V1 až V6. První elektrodu umisťujeme do 4. mezižebří </a:t>
            </a:r>
            <a:r>
              <a:rPr lang="cs-CZ" sz="1200" kern="1200" dirty="0" err="1" smtClean="0">
                <a:solidFill>
                  <a:schemeClr val="tx1"/>
                </a:solidFill>
                <a:latin typeface="+mn-lt"/>
                <a:ea typeface="+mn-ea"/>
                <a:cs typeface="+mn-cs"/>
              </a:rPr>
              <a:t>parasternálně</a:t>
            </a:r>
            <a:r>
              <a:rPr lang="cs-CZ" sz="1200" kern="1200" dirty="0" smtClean="0">
                <a:solidFill>
                  <a:schemeClr val="tx1"/>
                </a:solidFill>
                <a:latin typeface="+mn-lt"/>
                <a:ea typeface="+mn-ea"/>
                <a:cs typeface="+mn-cs"/>
              </a:rPr>
              <a:t> vpravo. Druhou elektrodu umisťujeme </a:t>
            </a:r>
            <a:r>
              <a:rPr lang="cs-CZ" sz="1200" kern="1200" dirty="0" err="1" smtClean="0">
                <a:solidFill>
                  <a:schemeClr val="tx1"/>
                </a:solidFill>
                <a:latin typeface="+mn-lt"/>
                <a:ea typeface="+mn-ea"/>
                <a:cs typeface="+mn-cs"/>
              </a:rPr>
              <a:t>parasternálně</a:t>
            </a:r>
            <a:r>
              <a:rPr lang="cs-CZ" sz="1200" kern="1200" dirty="0" smtClean="0">
                <a:solidFill>
                  <a:schemeClr val="tx1"/>
                </a:solidFill>
                <a:latin typeface="+mn-lt"/>
                <a:ea typeface="+mn-ea"/>
                <a:cs typeface="+mn-cs"/>
              </a:rPr>
              <a:t> vlevo do 4. mezižebří. Čtvrtá elektroda patří do pátého mezižebří v </a:t>
            </a:r>
            <a:r>
              <a:rPr lang="cs-CZ" sz="1200" kern="1200" dirty="0" err="1" smtClean="0">
                <a:solidFill>
                  <a:schemeClr val="tx1"/>
                </a:solidFill>
                <a:latin typeface="+mn-lt"/>
                <a:ea typeface="+mn-ea"/>
                <a:cs typeface="+mn-cs"/>
              </a:rPr>
              <a:t>medioklavikulární</a:t>
            </a:r>
            <a:r>
              <a:rPr lang="cs-CZ" sz="1200" kern="1200" dirty="0" smtClean="0">
                <a:solidFill>
                  <a:schemeClr val="tx1"/>
                </a:solidFill>
                <a:latin typeface="+mn-lt"/>
                <a:ea typeface="+mn-ea"/>
                <a:cs typeface="+mn-cs"/>
              </a:rPr>
              <a:t> čáře, třetí elektroda mezi druhou a čtvrtou. Do pátého mezižebří v přední axilární čáře umístíme pátou elektrodu a šestou elektrodu umístíme do střední axilární čáry v pátém mezižebří.</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14</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Na snímku vidíme záznam fyziologického dvanáctibodového EKG. Každý QRS komplex předchází vlna P, rytmus je tedy sinusový, je pravidelný. QRS komplex má normální tvar, následuje rovný úsek ST bez depresí nebo elevací a pozitivní vlna T. </a:t>
            </a:r>
          </a:p>
          <a:p>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15</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Na prvním záznamu EKG pozorujeme nekompenzovanou extrasystolu,</a:t>
            </a:r>
            <a:r>
              <a:rPr lang="cs-CZ" baseline="0" dirty="0" smtClean="0"/>
              <a:t> což znamená, ze po ní nenásleduje kompenzační pauza. Při </a:t>
            </a:r>
            <a:r>
              <a:rPr lang="cs-CZ" baseline="0" dirty="0" err="1" smtClean="0"/>
              <a:t>hyperkalemii</a:t>
            </a:r>
            <a:r>
              <a:rPr lang="cs-CZ" baseline="0" dirty="0" smtClean="0"/>
              <a:t> vidíme změny na EKG jako na druhém řádku záznamu, kdy se vlna T jeví vyšší a hrotnatější. Na třetím řádku je </a:t>
            </a:r>
            <a:r>
              <a:rPr lang="cs-CZ" baseline="0" dirty="0" err="1" smtClean="0"/>
              <a:t>tachyarytmie</a:t>
            </a:r>
            <a:r>
              <a:rPr lang="cs-CZ" baseline="0" dirty="0" smtClean="0"/>
              <a:t> typu „</a:t>
            </a:r>
            <a:r>
              <a:rPr lang="cs-CZ" baseline="0" dirty="0" err="1" smtClean="0"/>
              <a:t>torsades</a:t>
            </a:r>
            <a:r>
              <a:rPr lang="cs-CZ" baseline="0" dirty="0" smtClean="0"/>
              <a:t> de </a:t>
            </a:r>
            <a:r>
              <a:rPr lang="cs-CZ" baseline="0" dirty="0" err="1" smtClean="0"/>
              <a:t>pointes</a:t>
            </a:r>
            <a:r>
              <a:rPr lang="cs-CZ" baseline="0" smtClean="0"/>
              <a:t>“, při níž </a:t>
            </a:r>
            <a:r>
              <a:rPr lang="cs-CZ" baseline="0" dirty="0" smtClean="0"/>
              <a:t>se mění amplituda vln.</a:t>
            </a:r>
            <a:endParaRPr lang="cs-CZ" dirty="0"/>
          </a:p>
        </p:txBody>
      </p:sp>
      <p:sp>
        <p:nvSpPr>
          <p:cNvPr id="4" name="Zástupný symbol pro číslo snímku 3"/>
          <p:cNvSpPr>
            <a:spLocks noGrp="1"/>
          </p:cNvSpPr>
          <p:nvPr>
            <p:ph type="sldNum" sz="quarter" idx="10"/>
          </p:nvPr>
        </p:nvSpPr>
        <p:spPr/>
        <p:txBody>
          <a:bodyPr/>
          <a:lstStyle/>
          <a:p>
            <a:fld id="{653A1333-DA2C-40A1-99ED-72BCB1F05384}" type="slidenum">
              <a:rPr lang="cs-CZ" smtClean="0"/>
              <a:pPr/>
              <a:t>17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24.10.2016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nside.fammed.wisc.edu/medstudent/pcc/ecg/ecg.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Second-degree_atrioventricular_blo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ttingham.ac.uk/nursing/practice/resources/cardiology/acs/changes.php"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physio-pedia.com/Hyperkalemi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ikiskripta.eu/images/c/cf/ParametryEKG.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2285992"/>
            <a:ext cx="7772400" cy="1470025"/>
          </a:xfrm>
        </p:spPr>
        <p:txBody>
          <a:bodyPr>
            <a:normAutofit/>
          </a:bodyPr>
          <a:lstStyle/>
          <a:p>
            <a:r>
              <a:rPr lang="cs-CZ" sz="6000" b="1" dirty="0" smtClean="0">
                <a:latin typeface="Century Gothic" pitchFamily="34" charset="0"/>
              </a:rPr>
              <a:t>Elektrokardiografie</a:t>
            </a:r>
            <a:endParaRPr lang="cs-CZ" sz="6000" b="1" dirty="0">
              <a:latin typeface="Century Gothic" pitchFamily="34" charset="0"/>
            </a:endParaRPr>
          </a:p>
        </p:txBody>
      </p:sp>
      <p:sp>
        <p:nvSpPr>
          <p:cNvPr id="3" name="Podnadpis 2"/>
          <p:cNvSpPr>
            <a:spLocks noGrp="1"/>
          </p:cNvSpPr>
          <p:nvPr>
            <p:ph type="subTitle" idx="1"/>
          </p:nvPr>
        </p:nvSpPr>
        <p:spPr/>
        <p:txBody>
          <a:bodyPr/>
          <a:lstStyle/>
          <a:p>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Segmenty a intervaly na EKG</a:t>
            </a:r>
            <a:endParaRPr lang="cs-CZ" dirty="0">
              <a:latin typeface="Century Gothic" pitchFamily="34" charset="0"/>
            </a:endParaRPr>
          </a:p>
        </p:txBody>
      </p:sp>
      <p:pic>
        <p:nvPicPr>
          <p:cNvPr id="4" name="Zástupný symbol pro obsah 3" descr="Vyznačení segmentu a intervalu na EKG křivce.001.tiff"/>
          <p:cNvPicPr>
            <a:picLocks noGrp="1" noChangeAspect="1"/>
          </p:cNvPicPr>
          <p:nvPr>
            <p:ph idx="1"/>
          </p:nvPr>
        </p:nvPicPr>
        <p:blipFill>
          <a:blip r:embed="rId3" cstate="print"/>
          <a:stretch>
            <a:fillRect/>
          </a:stretch>
        </p:blipFill>
        <p:spPr>
          <a:xfrm>
            <a:off x="1857356" y="1214422"/>
            <a:ext cx="5143536" cy="5143536"/>
          </a:xfrm>
        </p:spPr>
      </p:pic>
      <p:sp>
        <p:nvSpPr>
          <p:cNvPr id="5" name="TextovéPole 4"/>
          <p:cNvSpPr txBox="1"/>
          <p:nvPr/>
        </p:nvSpPr>
        <p:spPr>
          <a:xfrm>
            <a:off x="642910" y="6429396"/>
            <a:ext cx="1961755" cy="369332"/>
          </a:xfrm>
          <a:prstGeom prst="rect">
            <a:avLst/>
          </a:prstGeom>
          <a:noFill/>
        </p:spPr>
        <p:txBody>
          <a:bodyPr wrap="none" rtlCol="0">
            <a:spAutoFit/>
          </a:bodyPr>
          <a:lstStyle/>
          <a:p>
            <a:r>
              <a:rPr lang="cs-CZ" dirty="0" smtClean="0"/>
              <a:t>Autor: David Dufek</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EKG svody</a:t>
            </a:r>
            <a:endParaRPr lang="cs-CZ" dirty="0">
              <a:latin typeface="Century Gothic" pitchFamily="34" charset="0"/>
            </a:endParaRPr>
          </a:p>
        </p:txBody>
      </p:sp>
      <p:sp>
        <p:nvSpPr>
          <p:cNvPr id="3" name="Zástupný symbol pro obsah 2"/>
          <p:cNvSpPr>
            <a:spLocks noGrp="1"/>
          </p:cNvSpPr>
          <p:nvPr>
            <p:ph idx="1"/>
          </p:nvPr>
        </p:nvSpPr>
        <p:spPr/>
        <p:txBody>
          <a:bodyPr>
            <a:normAutofit lnSpcReduction="10000"/>
          </a:bodyPr>
          <a:lstStyle/>
          <a:p>
            <a:r>
              <a:rPr lang="cs-CZ" dirty="0" smtClean="0">
                <a:latin typeface="Century Gothic" pitchFamily="34" charset="0"/>
              </a:rPr>
              <a:t>Vznikají propojením EKG elektrod</a:t>
            </a:r>
          </a:p>
          <a:p>
            <a:r>
              <a:rPr lang="cs-CZ" dirty="0" smtClean="0">
                <a:latin typeface="Century Gothic" pitchFamily="34" charset="0"/>
              </a:rPr>
              <a:t>Celkem 12 svodů – </a:t>
            </a:r>
            <a:r>
              <a:rPr lang="cs-CZ" dirty="0" err="1" smtClean="0">
                <a:latin typeface="Century Gothic" pitchFamily="34" charset="0"/>
              </a:rPr>
              <a:t>dvanáctisvodové</a:t>
            </a:r>
            <a:r>
              <a:rPr lang="cs-CZ" dirty="0" smtClean="0">
                <a:latin typeface="Century Gothic" pitchFamily="34" charset="0"/>
              </a:rPr>
              <a:t> EKG</a:t>
            </a:r>
          </a:p>
          <a:p>
            <a:r>
              <a:rPr lang="cs-CZ" dirty="0" smtClean="0">
                <a:latin typeface="Century Gothic" pitchFamily="34" charset="0"/>
              </a:rPr>
              <a:t>Končetinové svody</a:t>
            </a:r>
          </a:p>
          <a:p>
            <a:pPr lvl="1"/>
            <a:r>
              <a:rPr lang="cs-CZ" dirty="0" smtClean="0">
                <a:latin typeface="Century Gothic" pitchFamily="34" charset="0"/>
              </a:rPr>
              <a:t>Dvě elektrody na horních končetinách, dvě elektrody na dolních končetinách (na pravé noze zemnící elektroda)</a:t>
            </a:r>
          </a:p>
          <a:p>
            <a:pPr lvl="1"/>
            <a:r>
              <a:rPr lang="cs-CZ" dirty="0" smtClean="0">
                <a:latin typeface="Century Gothic" pitchFamily="34" charset="0"/>
              </a:rPr>
              <a:t>Záznam elektrické aktivity ve frontální rovině</a:t>
            </a:r>
            <a:endParaRPr lang="cs-CZ" dirty="0">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Končetinové svody</a:t>
            </a:r>
            <a:endParaRPr lang="cs-CZ"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Celkem šest svodů:</a:t>
            </a:r>
          </a:p>
          <a:p>
            <a:pPr lvl="1"/>
            <a:r>
              <a:rPr lang="cs-CZ" dirty="0" smtClean="0">
                <a:latin typeface="Century Gothic" pitchFamily="34" charset="0"/>
              </a:rPr>
              <a:t>Tři standardní svody (I, II, III)</a:t>
            </a:r>
          </a:p>
          <a:p>
            <a:pPr lvl="2"/>
            <a:r>
              <a:rPr lang="cs-CZ" dirty="0" err="1" smtClean="0">
                <a:latin typeface="Century Gothic" pitchFamily="34" charset="0"/>
              </a:rPr>
              <a:t>Einthovenův</a:t>
            </a:r>
            <a:r>
              <a:rPr lang="cs-CZ" dirty="0" smtClean="0">
                <a:latin typeface="Century Gothic" pitchFamily="34" charset="0"/>
              </a:rPr>
              <a:t> </a:t>
            </a:r>
            <a:r>
              <a:rPr lang="cs-CZ" dirty="0" err="1" smtClean="0">
                <a:latin typeface="Century Gothic" pitchFamily="34" charset="0"/>
              </a:rPr>
              <a:t>trohúhelník</a:t>
            </a:r>
            <a:endParaRPr lang="cs-CZ" dirty="0" smtClean="0">
              <a:latin typeface="Century Gothic" pitchFamily="34" charset="0"/>
            </a:endParaRPr>
          </a:p>
          <a:p>
            <a:pPr lvl="2"/>
            <a:r>
              <a:rPr lang="cs-CZ" dirty="0" smtClean="0">
                <a:latin typeface="Century Gothic" pitchFamily="34" charset="0"/>
              </a:rPr>
              <a:t>Bipolární svody</a:t>
            </a:r>
          </a:p>
          <a:p>
            <a:pPr lvl="1"/>
            <a:r>
              <a:rPr lang="cs-CZ" dirty="0" smtClean="0">
                <a:latin typeface="Century Gothic" pitchFamily="34" charset="0"/>
              </a:rPr>
              <a:t>Tři zesílené (</a:t>
            </a:r>
            <a:r>
              <a:rPr lang="cs-CZ" dirty="0" err="1" smtClean="0">
                <a:latin typeface="Century Gothic" pitchFamily="34" charset="0"/>
              </a:rPr>
              <a:t>augmentované</a:t>
            </a:r>
            <a:r>
              <a:rPr lang="cs-CZ" dirty="0" smtClean="0">
                <a:latin typeface="Century Gothic" pitchFamily="34" charset="0"/>
              </a:rPr>
              <a:t>) svody (</a:t>
            </a:r>
            <a:r>
              <a:rPr lang="cs-CZ" dirty="0" err="1" smtClean="0">
                <a:latin typeface="Century Gothic" pitchFamily="34" charset="0"/>
              </a:rPr>
              <a:t>aVL</a:t>
            </a:r>
            <a:r>
              <a:rPr lang="cs-CZ" dirty="0" smtClean="0">
                <a:latin typeface="Century Gothic" pitchFamily="34" charset="0"/>
              </a:rPr>
              <a:t>, </a:t>
            </a:r>
            <a:r>
              <a:rPr lang="cs-CZ" dirty="0" err="1" smtClean="0">
                <a:latin typeface="Century Gothic" pitchFamily="34" charset="0"/>
              </a:rPr>
              <a:t>aVR</a:t>
            </a:r>
            <a:r>
              <a:rPr lang="cs-CZ" dirty="0" smtClean="0">
                <a:latin typeface="Century Gothic" pitchFamily="34" charset="0"/>
              </a:rPr>
              <a:t>, </a:t>
            </a:r>
            <a:r>
              <a:rPr lang="cs-CZ" dirty="0" err="1" smtClean="0">
                <a:latin typeface="Century Gothic" pitchFamily="34" charset="0"/>
              </a:rPr>
              <a:t>aVF</a:t>
            </a:r>
            <a:r>
              <a:rPr lang="cs-CZ" dirty="0" smtClean="0">
                <a:latin typeface="Century Gothic" pitchFamily="34" charset="0"/>
              </a:rPr>
              <a:t>)</a:t>
            </a:r>
          </a:p>
          <a:p>
            <a:pPr lvl="2"/>
            <a:r>
              <a:rPr lang="cs-CZ" dirty="0" err="1" smtClean="0">
                <a:latin typeface="Century Gothic" pitchFamily="34" charset="0"/>
              </a:rPr>
              <a:t>Goldbergovo</a:t>
            </a:r>
            <a:r>
              <a:rPr lang="cs-CZ" dirty="0" smtClean="0">
                <a:latin typeface="Century Gothic" pitchFamily="34" charset="0"/>
              </a:rPr>
              <a:t> zapojení</a:t>
            </a:r>
          </a:p>
          <a:p>
            <a:pPr lvl="2"/>
            <a:r>
              <a:rPr lang="cs-CZ" dirty="0" smtClean="0">
                <a:latin typeface="Century Gothic" pitchFamily="34" charset="0"/>
              </a:rPr>
              <a:t>Unipolární svody – indiferentní elektrodu získáme spojením dvou zbývajících končetinových elektrod</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42852"/>
            <a:ext cx="8229600" cy="1143000"/>
          </a:xfrm>
        </p:spPr>
        <p:txBody>
          <a:bodyPr/>
          <a:lstStyle/>
          <a:p>
            <a:r>
              <a:rPr lang="cs-CZ" dirty="0" smtClean="0">
                <a:latin typeface="Century Gothic" pitchFamily="34" charset="0"/>
              </a:rPr>
              <a:t>Končetinové svody</a:t>
            </a:r>
            <a:endParaRPr lang="cs-CZ" dirty="0">
              <a:latin typeface="Century Gothic" pitchFamily="34" charset="0"/>
            </a:endParaRPr>
          </a:p>
        </p:txBody>
      </p:sp>
      <p:pic>
        <p:nvPicPr>
          <p:cNvPr id="6" name="Zástupný symbol pro obsah 5" descr="Rozmístění končetinových elektrod.001.tiff"/>
          <p:cNvPicPr>
            <a:picLocks noGrp="1" noChangeAspect="1"/>
          </p:cNvPicPr>
          <p:nvPr>
            <p:ph idx="1"/>
          </p:nvPr>
        </p:nvPicPr>
        <p:blipFill>
          <a:blip r:embed="rId3" cstate="print"/>
          <a:stretch>
            <a:fillRect/>
          </a:stretch>
        </p:blipFill>
        <p:spPr>
          <a:xfrm>
            <a:off x="2309018" y="1600200"/>
            <a:ext cx="4525963" cy="4525963"/>
          </a:xfrm>
        </p:spPr>
      </p:pic>
      <p:sp>
        <p:nvSpPr>
          <p:cNvPr id="5" name="TextovéPole 4"/>
          <p:cNvSpPr txBox="1"/>
          <p:nvPr/>
        </p:nvSpPr>
        <p:spPr>
          <a:xfrm>
            <a:off x="428596" y="6357958"/>
            <a:ext cx="2061783" cy="338554"/>
          </a:xfrm>
          <a:prstGeom prst="rect">
            <a:avLst/>
          </a:prstGeom>
          <a:noFill/>
        </p:spPr>
        <p:txBody>
          <a:bodyPr wrap="none" rtlCol="0">
            <a:spAutoFit/>
          </a:bodyPr>
          <a:lstStyle/>
          <a:p>
            <a:r>
              <a:rPr lang="cs-CZ" sz="1600" dirty="0" smtClean="0">
                <a:latin typeface="Century Gothic" pitchFamily="34" charset="0"/>
              </a:rPr>
              <a:t>Autor: David Dufek</a:t>
            </a:r>
            <a:endParaRPr lang="cs-CZ" sz="1600" dirty="0">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Hrudní svody</a:t>
            </a:r>
            <a:endParaRPr lang="cs-CZ"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Šest elektrod na hrudníku</a:t>
            </a:r>
          </a:p>
          <a:p>
            <a:r>
              <a:rPr lang="cs-CZ" dirty="0" smtClean="0">
                <a:latin typeface="Century Gothic" pitchFamily="34" charset="0"/>
              </a:rPr>
              <a:t>Záznam elektrické aktivity srdce v horizontální rovině</a:t>
            </a:r>
          </a:p>
        </p:txBody>
      </p:sp>
      <p:sp>
        <p:nvSpPr>
          <p:cNvPr id="5" name="TextovéPole 4"/>
          <p:cNvSpPr txBox="1"/>
          <p:nvPr/>
        </p:nvSpPr>
        <p:spPr>
          <a:xfrm>
            <a:off x="642910" y="6429396"/>
            <a:ext cx="1827744" cy="307777"/>
          </a:xfrm>
          <a:prstGeom prst="rect">
            <a:avLst/>
          </a:prstGeom>
          <a:noFill/>
        </p:spPr>
        <p:txBody>
          <a:bodyPr wrap="none" rtlCol="0">
            <a:spAutoFit/>
          </a:bodyPr>
          <a:lstStyle/>
          <a:p>
            <a:r>
              <a:rPr lang="cs-CZ" sz="1400" dirty="0" smtClean="0">
                <a:latin typeface="Century Gothic" pitchFamily="34" charset="0"/>
              </a:rPr>
              <a:t>Autor: David Dufek</a:t>
            </a:r>
            <a:endParaRPr lang="cs-CZ" sz="1400" dirty="0">
              <a:latin typeface="Century Gothic" pitchFamily="34" charset="0"/>
            </a:endParaRPr>
          </a:p>
        </p:txBody>
      </p:sp>
      <p:pic>
        <p:nvPicPr>
          <p:cNvPr id="6" name="Obrázek 5" descr="Hrudní elektrody v transverzálním řezu.001.tiff"/>
          <p:cNvPicPr>
            <a:picLocks noChangeAspect="1"/>
          </p:cNvPicPr>
          <p:nvPr/>
        </p:nvPicPr>
        <p:blipFill>
          <a:blip r:embed="rId3" cstate="print"/>
          <a:srcRect l="6250" t="19792" r="5208"/>
          <a:stretch>
            <a:fillRect/>
          </a:stretch>
        </p:blipFill>
        <p:spPr>
          <a:xfrm>
            <a:off x="4648986" y="2786082"/>
            <a:ext cx="4495014" cy="40719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42852"/>
            <a:ext cx="8229600" cy="1143000"/>
          </a:xfrm>
        </p:spPr>
        <p:txBody>
          <a:bodyPr/>
          <a:lstStyle/>
          <a:p>
            <a:r>
              <a:rPr lang="cs-CZ" dirty="0" smtClean="0">
                <a:latin typeface="Century Gothic" pitchFamily="34" charset="0"/>
              </a:rPr>
              <a:t>12-svodové EKG</a:t>
            </a:r>
            <a:endParaRPr lang="cs-CZ" dirty="0">
              <a:latin typeface="Century Gothic" pitchFamily="34" charset="0"/>
            </a:endParaRPr>
          </a:p>
        </p:txBody>
      </p:sp>
      <p:pic>
        <p:nvPicPr>
          <p:cNvPr id="6" name="Zástupný symbol pro obsah 5" descr="Fyziologogické EKG - 12 svodů.001.tiff"/>
          <p:cNvPicPr>
            <a:picLocks noGrp="1" noChangeAspect="1"/>
          </p:cNvPicPr>
          <p:nvPr>
            <p:ph idx="1"/>
          </p:nvPr>
        </p:nvPicPr>
        <p:blipFill>
          <a:blip r:embed="rId3" cstate="print"/>
          <a:stretch>
            <a:fillRect/>
          </a:stretch>
        </p:blipFill>
        <p:spPr>
          <a:xfrm>
            <a:off x="2000232" y="1142984"/>
            <a:ext cx="5214974" cy="5214974"/>
          </a:xfrm>
        </p:spPr>
      </p:pic>
      <p:sp>
        <p:nvSpPr>
          <p:cNvPr id="5" name="TextovéPole 4"/>
          <p:cNvSpPr txBox="1"/>
          <p:nvPr/>
        </p:nvSpPr>
        <p:spPr>
          <a:xfrm>
            <a:off x="428596" y="6429396"/>
            <a:ext cx="1827744" cy="307777"/>
          </a:xfrm>
          <a:prstGeom prst="rect">
            <a:avLst/>
          </a:prstGeom>
          <a:noFill/>
        </p:spPr>
        <p:txBody>
          <a:bodyPr wrap="none" rtlCol="0">
            <a:spAutoFit/>
          </a:bodyPr>
          <a:lstStyle/>
          <a:p>
            <a:r>
              <a:rPr lang="cs-CZ" sz="1400" dirty="0" smtClean="0">
                <a:latin typeface="Century Gothic" pitchFamily="34" charset="0"/>
              </a:rPr>
              <a:t>Autor: David Dufek</a:t>
            </a:r>
            <a:endParaRPr lang="cs-CZ" sz="1400" dirty="0">
              <a:latin typeface="Century Gothic"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Využití EKG</a:t>
            </a:r>
            <a:endParaRPr lang="cs-CZ"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Diagnostika</a:t>
            </a:r>
          </a:p>
          <a:p>
            <a:pPr lvl="1"/>
            <a:r>
              <a:rPr lang="cs-CZ" dirty="0" smtClean="0">
                <a:latin typeface="Century Gothic" pitchFamily="34" charset="0"/>
              </a:rPr>
              <a:t>Hypertrofie myokardu</a:t>
            </a:r>
          </a:p>
          <a:p>
            <a:pPr lvl="1"/>
            <a:r>
              <a:rPr lang="cs-CZ" dirty="0" smtClean="0">
                <a:latin typeface="Century Gothic" pitchFamily="34" charset="0"/>
              </a:rPr>
              <a:t>Arytmie</a:t>
            </a:r>
          </a:p>
          <a:p>
            <a:pPr lvl="1"/>
            <a:r>
              <a:rPr lang="cs-CZ" dirty="0" smtClean="0">
                <a:latin typeface="Century Gothic" pitchFamily="34" charset="0"/>
              </a:rPr>
              <a:t>Infarkt myokardu</a:t>
            </a:r>
          </a:p>
          <a:p>
            <a:pPr lvl="1"/>
            <a:r>
              <a:rPr lang="cs-CZ" dirty="0" smtClean="0">
                <a:latin typeface="Century Gothic" pitchFamily="34" charset="0"/>
              </a:rPr>
              <a:t>Iontové </a:t>
            </a:r>
            <a:r>
              <a:rPr lang="cs-CZ" dirty="0" err="1" smtClean="0">
                <a:latin typeface="Century Gothic" pitchFamily="34" charset="0"/>
              </a:rPr>
              <a:t>dysbalance</a:t>
            </a:r>
            <a:endParaRPr lang="cs-CZ" dirty="0">
              <a:latin typeface="Century Gothi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Patologická EKG</a:t>
            </a:r>
            <a:endParaRPr lang="cs-CZ" dirty="0">
              <a:latin typeface="Century Gothic" pitchFamily="34" charset="0"/>
            </a:endParaRPr>
          </a:p>
        </p:txBody>
      </p:sp>
      <p:pic>
        <p:nvPicPr>
          <p:cNvPr id="4" name="Zástupný symbol pro obsah 3" descr="Patologické EKG - příklady.001.tiff"/>
          <p:cNvPicPr>
            <a:picLocks noGrp="1" noChangeAspect="1"/>
          </p:cNvPicPr>
          <p:nvPr>
            <p:ph idx="1"/>
          </p:nvPr>
        </p:nvPicPr>
        <p:blipFill>
          <a:blip r:embed="rId3" cstate="print"/>
          <a:stretch>
            <a:fillRect/>
          </a:stretch>
        </p:blipFill>
        <p:spPr>
          <a:xfrm>
            <a:off x="2071670" y="1600200"/>
            <a:ext cx="4763311" cy="4763311"/>
          </a:xfrm>
        </p:spPr>
      </p:pic>
      <p:sp>
        <p:nvSpPr>
          <p:cNvPr id="5" name="TextovéPole 4"/>
          <p:cNvSpPr txBox="1"/>
          <p:nvPr/>
        </p:nvSpPr>
        <p:spPr>
          <a:xfrm>
            <a:off x="357158" y="6429396"/>
            <a:ext cx="2061783" cy="338554"/>
          </a:xfrm>
          <a:prstGeom prst="rect">
            <a:avLst/>
          </a:prstGeom>
          <a:noFill/>
        </p:spPr>
        <p:txBody>
          <a:bodyPr wrap="none" rtlCol="0">
            <a:spAutoFit/>
          </a:bodyPr>
          <a:lstStyle/>
          <a:p>
            <a:r>
              <a:rPr lang="cs-CZ" sz="1600" dirty="0" smtClean="0">
                <a:latin typeface="Century Gothic" pitchFamily="34" charset="0"/>
              </a:rPr>
              <a:t>Autor: David Dufek</a:t>
            </a:r>
            <a:endParaRPr lang="cs-CZ" sz="1600" dirty="0">
              <a:latin typeface="Century Gothic"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Hypertrofie levé komory</a:t>
            </a:r>
            <a:endParaRPr lang="cs-CZ" dirty="0"/>
          </a:p>
        </p:txBody>
      </p:sp>
      <p:sp>
        <p:nvSpPr>
          <p:cNvPr id="3" name="Zástupný symbol pro obsah 2"/>
          <p:cNvSpPr>
            <a:spLocks noGrp="1"/>
          </p:cNvSpPr>
          <p:nvPr>
            <p:ph idx="1"/>
          </p:nvPr>
        </p:nvSpPr>
        <p:spPr/>
        <p:txBody>
          <a:bodyPr/>
          <a:lstStyle/>
          <a:p>
            <a:endParaRPr lang="cs-CZ"/>
          </a:p>
        </p:txBody>
      </p:sp>
      <p:pic>
        <p:nvPicPr>
          <p:cNvPr id="4098" name="Picture 2" descr="http://inside.fammed.wisc.edu/medstudent/pcc/ecg/images/fig33.jpg"/>
          <p:cNvPicPr>
            <a:picLocks noChangeAspect="1" noChangeArrowheads="1"/>
          </p:cNvPicPr>
          <p:nvPr/>
        </p:nvPicPr>
        <p:blipFill>
          <a:blip r:embed="rId2"/>
          <a:srcRect/>
          <a:stretch>
            <a:fillRect/>
          </a:stretch>
        </p:blipFill>
        <p:spPr bwMode="auto">
          <a:xfrm>
            <a:off x="1285852" y="2000240"/>
            <a:ext cx="6434385" cy="3429024"/>
          </a:xfrm>
          <a:prstGeom prst="rect">
            <a:avLst/>
          </a:prstGeom>
          <a:noFill/>
        </p:spPr>
      </p:pic>
      <p:sp>
        <p:nvSpPr>
          <p:cNvPr id="5" name="TextovéPole 4"/>
          <p:cNvSpPr txBox="1"/>
          <p:nvPr/>
        </p:nvSpPr>
        <p:spPr>
          <a:xfrm>
            <a:off x="857224" y="6286520"/>
            <a:ext cx="7151317" cy="338554"/>
          </a:xfrm>
          <a:prstGeom prst="rect">
            <a:avLst/>
          </a:prstGeom>
          <a:noFill/>
        </p:spPr>
        <p:txBody>
          <a:bodyPr wrap="none" rtlCol="0">
            <a:spAutoFit/>
          </a:bodyPr>
          <a:lstStyle/>
          <a:p>
            <a:r>
              <a:rPr lang="cs-CZ" sz="1600" dirty="0" smtClean="0">
                <a:latin typeface="Century Gothic" pitchFamily="34" charset="0"/>
              </a:rPr>
              <a:t>Zdroj: </a:t>
            </a:r>
            <a:r>
              <a:rPr lang="cs-CZ" sz="1600" dirty="0" smtClean="0">
                <a:latin typeface="Century Gothic" pitchFamily="34" charset="0"/>
                <a:hlinkClick r:id="rId3"/>
              </a:rPr>
              <a:t>http://inside.fammed.wisc.edu/medstudent/pcc/ecg/ecg.html</a:t>
            </a:r>
            <a:r>
              <a:rPr lang="cs-CZ" sz="1600" dirty="0" smtClean="0">
                <a:latin typeface="Century Gothic" pitchFamily="34" charset="0"/>
              </a:rPr>
              <a:t> </a:t>
            </a:r>
            <a:endParaRPr lang="cs-CZ" sz="1600" dirty="0">
              <a:latin typeface="Century Gothic"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latin typeface="Century Gothic" pitchFamily="34" charset="0"/>
              </a:rPr>
              <a:t>AV blokády</a:t>
            </a:r>
            <a:endParaRPr lang="cs-CZ" dirty="0">
              <a:latin typeface="Century Gothic" pitchFamily="34" charset="0"/>
            </a:endParaRPr>
          </a:p>
        </p:txBody>
      </p:sp>
      <p:sp>
        <p:nvSpPr>
          <p:cNvPr id="3" name="Zástupný symbol pro obsah 2"/>
          <p:cNvSpPr>
            <a:spLocks noGrp="1"/>
          </p:cNvSpPr>
          <p:nvPr>
            <p:ph idx="1"/>
          </p:nvPr>
        </p:nvSpPr>
        <p:spPr/>
        <p:txBody>
          <a:bodyPr/>
          <a:lstStyle/>
          <a:p>
            <a:endParaRPr lang="cs-CZ" dirty="0"/>
          </a:p>
        </p:txBody>
      </p:sp>
      <p:sp>
        <p:nvSpPr>
          <p:cNvPr id="4" name="TextovéPole 3"/>
          <p:cNvSpPr txBox="1"/>
          <p:nvPr/>
        </p:nvSpPr>
        <p:spPr>
          <a:xfrm>
            <a:off x="0" y="6286520"/>
            <a:ext cx="9259266" cy="461665"/>
          </a:xfrm>
          <a:prstGeom prst="rect">
            <a:avLst/>
          </a:prstGeom>
          <a:noFill/>
        </p:spPr>
        <p:txBody>
          <a:bodyPr wrap="none" rtlCol="0">
            <a:spAutoFit/>
          </a:bodyPr>
          <a:lstStyle/>
          <a:p>
            <a:r>
              <a:rPr lang="cs-CZ" sz="1200" dirty="0" smtClean="0">
                <a:latin typeface="Century Gothic" pitchFamily="34" charset="0"/>
              </a:rPr>
              <a:t>Zdroj: </a:t>
            </a:r>
            <a:r>
              <a:rPr lang="cs-CZ" sz="1200" dirty="0" smtClean="0">
                <a:latin typeface="Century Gothic" pitchFamily="34" charset="0"/>
                <a:hlinkClick r:id="rId2"/>
              </a:rPr>
              <a:t>https://en.wikipedia.org/wiki/Second-degree_atrioventricular_block#/media/File:Second_degree_heart_block.png</a:t>
            </a:r>
            <a:r>
              <a:rPr lang="cs-CZ" sz="1200" dirty="0" smtClean="0">
                <a:latin typeface="Century Gothic" pitchFamily="34" charset="0"/>
              </a:rPr>
              <a:t>,</a:t>
            </a:r>
          </a:p>
          <a:p>
            <a:r>
              <a:rPr lang="cs-CZ" sz="1200" dirty="0" smtClean="0">
                <a:latin typeface="Century Gothic" pitchFamily="34" charset="0"/>
              </a:rPr>
              <a:t>autor: </a:t>
            </a:r>
            <a:r>
              <a:rPr lang="cs-CZ" sz="1200" dirty="0" err="1" smtClean="0">
                <a:latin typeface="Century Gothic" pitchFamily="34" charset="0"/>
              </a:rPr>
              <a:t>Npatchett</a:t>
            </a:r>
            <a:endParaRPr lang="cs-CZ" sz="1200" dirty="0">
              <a:latin typeface="Century Gothic" pitchFamily="34" charset="0"/>
            </a:endParaRPr>
          </a:p>
        </p:txBody>
      </p:sp>
      <p:pic>
        <p:nvPicPr>
          <p:cNvPr id="3074" name="Picture 2" descr="Second degree heart block.png"/>
          <p:cNvPicPr>
            <a:picLocks noChangeAspect="1" noChangeArrowheads="1"/>
          </p:cNvPicPr>
          <p:nvPr/>
        </p:nvPicPr>
        <p:blipFill>
          <a:blip r:embed="rId3"/>
          <a:srcRect/>
          <a:stretch>
            <a:fillRect/>
          </a:stretch>
        </p:blipFill>
        <p:spPr bwMode="auto">
          <a:xfrm>
            <a:off x="1857356" y="1285860"/>
            <a:ext cx="5643602" cy="48647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Century Gothic" pitchFamily="34" charset="0"/>
              </a:rPr>
              <a:t>Elektrokardiografie</a:t>
            </a:r>
            <a:endParaRPr lang="cs-CZ" b="1"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 významná pomocná vyšetřovací metoda v klinické praxi</a:t>
            </a:r>
          </a:p>
          <a:p>
            <a:r>
              <a:rPr lang="cs-CZ" dirty="0" smtClean="0">
                <a:latin typeface="Century Gothic" pitchFamily="34" charset="0"/>
              </a:rPr>
              <a:t>Snímá elektrickou aktivitu myokardu</a:t>
            </a: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Infarkt myokardu</a:t>
            </a:r>
            <a:endParaRPr lang="cs-CZ" dirty="0">
              <a:latin typeface="Century Gothic" pitchFamily="34" charset="0"/>
            </a:endParaRPr>
          </a:p>
        </p:txBody>
      </p:sp>
      <p:sp>
        <p:nvSpPr>
          <p:cNvPr id="3" name="Zástupný symbol pro obsah 2"/>
          <p:cNvSpPr>
            <a:spLocks noGrp="1"/>
          </p:cNvSpPr>
          <p:nvPr>
            <p:ph idx="1"/>
          </p:nvPr>
        </p:nvSpPr>
        <p:spPr/>
        <p:txBody>
          <a:bodyPr/>
          <a:lstStyle/>
          <a:p>
            <a:endParaRPr lang="cs-CZ"/>
          </a:p>
        </p:txBody>
      </p:sp>
      <p:pic>
        <p:nvPicPr>
          <p:cNvPr id="1026" name="Picture 2" descr="Sequence of changes in evolving AMI"/>
          <p:cNvPicPr>
            <a:picLocks noChangeAspect="1" noChangeArrowheads="1"/>
          </p:cNvPicPr>
          <p:nvPr/>
        </p:nvPicPr>
        <p:blipFill>
          <a:blip r:embed="rId2"/>
          <a:srcRect/>
          <a:stretch>
            <a:fillRect/>
          </a:stretch>
        </p:blipFill>
        <p:spPr bwMode="auto">
          <a:xfrm>
            <a:off x="1714480" y="1785926"/>
            <a:ext cx="6004125" cy="3857652"/>
          </a:xfrm>
          <a:prstGeom prst="rect">
            <a:avLst/>
          </a:prstGeom>
          <a:noFill/>
        </p:spPr>
      </p:pic>
      <p:sp>
        <p:nvSpPr>
          <p:cNvPr id="5" name="TextovéPole 4"/>
          <p:cNvSpPr txBox="1"/>
          <p:nvPr/>
        </p:nvSpPr>
        <p:spPr>
          <a:xfrm>
            <a:off x="428596" y="6357958"/>
            <a:ext cx="8412880" cy="307777"/>
          </a:xfrm>
          <a:prstGeom prst="rect">
            <a:avLst/>
          </a:prstGeom>
          <a:noFill/>
        </p:spPr>
        <p:txBody>
          <a:bodyPr wrap="none" rtlCol="0">
            <a:spAutoFit/>
          </a:bodyPr>
          <a:lstStyle/>
          <a:p>
            <a:r>
              <a:rPr lang="cs-CZ" sz="1400" dirty="0" smtClean="0">
                <a:latin typeface="Century Gothic" pitchFamily="34" charset="0"/>
              </a:rPr>
              <a:t>Zdroj: </a:t>
            </a:r>
            <a:r>
              <a:rPr lang="cs-CZ" sz="1400" dirty="0" smtClean="0">
                <a:latin typeface="Century Gothic" pitchFamily="34" charset="0"/>
                <a:hlinkClick r:id="rId3"/>
              </a:rPr>
              <a:t>http://www.</a:t>
            </a:r>
            <a:r>
              <a:rPr lang="cs-CZ" sz="1400" dirty="0" err="1" smtClean="0">
                <a:latin typeface="Century Gothic" pitchFamily="34" charset="0"/>
                <a:hlinkClick r:id="rId3"/>
              </a:rPr>
              <a:t>nottingham.ac.uk</a:t>
            </a:r>
            <a:r>
              <a:rPr lang="cs-CZ" sz="1400" dirty="0" smtClean="0">
                <a:latin typeface="Century Gothic" pitchFamily="34" charset="0"/>
                <a:hlinkClick r:id="rId3"/>
              </a:rPr>
              <a:t>/</a:t>
            </a:r>
            <a:r>
              <a:rPr lang="cs-CZ" sz="1400" dirty="0" err="1" smtClean="0">
                <a:latin typeface="Century Gothic" pitchFamily="34" charset="0"/>
                <a:hlinkClick r:id="rId3"/>
              </a:rPr>
              <a:t>nursing</a:t>
            </a:r>
            <a:r>
              <a:rPr lang="cs-CZ" sz="1400" dirty="0" smtClean="0">
                <a:latin typeface="Century Gothic" pitchFamily="34" charset="0"/>
                <a:hlinkClick r:id="rId3"/>
              </a:rPr>
              <a:t>/</a:t>
            </a:r>
            <a:r>
              <a:rPr lang="cs-CZ" sz="1400" dirty="0" err="1" smtClean="0">
                <a:latin typeface="Century Gothic" pitchFamily="34" charset="0"/>
                <a:hlinkClick r:id="rId3"/>
              </a:rPr>
              <a:t>practice</a:t>
            </a:r>
            <a:r>
              <a:rPr lang="cs-CZ" sz="1400" dirty="0" smtClean="0">
                <a:latin typeface="Century Gothic" pitchFamily="34" charset="0"/>
                <a:hlinkClick r:id="rId3"/>
              </a:rPr>
              <a:t>/</a:t>
            </a:r>
            <a:r>
              <a:rPr lang="cs-CZ" sz="1400" dirty="0" err="1" smtClean="0">
                <a:latin typeface="Century Gothic" pitchFamily="34" charset="0"/>
                <a:hlinkClick r:id="rId3"/>
              </a:rPr>
              <a:t>resources</a:t>
            </a:r>
            <a:r>
              <a:rPr lang="cs-CZ" sz="1400" dirty="0" smtClean="0">
                <a:latin typeface="Century Gothic" pitchFamily="34" charset="0"/>
                <a:hlinkClick r:id="rId3"/>
              </a:rPr>
              <a:t>/</a:t>
            </a:r>
            <a:r>
              <a:rPr lang="cs-CZ" sz="1400" dirty="0" err="1" smtClean="0">
                <a:latin typeface="Century Gothic" pitchFamily="34" charset="0"/>
                <a:hlinkClick r:id="rId3"/>
              </a:rPr>
              <a:t>cardiology</a:t>
            </a:r>
            <a:r>
              <a:rPr lang="cs-CZ" sz="1400" dirty="0" smtClean="0">
                <a:latin typeface="Century Gothic" pitchFamily="34" charset="0"/>
                <a:hlinkClick r:id="rId3"/>
              </a:rPr>
              <a:t>/</a:t>
            </a:r>
            <a:r>
              <a:rPr lang="cs-CZ" sz="1400" dirty="0" err="1" smtClean="0">
                <a:latin typeface="Century Gothic" pitchFamily="34" charset="0"/>
                <a:hlinkClick r:id="rId3"/>
              </a:rPr>
              <a:t>acs</a:t>
            </a:r>
            <a:r>
              <a:rPr lang="cs-CZ" sz="1400" dirty="0" smtClean="0">
                <a:latin typeface="Century Gothic" pitchFamily="34" charset="0"/>
                <a:hlinkClick r:id="rId3"/>
              </a:rPr>
              <a:t>/</a:t>
            </a:r>
            <a:r>
              <a:rPr lang="cs-CZ" sz="1400" dirty="0" err="1" smtClean="0">
                <a:latin typeface="Century Gothic" pitchFamily="34" charset="0"/>
                <a:hlinkClick r:id="rId3"/>
              </a:rPr>
              <a:t>changes.php</a:t>
            </a:r>
            <a:r>
              <a:rPr lang="cs-CZ" sz="1400" dirty="0" smtClean="0">
                <a:latin typeface="Century Gothic" pitchFamily="34" charset="0"/>
              </a:rPr>
              <a:t> </a:t>
            </a:r>
            <a:endParaRPr lang="cs-CZ" sz="1400" dirty="0">
              <a:latin typeface="Century Gothic"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Century Gothic" pitchFamily="34" charset="0"/>
              </a:rPr>
              <a:t>Hyperkalémie</a:t>
            </a:r>
            <a:endParaRPr lang="cs-CZ" dirty="0">
              <a:latin typeface="Century Gothic" pitchFamily="34" charset="0"/>
            </a:endParaRPr>
          </a:p>
        </p:txBody>
      </p:sp>
      <p:sp>
        <p:nvSpPr>
          <p:cNvPr id="3" name="Zástupný symbol pro obsah 2"/>
          <p:cNvSpPr>
            <a:spLocks noGrp="1"/>
          </p:cNvSpPr>
          <p:nvPr>
            <p:ph idx="1"/>
          </p:nvPr>
        </p:nvSpPr>
        <p:spPr/>
        <p:txBody>
          <a:bodyPr/>
          <a:lstStyle/>
          <a:p>
            <a:endParaRPr lang="cs-CZ"/>
          </a:p>
        </p:txBody>
      </p:sp>
      <p:sp>
        <p:nvSpPr>
          <p:cNvPr id="4" name="TextovéPole 3"/>
          <p:cNvSpPr txBox="1"/>
          <p:nvPr/>
        </p:nvSpPr>
        <p:spPr>
          <a:xfrm>
            <a:off x="428596" y="6357958"/>
            <a:ext cx="5311069" cy="338554"/>
          </a:xfrm>
          <a:prstGeom prst="rect">
            <a:avLst/>
          </a:prstGeom>
          <a:noFill/>
        </p:spPr>
        <p:txBody>
          <a:bodyPr wrap="none" rtlCol="0">
            <a:spAutoFit/>
          </a:bodyPr>
          <a:lstStyle/>
          <a:p>
            <a:r>
              <a:rPr lang="cs-CZ" sz="1600" dirty="0" smtClean="0">
                <a:latin typeface="Century Gothic" pitchFamily="34" charset="0"/>
              </a:rPr>
              <a:t>Zdroj: </a:t>
            </a:r>
            <a:r>
              <a:rPr lang="cs-CZ" sz="1600" dirty="0" smtClean="0">
                <a:latin typeface="Century Gothic" pitchFamily="34" charset="0"/>
                <a:hlinkClick r:id="rId2"/>
              </a:rPr>
              <a:t>http://www.</a:t>
            </a:r>
            <a:r>
              <a:rPr lang="cs-CZ" sz="1600" dirty="0" err="1" smtClean="0">
                <a:latin typeface="Century Gothic" pitchFamily="34" charset="0"/>
                <a:hlinkClick r:id="rId2"/>
              </a:rPr>
              <a:t>physio</a:t>
            </a:r>
            <a:r>
              <a:rPr lang="cs-CZ" sz="1600" dirty="0" smtClean="0">
                <a:latin typeface="Century Gothic" pitchFamily="34" charset="0"/>
                <a:hlinkClick r:id="rId2"/>
              </a:rPr>
              <a:t>-</a:t>
            </a:r>
            <a:r>
              <a:rPr lang="cs-CZ" sz="1600" dirty="0" err="1" smtClean="0">
                <a:latin typeface="Century Gothic" pitchFamily="34" charset="0"/>
                <a:hlinkClick r:id="rId2"/>
              </a:rPr>
              <a:t>pedia.com</a:t>
            </a:r>
            <a:r>
              <a:rPr lang="cs-CZ" sz="1600" dirty="0" smtClean="0">
                <a:latin typeface="Century Gothic" pitchFamily="34" charset="0"/>
                <a:hlinkClick r:id="rId2"/>
              </a:rPr>
              <a:t>/</a:t>
            </a:r>
            <a:r>
              <a:rPr lang="cs-CZ" sz="1600" dirty="0" err="1" smtClean="0">
                <a:latin typeface="Century Gothic" pitchFamily="34" charset="0"/>
                <a:hlinkClick r:id="rId2"/>
              </a:rPr>
              <a:t>Hyperkalemia</a:t>
            </a:r>
            <a:r>
              <a:rPr lang="cs-CZ" sz="1600" dirty="0" smtClean="0">
                <a:latin typeface="Century Gothic" pitchFamily="34" charset="0"/>
              </a:rPr>
              <a:t> </a:t>
            </a:r>
            <a:endParaRPr lang="cs-CZ" sz="1600" dirty="0">
              <a:latin typeface="Century Gothic" pitchFamily="34" charset="0"/>
            </a:endParaRPr>
          </a:p>
        </p:txBody>
      </p:sp>
      <p:pic>
        <p:nvPicPr>
          <p:cNvPr id="33794" name="Picture 2" descr="http://www.physio-pedia.com/images/5/55/Ecg_thing.gif"/>
          <p:cNvPicPr>
            <a:picLocks noChangeAspect="1" noChangeArrowheads="1"/>
          </p:cNvPicPr>
          <p:nvPr/>
        </p:nvPicPr>
        <p:blipFill>
          <a:blip r:embed="rId3"/>
          <a:srcRect/>
          <a:stretch>
            <a:fillRect/>
          </a:stretch>
        </p:blipFill>
        <p:spPr bwMode="auto">
          <a:xfrm>
            <a:off x="857224" y="1643050"/>
            <a:ext cx="7384587" cy="421484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Zdroje informací</a:t>
            </a:r>
            <a:endParaRPr lang="cs-CZ"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THALER, </a:t>
            </a:r>
            <a:r>
              <a:rPr lang="cs-CZ" dirty="0" err="1" smtClean="0">
                <a:latin typeface="Century Gothic" pitchFamily="34" charset="0"/>
              </a:rPr>
              <a:t>Malcolm</a:t>
            </a:r>
            <a:r>
              <a:rPr lang="cs-CZ" dirty="0" smtClean="0">
                <a:latin typeface="Century Gothic" pitchFamily="34" charset="0"/>
              </a:rPr>
              <a:t> S. </a:t>
            </a:r>
            <a:r>
              <a:rPr lang="cs-CZ" i="1" dirty="0" smtClean="0">
                <a:latin typeface="Century Gothic" pitchFamily="34" charset="0"/>
              </a:rPr>
              <a:t>EKG a jeho klinické využití</a:t>
            </a:r>
            <a:r>
              <a:rPr lang="cs-CZ" dirty="0" smtClean="0">
                <a:latin typeface="Century Gothic" pitchFamily="34" charset="0"/>
              </a:rPr>
              <a:t>. 1. české </a:t>
            </a:r>
            <a:r>
              <a:rPr lang="cs-CZ" dirty="0" err="1" smtClean="0">
                <a:latin typeface="Century Gothic" pitchFamily="34" charset="0"/>
              </a:rPr>
              <a:t>vyd</a:t>
            </a:r>
            <a:r>
              <a:rPr lang="cs-CZ" dirty="0" smtClean="0">
                <a:latin typeface="Century Gothic" pitchFamily="34" charset="0"/>
              </a:rPr>
              <a:t>. Praha: </a:t>
            </a:r>
            <a:r>
              <a:rPr lang="cs-CZ" dirty="0" err="1" smtClean="0">
                <a:latin typeface="Century Gothic" pitchFamily="34" charset="0"/>
              </a:rPr>
              <a:t>Grada</a:t>
            </a:r>
            <a:r>
              <a:rPr lang="cs-CZ" dirty="0" smtClean="0">
                <a:latin typeface="Century Gothic" pitchFamily="34" charset="0"/>
              </a:rPr>
              <a:t> </a:t>
            </a:r>
            <a:r>
              <a:rPr lang="cs-CZ" dirty="0" err="1" smtClean="0">
                <a:latin typeface="Century Gothic" pitchFamily="34" charset="0"/>
              </a:rPr>
              <a:t>Publishing</a:t>
            </a:r>
            <a:r>
              <a:rPr lang="cs-CZ" dirty="0" smtClean="0">
                <a:latin typeface="Century Gothic" pitchFamily="34" charset="0"/>
              </a:rPr>
              <a:t>, 2013, 312 s. ISBN 978-80-247-4193-2.</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Century Gothic" pitchFamily="34" charset="0"/>
              </a:rPr>
              <a:t>Myokard </a:t>
            </a:r>
            <a:endParaRPr lang="cs-CZ" b="1" dirty="0">
              <a:latin typeface="Century Gothic" pitchFamily="34" charset="0"/>
            </a:endParaRPr>
          </a:p>
        </p:txBody>
      </p:sp>
      <p:sp>
        <p:nvSpPr>
          <p:cNvPr id="3" name="Zástupný symbol pro obsah 2"/>
          <p:cNvSpPr>
            <a:spLocks noGrp="1"/>
          </p:cNvSpPr>
          <p:nvPr>
            <p:ph idx="1"/>
          </p:nvPr>
        </p:nvSpPr>
        <p:spPr/>
        <p:txBody>
          <a:bodyPr>
            <a:normAutofit lnSpcReduction="10000"/>
          </a:bodyPr>
          <a:lstStyle/>
          <a:p>
            <a:r>
              <a:rPr lang="cs-CZ" dirty="0" smtClean="0">
                <a:latin typeface="Century Gothic" pitchFamily="34" charset="0"/>
              </a:rPr>
              <a:t>Srdeční buňky</a:t>
            </a:r>
          </a:p>
          <a:p>
            <a:pPr lvl="1"/>
            <a:r>
              <a:rPr lang="cs-CZ" dirty="0" err="1" smtClean="0">
                <a:latin typeface="Century Gothic" pitchFamily="34" charset="0"/>
              </a:rPr>
              <a:t>Pacemakerové</a:t>
            </a:r>
            <a:r>
              <a:rPr lang="cs-CZ" dirty="0" smtClean="0">
                <a:latin typeface="Century Gothic" pitchFamily="34" charset="0"/>
              </a:rPr>
              <a:t> (</a:t>
            </a:r>
            <a:r>
              <a:rPr lang="cs-CZ" dirty="0" err="1" smtClean="0">
                <a:latin typeface="Century Gothic" pitchFamily="34" charset="0"/>
              </a:rPr>
              <a:t>vzruchotvorné</a:t>
            </a:r>
            <a:r>
              <a:rPr lang="cs-CZ" dirty="0" smtClean="0">
                <a:latin typeface="Century Gothic" pitchFamily="34" charset="0"/>
              </a:rPr>
              <a:t>)</a:t>
            </a:r>
          </a:p>
          <a:p>
            <a:pPr lvl="1"/>
            <a:r>
              <a:rPr lang="cs-CZ" dirty="0" smtClean="0">
                <a:latin typeface="Century Gothic" pitchFamily="34" charset="0"/>
              </a:rPr>
              <a:t>Převodního systému</a:t>
            </a:r>
          </a:p>
          <a:p>
            <a:pPr lvl="1"/>
            <a:r>
              <a:rPr lang="cs-CZ" dirty="0" smtClean="0">
                <a:latin typeface="Century Gothic" pitchFamily="34" charset="0"/>
              </a:rPr>
              <a:t>Pracovního myokardu</a:t>
            </a:r>
          </a:p>
          <a:p>
            <a:r>
              <a:rPr lang="cs-CZ" dirty="0" smtClean="0">
                <a:latin typeface="Century Gothic" pitchFamily="34" charset="0"/>
              </a:rPr>
              <a:t>Převážně snímána elektrická aktivita buněk pracovního myokardu – tvoří převážnou část myokardu</a:t>
            </a:r>
          </a:p>
          <a:p>
            <a:r>
              <a:rPr lang="cs-CZ" dirty="0" smtClean="0">
                <a:latin typeface="Century Gothic" pitchFamily="34" charset="0"/>
              </a:rPr>
              <a:t>Zaznamenávána depolarizace a </a:t>
            </a:r>
            <a:r>
              <a:rPr lang="cs-CZ" dirty="0" err="1" smtClean="0">
                <a:latin typeface="Century Gothic" pitchFamily="34" charset="0"/>
              </a:rPr>
              <a:t>repolarizace</a:t>
            </a:r>
            <a:r>
              <a:rPr lang="cs-CZ" dirty="0" smtClean="0">
                <a:latin typeface="Century Gothic" pitchFamily="34" charset="0"/>
              </a:rPr>
              <a:t> myokardu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42852"/>
            <a:ext cx="8229600" cy="1143000"/>
          </a:xfrm>
        </p:spPr>
        <p:txBody>
          <a:bodyPr>
            <a:noAutofit/>
          </a:bodyPr>
          <a:lstStyle/>
          <a:p>
            <a:r>
              <a:rPr lang="cs-CZ" sz="2400" b="1" dirty="0" smtClean="0">
                <a:latin typeface="Century Gothic" pitchFamily="34" charset="0"/>
              </a:rPr>
              <a:t>Membránový potenciál </a:t>
            </a:r>
            <a:r>
              <a:rPr lang="cs-CZ" sz="2400" b="1" dirty="0" err="1" smtClean="0">
                <a:latin typeface="Century Gothic" pitchFamily="34" charset="0"/>
              </a:rPr>
              <a:t>pacemakerových</a:t>
            </a:r>
            <a:r>
              <a:rPr lang="cs-CZ" sz="2400" b="1" dirty="0" smtClean="0">
                <a:latin typeface="Century Gothic" pitchFamily="34" charset="0"/>
              </a:rPr>
              <a:t> buněk</a:t>
            </a:r>
            <a:endParaRPr lang="cs-CZ" sz="2400" b="1" dirty="0">
              <a:latin typeface="Century Gothic" pitchFamily="34" charset="0"/>
            </a:endParaRPr>
          </a:p>
        </p:txBody>
      </p:sp>
      <p:pic>
        <p:nvPicPr>
          <p:cNvPr id="6" name="Zástupný symbol pro obsah 5" descr="12910617_10206483465392564_290252241_n.png"/>
          <p:cNvPicPr>
            <a:picLocks noGrp="1" noChangeAspect="1"/>
          </p:cNvPicPr>
          <p:nvPr>
            <p:ph idx="1"/>
          </p:nvPr>
        </p:nvPicPr>
        <p:blipFill>
          <a:blip r:embed="rId3"/>
          <a:stretch>
            <a:fillRect/>
          </a:stretch>
        </p:blipFill>
        <p:spPr>
          <a:xfrm>
            <a:off x="1643042" y="1071546"/>
            <a:ext cx="5643602" cy="554018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smtClean="0">
                <a:latin typeface="Century Gothic" pitchFamily="34" charset="0"/>
              </a:rPr>
              <a:t>Akční potenciál buněk pracovního myokardu</a:t>
            </a:r>
            <a:endParaRPr lang="cs-CZ" sz="3200" b="1" dirty="0">
              <a:latin typeface="Century Gothic" pitchFamily="34" charset="0"/>
            </a:endParaRPr>
          </a:p>
        </p:txBody>
      </p:sp>
      <p:pic>
        <p:nvPicPr>
          <p:cNvPr id="4" name="Zástupný symbol pro obsah 3" descr="AP buněk pracovního myokardu.001.tiff"/>
          <p:cNvPicPr>
            <a:picLocks noGrp="1" noChangeAspect="1"/>
          </p:cNvPicPr>
          <p:nvPr>
            <p:ph idx="1"/>
          </p:nvPr>
        </p:nvPicPr>
        <p:blipFill>
          <a:blip r:embed="rId3" cstate="print"/>
          <a:stretch>
            <a:fillRect/>
          </a:stretch>
        </p:blipFill>
        <p:spPr>
          <a:xfrm>
            <a:off x="2309018" y="1600200"/>
            <a:ext cx="4525963" cy="4525963"/>
          </a:xfrm>
        </p:spPr>
      </p:pic>
      <p:sp>
        <p:nvSpPr>
          <p:cNvPr id="5" name="TextovéPole 4"/>
          <p:cNvSpPr txBox="1"/>
          <p:nvPr/>
        </p:nvSpPr>
        <p:spPr>
          <a:xfrm>
            <a:off x="571472" y="6286520"/>
            <a:ext cx="2061783" cy="338554"/>
          </a:xfrm>
          <a:prstGeom prst="rect">
            <a:avLst/>
          </a:prstGeom>
          <a:noFill/>
        </p:spPr>
        <p:txBody>
          <a:bodyPr wrap="none" rtlCol="0">
            <a:spAutoFit/>
          </a:bodyPr>
          <a:lstStyle/>
          <a:p>
            <a:r>
              <a:rPr lang="cs-CZ" sz="1600" dirty="0" smtClean="0">
                <a:latin typeface="Century Gothic" pitchFamily="34" charset="0"/>
              </a:rPr>
              <a:t>Autor: David Dufek</a:t>
            </a:r>
            <a:endParaRPr lang="cs-CZ" sz="1600"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EKG papír</a:t>
            </a:r>
            <a:endParaRPr lang="cs-CZ"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Vyznačeny čtverečky 1×1 mm a 5×5 mm</a:t>
            </a:r>
          </a:p>
          <a:p>
            <a:r>
              <a:rPr lang="cs-CZ" dirty="0" smtClean="0">
                <a:latin typeface="Century Gothic" pitchFamily="34" charset="0"/>
              </a:rPr>
              <a:t>Horizontální linie – časové údaje (rychlost posunu 25 mm/s)</a:t>
            </a:r>
          </a:p>
          <a:p>
            <a:r>
              <a:rPr lang="cs-CZ" dirty="0" smtClean="0">
                <a:latin typeface="Century Gothic" pitchFamily="34" charset="0"/>
              </a:rPr>
              <a:t>Vertikální linie – velikost napětí (1 cm = 1 </a:t>
            </a:r>
            <a:r>
              <a:rPr lang="cs-CZ" dirty="0" err="1" smtClean="0">
                <a:latin typeface="Century Gothic" pitchFamily="34" charset="0"/>
              </a:rPr>
              <a:t>mV</a:t>
            </a:r>
            <a:r>
              <a:rPr lang="cs-CZ" dirty="0" smtClean="0">
                <a:latin typeface="Century Gothic"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EKG papír</a:t>
            </a:r>
            <a:endParaRPr lang="cs-CZ" dirty="0">
              <a:latin typeface="Century Gothic" pitchFamily="34" charset="0"/>
            </a:endParaRPr>
          </a:p>
        </p:txBody>
      </p:sp>
      <p:sp>
        <p:nvSpPr>
          <p:cNvPr id="3" name="Zástupný symbol pro obsah 2"/>
          <p:cNvSpPr>
            <a:spLocks noGrp="1"/>
          </p:cNvSpPr>
          <p:nvPr>
            <p:ph idx="1"/>
          </p:nvPr>
        </p:nvSpPr>
        <p:spPr/>
        <p:txBody>
          <a:bodyPr/>
          <a:lstStyle/>
          <a:p>
            <a:endParaRPr lang="cs-CZ" dirty="0" smtClean="0"/>
          </a:p>
        </p:txBody>
      </p:sp>
      <p:pic>
        <p:nvPicPr>
          <p:cNvPr id="32770" name="Picture 2" descr="http://www.wikiskripta.eu/images/c/cf/ParametryEKG.png"/>
          <p:cNvPicPr>
            <a:picLocks noChangeAspect="1" noChangeArrowheads="1"/>
          </p:cNvPicPr>
          <p:nvPr/>
        </p:nvPicPr>
        <p:blipFill>
          <a:blip r:embed="rId3"/>
          <a:srcRect/>
          <a:stretch>
            <a:fillRect/>
          </a:stretch>
        </p:blipFill>
        <p:spPr bwMode="auto">
          <a:xfrm>
            <a:off x="1785918" y="1500174"/>
            <a:ext cx="5467344" cy="4750991"/>
          </a:xfrm>
          <a:prstGeom prst="rect">
            <a:avLst/>
          </a:prstGeom>
          <a:noFill/>
        </p:spPr>
      </p:pic>
      <p:sp>
        <p:nvSpPr>
          <p:cNvPr id="5" name="TextovéPole 4"/>
          <p:cNvSpPr txBox="1"/>
          <p:nvPr/>
        </p:nvSpPr>
        <p:spPr>
          <a:xfrm>
            <a:off x="428596" y="6488668"/>
            <a:ext cx="7879080" cy="338554"/>
          </a:xfrm>
          <a:prstGeom prst="rect">
            <a:avLst/>
          </a:prstGeom>
          <a:noFill/>
        </p:spPr>
        <p:txBody>
          <a:bodyPr wrap="none" rtlCol="0" anchor="ctr">
            <a:spAutoFit/>
          </a:bodyPr>
          <a:lstStyle/>
          <a:p>
            <a:r>
              <a:rPr lang="cs-CZ" sz="1600" dirty="0" smtClean="0">
                <a:latin typeface="Century Gothic" pitchFamily="34" charset="0"/>
              </a:rPr>
              <a:t>Zdroj: </a:t>
            </a:r>
            <a:r>
              <a:rPr lang="cs-CZ" sz="1600" dirty="0" smtClean="0">
                <a:latin typeface="Century Gothic" pitchFamily="34" charset="0"/>
                <a:hlinkClick r:id="rId4"/>
              </a:rPr>
              <a:t>http://www.</a:t>
            </a:r>
            <a:r>
              <a:rPr lang="cs-CZ" sz="1600" dirty="0" err="1" smtClean="0">
                <a:latin typeface="Century Gothic" pitchFamily="34" charset="0"/>
                <a:hlinkClick r:id="rId4"/>
              </a:rPr>
              <a:t>wikiskripta.eu</a:t>
            </a:r>
            <a:r>
              <a:rPr lang="cs-CZ" sz="1600" dirty="0" smtClean="0">
                <a:latin typeface="Century Gothic" pitchFamily="34" charset="0"/>
                <a:hlinkClick r:id="rId4"/>
              </a:rPr>
              <a:t>/</a:t>
            </a:r>
            <a:r>
              <a:rPr lang="cs-CZ" sz="1600" dirty="0" err="1" smtClean="0">
                <a:latin typeface="Century Gothic" pitchFamily="34" charset="0"/>
                <a:hlinkClick r:id="rId4"/>
              </a:rPr>
              <a:t>images</a:t>
            </a:r>
            <a:r>
              <a:rPr lang="cs-CZ" sz="1600" dirty="0" smtClean="0">
                <a:latin typeface="Century Gothic" pitchFamily="34" charset="0"/>
                <a:hlinkClick r:id="rId4"/>
              </a:rPr>
              <a:t>/c/</a:t>
            </a:r>
            <a:r>
              <a:rPr lang="cs-CZ" sz="1600" dirty="0" err="1" smtClean="0">
                <a:latin typeface="Century Gothic" pitchFamily="34" charset="0"/>
                <a:hlinkClick r:id="rId4"/>
              </a:rPr>
              <a:t>cf</a:t>
            </a:r>
            <a:r>
              <a:rPr lang="cs-CZ" sz="1600" dirty="0" smtClean="0">
                <a:latin typeface="Century Gothic" pitchFamily="34" charset="0"/>
                <a:hlinkClick r:id="rId4"/>
              </a:rPr>
              <a:t>/</a:t>
            </a:r>
            <a:r>
              <a:rPr lang="cs-CZ" sz="1600" dirty="0" err="1" smtClean="0">
                <a:latin typeface="Century Gothic" pitchFamily="34" charset="0"/>
                <a:hlinkClick r:id="rId4"/>
              </a:rPr>
              <a:t>ParametryEKG.png</a:t>
            </a:r>
            <a:r>
              <a:rPr lang="cs-CZ" sz="1600" dirty="0" smtClean="0">
                <a:latin typeface="Century Gothic" pitchFamily="34" charset="0"/>
              </a:rPr>
              <a:t>, autor: </a:t>
            </a:r>
            <a:r>
              <a:rPr lang="cs-CZ" sz="1600" dirty="0" err="1" smtClean="0">
                <a:latin typeface="Century Gothic" pitchFamily="34" charset="0"/>
              </a:rPr>
              <a:t>Petrb</a:t>
            </a:r>
            <a:endParaRPr lang="cs-CZ" sz="1600" dirty="0">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entury Gothic" pitchFamily="34" charset="0"/>
              </a:rPr>
              <a:t>Fyziologická EKG křivka</a:t>
            </a:r>
            <a:endParaRPr lang="cs-CZ" dirty="0">
              <a:latin typeface="Century Gothic" pitchFamily="34" charset="0"/>
            </a:endParaRPr>
          </a:p>
        </p:txBody>
      </p:sp>
      <p:sp>
        <p:nvSpPr>
          <p:cNvPr id="3" name="Zástupný symbol pro obsah 2"/>
          <p:cNvSpPr>
            <a:spLocks noGrp="1"/>
          </p:cNvSpPr>
          <p:nvPr>
            <p:ph idx="1"/>
          </p:nvPr>
        </p:nvSpPr>
        <p:spPr/>
        <p:txBody>
          <a:bodyPr/>
          <a:lstStyle/>
          <a:p>
            <a:r>
              <a:rPr lang="cs-CZ" dirty="0" smtClean="0">
                <a:latin typeface="Century Gothic" pitchFamily="34" charset="0"/>
              </a:rPr>
              <a:t>Vlna P – depolarizace síní</a:t>
            </a:r>
          </a:p>
          <a:p>
            <a:r>
              <a:rPr lang="cs-CZ" dirty="0" smtClean="0">
                <a:latin typeface="Century Gothic" pitchFamily="34" charset="0"/>
              </a:rPr>
              <a:t>QRS komplex – depolarizace komor</a:t>
            </a:r>
          </a:p>
          <a:p>
            <a:r>
              <a:rPr lang="cs-CZ" dirty="0" smtClean="0">
                <a:latin typeface="Century Gothic" pitchFamily="34" charset="0"/>
              </a:rPr>
              <a:t>Vlna T – </a:t>
            </a:r>
            <a:r>
              <a:rPr lang="cs-CZ" dirty="0" err="1" smtClean="0">
                <a:latin typeface="Century Gothic" pitchFamily="34" charset="0"/>
              </a:rPr>
              <a:t>repolarizace</a:t>
            </a:r>
            <a:r>
              <a:rPr lang="cs-CZ" dirty="0" smtClean="0">
                <a:latin typeface="Century Gothic" pitchFamily="34" charset="0"/>
              </a:rPr>
              <a:t> komor</a:t>
            </a:r>
          </a:p>
          <a:p>
            <a:r>
              <a:rPr lang="cs-CZ" dirty="0" err="1" smtClean="0">
                <a:latin typeface="Century Gothic" pitchFamily="34" charset="0"/>
              </a:rPr>
              <a:t>Repolarizace</a:t>
            </a:r>
            <a:r>
              <a:rPr lang="cs-CZ" dirty="0" smtClean="0">
                <a:latin typeface="Century Gothic" pitchFamily="34" charset="0"/>
              </a:rPr>
              <a:t> síní překryta QRS komplexem</a:t>
            </a:r>
          </a:p>
          <a:p>
            <a:endParaRPr lang="cs-CZ" dirty="0">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71480"/>
            <a:ext cx="8229600" cy="5554683"/>
          </a:xfrm>
        </p:spPr>
        <p:txBody>
          <a:bodyPr>
            <a:normAutofit/>
          </a:bodyPr>
          <a:lstStyle/>
          <a:p>
            <a:r>
              <a:rPr lang="cs-CZ" dirty="0" smtClean="0">
                <a:latin typeface="Century Gothic" pitchFamily="34" charset="0"/>
              </a:rPr>
              <a:t>Časové úseky:</a:t>
            </a:r>
          </a:p>
          <a:p>
            <a:pPr lvl="1"/>
            <a:r>
              <a:rPr lang="cs-CZ" dirty="0" smtClean="0">
                <a:latin typeface="Century Gothic" pitchFamily="34" charset="0"/>
              </a:rPr>
              <a:t>Segment – od konce jedné křivka po začátek další</a:t>
            </a:r>
          </a:p>
          <a:p>
            <a:pPr lvl="1"/>
            <a:r>
              <a:rPr lang="cs-CZ" dirty="0" smtClean="0">
                <a:latin typeface="Century Gothic" pitchFamily="34" charset="0"/>
              </a:rPr>
              <a:t>Interval – od začátku min. jedné křivky včetně vodorovného úseku, který po ní následuje, po začátek další křivky</a:t>
            </a:r>
          </a:p>
          <a:p>
            <a:r>
              <a:rPr lang="cs-CZ" dirty="0" smtClean="0">
                <a:latin typeface="Century Gothic" pitchFamily="34" charset="0"/>
              </a:rPr>
              <a:t>Segment ST – fáze plató</a:t>
            </a:r>
          </a:p>
          <a:p>
            <a:r>
              <a:rPr lang="cs-CZ" dirty="0" smtClean="0">
                <a:latin typeface="Century Gothic" pitchFamily="34" charset="0"/>
              </a:rPr>
              <a:t>Interval QT – zahrnuje QRS komplex a úsek ST</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5214</TotalTime>
  <Words>709</Words>
  <PresentationFormat>Předvádění na obrazovce (4:3)</PresentationFormat>
  <Paragraphs>89</Paragraphs>
  <Slides>22</Slides>
  <Notes>8</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sady Office</vt:lpstr>
      <vt:lpstr>Elektrokardiografie</vt:lpstr>
      <vt:lpstr>Elektrokardiografie</vt:lpstr>
      <vt:lpstr>Myokard </vt:lpstr>
      <vt:lpstr>Membránový potenciál pacemakerových buněk</vt:lpstr>
      <vt:lpstr>Akční potenciál buněk pracovního myokardu</vt:lpstr>
      <vt:lpstr>EKG papír</vt:lpstr>
      <vt:lpstr>EKG papír</vt:lpstr>
      <vt:lpstr>Fyziologická EKG křivka</vt:lpstr>
      <vt:lpstr>Snímek 9</vt:lpstr>
      <vt:lpstr>Segmenty a intervaly na EKG</vt:lpstr>
      <vt:lpstr>EKG svody</vt:lpstr>
      <vt:lpstr>Končetinové svody</vt:lpstr>
      <vt:lpstr>Končetinové svody</vt:lpstr>
      <vt:lpstr>Hrudní svody</vt:lpstr>
      <vt:lpstr>12-svodové EKG</vt:lpstr>
      <vt:lpstr>Využití EKG</vt:lpstr>
      <vt:lpstr>Patologická EKG</vt:lpstr>
      <vt:lpstr>Hypertrofie levé komory</vt:lpstr>
      <vt:lpstr>AV blokády</vt:lpstr>
      <vt:lpstr>Infarkt myokardu</vt:lpstr>
      <vt:lpstr>Hyperkalémie</vt:lpstr>
      <vt:lpstr>Zdroje informací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Elektrokardiografie</dc:title>
  <dc:creator>Uzivatel</dc:creator>
  <cp:lastModifiedBy>Uzivatel</cp:lastModifiedBy>
  <cp:revision>33</cp:revision>
  <dcterms:created xsi:type="dcterms:W3CDTF">2016-04-21T18:42:47Z</dcterms:created>
  <dcterms:modified xsi:type="dcterms:W3CDTF">2016-10-24T18:35:06Z</dcterms:modified>
</cp:coreProperties>
</file>