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1" r:id="rId3"/>
    <p:sldId id="262" r:id="rId4"/>
    <p:sldId id="264" r:id="rId5"/>
    <p:sldId id="265" r:id="rId6"/>
    <p:sldId id="266" r:id="rId7"/>
    <p:sldId id="263" r:id="rId8"/>
    <p:sldId id="276" r:id="rId9"/>
    <p:sldId id="277" r:id="rId10"/>
    <p:sldId id="278" r:id="rId11"/>
    <p:sldId id="267" r:id="rId12"/>
    <p:sldId id="279" r:id="rId13"/>
    <p:sldId id="268" r:id="rId14"/>
    <p:sldId id="269" r:id="rId15"/>
    <p:sldId id="280" r:id="rId16"/>
    <p:sldId id="281" r:id="rId17"/>
    <p:sldId id="270" r:id="rId18"/>
    <p:sldId id="271" r:id="rId19"/>
    <p:sldId id="272" r:id="rId20"/>
    <p:sldId id="282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67676" autoAdjust="0"/>
  </p:normalViewPr>
  <p:slideViewPr>
    <p:cSldViewPr>
      <p:cViewPr varScale="1">
        <p:scale>
          <a:sx n="59" d="100"/>
          <a:sy n="59" d="100"/>
        </p:scale>
        <p:origin x="-211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19A2D-7E4D-4AA7-B5D5-6CDB7BE5198E}" type="datetimeFigureOut">
              <a:rPr lang="cs-CZ" smtClean="0"/>
              <a:pPr/>
              <a:t>20.01.2017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25398-F247-46C3-8E16-279C39E9A57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Pokud se předmět nepohybuje, vlnění, které se od něj odráží, má stejnou frekvenci. Při pohybu směrem k sondě se zkracuje vlnová délka, frekvence se zvyšuje. </a:t>
            </a:r>
            <a:r>
              <a:rPr lang="cs-CZ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 pohybu směrem od sondy se vlnová délka prodlužuje a frekvence se snižuje. </a:t>
            </a:r>
            <a:endParaRPr lang="cs-CZ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25398-F247-46C3-8E16-279C39E9A575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20.01.2017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20.01.2017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20.01.2017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20.01.2017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20.01.2017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20.01.2017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20.01.2017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20.01.2017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20.01.2017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20.01.2017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20.01.2017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20.01.2017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yale.edu/intmed/cardio/echo_atlas/contents/index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med.yale.edu/intmed/cardio/echo_atlas/contents/index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yale.edu/intmed/cardio/echo_atlas/contents/index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lbi.nih.gov/sites/www.nhlbi.nih.gov/files/images_306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clinicalgate.com/wp-content/uploads/2015/02/B978141605335400006X_f4af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anadawestvets.com/wp-content/uploads/2010/07/Spectral-Doppler-Echo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lbi.nih.gov/sites/www.nhlbi.nih.gov/files/images_25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yale.edu/intmed/cardio/echo_atlas/contents/index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2285992"/>
            <a:ext cx="7772400" cy="1470025"/>
          </a:xfrm>
        </p:spPr>
        <p:txBody>
          <a:bodyPr>
            <a:normAutofit/>
          </a:bodyPr>
          <a:lstStyle/>
          <a:p>
            <a:r>
              <a:rPr lang="cs-CZ" sz="6000" b="1" dirty="0" smtClean="0">
                <a:latin typeface="Century Gothic" pitchFamily="34" charset="0"/>
              </a:rPr>
              <a:t>Echokardiografie</a:t>
            </a:r>
            <a:endParaRPr lang="cs-CZ" sz="6000" b="1" dirty="0">
              <a:latin typeface="Century Gothic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600" dirty="0" err="1" smtClean="0">
                <a:latin typeface="Century Gothic" pitchFamily="34" charset="0"/>
              </a:rPr>
              <a:t>Parasternální</a:t>
            </a:r>
            <a:r>
              <a:rPr lang="cs-CZ" sz="3600" dirty="0" smtClean="0">
                <a:latin typeface="Century Gothic" pitchFamily="34" charset="0"/>
              </a:rPr>
              <a:t> projekce v krátké ose levé komory v úrovni papilárních svalů</a:t>
            </a:r>
            <a:r>
              <a:rPr lang="cs-CZ" dirty="0" smtClean="0">
                <a:latin typeface="Century Gothic" pitchFamily="34" charset="0"/>
              </a:rPr>
              <a:t/>
            </a:r>
            <a:br>
              <a:rPr lang="cs-CZ" dirty="0" smtClean="0">
                <a:latin typeface="Century Gothic" pitchFamily="34" charset="0"/>
              </a:rPr>
            </a:br>
            <a:endParaRPr lang="cs-CZ" dirty="0">
              <a:latin typeface="Century Gothi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latin typeface="Century Gothic" pitchFamily="34" charset="0"/>
            </a:endParaRPr>
          </a:p>
        </p:txBody>
      </p:sp>
      <p:pic>
        <p:nvPicPr>
          <p:cNvPr id="11266" name="Picture 2" descr="Figure 3: Short axis view at the level of the papillary muscles: http://www.med.yale.edu/intmed/cardio/echo_atlas/contents/index.htm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00174"/>
            <a:ext cx="5214974" cy="452399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71472" y="6357958"/>
            <a:ext cx="8230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Century Gothic" pitchFamily="34" charset="0"/>
              </a:rPr>
              <a:t>Zdroj: </a:t>
            </a:r>
            <a:r>
              <a:rPr lang="cs-CZ" sz="1600" dirty="0" smtClean="0">
                <a:latin typeface="Century Gothic" pitchFamily="34" charset="0"/>
                <a:hlinkClick r:id="rId3"/>
              </a:rPr>
              <a:t>http://www.med.</a:t>
            </a:r>
            <a:r>
              <a:rPr lang="cs-CZ" sz="1600" dirty="0" err="1" smtClean="0">
                <a:latin typeface="Century Gothic" pitchFamily="34" charset="0"/>
                <a:hlinkClick r:id="rId3"/>
              </a:rPr>
              <a:t>yale.edu</a:t>
            </a:r>
            <a:r>
              <a:rPr lang="cs-CZ" sz="1600" dirty="0" smtClean="0">
                <a:latin typeface="Century Gothic" pitchFamily="34" charset="0"/>
                <a:hlinkClick r:id="rId3"/>
              </a:rPr>
              <a:t>/</a:t>
            </a:r>
            <a:r>
              <a:rPr lang="cs-CZ" sz="1600" dirty="0" err="1" smtClean="0">
                <a:latin typeface="Century Gothic" pitchFamily="34" charset="0"/>
                <a:hlinkClick r:id="rId3"/>
              </a:rPr>
              <a:t>intmed</a:t>
            </a:r>
            <a:r>
              <a:rPr lang="cs-CZ" sz="1600" dirty="0" smtClean="0">
                <a:latin typeface="Century Gothic" pitchFamily="34" charset="0"/>
                <a:hlinkClick r:id="rId3"/>
              </a:rPr>
              <a:t>/</a:t>
            </a:r>
            <a:r>
              <a:rPr lang="cs-CZ" sz="1600" dirty="0" err="1" smtClean="0">
                <a:latin typeface="Century Gothic" pitchFamily="34" charset="0"/>
                <a:hlinkClick r:id="rId3"/>
              </a:rPr>
              <a:t>cardio</a:t>
            </a:r>
            <a:r>
              <a:rPr lang="cs-CZ" sz="1600" dirty="0" smtClean="0">
                <a:latin typeface="Century Gothic" pitchFamily="34" charset="0"/>
                <a:hlinkClick r:id="rId3"/>
              </a:rPr>
              <a:t>/echo_atlas/</a:t>
            </a:r>
            <a:r>
              <a:rPr lang="cs-CZ" sz="1600" dirty="0" err="1" smtClean="0">
                <a:latin typeface="Century Gothic" pitchFamily="34" charset="0"/>
                <a:hlinkClick r:id="rId3"/>
              </a:rPr>
              <a:t>contents</a:t>
            </a:r>
            <a:r>
              <a:rPr lang="cs-CZ" sz="1600" dirty="0" smtClean="0">
                <a:latin typeface="Century Gothic" pitchFamily="34" charset="0"/>
                <a:hlinkClick r:id="rId3"/>
              </a:rPr>
              <a:t>/index.</a:t>
            </a:r>
            <a:r>
              <a:rPr lang="cs-CZ" sz="1600" dirty="0" err="1" smtClean="0">
                <a:latin typeface="Century Gothic" pitchFamily="34" charset="0"/>
                <a:hlinkClick r:id="rId3"/>
              </a:rPr>
              <a:t>html</a:t>
            </a:r>
            <a:r>
              <a:rPr lang="cs-CZ" sz="1600" dirty="0" smtClean="0">
                <a:latin typeface="Century Gothic" pitchFamily="34" charset="0"/>
              </a:rPr>
              <a:t> </a:t>
            </a:r>
            <a:endParaRPr lang="cs-CZ" sz="16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err="1" smtClean="0">
                <a:latin typeface="Century Gothic" pitchFamily="34" charset="0"/>
              </a:rPr>
              <a:t>Parasternální</a:t>
            </a:r>
            <a:r>
              <a:rPr lang="cs-CZ" sz="3200" dirty="0" smtClean="0">
                <a:latin typeface="Century Gothic" pitchFamily="34" charset="0"/>
              </a:rPr>
              <a:t> projekce v krátké ose levé komory v úrovni aortální chlopně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71472" y="6357958"/>
            <a:ext cx="8230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Century Gothic" pitchFamily="34" charset="0"/>
              </a:rPr>
              <a:t>Zdroj: </a:t>
            </a:r>
            <a:r>
              <a:rPr lang="cs-CZ" sz="1600" dirty="0" smtClean="0">
                <a:latin typeface="Century Gothic" pitchFamily="34" charset="0"/>
                <a:hlinkClick r:id="rId2"/>
              </a:rPr>
              <a:t>http://www.med.</a:t>
            </a:r>
            <a:r>
              <a:rPr lang="cs-CZ" sz="1600" dirty="0" err="1" smtClean="0">
                <a:latin typeface="Century Gothic" pitchFamily="34" charset="0"/>
                <a:hlinkClick r:id="rId2"/>
              </a:rPr>
              <a:t>yale.edu</a:t>
            </a:r>
            <a:r>
              <a:rPr lang="cs-CZ" sz="1600" dirty="0" smtClean="0">
                <a:latin typeface="Century Gothic" pitchFamily="34" charset="0"/>
                <a:hlinkClick r:id="rId2"/>
              </a:rPr>
              <a:t>/</a:t>
            </a:r>
            <a:r>
              <a:rPr lang="cs-CZ" sz="1600" dirty="0" err="1" smtClean="0">
                <a:latin typeface="Century Gothic" pitchFamily="34" charset="0"/>
                <a:hlinkClick r:id="rId2"/>
              </a:rPr>
              <a:t>intmed</a:t>
            </a:r>
            <a:r>
              <a:rPr lang="cs-CZ" sz="1600" dirty="0" smtClean="0">
                <a:latin typeface="Century Gothic" pitchFamily="34" charset="0"/>
                <a:hlinkClick r:id="rId2"/>
              </a:rPr>
              <a:t>/</a:t>
            </a:r>
            <a:r>
              <a:rPr lang="cs-CZ" sz="1600" dirty="0" err="1" smtClean="0">
                <a:latin typeface="Century Gothic" pitchFamily="34" charset="0"/>
                <a:hlinkClick r:id="rId2"/>
              </a:rPr>
              <a:t>cardio</a:t>
            </a:r>
            <a:r>
              <a:rPr lang="cs-CZ" sz="1600" dirty="0" smtClean="0">
                <a:latin typeface="Century Gothic" pitchFamily="34" charset="0"/>
                <a:hlinkClick r:id="rId2"/>
              </a:rPr>
              <a:t>/echo_atlas/</a:t>
            </a:r>
            <a:r>
              <a:rPr lang="cs-CZ" sz="1600" dirty="0" err="1" smtClean="0">
                <a:latin typeface="Century Gothic" pitchFamily="34" charset="0"/>
                <a:hlinkClick r:id="rId2"/>
              </a:rPr>
              <a:t>contents</a:t>
            </a:r>
            <a:r>
              <a:rPr lang="cs-CZ" sz="1600" dirty="0" smtClean="0">
                <a:latin typeface="Century Gothic" pitchFamily="34" charset="0"/>
                <a:hlinkClick r:id="rId2"/>
              </a:rPr>
              <a:t>/index.</a:t>
            </a:r>
            <a:r>
              <a:rPr lang="cs-CZ" sz="1600" dirty="0" err="1" smtClean="0">
                <a:latin typeface="Century Gothic" pitchFamily="34" charset="0"/>
                <a:hlinkClick r:id="rId2"/>
              </a:rPr>
              <a:t>html</a:t>
            </a:r>
            <a:r>
              <a:rPr lang="cs-CZ" sz="1600" dirty="0" smtClean="0">
                <a:latin typeface="Century Gothic" pitchFamily="34" charset="0"/>
              </a:rPr>
              <a:t> </a:t>
            </a:r>
            <a:endParaRPr lang="cs-CZ" sz="1600" dirty="0">
              <a:latin typeface="Century Gothic" pitchFamily="34" charset="0"/>
            </a:endParaRPr>
          </a:p>
        </p:txBody>
      </p:sp>
      <p:pic>
        <p:nvPicPr>
          <p:cNvPr id="10242" name="Picture 2" descr="Figure 4: Short axis view at the level of the aortic valve: http://www.med.yale.edu/intmed/cardio/echo_atlas/contents/index.htm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500174"/>
            <a:ext cx="5286412" cy="458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entury Gothic" pitchFamily="34" charset="0"/>
              </a:rPr>
              <a:t>Transtorakální</a:t>
            </a:r>
            <a:r>
              <a:rPr lang="cs-CZ" dirty="0" smtClean="0">
                <a:latin typeface="Century Gothic" pitchFamily="34" charset="0"/>
              </a:rPr>
              <a:t> vyšetření</a:t>
            </a:r>
            <a:endParaRPr lang="cs-CZ" dirty="0">
              <a:latin typeface="Century Gothi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entury Gothic" pitchFamily="34" charset="0"/>
              </a:rPr>
              <a:t>Apikální </a:t>
            </a:r>
            <a:r>
              <a:rPr lang="cs-CZ" dirty="0" err="1" smtClean="0">
                <a:latin typeface="Century Gothic" pitchFamily="34" charset="0"/>
              </a:rPr>
              <a:t>čtyřdutinová</a:t>
            </a:r>
            <a:r>
              <a:rPr lang="cs-CZ" dirty="0" smtClean="0">
                <a:latin typeface="Century Gothic" pitchFamily="34" charset="0"/>
              </a:rPr>
              <a:t> projekce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Všechny čtyři dutiny, mitrální a trikuspidální chlopeň</a:t>
            </a:r>
            <a:endParaRPr lang="cs-CZ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Century Gothic" pitchFamily="34" charset="0"/>
              </a:rPr>
              <a:t>Apikální </a:t>
            </a:r>
            <a:r>
              <a:rPr lang="cs-CZ" dirty="0" err="1" smtClean="0">
                <a:latin typeface="Century Gothic" pitchFamily="34" charset="0"/>
              </a:rPr>
              <a:t>čtyřdutinová</a:t>
            </a:r>
            <a:r>
              <a:rPr lang="cs-CZ" dirty="0" smtClean="0">
                <a:latin typeface="Century Gothic" pitchFamily="34" charset="0"/>
              </a:rPr>
              <a:t> projekce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Figure 5: Apical 4 chamber view: http://www.med.yale.edu/intmed/cardio/echo_atlas/contents/index.htm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85860"/>
            <a:ext cx="5643602" cy="489582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71472" y="6357958"/>
            <a:ext cx="8230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Century Gothic" pitchFamily="34" charset="0"/>
              </a:rPr>
              <a:t>Zdroj: </a:t>
            </a:r>
            <a:r>
              <a:rPr lang="cs-CZ" sz="1600" dirty="0" smtClean="0">
                <a:latin typeface="Century Gothic" pitchFamily="34" charset="0"/>
                <a:hlinkClick r:id="rId3"/>
              </a:rPr>
              <a:t>http://www.med.</a:t>
            </a:r>
            <a:r>
              <a:rPr lang="cs-CZ" sz="1600" dirty="0" err="1" smtClean="0">
                <a:latin typeface="Century Gothic" pitchFamily="34" charset="0"/>
                <a:hlinkClick r:id="rId3"/>
              </a:rPr>
              <a:t>yale.edu</a:t>
            </a:r>
            <a:r>
              <a:rPr lang="cs-CZ" sz="1600" dirty="0" smtClean="0">
                <a:latin typeface="Century Gothic" pitchFamily="34" charset="0"/>
                <a:hlinkClick r:id="rId3"/>
              </a:rPr>
              <a:t>/</a:t>
            </a:r>
            <a:r>
              <a:rPr lang="cs-CZ" sz="1600" dirty="0" err="1" smtClean="0">
                <a:latin typeface="Century Gothic" pitchFamily="34" charset="0"/>
                <a:hlinkClick r:id="rId3"/>
              </a:rPr>
              <a:t>intmed</a:t>
            </a:r>
            <a:r>
              <a:rPr lang="cs-CZ" sz="1600" dirty="0" smtClean="0">
                <a:latin typeface="Century Gothic" pitchFamily="34" charset="0"/>
                <a:hlinkClick r:id="rId3"/>
              </a:rPr>
              <a:t>/</a:t>
            </a:r>
            <a:r>
              <a:rPr lang="cs-CZ" sz="1600" dirty="0" err="1" smtClean="0">
                <a:latin typeface="Century Gothic" pitchFamily="34" charset="0"/>
                <a:hlinkClick r:id="rId3"/>
              </a:rPr>
              <a:t>cardio</a:t>
            </a:r>
            <a:r>
              <a:rPr lang="cs-CZ" sz="1600" dirty="0" smtClean="0">
                <a:latin typeface="Century Gothic" pitchFamily="34" charset="0"/>
                <a:hlinkClick r:id="rId3"/>
              </a:rPr>
              <a:t>/echo_atlas/</a:t>
            </a:r>
            <a:r>
              <a:rPr lang="cs-CZ" sz="1600" dirty="0" err="1" smtClean="0">
                <a:latin typeface="Century Gothic" pitchFamily="34" charset="0"/>
                <a:hlinkClick r:id="rId3"/>
              </a:rPr>
              <a:t>contents</a:t>
            </a:r>
            <a:r>
              <a:rPr lang="cs-CZ" sz="1600" dirty="0" smtClean="0">
                <a:latin typeface="Century Gothic" pitchFamily="34" charset="0"/>
                <a:hlinkClick r:id="rId3"/>
              </a:rPr>
              <a:t>/index.</a:t>
            </a:r>
            <a:r>
              <a:rPr lang="cs-CZ" sz="1600" dirty="0" err="1" smtClean="0">
                <a:latin typeface="Century Gothic" pitchFamily="34" charset="0"/>
                <a:hlinkClick r:id="rId3"/>
              </a:rPr>
              <a:t>html</a:t>
            </a:r>
            <a:r>
              <a:rPr lang="cs-CZ" sz="1600" dirty="0" smtClean="0">
                <a:latin typeface="Century Gothic" pitchFamily="34" charset="0"/>
              </a:rPr>
              <a:t> </a:t>
            </a:r>
            <a:endParaRPr lang="cs-CZ" sz="16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entury Gothic" pitchFamily="34" charset="0"/>
              </a:rPr>
              <a:t>Transezofageální</a:t>
            </a:r>
            <a:r>
              <a:rPr lang="cs-CZ" dirty="0" smtClean="0">
                <a:latin typeface="Century Gothic" pitchFamily="34" charset="0"/>
              </a:rPr>
              <a:t> vyšetření</a:t>
            </a:r>
            <a:endParaRPr lang="cs-CZ" dirty="0">
              <a:latin typeface="Century Gothi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latin typeface="Century Gothic" pitchFamily="34" charset="0"/>
              </a:rPr>
              <a:t>UTZ sonda umístěna na konci endoskopu</a:t>
            </a:r>
          </a:p>
          <a:p>
            <a:r>
              <a:rPr lang="cs-CZ" dirty="0" smtClean="0">
                <a:latin typeface="Century Gothic" pitchFamily="34" charset="0"/>
              </a:rPr>
              <a:t>Zavádí se do jícnu a fundu žaludku</a:t>
            </a:r>
          </a:p>
          <a:p>
            <a:r>
              <a:rPr lang="cs-CZ" dirty="0" smtClean="0">
                <a:latin typeface="Century Gothic" pitchFamily="34" charset="0"/>
              </a:rPr>
              <a:t>Výhoda: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Odpadá limitace mezižeberními prostory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Kvalitnější zobrazení (zjištění menších trombů, vegetací)</a:t>
            </a:r>
          </a:p>
          <a:p>
            <a:pPr marL="571500" indent="-514350"/>
            <a:r>
              <a:rPr lang="cs-CZ" dirty="0" smtClean="0">
                <a:latin typeface="Century Gothic" pitchFamily="34" charset="0"/>
              </a:rPr>
              <a:t>Použití – indikace k plastice mitrální chlopně, pooperačně</a:t>
            </a:r>
            <a:endParaRPr lang="cs-CZ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entury Gothic" pitchFamily="34" charset="0"/>
              </a:rPr>
              <a:t>Transezofageální</a:t>
            </a:r>
            <a:r>
              <a:rPr lang="cs-CZ" dirty="0" smtClean="0">
                <a:latin typeface="Century Gothic" pitchFamily="34" charset="0"/>
              </a:rPr>
              <a:t> vyšetření</a:t>
            </a:r>
            <a:endParaRPr lang="cs-CZ" dirty="0">
              <a:latin typeface="Century Gothi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3794" name="Picture 2" descr="http://www.nhlbi.nih.gov/sites/www.nhlbi.nih.gov/files/images_3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428736"/>
            <a:ext cx="5643602" cy="495448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071538" y="6357958"/>
            <a:ext cx="74190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Century Gothic" pitchFamily="34" charset="0"/>
              </a:rPr>
              <a:t>Zdroj: </a:t>
            </a:r>
            <a:r>
              <a:rPr lang="cs-CZ" sz="1600" dirty="0" smtClean="0">
                <a:latin typeface="Century Gothic" pitchFamily="34" charset="0"/>
                <a:hlinkClick r:id="rId3"/>
              </a:rPr>
              <a:t>http://www.</a:t>
            </a:r>
            <a:r>
              <a:rPr lang="cs-CZ" sz="1600" dirty="0" err="1" smtClean="0">
                <a:latin typeface="Century Gothic" pitchFamily="34" charset="0"/>
                <a:hlinkClick r:id="rId3"/>
              </a:rPr>
              <a:t>nhlbi.nih.gov</a:t>
            </a:r>
            <a:r>
              <a:rPr lang="cs-CZ" sz="1600" dirty="0" smtClean="0">
                <a:latin typeface="Century Gothic" pitchFamily="34" charset="0"/>
                <a:hlinkClick r:id="rId3"/>
              </a:rPr>
              <a:t>/</a:t>
            </a:r>
            <a:r>
              <a:rPr lang="cs-CZ" sz="1600" dirty="0" err="1" smtClean="0">
                <a:latin typeface="Century Gothic" pitchFamily="34" charset="0"/>
                <a:hlinkClick r:id="rId3"/>
              </a:rPr>
              <a:t>sites</a:t>
            </a:r>
            <a:r>
              <a:rPr lang="cs-CZ" sz="1600" dirty="0" smtClean="0">
                <a:latin typeface="Century Gothic" pitchFamily="34" charset="0"/>
                <a:hlinkClick r:id="rId3"/>
              </a:rPr>
              <a:t>/www.</a:t>
            </a:r>
            <a:r>
              <a:rPr lang="cs-CZ" sz="1600" dirty="0" err="1" smtClean="0">
                <a:latin typeface="Century Gothic" pitchFamily="34" charset="0"/>
                <a:hlinkClick r:id="rId3"/>
              </a:rPr>
              <a:t>nhlbi.nih.gov</a:t>
            </a:r>
            <a:r>
              <a:rPr lang="cs-CZ" sz="1600" dirty="0" smtClean="0">
                <a:latin typeface="Century Gothic" pitchFamily="34" charset="0"/>
                <a:hlinkClick r:id="rId3"/>
              </a:rPr>
              <a:t>/</a:t>
            </a:r>
            <a:r>
              <a:rPr lang="cs-CZ" sz="1600" dirty="0" err="1" smtClean="0">
                <a:latin typeface="Century Gothic" pitchFamily="34" charset="0"/>
                <a:hlinkClick r:id="rId3"/>
              </a:rPr>
              <a:t>files</a:t>
            </a:r>
            <a:r>
              <a:rPr lang="cs-CZ" sz="1600" dirty="0" smtClean="0">
                <a:latin typeface="Century Gothic" pitchFamily="34" charset="0"/>
                <a:hlinkClick r:id="rId3"/>
              </a:rPr>
              <a:t>/</a:t>
            </a:r>
            <a:r>
              <a:rPr lang="cs-CZ" sz="1600" dirty="0" err="1" smtClean="0">
                <a:latin typeface="Century Gothic" pitchFamily="34" charset="0"/>
                <a:hlinkClick r:id="rId3"/>
              </a:rPr>
              <a:t>images</a:t>
            </a:r>
            <a:r>
              <a:rPr lang="cs-CZ" sz="1600" dirty="0" smtClean="0">
                <a:latin typeface="Century Gothic" pitchFamily="34" charset="0"/>
                <a:hlinkClick r:id="rId3"/>
              </a:rPr>
              <a:t>_306</a:t>
            </a:r>
            <a:r>
              <a:rPr lang="cs-CZ" sz="1600" dirty="0" smtClean="0">
                <a:latin typeface="Century Gothic" pitchFamily="34" charset="0"/>
              </a:rPr>
              <a:t> </a:t>
            </a:r>
            <a:endParaRPr lang="cs-CZ" sz="16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entury Gothic" pitchFamily="34" charset="0"/>
              </a:rPr>
              <a:t>Transezofageální</a:t>
            </a:r>
            <a:r>
              <a:rPr lang="cs-CZ" dirty="0" smtClean="0">
                <a:latin typeface="Century Gothic" pitchFamily="34" charset="0"/>
              </a:rPr>
              <a:t> vyšetření</a:t>
            </a:r>
            <a:endParaRPr lang="cs-CZ" dirty="0">
              <a:latin typeface="Century Gothi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28596" y="6357958"/>
            <a:ext cx="82493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latin typeface="Century Gothic" pitchFamily="34" charset="0"/>
              </a:rPr>
              <a:t>Zdroj: </a:t>
            </a:r>
            <a:r>
              <a:rPr lang="cs-CZ" sz="1400" dirty="0" smtClean="0">
                <a:latin typeface="Century Gothic" pitchFamily="34" charset="0"/>
                <a:hlinkClick r:id="rId2"/>
              </a:rPr>
              <a:t>http://clinicalgate.com/wp-content/uploads/2015/02/B978141605335400006X_f4af.jpg</a:t>
            </a:r>
            <a:r>
              <a:rPr lang="cs-CZ" sz="1400" dirty="0" smtClean="0">
                <a:latin typeface="Century Gothic" pitchFamily="34" charset="0"/>
              </a:rPr>
              <a:t> </a:t>
            </a:r>
            <a:endParaRPr lang="cs-CZ" sz="1400" dirty="0">
              <a:latin typeface="Century Gothic" pitchFamily="34" charset="0"/>
            </a:endParaRPr>
          </a:p>
        </p:txBody>
      </p:sp>
      <p:pic>
        <p:nvPicPr>
          <p:cNvPr id="34818" name="Picture 2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928802"/>
            <a:ext cx="7659329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Century Gothic" pitchFamily="34" charset="0"/>
              </a:rPr>
              <a:t>Dopplerovská echokardiografie</a:t>
            </a:r>
            <a:endParaRPr lang="cs-CZ" dirty="0">
              <a:latin typeface="Century Gothi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entury Gothic" pitchFamily="34" charset="0"/>
              </a:rPr>
              <a:t>Využívá Dopplerova jevu – změny frekvence UTZ vln odrážejících se od pohybujících se předmětů – erytrocytů</a:t>
            </a:r>
          </a:p>
          <a:p>
            <a:r>
              <a:rPr lang="cs-CZ" dirty="0" smtClean="0">
                <a:latin typeface="Century Gothic" pitchFamily="34" charset="0"/>
              </a:rPr>
              <a:t>Umožňuje měřit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Rychlost toku krve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Tlakový gradient na </a:t>
            </a:r>
            <a:r>
              <a:rPr lang="cs-CZ" dirty="0" err="1" smtClean="0">
                <a:latin typeface="Century Gothic" pitchFamily="34" charset="0"/>
              </a:rPr>
              <a:t>stenotické</a:t>
            </a:r>
            <a:r>
              <a:rPr lang="cs-CZ" dirty="0" smtClean="0">
                <a:latin typeface="Century Gothic" pitchFamily="34" charset="0"/>
              </a:rPr>
              <a:t> chlopni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Plochu </a:t>
            </a:r>
            <a:r>
              <a:rPr lang="cs-CZ" dirty="0" err="1" smtClean="0">
                <a:latin typeface="Century Gothic" pitchFamily="34" charset="0"/>
              </a:rPr>
              <a:t>stenotického</a:t>
            </a:r>
            <a:r>
              <a:rPr lang="cs-CZ" dirty="0" smtClean="0">
                <a:latin typeface="Century Gothic" pitchFamily="34" charset="0"/>
              </a:rPr>
              <a:t> aortálního nebo mitrálního ústí</a:t>
            </a:r>
            <a:endParaRPr lang="cs-CZ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entury Gothic" pitchFamily="34" charset="0"/>
              </a:rPr>
              <a:t>Dopplerův jev</a:t>
            </a:r>
            <a:endParaRPr lang="cs-CZ" dirty="0">
              <a:latin typeface="Century Gothic" pitchFamily="34" charset="0"/>
            </a:endParaRPr>
          </a:p>
        </p:txBody>
      </p:sp>
      <p:pic>
        <p:nvPicPr>
          <p:cNvPr id="6" name="Zástupný symbol pro obsah 5" descr="Princip Dopplerova jevu.001.tif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14546" y="1500174"/>
            <a:ext cx="4525963" cy="4525963"/>
          </a:xfrm>
        </p:spPr>
      </p:pic>
      <p:sp>
        <p:nvSpPr>
          <p:cNvPr id="5" name="TextovéPole 4"/>
          <p:cNvSpPr txBox="1"/>
          <p:nvPr/>
        </p:nvSpPr>
        <p:spPr>
          <a:xfrm>
            <a:off x="357158" y="6286520"/>
            <a:ext cx="20617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Century Gothic" pitchFamily="34" charset="0"/>
              </a:rPr>
              <a:t>Autor: David Dufek</a:t>
            </a:r>
            <a:endParaRPr lang="cs-CZ" sz="16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Century Gothic" pitchFamily="34" charset="0"/>
              </a:rPr>
              <a:t>Spektrální </a:t>
            </a:r>
            <a:r>
              <a:rPr lang="cs-CZ" smtClean="0">
                <a:latin typeface="Century Gothic" pitchFamily="34" charset="0"/>
              </a:rPr>
              <a:t>dopplerovská křivka</a:t>
            </a:r>
            <a:endParaRPr lang="cs-CZ">
              <a:latin typeface="Century Gothi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http://canadawestvets.com/wp-content/uploads/2010/07/Spectral-Doppler-Ech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7381860" cy="5034429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785786" y="6429396"/>
            <a:ext cx="8233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latin typeface="Century Gothic" pitchFamily="34" charset="0"/>
              </a:rPr>
              <a:t>Zdroj: </a:t>
            </a:r>
            <a:r>
              <a:rPr lang="cs-CZ" sz="1400" dirty="0" smtClean="0">
                <a:latin typeface="Century Gothic" pitchFamily="34" charset="0"/>
                <a:hlinkClick r:id="rId3"/>
              </a:rPr>
              <a:t>http://canadawestvets.com/wp-content/uploads/2010/07/Spectral-Doppler-Echo.jpg</a:t>
            </a:r>
            <a:r>
              <a:rPr lang="cs-CZ" sz="1400" dirty="0" smtClean="0">
                <a:latin typeface="Century Gothic" pitchFamily="34" charset="0"/>
              </a:rPr>
              <a:t> </a:t>
            </a:r>
            <a:endParaRPr lang="cs-CZ" sz="14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Century Gothic" pitchFamily="34" charset="0"/>
              </a:rPr>
              <a:t>Echokardiografie</a:t>
            </a:r>
            <a:endParaRPr lang="cs-CZ" b="1" dirty="0">
              <a:latin typeface="Century Gothi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entury Gothic" pitchFamily="34" charset="0"/>
              </a:rPr>
              <a:t>= ultrazvukové vyšetření srdce</a:t>
            </a:r>
          </a:p>
          <a:p>
            <a:r>
              <a:rPr lang="cs-CZ" dirty="0" smtClean="0">
                <a:latin typeface="Century Gothic" pitchFamily="34" charset="0"/>
              </a:rPr>
              <a:t>Neinvazivní zobrazovací metoda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9458" name="Picture 2" descr="https://www.nhlbi.nih.gov/sites/www.nhlbi.nih.gov/files/images_2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928934"/>
            <a:ext cx="4524375" cy="337185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928662" y="6357958"/>
            <a:ext cx="7499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Century Gothic" pitchFamily="34" charset="0"/>
              </a:rPr>
              <a:t>Zdroj: </a:t>
            </a:r>
            <a:r>
              <a:rPr lang="cs-CZ" sz="1600" dirty="0" smtClean="0">
                <a:latin typeface="Century Gothic" pitchFamily="34" charset="0"/>
                <a:hlinkClick r:id="rId3"/>
              </a:rPr>
              <a:t>https://www.nhlbi.nih.gov/sites/www.nhlbi.nih.gov/files/images_254</a:t>
            </a:r>
            <a:r>
              <a:rPr lang="cs-CZ" sz="1600" dirty="0" smtClean="0">
                <a:latin typeface="Century Gothic" pitchFamily="34" charset="0"/>
              </a:rPr>
              <a:t> </a:t>
            </a:r>
            <a:endParaRPr lang="cs-CZ" sz="16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entury Gothic" pitchFamily="34" charset="0"/>
              </a:rPr>
              <a:t>Zdroje informací</a:t>
            </a:r>
            <a:endParaRPr lang="cs-CZ" dirty="0">
              <a:latin typeface="Century Gothi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entury Gothic" pitchFamily="34" charset="0"/>
              </a:rPr>
              <a:t>STANĚK, Vladimír. </a:t>
            </a:r>
            <a:r>
              <a:rPr lang="cs-CZ" i="1" dirty="0" smtClean="0">
                <a:latin typeface="Century Gothic" pitchFamily="34" charset="0"/>
              </a:rPr>
              <a:t>Kardiologie v praxi</a:t>
            </a:r>
            <a:r>
              <a:rPr lang="cs-CZ" dirty="0" smtClean="0">
                <a:latin typeface="Century Gothic" pitchFamily="34" charset="0"/>
              </a:rPr>
              <a:t>. 1. </a:t>
            </a:r>
            <a:r>
              <a:rPr lang="cs-CZ" dirty="0" err="1" smtClean="0">
                <a:latin typeface="Century Gothic" pitchFamily="34" charset="0"/>
              </a:rPr>
              <a:t>vyd</a:t>
            </a:r>
            <a:r>
              <a:rPr lang="cs-CZ" dirty="0" smtClean="0">
                <a:latin typeface="Century Gothic" pitchFamily="34" charset="0"/>
              </a:rPr>
              <a:t>. Praha: </a:t>
            </a:r>
            <a:r>
              <a:rPr lang="cs-CZ" dirty="0" err="1" smtClean="0">
                <a:latin typeface="Century Gothic" pitchFamily="34" charset="0"/>
              </a:rPr>
              <a:t>Axonite</a:t>
            </a:r>
            <a:r>
              <a:rPr lang="cs-CZ" dirty="0" smtClean="0">
                <a:latin typeface="Century Gothic" pitchFamily="34" charset="0"/>
              </a:rPr>
              <a:t> CZ, 2014, 375 s. </a:t>
            </a:r>
            <a:r>
              <a:rPr lang="cs-CZ" dirty="0" err="1" smtClean="0">
                <a:latin typeface="Century Gothic" pitchFamily="34" charset="0"/>
              </a:rPr>
              <a:t>Asclepius</a:t>
            </a:r>
            <a:r>
              <a:rPr lang="cs-CZ" dirty="0" smtClean="0">
                <a:latin typeface="Century Gothic" pitchFamily="34" charset="0"/>
              </a:rPr>
              <a:t>. ISBN 978-80-904899-7-4.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entury Gothic" pitchFamily="34" charset="0"/>
              </a:rPr>
              <a:t>Princip metody</a:t>
            </a:r>
            <a:endParaRPr lang="cs-CZ" dirty="0">
              <a:latin typeface="Century Gothi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entury Gothic" pitchFamily="34" charset="0"/>
              </a:rPr>
              <a:t>UTZ vlny vytvářeny piezoelektrickými krystaly – vlivem střídavého elektrického proudu dochází ke smršťování a roztahování krystalů – vzniká mechanické vlnění, které se odráží od tkání</a:t>
            </a:r>
            <a:endParaRPr lang="cs-CZ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r>
              <a:rPr lang="cs-CZ" dirty="0" smtClean="0">
                <a:latin typeface="Century Gothic" pitchFamily="34" charset="0"/>
              </a:rPr>
              <a:t>Mechanické vlnění je opět přijímáno krystaly, ve kterých indukuje elektrické proud – od bližších struktur se vlnění vrátí dříve, od vzdálenějších později</a:t>
            </a:r>
          </a:p>
          <a:p>
            <a:r>
              <a:rPr lang="cs-CZ" dirty="0" smtClean="0">
                <a:latin typeface="Century Gothic" pitchFamily="34" charset="0"/>
              </a:rPr>
              <a:t>Dle amplitudy je strukturám přiřazen určitý odstín šedé a je rekonstruován obraz UTZ</a:t>
            </a:r>
            <a:endParaRPr lang="cs-CZ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entury Gothic" pitchFamily="34" charset="0"/>
              </a:rPr>
              <a:t>Získáváme informace o:</a:t>
            </a:r>
            <a:endParaRPr lang="cs-CZ" dirty="0">
              <a:latin typeface="Century Gothi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entury Gothic" pitchFamily="34" charset="0"/>
              </a:rPr>
              <a:t>Velikosti srdečních dutin</a:t>
            </a:r>
          </a:p>
          <a:p>
            <a:r>
              <a:rPr lang="cs-CZ" dirty="0" smtClean="0">
                <a:latin typeface="Century Gothic" pitchFamily="34" charset="0"/>
              </a:rPr>
              <a:t>Tloušťce stěny myokardu</a:t>
            </a:r>
          </a:p>
          <a:p>
            <a:r>
              <a:rPr lang="cs-CZ" dirty="0" smtClean="0">
                <a:latin typeface="Century Gothic" pitchFamily="34" charset="0"/>
              </a:rPr>
              <a:t>Pohybu, změně struktury a regurgitacích chlopní</a:t>
            </a:r>
          </a:p>
          <a:p>
            <a:r>
              <a:rPr lang="cs-CZ" dirty="0" smtClean="0">
                <a:latin typeface="Century Gothic" pitchFamily="34" charset="0"/>
              </a:rPr>
              <a:t>Patologických útvarech</a:t>
            </a:r>
          </a:p>
          <a:p>
            <a:r>
              <a:rPr lang="cs-CZ" dirty="0" err="1" smtClean="0">
                <a:latin typeface="Century Gothic" pitchFamily="34" charset="0"/>
              </a:rPr>
              <a:t>Ejekční</a:t>
            </a:r>
            <a:r>
              <a:rPr lang="cs-CZ" dirty="0" smtClean="0">
                <a:latin typeface="Century Gothic" pitchFamily="34" charset="0"/>
              </a:rPr>
              <a:t> frakci</a:t>
            </a:r>
          </a:p>
          <a:p>
            <a:endParaRPr lang="cs-CZ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500034" y="1071546"/>
          <a:ext cx="8215370" cy="4846983"/>
        </p:xfrm>
        <a:graphic>
          <a:graphicData uri="http://schemas.openxmlformats.org/drawingml/2006/table">
            <a:tbl>
              <a:tblPr/>
              <a:tblGrid>
                <a:gridCol w="4107685"/>
                <a:gridCol w="4107685"/>
              </a:tblGrid>
              <a:tr h="55816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Fyziologické </a:t>
                      </a:r>
                      <a:r>
                        <a:rPr lang="cs-CZ" sz="20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hodnoty velikosti srdečních dutin z echokardiografického vyšetření</a:t>
                      </a:r>
                      <a:endParaRPr lang="cs-CZ" sz="20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92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Levá síň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entury Gothic" pitchFamily="34" charset="0"/>
                          <a:ea typeface="Calibri"/>
                          <a:cs typeface="Times New Roman"/>
                        </a:rPr>
                        <a:t>&lt; 22 mm/m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Levá komora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entury Gothic" pitchFamily="34" charset="0"/>
                          <a:ea typeface="Calibri"/>
                          <a:cs typeface="Times New Roman"/>
                        </a:rPr>
                        <a:t>&lt; 31 mm/m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Pravá komora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entury Gothic" pitchFamily="34" charset="0"/>
                          <a:ea typeface="Calibri"/>
                          <a:cs typeface="Times New Roman"/>
                        </a:rPr>
                        <a:t>31 mm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12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Fyziologické </a:t>
                      </a:r>
                      <a:r>
                        <a:rPr lang="cs-CZ" sz="20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hodnoty tloušťky stěn srdečních dutin</a:t>
                      </a:r>
                      <a:endParaRPr lang="cs-CZ" sz="20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92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Pravá komora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&lt; 5 mm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entury Gothic" pitchFamily="34" charset="0"/>
                          <a:ea typeface="Calibri"/>
                          <a:cs typeface="Times New Roman"/>
                        </a:rPr>
                        <a:t>Zadní stěna levé komory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6 </a:t>
                      </a:r>
                      <a:r>
                        <a:rPr lang="cs-CZ" sz="20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– 10 mm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entury Gothic" pitchFamily="34" charset="0"/>
                          <a:ea typeface="Calibri"/>
                          <a:cs typeface="Times New Roman"/>
                        </a:rPr>
                        <a:t>Mezikomorové septum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6 </a:t>
                      </a:r>
                      <a:r>
                        <a:rPr lang="cs-CZ" sz="20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– 12 mm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entury Gothic" pitchFamily="34" charset="0"/>
                          <a:ea typeface="Calibri"/>
                          <a:cs typeface="Times New Roman"/>
                        </a:rPr>
                        <a:t>Poměr septum/zadní stěna levé komory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&lt; 1,3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entury Gothic" pitchFamily="34" charset="0"/>
              </a:rPr>
              <a:t>Transtorakální</a:t>
            </a:r>
            <a:r>
              <a:rPr lang="cs-CZ" dirty="0" smtClean="0">
                <a:latin typeface="Century Gothic" pitchFamily="34" charset="0"/>
              </a:rPr>
              <a:t> vyšetření</a:t>
            </a:r>
            <a:endParaRPr lang="cs-CZ" dirty="0">
              <a:latin typeface="Century Gothi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latin typeface="Century Gothic" pitchFamily="34" charset="0"/>
              </a:rPr>
              <a:t>Parasternální</a:t>
            </a:r>
            <a:r>
              <a:rPr lang="cs-CZ" dirty="0" smtClean="0">
                <a:latin typeface="Century Gothic" pitchFamily="34" charset="0"/>
              </a:rPr>
              <a:t> projekce v dlouhé ose levé komory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Sonda na 2. – 4. mezižebří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Pravá komora, </a:t>
            </a:r>
            <a:r>
              <a:rPr lang="cs-CZ" dirty="0" err="1" smtClean="0">
                <a:latin typeface="Century Gothic" pitchFamily="34" charset="0"/>
              </a:rPr>
              <a:t>mezikomorové</a:t>
            </a:r>
            <a:r>
              <a:rPr lang="cs-CZ" dirty="0" smtClean="0">
                <a:latin typeface="Century Gothic" pitchFamily="34" charset="0"/>
              </a:rPr>
              <a:t> septum, zadní stěna levé komory, kořen aorty, levá síň, chlopně levého srdce</a:t>
            </a:r>
            <a:endParaRPr lang="cs-CZ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>
                <a:latin typeface="Century Gothic" pitchFamily="34" charset="0"/>
              </a:rPr>
              <a:t>Parasternální</a:t>
            </a:r>
            <a:r>
              <a:rPr lang="cs-CZ" dirty="0" smtClean="0">
                <a:latin typeface="Century Gothic" pitchFamily="34" charset="0"/>
              </a:rPr>
              <a:t> projekce v dlouhé ose levé komory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latin typeface="Century Gothic" pitchFamily="34" charset="0"/>
            </a:endParaRPr>
          </a:p>
        </p:txBody>
      </p:sp>
      <p:pic>
        <p:nvPicPr>
          <p:cNvPr id="13314" name="Picture 2" descr="Figure 1: Parasternal long axis view: http://www.med.yale.edu/intmed/cardio/echo_atlas/contents/index.htm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00174"/>
            <a:ext cx="5429288" cy="4709907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71472" y="6357958"/>
            <a:ext cx="8230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Century Gothic" pitchFamily="34" charset="0"/>
              </a:rPr>
              <a:t>Zdroj: </a:t>
            </a:r>
            <a:r>
              <a:rPr lang="cs-CZ" sz="1600" dirty="0" smtClean="0">
                <a:latin typeface="Century Gothic" pitchFamily="34" charset="0"/>
                <a:hlinkClick r:id="rId3"/>
              </a:rPr>
              <a:t>http://www.med.</a:t>
            </a:r>
            <a:r>
              <a:rPr lang="cs-CZ" sz="1600" dirty="0" err="1" smtClean="0">
                <a:latin typeface="Century Gothic" pitchFamily="34" charset="0"/>
                <a:hlinkClick r:id="rId3"/>
              </a:rPr>
              <a:t>yale.edu</a:t>
            </a:r>
            <a:r>
              <a:rPr lang="cs-CZ" sz="1600" dirty="0" smtClean="0">
                <a:latin typeface="Century Gothic" pitchFamily="34" charset="0"/>
                <a:hlinkClick r:id="rId3"/>
              </a:rPr>
              <a:t>/</a:t>
            </a:r>
            <a:r>
              <a:rPr lang="cs-CZ" sz="1600" dirty="0" err="1" smtClean="0">
                <a:latin typeface="Century Gothic" pitchFamily="34" charset="0"/>
                <a:hlinkClick r:id="rId3"/>
              </a:rPr>
              <a:t>intmed</a:t>
            </a:r>
            <a:r>
              <a:rPr lang="cs-CZ" sz="1600" dirty="0" smtClean="0">
                <a:latin typeface="Century Gothic" pitchFamily="34" charset="0"/>
                <a:hlinkClick r:id="rId3"/>
              </a:rPr>
              <a:t>/</a:t>
            </a:r>
            <a:r>
              <a:rPr lang="cs-CZ" sz="1600" dirty="0" err="1" smtClean="0">
                <a:latin typeface="Century Gothic" pitchFamily="34" charset="0"/>
                <a:hlinkClick r:id="rId3"/>
              </a:rPr>
              <a:t>cardio</a:t>
            </a:r>
            <a:r>
              <a:rPr lang="cs-CZ" sz="1600" dirty="0" smtClean="0">
                <a:latin typeface="Century Gothic" pitchFamily="34" charset="0"/>
                <a:hlinkClick r:id="rId3"/>
              </a:rPr>
              <a:t>/echo_atlas/</a:t>
            </a:r>
            <a:r>
              <a:rPr lang="cs-CZ" sz="1600" dirty="0" err="1" smtClean="0">
                <a:latin typeface="Century Gothic" pitchFamily="34" charset="0"/>
                <a:hlinkClick r:id="rId3"/>
              </a:rPr>
              <a:t>contents</a:t>
            </a:r>
            <a:r>
              <a:rPr lang="cs-CZ" sz="1600" dirty="0" smtClean="0">
                <a:latin typeface="Century Gothic" pitchFamily="34" charset="0"/>
                <a:hlinkClick r:id="rId3"/>
              </a:rPr>
              <a:t>/index.</a:t>
            </a:r>
            <a:r>
              <a:rPr lang="cs-CZ" sz="1600" dirty="0" err="1" smtClean="0">
                <a:latin typeface="Century Gothic" pitchFamily="34" charset="0"/>
                <a:hlinkClick r:id="rId3"/>
              </a:rPr>
              <a:t>html</a:t>
            </a:r>
            <a:r>
              <a:rPr lang="cs-CZ" sz="1600" dirty="0" smtClean="0">
                <a:latin typeface="Century Gothic" pitchFamily="34" charset="0"/>
              </a:rPr>
              <a:t> </a:t>
            </a:r>
            <a:endParaRPr lang="cs-CZ" sz="16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entury Gothic" pitchFamily="34" charset="0"/>
              </a:rPr>
              <a:t>Transtorakální</a:t>
            </a:r>
            <a:r>
              <a:rPr lang="cs-CZ" dirty="0" smtClean="0">
                <a:latin typeface="Century Gothic" pitchFamily="34" charset="0"/>
              </a:rPr>
              <a:t> vyšetření</a:t>
            </a:r>
            <a:endParaRPr lang="cs-CZ" dirty="0">
              <a:latin typeface="Century Gothi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latin typeface="Century Gothic" pitchFamily="34" charset="0"/>
              </a:rPr>
              <a:t>Parasternální</a:t>
            </a:r>
            <a:r>
              <a:rPr lang="cs-CZ" dirty="0" smtClean="0">
                <a:latin typeface="Century Gothic" pitchFamily="34" charset="0"/>
              </a:rPr>
              <a:t> projekce v krátké ose levé komory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Levá komora a všechny srdeční chlopně</a:t>
            </a:r>
            <a:endParaRPr lang="cs-CZ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9582</TotalTime>
  <Words>398</Words>
  <PresentationFormat>Předvádění na obrazovce (4:3)</PresentationFormat>
  <Paragraphs>74</Paragraphs>
  <Slides>20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Echokardiografie</vt:lpstr>
      <vt:lpstr>Echokardiografie</vt:lpstr>
      <vt:lpstr>Princip metody</vt:lpstr>
      <vt:lpstr>Snímek 4</vt:lpstr>
      <vt:lpstr>Získáváme informace o:</vt:lpstr>
      <vt:lpstr>Snímek 6</vt:lpstr>
      <vt:lpstr>Transtorakální vyšetření</vt:lpstr>
      <vt:lpstr>Parasternální projekce v dlouhé ose levé komory</vt:lpstr>
      <vt:lpstr>Transtorakální vyšetření</vt:lpstr>
      <vt:lpstr>Parasternální projekce v krátké ose levé komory v úrovni papilárních svalů </vt:lpstr>
      <vt:lpstr>Parasternální projekce v krátké ose levé komory v úrovni aortální chlopně</vt:lpstr>
      <vt:lpstr>Transtorakální vyšetření</vt:lpstr>
      <vt:lpstr>Apikální čtyřdutinová projekce</vt:lpstr>
      <vt:lpstr>Transezofageální vyšetření</vt:lpstr>
      <vt:lpstr>Transezofageální vyšetření</vt:lpstr>
      <vt:lpstr>Transezofageální vyšetření</vt:lpstr>
      <vt:lpstr>Dopplerovská echokardiografie</vt:lpstr>
      <vt:lpstr>Dopplerův jev</vt:lpstr>
      <vt:lpstr>Spektrální dopplerovská křivka</vt:lpstr>
      <vt:lpstr>Zdroje informací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Elektrokardiografie</dc:title>
  <dc:creator>Uzivatel</dc:creator>
  <cp:lastModifiedBy>Uzivatel</cp:lastModifiedBy>
  <cp:revision>57</cp:revision>
  <dcterms:created xsi:type="dcterms:W3CDTF">2016-04-21T18:42:47Z</dcterms:created>
  <dcterms:modified xsi:type="dcterms:W3CDTF">2017-01-20T22:00:54Z</dcterms:modified>
</cp:coreProperties>
</file>