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4" r:id="rId5"/>
    <p:sldId id="265" r:id="rId6"/>
    <p:sldId id="281" r:id="rId7"/>
    <p:sldId id="280" r:id="rId8"/>
    <p:sldId id="263" r:id="rId9"/>
    <p:sldId id="276" r:id="rId10"/>
    <p:sldId id="277" r:id="rId11"/>
    <p:sldId id="278" r:id="rId12"/>
    <p:sldId id="279" r:id="rId13"/>
    <p:sldId id="27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chopen.com/source/html/48430/media/image8.jpe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johnm.dreamhosters.com/wp-content/uploads/2010/12/EPS-Teal_3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miltonhealthsciences.ca/images/CARDIAC_VASCULAR/DSC_0109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jm.com/~/media/pro/products/ep/g-l/inquiry-h-curve-diagnostic-catheter/intus-overviewtab-rightcolumn-inquiry-h-curve-diagnostic-catheter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ostonscientific.com/content/gwc/en-US/products/catheters--ablation/intellatip/_jcr_content/maincontent-par/image_5.img.INTELLATIP%20MIFI%20XP%20-%20Unique-Catheter-Design.png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285992"/>
            <a:ext cx="7772400" cy="1470025"/>
          </a:xfrm>
        </p:spPr>
        <p:txBody>
          <a:bodyPr>
            <a:normAutofit/>
          </a:bodyPr>
          <a:lstStyle/>
          <a:p>
            <a:r>
              <a:rPr lang="cs-CZ" sz="6000" b="1" dirty="0" smtClean="0">
                <a:latin typeface="Century Gothic" pitchFamily="34" charset="0"/>
              </a:rPr>
              <a:t>Elektrofyziologie</a:t>
            </a:r>
            <a:endParaRPr lang="cs-CZ" sz="6000" b="1" dirty="0">
              <a:latin typeface="Century Gothic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3D mapa srdeční dutiny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latin typeface="Century Gothic" pitchFamily="34" charset="0"/>
            </a:endParaRPr>
          </a:p>
        </p:txBody>
      </p:sp>
      <p:pic>
        <p:nvPicPr>
          <p:cNvPr id="4098" name="Picture 2" descr="http://www.intechopen.com/source/html/48430/media/image8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00174"/>
            <a:ext cx="8295424" cy="4500594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642910" y="6429396"/>
            <a:ext cx="77380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Century Gothic" pitchFamily="34" charset="0"/>
              </a:rPr>
              <a:t>Zdroj: </a:t>
            </a:r>
            <a:r>
              <a:rPr lang="cs-CZ" sz="1600" dirty="0" smtClean="0">
                <a:latin typeface="Century Gothic" pitchFamily="34" charset="0"/>
                <a:hlinkClick r:id="rId3"/>
              </a:rPr>
              <a:t>http://www.</a:t>
            </a:r>
            <a:r>
              <a:rPr lang="cs-CZ" sz="1600" dirty="0" err="1" smtClean="0">
                <a:latin typeface="Century Gothic" pitchFamily="34" charset="0"/>
                <a:hlinkClick r:id="rId3"/>
              </a:rPr>
              <a:t>intechopen.com</a:t>
            </a:r>
            <a:r>
              <a:rPr lang="cs-CZ" sz="1600" dirty="0" smtClean="0">
                <a:latin typeface="Century Gothic" pitchFamily="34" charset="0"/>
                <a:hlinkClick r:id="rId3"/>
              </a:rPr>
              <a:t>/</a:t>
            </a:r>
            <a:r>
              <a:rPr lang="cs-CZ" sz="1600" dirty="0" err="1" smtClean="0">
                <a:latin typeface="Century Gothic" pitchFamily="34" charset="0"/>
                <a:hlinkClick r:id="rId3"/>
              </a:rPr>
              <a:t>source</a:t>
            </a:r>
            <a:r>
              <a:rPr lang="cs-CZ" sz="1600" dirty="0" smtClean="0">
                <a:latin typeface="Century Gothic" pitchFamily="34" charset="0"/>
                <a:hlinkClick r:id="rId3"/>
              </a:rPr>
              <a:t>/</a:t>
            </a:r>
            <a:r>
              <a:rPr lang="cs-CZ" sz="1600" dirty="0" err="1" smtClean="0">
                <a:latin typeface="Century Gothic" pitchFamily="34" charset="0"/>
                <a:hlinkClick r:id="rId3"/>
              </a:rPr>
              <a:t>html</a:t>
            </a:r>
            <a:r>
              <a:rPr lang="cs-CZ" sz="1600" dirty="0" smtClean="0">
                <a:latin typeface="Century Gothic" pitchFamily="34" charset="0"/>
                <a:hlinkClick r:id="rId3"/>
              </a:rPr>
              <a:t>/48430/media/image8.jpeg</a:t>
            </a:r>
            <a:r>
              <a:rPr lang="cs-CZ" sz="1600" dirty="0" smtClean="0">
                <a:latin typeface="Century Gothic" pitchFamily="34" charset="0"/>
              </a:rPr>
              <a:t> </a:t>
            </a:r>
            <a:endParaRPr lang="cs-CZ" sz="16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entury Gothic" pitchFamily="34" charset="0"/>
              </a:rPr>
              <a:t>Programovaná stimulace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Vzestupná síňová nebo komorová stimulace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Postupné zkracování intervalů mezi stimuly, dokud se neobjeví požadovaná příhoda (tachykardie, AV blok, …)</a:t>
            </a:r>
          </a:p>
          <a:p>
            <a:r>
              <a:rPr lang="cs-CZ" dirty="0" smtClean="0">
                <a:latin typeface="Century Gothic" pitchFamily="34" charset="0"/>
              </a:rPr>
              <a:t>Předčasná stimulace (nebo </a:t>
            </a:r>
            <a:r>
              <a:rPr lang="cs-CZ" dirty="0" err="1" smtClean="0">
                <a:latin typeface="Century Gothic" pitchFamily="34" charset="0"/>
              </a:rPr>
              <a:t>extrastimulace</a:t>
            </a:r>
            <a:r>
              <a:rPr lang="cs-CZ" dirty="0" smtClean="0">
                <a:latin typeface="Century Gothic" pitchFamily="34" charset="0"/>
              </a:rPr>
              <a:t>)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Např. k vyvolání komorové nebo </a:t>
            </a:r>
            <a:r>
              <a:rPr lang="cs-CZ" dirty="0" err="1" smtClean="0">
                <a:latin typeface="Century Gothic" pitchFamily="34" charset="0"/>
              </a:rPr>
              <a:t>supraventrikulární</a:t>
            </a:r>
            <a:r>
              <a:rPr lang="cs-CZ" dirty="0" smtClean="0">
                <a:latin typeface="Century Gothic" pitchFamily="34" charset="0"/>
              </a:rPr>
              <a:t> tachykardie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Rizika a komplikace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Century Gothic" pitchFamily="34" charset="0"/>
              </a:rPr>
              <a:t>Iatrogenní</a:t>
            </a:r>
            <a:r>
              <a:rPr lang="cs-CZ" dirty="0" smtClean="0">
                <a:latin typeface="Century Gothic" pitchFamily="34" charset="0"/>
              </a:rPr>
              <a:t> problémy – vyvolání arytmie nebo poruch vedení</a:t>
            </a:r>
          </a:p>
          <a:p>
            <a:r>
              <a:rPr lang="cs-CZ" dirty="0" smtClean="0">
                <a:latin typeface="Century Gothic" pitchFamily="34" charset="0"/>
              </a:rPr>
              <a:t>Trombózy a </a:t>
            </a:r>
            <a:r>
              <a:rPr lang="cs-CZ" dirty="0" err="1" smtClean="0">
                <a:latin typeface="Century Gothic" pitchFamily="34" charset="0"/>
              </a:rPr>
              <a:t>embolizace</a:t>
            </a:r>
            <a:r>
              <a:rPr lang="cs-CZ" dirty="0" smtClean="0">
                <a:latin typeface="Century Gothic" pitchFamily="34" charset="0"/>
              </a:rPr>
              <a:t> (předcházení </a:t>
            </a:r>
            <a:r>
              <a:rPr lang="cs-CZ" dirty="0" err="1" smtClean="0">
                <a:latin typeface="Century Gothic" pitchFamily="34" charset="0"/>
              </a:rPr>
              <a:t>heparinizace</a:t>
            </a:r>
            <a:r>
              <a:rPr lang="cs-CZ" dirty="0" smtClean="0">
                <a:latin typeface="Century Gothic" pitchFamily="34" charset="0"/>
              </a:rPr>
              <a:t>)</a:t>
            </a:r>
          </a:p>
          <a:p>
            <a:r>
              <a:rPr lang="cs-CZ" dirty="0" smtClean="0">
                <a:latin typeface="Century Gothic" pitchFamily="34" charset="0"/>
              </a:rPr>
              <a:t>Infekce v místě zavedení </a:t>
            </a:r>
            <a:r>
              <a:rPr lang="cs-CZ" dirty="0" err="1" smtClean="0">
                <a:latin typeface="Century Gothic" pitchFamily="34" charset="0"/>
              </a:rPr>
              <a:t>katetru</a:t>
            </a:r>
            <a:r>
              <a:rPr lang="cs-CZ" smtClean="0">
                <a:latin typeface="Century Gothic" pitchFamily="34" charset="0"/>
              </a:rPr>
              <a:t>, …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Zdroje informací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000" dirty="0" smtClean="0">
                <a:latin typeface="Century Gothic" pitchFamily="34" charset="0"/>
              </a:rPr>
              <a:t>EISENBERGER, Martin, Alan BULAVA a Martin FIALA. </a:t>
            </a:r>
            <a:r>
              <a:rPr lang="cs-CZ" sz="3000" i="1" dirty="0" smtClean="0">
                <a:latin typeface="Century Gothic" pitchFamily="34" charset="0"/>
              </a:rPr>
              <a:t>Základy srdeční elektrofyziologie a katétrových ablací</a:t>
            </a:r>
            <a:r>
              <a:rPr lang="cs-CZ" sz="3000" dirty="0" smtClean="0">
                <a:latin typeface="Century Gothic" pitchFamily="34" charset="0"/>
              </a:rPr>
              <a:t>. </a:t>
            </a:r>
            <a:r>
              <a:rPr lang="cs-CZ" sz="3000" dirty="0" err="1" smtClean="0">
                <a:latin typeface="Century Gothic" pitchFamily="34" charset="0"/>
              </a:rPr>
              <a:t>Vyd</a:t>
            </a:r>
            <a:r>
              <a:rPr lang="cs-CZ" sz="3000" dirty="0" smtClean="0">
                <a:latin typeface="Century Gothic" pitchFamily="34" charset="0"/>
              </a:rPr>
              <a:t>. 1. Praha: </a:t>
            </a:r>
            <a:r>
              <a:rPr lang="cs-CZ" sz="3000" dirty="0" err="1" smtClean="0">
                <a:latin typeface="Century Gothic" pitchFamily="34" charset="0"/>
              </a:rPr>
              <a:t>Grada</a:t>
            </a:r>
            <a:r>
              <a:rPr lang="cs-CZ" sz="3000" dirty="0" smtClean="0">
                <a:latin typeface="Century Gothic" pitchFamily="34" charset="0"/>
              </a:rPr>
              <a:t>, 2012, 263 s. ISBN 978-80-247-3677-8.</a:t>
            </a:r>
          </a:p>
          <a:p>
            <a:r>
              <a:rPr lang="cs-CZ" sz="3000" dirty="0" smtClean="0">
                <a:latin typeface="Century Gothic" pitchFamily="34" charset="0"/>
              </a:rPr>
              <a:t>O'ROURKE, Robert A, Richard A WALSH a </a:t>
            </a:r>
            <a:r>
              <a:rPr lang="cs-CZ" sz="3000" dirty="0" err="1" smtClean="0">
                <a:latin typeface="Century Gothic" pitchFamily="34" charset="0"/>
              </a:rPr>
              <a:t>Valentí</a:t>
            </a:r>
            <a:r>
              <a:rPr lang="cs-CZ" sz="3000" dirty="0" smtClean="0">
                <a:latin typeface="Century Gothic" pitchFamily="34" charset="0"/>
              </a:rPr>
              <a:t> FUSTER. </a:t>
            </a:r>
            <a:r>
              <a:rPr lang="cs-CZ" sz="3000" i="1" dirty="0" smtClean="0">
                <a:latin typeface="Century Gothic" pitchFamily="34" charset="0"/>
              </a:rPr>
              <a:t>Kardiologie: </a:t>
            </a:r>
            <a:r>
              <a:rPr lang="cs-CZ" sz="3000" i="1" dirty="0" err="1" smtClean="0">
                <a:latin typeface="Century Gothic" pitchFamily="34" charset="0"/>
              </a:rPr>
              <a:t>Hurstův</a:t>
            </a:r>
            <a:r>
              <a:rPr lang="cs-CZ" sz="3000" i="1" dirty="0" smtClean="0">
                <a:latin typeface="Century Gothic" pitchFamily="34" charset="0"/>
              </a:rPr>
              <a:t> manuál pro praxi</a:t>
            </a:r>
            <a:r>
              <a:rPr lang="cs-CZ" sz="3000" dirty="0" smtClean="0">
                <a:latin typeface="Century Gothic" pitchFamily="34" charset="0"/>
              </a:rPr>
              <a:t>. 1. české </a:t>
            </a:r>
            <a:r>
              <a:rPr lang="cs-CZ" sz="3000" dirty="0" err="1" smtClean="0">
                <a:latin typeface="Century Gothic" pitchFamily="34" charset="0"/>
              </a:rPr>
              <a:t>vyd</a:t>
            </a:r>
            <a:r>
              <a:rPr lang="cs-CZ" sz="3000" dirty="0" smtClean="0">
                <a:latin typeface="Century Gothic" pitchFamily="34" charset="0"/>
              </a:rPr>
              <a:t>. Praha: </a:t>
            </a:r>
            <a:r>
              <a:rPr lang="cs-CZ" sz="3000" dirty="0" err="1" smtClean="0">
                <a:latin typeface="Century Gothic" pitchFamily="34" charset="0"/>
              </a:rPr>
              <a:t>Grada</a:t>
            </a:r>
            <a:r>
              <a:rPr lang="cs-CZ" sz="3000" dirty="0" smtClean="0">
                <a:latin typeface="Century Gothic" pitchFamily="34" charset="0"/>
              </a:rPr>
              <a:t>, 2010, </a:t>
            </a:r>
            <a:r>
              <a:rPr lang="cs-CZ" sz="3000" dirty="0" err="1" smtClean="0">
                <a:latin typeface="Century Gothic" pitchFamily="34" charset="0"/>
              </a:rPr>
              <a:t>xxxi</a:t>
            </a:r>
            <a:r>
              <a:rPr lang="cs-CZ" sz="3000" dirty="0" smtClean="0">
                <a:latin typeface="Century Gothic" pitchFamily="34" charset="0"/>
              </a:rPr>
              <a:t>, 767 s. ISBN 978-80-247-3175-9.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entury Gothic" pitchFamily="34" charset="0"/>
              </a:rPr>
              <a:t>Elektrofyziologické vyšetření</a:t>
            </a:r>
            <a:endParaRPr lang="cs-CZ" b="1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= invazivní metoda</a:t>
            </a:r>
          </a:p>
          <a:p>
            <a:r>
              <a:rPr lang="cs-CZ" dirty="0" smtClean="0">
                <a:latin typeface="Century Gothic" pitchFamily="34" charset="0"/>
              </a:rPr>
              <a:t>Diagnostická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Mapování arytmií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Ověření účinku farmakoterapie</a:t>
            </a:r>
          </a:p>
          <a:p>
            <a:r>
              <a:rPr lang="cs-CZ" dirty="0" smtClean="0">
                <a:latin typeface="Century Gothic" pitchFamily="34" charset="0"/>
              </a:rPr>
              <a:t>Kurativní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Vyléčení poruchy rytmu – </a:t>
            </a:r>
            <a:r>
              <a:rPr lang="cs-CZ" dirty="0" err="1" smtClean="0">
                <a:latin typeface="Century Gothic" pitchFamily="34" charset="0"/>
              </a:rPr>
              <a:t>katetrová</a:t>
            </a:r>
            <a:r>
              <a:rPr lang="cs-CZ" dirty="0" smtClean="0">
                <a:latin typeface="Century Gothic" pitchFamily="34" charset="0"/>
              </a:rPr>
              <a:t> ablace</a:t>
            </a:r>
          </a:p>
          <a:p>
            <a:pPr lvl="1"/>
            <a:endParaRPr lang="cs-CZ" dirty="0" smtClean="0">
              <a:latin typeface="Century Gothic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Princip metody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Zavedení </a:t>
            </a:r>
            <a:r>
              <a:rPr lang="cs-CZ" dirty="0" err="1" smtClean="0">
                <a:latin typeface="Century Gothic" pitchFamily="34" charset="0"/>
              </a:rPr>
              <a:t>katetru</a:t>
            </a:r>
            <a:r>
              <a:rPr lang="cs-CZ" dirty="0" smtClean="0">
                <a:latin typeface="Century Gothic" pitchFamily="34" charset="0"/>
              </a:rPr>
              <a:t> do srdce – zakončením </a:t>
            </a:r>
            <a:r>
              <a:rPr lang="cs-CZ" dirty="0" err="1" smtClean="0">
                <a:latin typeface="Century Gothic" pitchFamily="34" charset="0"/>
              </a:rPr>
              <a:t>katetru</a:t>
            </a:r>
            <a:r>
              <a:rPr lang="cs-CZ" dirty="0" smtClean="0">
                <a:latin typeface="Century Gothic" pitchFamily="34" charset="0"/>
              </a:rPr>
              <a:t> snímání signálu EKG, ablace</a:t>
            </a:r>
            <a:endParaRPr lang="cs-CZ" dirty="0">
              <a:latin typeface="Century Gothic" pitchFamily="34" charset="0"/>
            </a:endParaRPr>
          </a:p>
        </p:txBody>
      </p:sp>
      <p:pic>
        <p:nvPicPr>
          <p:cNvPr id="10242" name="Picture 2" descr="http://www.drjohnm.dreamhosters.com/wp-content/uploads/2010/12/EPS-Teal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286124"/>
            <a:ext cx="4614719" cy="3052741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500034" y="6429396"/>
            <a:ext cx="82253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latin typeface="Century Gothic" pitchFamily="34" charset="0"/>
              </a:rPr>
              <a:t>Zdroj: </a:t>
            </a:r>
            <a:r>
              <a:rPr lang="cs-CZ" sz="1400" dirty="0" smtClean="0">
                <a:latin typeface="Century Gothic" pitchFamily="34" charset="0"/>
                <a:hlinkClick r:id="rId3"/>
              </a:rPr>
              <a:t>http://www.</a:t>
            </a:r>
            <a:r>
              <a:rPr lang="cs-CZ" sz="1400" dirty="0" err="1" smtClean="0">
                <a:latin typeface="Century Gothic" pitchFamily="34" charset="0"/>
                <a:hlinkClick r:id="rId3"/>
              </a:rPr>
              <a:t>drjohnm.dreamhosters.com</a:t>
            </a:r>
            <a:r>
              <a:rPr lang="cs-CZ" sz="1400" dirty="0" smtClean="0">
                <a:latin typeface="Century Gothic" pitchFamily="34" charset="0"/>
                <a:hlinkClick r:id="rId3"/>
              </a:rPr>
              <a:t>/</a:t>
            </a:r>
            <a:r>
              <a:rPr lang="cs-CZ" sz="1400" dirty="0" err="1" smtClean="0">
                <a:latin typeface="Century Gothic" pitchFamily="34" charset="0"/>
                <a:hlinkClick r:id="rId3"/>
              </a:rPr>
              <a:t>wp</a:t>
            </a:r>
            <a:r>
              <a:rPr lang="cs-CZ" sz="1400" dirty="0" smtClean="0">
                <a:latin typeface="Century Gothic" pitchFamily="34" charset="0"/>
                <a:hlinkClick r:id="rId3"/>
              </a:rPr>
              <a:t>-</a:t>
            </a:r>
            <a:r>
              <a:rPr lang="cs-CZ" sz="1400" dirty="0" err="1" smtClean="0">
                <a:latin typeface="Century Gothic" pitchFamily="34" charset="0"/>
                <a:hlinkClick r:id="rId3"/>
              </a:rPr>
              <a:t>content</a:t>
            </a:r>
            <a:r>
              <a:rPr lang="cs-CZ" sz="1400" dirty="0" smtClean="0">
                <a:latin typeface="Century Gothic" pitchFamily="34" charset="0"/>
                <a:hlinkClick r:id="rId3"/>
              </a:rPr>
              <a:t>/</a:t>
            </a:r>
            <a:r>
              <a:rPr lang="cs-CZ" sz="1400" dirty="0" err="1" smtClean="0">
                <a:latin typeface="Century Gothic" pitchFamily="34" charset="0"/>
                <a:hlinkClick r:id="rId3"/>
              </a:rPr>
              <a:t>uploads</a:t>
            </a:r>
            <a:r>
              <a:rPr lang="cs-CZ" sz="1400" dirty="0" smtClean="0">
                <a:latin typeface="Century Gothic" pitchFamily="34" charset="0"/>
                <a:hlinkClick r:id="rId3"/>
              </a:rPr>
              <a:t>/2010/12/EPS-</a:t>
            </a:r>
            <a:r>
              <a:rPr lang="cs-CZ" sz="1400" dirty="0" err="1" smtClean="0">
                <a:latin typeface="Century Gothic" pitchFamily="34" charset="0"/>
                <a:hlinkClick r:id="rId3"/>
              </a:rPr>
              <a:t>Tea</a:t>
            </a:r>
            <a:r>
              <a:rPr lang="cs-CZ" sz="1600" dirty="0" err="1" smtClean="0">
                <a:latin typeface="Century Gothic" pitchFamily="34" charset="0"/>
                <a:hlinkClick r:id="rId3"/>
              </a:rPr>
              <a:t>l</a:t>
            </a:r>
            <a:r>
              <a:rPr lang="cs-CZ" sz="1600" dirty="0" smtClean="0">
                <a:latin typeface="Century Gothic" pitchFamily="34" charset="0"/>
                <a:hlinkClick r:id="rId3"/>
              </a:rPr>
              <a:t>_3.jpg</a:t>
            </a:r>
            <a:r>
              <a:rPr lang="cs-CZ" sz="1600" dirty="0" smtClean="0">
                <a:latin typeface="Century Gothic" pitchFamily="34" charset="0"/>
              </a:rPr>
              <a:t> </a:t>
            </a:r>
            <a:endParaRPr lang="cs-CZ" sz="16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Měříme: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Funkci sinusového uzlu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Vedení v síních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Vedení AV uzlem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Vedení </a:t>
            </a:r>
            <a:r>
              <a:rPr lang="cs-CZ" dirty="0" err="1" smtClean="0">
                <a:latin typeface="Century Gothic" pitchFamily="34" charset="0"/>
              </a:rPr>
              <a:t>Hissovým</a:t>
            </a:r>
            <a:r>
              <a:rPr lang="cs-CZ" dirty="0" smtClean="0">
                <a:latin typeface="Century Gothic" pitchFamily="34" charset="0"/>
              </a:rPr>
              <a:t> svazkem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Vedení </a:t>
            </a:r>
            <a:r>
              <a:rPr lang="cs-CZ" dirty="0" err="1" smtClean="0">
                <a:latin typeface="Century Gothic" pitchFamily="34" charset="0"/>
              </a:rPr>
              <a:t>Purkyňovými</a:t>
            </a:r>
            <a:r>
              <a:rPr lang="cs-CZ" dirty="0" smtClean="0">
                <a:latin typeface="Century Gothic" pitchFamily="34" charset="0"/>
              </a:rPr>
              <a:t> vlákny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entury Gothic" pitchFamily="34" charset="0"/>
              </a:rPr>
              <a:t>Vybavení elektrofyziologické laboratoře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Rentgenový přístroj – zjišťování polohy </a:t>
            </a:r>
            <a:r>
              <a:rPr lang="cs-CZ" dirty="0" err="1" smtClean="0">
                <a:latin typeface="Century Gothic" pitchFamily="34" charset="0"/>
              </a:rPr>
              <a:t>katetru</a:t>
            </a:r>
            <a:endParaRPr lang="cs-CZ" dirty="0" smtClean="0">
              <a:latin typeface="Century Gothic" pitchFamily="34" charset="0"/>
            </a:endParaRPr>
          </a:p>
          <a:p>
            <a:r>
              <a:rPr lang="cs-CZ" dirty="0" smtClean="0">
                <a:latin typeface="Century Gothic" pitchFamily="34" charset="0"/>
              </a:rPr>
              <a:t>Stimulátor – generátor elektrických impulsů</a:t>
            </a:r>
          </a:p>
          <a:p>
            <a:r>
              <a:rPr lang="cs-CZ" dirty="0" smtClean="0">
                <a:latin typeface="Century Gothic" pitchFamily="34" charset="0"/>
              </a:rPr>
              <a:t>EKG registrační systém – </a:t>
            </a:r>
            <a:r>
              <a:rPr lang="cs-CZ" dirty="0" err="1" smtClean="0">
                <a:latin typeface="Century Gothic" pitchFamily="34" charset="0"/>
              </a:rPr>
              <a:t>intrakardiální</a:t>
            </a:r>
            <a:r>
              <a:rPr lang="cs-CZ" dirty="0" smtClean="0">
                <a:latin typeface="Century Gothic" pitchFamily="34" charset="0"/>
              </a:rPr>
              <a:t> a povrchové EKG</a:t>
            </a:r>
          </a:p>
          <a:p>
            <a:r>
              <a:rPr lang="cs-CZ" dirty="0" smtClean="0">
                <a:latin typeface="Century Gothic" pitchFamily="34" charset="0"/>
              </a:rPr>
              <a:t>Generátor </a:t>
            </a:r>
            <a:r>
              <a:rPr lang="cs-CZ" dirty="0" err="1" smtClean="0">
                <a:latin typeface="Century Gothic" pitchFamily="34" charset="0"/>
              </a:rPr>
              <a:t>radiofrekvenční</a:t>
            </a:r>
            <a:r>
              <a:rPr lang="cs-CZ" dirty="0" smtClean="0">
                <a:latin typeface="Century Gothic" pitchFamily="34" charset="0"/>
              </a:rPr>
              <a:t> energie (tzv. </a:t>
            </a:r>
            <a:r>
              <a:rPr lang="cs-CZ" dirty="0" err="1" smtClean="0">
                <a:latin typeface="Century Gothic" pitchFamily="34" charset="0"/>
              </a:rPr>
              <a:t>ablátor</a:t>
            </a:r>
            <a:r>
              <a:rPr lang="cs-CZ" dirty="0" smtClean="0">
                <a:latin typeface="Century Gothic" pitchFamily="34" charset="0"/>
              </a:rPr>
              <a:t>)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Elektrofyziologická laboratoř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5602" name="Picture 2" descr="http://www.hamiltonhealthsciences.ca/images/CARDIAC_VASCULAR/DSC_01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643050"/>
            <a:ext cx="6894274" cy="4576738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500034" y="6357958"/>
            <a:ext cx="81483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latin typeface="Century Gothic" pitchFamily="34" charset="0"/>
              </a:rPr>
              <a:t>Zdroj: </a:t>
            </a:r>
            <a:r>
              <a:rPr lang="cs-CZ" sz="1400" dirty="0" smtClean="0">
                <a:latin typeface="Century Gothic" pitchFamily="34" charset="0"/>
                <a:hlinkClick r:id="rId3"/>
              </a:rPr>
              <a:t>http://www.</a:t>
            </a:r>
            <a:r>
              <a:rPr lang="cs-CZ" sz="1400" dirty="0" err="1" smtClean="0">
                <a:latin typeface="Century Gothic" pitchFamily="34" charset="0"/>
                <a:hlinkClick r:id="rId3"/>
              </a:rPr>
              <a:t>hamiltonhealthsciences.ca</a:t>
            </a:r>
            <a:r>
              <a:rPr lang="cs-CZ" sz="1400" dirty="0" smtClean="0">
                <a:latin typeface="Century Gothic" pitchFamily="34" charset="0"/>
                <a:hlinkClick r:id="rId3"/>
              </a:rPr>
              <a:t>/</a:t>
            </a:r>
            <a:r>
              <a:rPr lang="cs-CZ" sz="1400" dirty="0" err="1" smtClean="0">
                <a:latin typeface="Century Gothic" pitchFamily="34" charset="0"/>
                <a:hlinkClick r:id="rId3"/>
              </a:rPr>
              <a:t>images</a:t>
            </a:r>
            <a:r>
              <a:rPr lang="cs-CZ" sz="1400" dirty="0" smtClean="0">
                <a:latin typeface="Century Gothic" pitchFamily="34" charset="0"/>
                <a:hlinkClick r:id="rId3"/>
              </a:rPr>
              <a:t>/CARDIAC_VASCULAR/DSC_0109.JPG</a:t>
            </a:r>
            <a:r>
              <a:rPr lang="cs-CZ" sz="1400" dirty="0" smtClean="0">
                <a:latin typeface="Century Gothic" pitchFamily="34" charset="0"/>
              </a:rPr>
              <a:t> </a:t>
            </a:r>
            <a:endParaRPr lang="cs-CZ" sz="14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Zavádění </a:t>
            </a:r>
            <a:r>
              <a:rPr lang="cs-CZ" dirty="0" err="1" smtClean="0">
                <a:latin typeface="Century Gothic" pitchFamily="34" charset="0"/>
              </a:rPr>
              <a:t>katetrů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Žilní cestou (</a:t>
            </a:r>
            <a:r>
              <a:rPr lang="cs-CZ" dirty="0" err="1" smtClean="0">
                <a:latin typeface="Century Gothic" pitchFamily="34" charset="0"/>
              </a:rPr>
              <a:t>vena</a:t>
            </a:r>
            <a:r>
              <a:rPr lang="cs-CZ" dirty="0" smtClean="0">
                <a:latin typeface="Century Gothic" pitchFamily="34" charset="0"/>
              </a:rPr>
              <a:t> </a:t>
            </a:r>
            <a:r>
              <a:rPr lang="cs-CZ" dirty="0" err="1" smtClean="0">
                <a:latin typeface="Century Gothic" pitchFamily="34" charset="0"/>
              </a:rPr>
              <a:t>femoralis</a:t>
            </a:r>
            <a:r>
              <a:rPr lang="cs-CZ" dirty="0" smtClean="0">
                <a:latin typeface="Century Gothic" pitchFamily="34" charset="0"/>
              </a:rPr>
              <a:t> nejčastěji)</a:t>
            </a:r>
          </a:p>
          <a:p>
            <a:r>
              <a:rPr lang="cs-CZ" dirty="0" smtClean="0">
                <a:latin typeface="Century Gothic" pitchFamily="34" charset="0"/>
              </a:rPr>
              <a:t>Retrográdně (</a:t>
            </a:r>
            <a:r>
              <a:rPr lang="cs-CZ" dirty="0" err="1" smtClean="0">
                <a:latin typeface="Century Gothic" pitchFamily="34" charset="0"/>
              </a:rPr>
              <a:t>arteria</a:t>
            </a:r>
            <a:r>
              <a:rPr lang="cs-CZ" dirty="0" smtClean="0">
                <a:latin typeface="Century Gothic" pitchFamily="34" charset="0"/>
              </a:rPr>
              <a:t> </a:t>
            </a:r>
            <a:r>
              <a:rPr lang="cs-CZ" dirty="0" err="1" smtClean="0">
                <a:latin typeface="Century Gothic" pitchFamily="34" charset="0"/>
              </a:rPr>
              <a:t>femoralis</a:t>
            </a:r>
            <a:r>
              <a:rPr lang="cs-CZ" dirty="0" smtClean="0">
                <a:latin typeface="Century Gothic" pitchFamily="34" charset="0"/>
              </a:rPr>
              <a:t>, při mapování a ablacích v levostranných srdečních oddílech)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entury Gothic" pitchFamily="34" charset="0"/>
              </a:rPr>
              <a:t>Katetry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Diagnostické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Registrování </a:t>
            </a:r>
            <a:r>
              <a:rPr lang="cs-CZ" dirty="0" err="1" smtClean="0">
                <a:latin typeface="Century Gothic" pitchFamily="34" charset="0"/>
              </a:rPr>
              <a:t>intrakardiálních</a:t>
            </a:r>
            <a:r>
              <a:rPr lang="cs-CZ" dirty="0" smtClean="0">
                <a:latin typeface="Century Gothic" pitchFamily="34" charset="0"/>
              </a:rPr>
              <a:t> EKG signálů</a:t>
            </a:r>
          </a:p>
          <a:p>
            <a:r>
              <a:rPr lang="cs-CZ" dirty="0" smtClean="0">
                <a:latin typeface="Century Gothic" pitchFamily="34" charset="0"/>
              </a:rPr>
              <a:t>Ablační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Po zmapování původu arytmií (3D mapa, stimulační mapa)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Destrukce buněk vyvolávajících arytmie</a:t>
            </a:r>
          </a:p>
          <a:p>
            <a:pPr lvl="2"/>
            <a:r>
              <a:rPr lang="cs-CZ" dirty="0" err="1" smtClean="0">
                <a:latin typeface="Century Gothic" pitchFamily="34" charset="0"/>
              </a:rPr>
              <a:t>Kryoablační</a:t>
            </a:r>
            <a:endParaRPr lang="cs-CZ" dirty="0" smtClean="0">
              <a:latin typeface="Century Gothic" pitchFamily="34" charset="0"/>
            </a:endParaRPr>
          </a:p>
          <a:p>
            <a:pPr lvl="2"/>
            <a:r>
              <a:rPr lang="cs-CZ" dirty="0" err="1" smtClean="0">
                <a:latin typeface="Century Gothic" pitchFamily="34" charset="0"/>
              </a:rPr>
              <a:t>Radiofrekvenční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entury Gothic" pitchFamily="34" charset="0"/>
              </a:rPr>
              <a:t>Diagnostický a ablační </a:t>
            </a:r>
            <a:r>
              <a:rPr lang="cs-CZ" dirty="0" err="1" smtClean="0">
                <a:latin typeface="Century Gothic" pitchFamily="34" charset="0"/>
              </a:rPr>
              <a:t>katetr</a:t>
            </a:r>
            <a:endParaRPr lang="cs-CZ" dirty="0" smtClean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latin typeface="Century Gothic" pitchFamily="34" charset="0"/>
            </a:endParaRPr>
          </a:p>
        </p:txBody>
      </p:sp>
      <p:pic>
        <p:nvPicPr>
          <p:cNvPr id="5122" name="Picture 2" descr="https://sjm.com/~/media/pro/products/ep/g-l/inquiry-h-curve-diagnostic-catheter/intus-overviewtab-rightcolumn-inquiry-h-curve-diagnostic-cathe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71678"/>
            <a:ext cx="4371454" cy="2643206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428596" y="5643578"/>
            <a:ext cx="6885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Zdroj 1: </a:t>
            </a:r>
            <a:r>
              <a:rPr lang="cs-CZ" sz="1400" dirty="0" smtClean="0">
                <a:hlinkClick r:id="rId3"/>
              </a:rPr>
              <a:t>https://sjm.com/~/media/pro/products/ep/g-l/inquiry-h-curve-diagnostic-catheter/</a:t>
            </a:r>
          </a:p>
          <a:p>
            <a:r>
              <a:rPr lang="cs-CZ" sz="1400" dirty="0" err="1" smtClean="0">
                <a:hlinkClick r:id="rId3"/>
              </a:rPr>
              <a:t>intus</a:t>
            </a:r>
            <a:r>
              <a:rPr lang="cs-CZ" sz="1400" dirty="0" smtClean="0">
                <a:hlinkClick r:id="rId3"/>
              </a:rPr>
              <a:t>-</a:t>
            </a:r>
            <a:r>
              <a:rPr lang="cs-CZ" sz="1400" dirty="0" err="1" smtClean="0">
                <a:hlinkClick r:id="rId3"/>
              </a:rPr>
              <a:t>overviewtab</a:t>
            </a:r>
            <a:r>
              <a:rPr lang="cs-CZ" sz="1400" dirty="0" smtClean="0">
                <a:hlinkClick r:id="rId3"/>
              </a:rPr>
              <a:t>-</a:t>
            </a:r>
            <a:r>
              <a:rPr lang="cs-CZ" sz="1400" dirty="0" err="1" smtClean="0">
                <a:hlinkClick r:id="rId3"/>
              </a:rPr>
              <a:t>rightcolumn</a:t>
            </a:r>
            <a:r>
              <a:rPr lang="cs-CZ" sz="1400" dirty="0" smtClean="0">
                <a:hlinkClick r:id="rId3"/>
              </a:rPr>
              <a:t>-</a:t>
            </a:r>
            <a:r>
              <a:rPr lang="cs-CZ" sz="1400" dirty="0" err="1" smtClean="0">
                <a:hlinkClick r:id="rId3"/>
              </a:rPr>
              <a:t>inquiry</a:t>
            </a:r>
            <a:r>
              <a:rPr lang="cs-CZ" sz="1400" dirty="0" smtClean="0">
                <a:hlinkClick r:id="rId3"/>
              </a:rPr>
              <a:t>-h-</a:t>
            </a:r>
            <a:r>
              <a:rPr lang="cs-CZ" sz="1400" dirty="0" err="1" smtClean="0">
                <a:hlinkClick r:id="rId3"/>
              </a:rPr>
              <a:t>curve</a:t>
            </a:r>
            <a:r>
              <a:rPr lang="cs-CZ" sz="1400" dirty="0" smtClean="0">
                <a:hlinkClick r:id="rId3"/>
              </a:rPr>
              <a:t>-</a:t>
            </a:r>
            <a:r>
              <a:rPr lang="cs-CZ" sz="1400" dirty="0" err="1" smtClean="0">
                <a:hlinkClick r:id="rId3"/>
              </a:rPr>
              <a:t>diagnostic</a:t>
            </a:r>
            <a:r>
              <a:rPr lang="cs-CZ" sz="1400" dirty="0" smtClean="0">
                <a:hlinkClick r:id="rId3"/>
              </a:rPr>
              <a:t>-</a:t>
            </a:r>
            <a:r>
              <a:rPr lang="cs-CZ" sz="1400" dirty="0" err="1" smtClean="0">
                <a:hlinkClick r:id="rId3"/>
              </a:rPr>
              <a:t>catheter.jpg</a:t>
            </a:r>
            <a:r>
              <a:rPr lang="cs-CZ" sz="1400" dirty="0" smtClean="0"/>
              <a:t> </a:t>
            </a:r>
            <a:endParaRPr lang="cs-CZ" sz="1400" dirty="0"/>
          </a:p>
        </p:txBody>
      </p:sp>
      <p:pic>
        <p:nvPicPr>
          <p:cNvPr id="5124" name="Picture 4" descr="http://www.bostonscientific.com/content/gwc/en-US/products/catheters--ablation/intellatip/_jcr_content/maincontent-par/image_5.img.INTELLATIP%20MIFI%20XP%20-%20Unique-Catheter-Design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2071678"/>
            <a:ext cx="4267344" cy="2552688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428596" y="6215082"/>
            <a:ext cx="8630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Zdroj 2: </a:t>
            </a:r>
            <a:r>
              <a:rPr lang="cs-CZ" sz="1400" dirty="0" smtClean="0">
                <a:hlinkClick r:id="rId5"/>
              </a:rPr>
              <a:t>http://www.</a:t>
            </a:r>
            <a:r>
              <a:rPr lang="cs-CZ" sz="1400" dirty="0" err="1" smtClean="0">
                <a:hlinkClick r:id="rId5"/>
              </a:rPr>
              <a:t>bostonscientific.com</a:t>
            </a:r>
            <a:r>
              <a:rPr lang="cs-CZ" sz="1400" dirty="0" smtClean="0">
                <a:hlinkClick r:id="rId5"/>
              </a:rPr>
              <a:t>/</a:t>
            </a:r>
            <a:r>
              <a:rPr lang="cs-CZ" sz="1400" dirty="0" err="1" smtClean="0">
                <a:hlinkClick r:id="rId5"/>
              </a:rPr>
              <a:t>content</a:t>
            </a:r>
            <a:r>
              <a:rPr lang="cs-CZ" sz="1400" dirty="0" smtClean="0">
                <a:hlinkClick r:id="rId5"/>
              </a:rPr>
              <a:t>/</a:t>
            </a:r>
            <a:r>
              <a:rPr lang="cs-CZ" sz="1400" dirty="0" err="1" smtClean="0">
                <a:hlinkClick r:id="rId5"/>
              </a:rPr>
              <a:t>gwc</a:t>
            </a:r>
            <a:r>
              <a:rPr lang="cs-CZ" sz="1400" dirty="0" smtClean="0">
                <a:hlinkClick r:id="rId5"/>
              </a:rPr>
              <a:t>/</a:t>
            </a:r>
            <a:r>
              <a:rPr lang="cs-CZ" sz="1400" dirty="0" err="1" smtClean="0">
                <a:hlinkClick r:id="rId5"/>
              </a:rPr>
              <a:t>en</a:t>
            </a:r>
            <a:r>
              <a:rPr lang="cs-CZ" sz="1400" dirty="0" smtClean="0">
                <a:hlinkClick r:id="rId5"/>
              </a:rPr>
              <a:t>-US/</a:t>
            </a:r>
            <a:r>
              <a:rPr lang="cs-CZ" sz="1400" dirty="0" err="1" smtClean="0">
                <a:hlinkClick r:id="rId5"/>
              </a:rPr>
              <a:t>products</a:t>
            </a:r>
            <a:r>
              <a:rPr lang="cs-CZ" sz="1400" dirty="0" smtClean="0">
                <a:hlinkClick r:id="rId5"/>
              </a:rPr>
              <a:t>/</a:t>
            </a:r>
            <a:r>
              <a:rPr lang="cs-CZ" sz="1400" dirty="0" err="1" smtClean="0">
                <a:hlinkClick r:id="rId5"/>
              </a:rPr>
              <a:t>catheters</a:t>
            </a:r>
            <a:r>
              <a:rPr lang="cs-CZ" sz="1400" dirty="0" smtClean="0">
                <a:hlinkClick r:id="rId5"/>
              </a:rPr>
              <a:t>--</a:t>
            </a:r>
            <a:r>
              <a:rPr lang="cs-CZ" sz="1400" dirty="0" err="1" smtClean="0">
                <a:hlinkClick r:id="rId5"/>
              </a:rPr>
              <a:t>ablation</a:t>
            </a:r>
            <a:r>
              <a:rPr lang="cs-CZ" sz="1400" dirty="0" smtClean="0">
                <a:hlinkClick r:id="rId5"/>
              </a:rPr>
              <a:t>/</a:t>
            </a:r>
            <a:r>
              <a:rPr lang="cs-CZ" sz="1400" dirty="0" err="1" smtClean="0">
                <a:hlinkClick r:id="rId5"/>
              </a:rPr>
              <a:t>intellatip</a:t>
            </a:r>
            <a:r>
              <a:rPr lang="cs-CZ" sz="1400" dirty="0" smtClean="0">
                <a:hlinkClick r:id="rId5"/>
              </a:rPr>
              <a:t>/_</a:t>
            </a:r>
            <a:r>
              <a:rPr lang="cs-CZ" sz="1400" dirty="0" err="1" smtClean="0">
                <a:hlinkClick r:id="rId5"/>
              </a:rPr>
              <a:t>jcr</a:t>
            </a:r>
            <a:r>
              <a:rPr lang="cs-CZ" sz="1400" dirty="0" smtClean="0">
                <a:hlinkClick r:id="rId5"/>
              </a:rPr>
              <a:t>_</a:t>
            </a:r>
            <a:r>
              <a:rPr lang="cs-CZ" sz="1400" dirty="0" err="1" smtClean="0">
                <a:hlinkClick r:id="rId5"/>
              </a:rPr>
              <a:t>content</a:t>
            </a:r>
            <a:r>
              <a:rPr lang="cs-CZ" sz="1400" dirty="0" smtClean="0">
                <a:hlinkClick r:id="rId5"/>
              </a:rPr>
              <a:t>/</a:t>
            </a:r>
          </a:p>
          <a:p>
            <a:r>
              <a:rPr lang="cs-CZ" sz="1400" dirty="0" err="1" smtClean="0">
                <a:hlinkClick r:id="rId5"/>
              </a:rPr>
              <a:t>maincontent</a:t>
            </a:r>
            <a:r>
              <a:rPr lang="cs-CZ" sz="1400" dirty="0" smtClean="0">
                <a:hlinkClick r:id="rId5"/>
              </a:rPr>
              <a:t>-par/image_5.img.INTELLATIP%20MIFI%20XP%20-%20Unique-</a:t>
            </a:r>
            <a:r>
              <a:rPr lang="cs-CZ" sz="1400" dirty="0" err="1" smtClean="0">
                <a:hlinkClick r:id="rId5"/>
              </a:rPr>
              <a:t>Catheter</a:t>
            </a:r>
            <a:r>
              <a:rPr lang="cs-CZ" sz="1400" dirty="0" smtClean="0">
                <a:hlinkClick r:id="rId5"/>
              </a:rPr>
              <a:t>-Design.</a:t>
            </a:r>
            <a:r>
              <a:rPr lang="cs-CZ" sz="1400" dirty="0" err="1" smtClean="0">
                <a:hlinkClick r:id="rId5"/>
              </a:rPr>
              <a:t>png</a:t>
            </a:r>
            <a:r>
              <a:rPr lang="cs-CZ" sz="1400" dirty="0" smtClean="0"/>
              <a:t> </a:t>
            </a:r>
            <a:endParaRPr lang="cs-CZ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9002</TotalTime>
  <Words>252</Words>
  <PresentationFormat>Předvádění na obrazovce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Elektrofyziologie</vt:lpstr>
      <vt:lpstr>Elektrofyziologické vyšetření</vt:lpstr>
      <vt:lpstr>Princip metody</vt:lpstr>
      <vt:lpstr>Snímek 4</vt:lpstr>
      <vt:lpstr>Vybavení elektrofyziologické laboratoře</vt:lpstr>
      <vt:lpstr>Elektrofyziologická laboratoř</vt:lpstr>
      <vt:lpstr>Zavádění katetrů</vt:lpstr>
      <vt:lpstr>Katetry</vt:lpstr>
      <vt:lpstr>Diagnostický a ablační katetr</vt:lpstr>
      <vt:lpstr>3D mapa srdeční dutiny</vt:lpstr>
      <vt:lpstr>Programovaná stimulace</vt:lpstr>
      <vt:lpstr>Rizika a komplikace</vt:lpstr>
      <vt:lpstr>Zdroje informací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Elektrokardiografie</dc:title>
  <dc:creator>Uzivatel</dc:creator>
  <cp:lastModifiedBy>Uzivatel</cp:lastModifiedBy>
  <cp:revision>52</cp:revision>
  <dcterms:created xsi:type="dcterms:W3CDTF">2016-04-21T18:42:47Z</dcterms:created>
  <dcterms:modified xsi:type="dcterms:W3CDTF">2016-10-24T18:37:02Z</dcterms:modified>
</cp:coreProperties>
</file>