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56" r:id="rId3"/>
    <p:sldId id="261" r:id="rId4"/>
    <p:sldId id="262" r:id="rId5"/>
    <p:sldId id="264" r:id="rId6"/>
    <p:sldId id="265" r:id="rId7"/>
    <p:sldId id="280" r:id="rId8"/>
    <p:sldId id="284" r:id="rId9"/>
    <p:sldId id="263" r:id="rId10"/>
    <p:sldId id="285" r:id="rId11"/>
    <p:sldId id="276" r:id="rId12"/>
    <p:sldId id="286" r:id="rId13"/>
    <p:sldId id="277" r:id="rId14"/>
    <p:sldId id="289" r:id="rId15"/>
    <p:sldId id="287" r:id="rId16"/>
    <p:sldId id="278" r:id="rId17"/>
    <p:sldId id="288" r:id="rId18"/>
    <p:sldId id="29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9" autoAdjust="0"/>
    <p:restoredTop sz="64528" autoAdjust="0"/>
  </p:normalViewPr>
  <p:slideViewPr>
    <p:cSldViewPr>
      <p:cViewPr varScale="1">
        <p:scale>
          <a:sx n="75" d="100"/>
          <a:sy n="75" d="100"/>
        </p:scale>
        <p:origin x="264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4A40D-435D-4ACE-A01E-84EE97750725}" type="datetimeFigureOut">
              <a:rPr lang="cs-CZ" smtClean="0"/>
              <a:t>17.3.2017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57563-806E-477A-9DB6-01D98B61FB9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114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snímku je zobrazena křivka elektrické aktivity srdce – EKG a mechanické aktivity – snímané metodou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sfygmografie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Sfygmografická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křivka popisuje změny krevního tlaku v průběhu srdečního cyklu pro levou komoru a velký krevní oběh. Na vrcholu křivky měříme hodnotu systolického krevního tlaku.  Na sestupné části křivky nalézáme malý zářez, tzv.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dikrotickou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incizuru, která je způsobena uzavřením aortální chlopně a velmi krátkým okamžikem, kdy tok krve dopadá zpět na chlopeň, odráží se od ní a následně pokračuje dále do oběhu.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57563-806E-477A-9DB6-01D98B61FB9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71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17.3.2017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dshop.cz/static/_foto_zbozi/3/6/0/8/00777._._.o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llar.com/sites/default/files/u16/PCU_2000_pressure_control_unit.gif" TargetMode="External"/><Relationship Id="rId4" Type="http://schemas.openxmlformats.org/officeDocument/2006/relationships/hyperlink" Target="http://d7-dev.dicardiology.com/sites/daic/files/styles/content_feed_large/public/final_artery_cath_with_graph.jpg?itok=57Tk0LW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xxer-medical.cz/fotky33891/fotos/_vyr_6759525-020---Mercurex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620688"/>
            <a:ext cx="7772400" cy="3135329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atin typeface="Century Gothic" pitchFamily="34" charset="0"/>
              </a:rPr>
              <a:t>Tato prezentace vznikla za podpory Fondu rozvoje Masarykovy univerzity</a:t>
            </a:r>
            <a:endParaRPr lang="cs-CZ" sz="6000" b="1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928992" cy="175260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Projekt MUNI/FR/1577/2015</a:t>
            </a:r>
          </a:p>
          <a:p>
            <a:r>
              <a:rPr lang="cs-CZ" dirty="0" smtClean="0">
                <a:solidFill>
                  <a:srgbClr val="C00000"/>
                </a:solidFill>
              </a:rPr>
              <a:t>Sledování fyziologických parametrů kardiovaskulárního systému – od teorie ke klinické praxi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84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Neinvazivní měření TK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Oscilometrická metoda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Umožňuje automatické měření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Tonometr s manžetou je vhodný i pro domácí použití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Princip metody stejný jako u auskultační metody – změna laminárního v turbulentní proudění - přístroj ale zaznamenává oscilace nad okludovanou a. </a:t>
            </a:r>
            <a:r>
              <a:rPr lang="cs-CZ" dirty="0" err="1" smtClean="0">
                <a:latin typeface="Century Gothic" pitchFamily="34" charset="0"/>
              </a:rPr>
              <a:t>brachialis</a:t>
            </a:r>
            <a:r>
              <a:rPr lang="cs-CZ" dirty="0" smtClean="0">
                <a:latin typeface="Century Gothic" pitchFamily="34" charset="0"/>
              </a:rPr>
              <a:t>, které se objevují při dosažení hodnoty STK a jsou maximální při dosažení středního arteriálního tlaku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Detekce mizejících oscilací je složitá, DTK přístroj přímo nezměří, dopočítává jej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Automatický tonometr</a:t>
            </a:r>
          </a:p>
        </p:txBody>
      </p:sp>
      <p:pic>
        <p:nvPicPr>
          <p:cNvPr id="6146" name="Picture 2" descr="http://www.polymedshop.cz/static/_foto_zbozi/3/6/0/8/00777._._.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4714908" cy="47149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14348" y="6286520"/>
            <a:ext cx="7899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 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http://www.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polymedshop.cz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/static/_foto_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zbozi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/3/6/0/8/00777._._.o.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jpg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Neinvazivní měření TK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>
                <a:latin typeface="Century Gothic" pitchFamily="34" charset="0"/>
              </a:rPr>
              <a:t>Fotopletysmografická</a:t>
            </a:r>
            <a:r>
              <a:rPr lang="cs-CZ" dirty="0" smtClean="0">
                <a:latin typeface="Century Gothic" pitchFamily="34" charset="0"/>
              </a:rPr>
              <a:t> metoda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Kontinuální měření TK tep po tepu dle metody patentované profesorem Janem Peňázem (profesor Fyziologického ústavu LF MU Brno, 1926-2015)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Manžeta umístěna na prstu ruky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Fotodioda vysílá světelný signál procházející skrze prstovou arterii, zaznamenává změny jejího objemu, které nastávají v průběhu srdečního cyklu; tento signál je pak použit pro zpětnou vazbu měnící přítlak manžety tak, aby se zachoval stejný průtok krve prstem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Ve světě více rozšířená v klinické praxi, v ČR – hlavně ve výzkumných laboratořích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 smtClean="0">
                <a:latin typeface="Century Gothic" pitchFamily="34" charset="0"/>
              </a:rPr>
              <a:t>Schéma manžety </a:t>
            </a:r>
            <a:r>
              <a:rPr lang="cs-CZ" sz="3200" dirty="0" err="1" smtClean="0">
                <a:latin typeface="Century Gothic" pitchFamily="34" charset="0"/>
              </a:rPr>
              <a:t>fotopletysmografu</a:t>
            </a:r>
            <a:endParaRPr lang="cs-CZ" sz="3200" dirty="0">
              <a:latin typeface="Century Gothic" pitchFamily="34" charset="0"/>
            </a:endParaRPr>
          </a:p>
        </p:txBody>
      </p:sp>
      <p:pic>
        <p:nvPicPr>
          <p:cNvPr id="4" name="Picture 2" descr="P22900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r="2343" b="9375"/>
          <a:stretch>
            <a:fillRect/>
          </a:stretch>
        </p:blipFill>
        <p:spPr bwMode="auto">
          <a:xfrm>
            <a:off x="857224" y="1357298"/>
            <a:ext cx="7799336" cy="49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5984" y="6357958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entury Gothic" pitchFamily="34" charset="0"/>
              </a:rPr>
              <a:t>Zdroj: archiv Fyziologického ústavu LF MUNI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Century Gothic" pitchFamily="34" charset="0"/>
              </a:rPr>
              <a:t>Finometer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4" name="Picture 2" descr="P22900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428736"/>
            <a:ext cx="6381762" cy="478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5984" y="6357958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entury Gothic" pitchFamily="34" charset="0"/>
              </a:rPr>
              <a:t>Zdroj: archiv Fyziologického ústavu LF MUNI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Neinvazivní měření TK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Century Gothic" pitchFamily="34" charset="0"/>
              </a:rPr>
              <a:t>24hodinové ambulantní měření TK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Pacientská jednotka (připevněná u pasu) a manžeta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Pracuje na oscilometrickém principu, měření TK pravidelně v předem nastavených intervalech (den-3x1hod; noc 1x1hod)</a:t>
            </a:r>
          </a:p>
          <a:p>
            <a:pPr lvl="1"/>
            <a:endParaRPr lang="cs-CZ" dirty="0" smtClean="0">
              <a:latin typeface="Century Gothic" pitchFamily="34" charset="0"/>
            </a:endParaRPr>
          </a:p>
          <a:p>
            <a:pPr lvl="1"/>
            <a:r>
              <a:rPr lang="cs-CZ" dirty="0" smtClean="0">
                <a:latin typeface="Century Gothic" pitchFamily="34" charset="0"/>
              </a:rPr>
              <a:t>Umožňuje detekovat hypertenzi bílého pláště či maskovanou hypertenzi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Informuje o nočním poklesu TK (fyziologicky o 10 – 15 %, pacienti s nedostatečným poklesem mají horší prognózu)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Ověření účinnosti zavedené antihypertenzní terapie a času jejího podávání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Pravidla pro měření TK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Century Gothic" pitchFamily="34" charset="0"/>
              </a:rPr>
              <a:t>Krevní tlak měříme vsedě, nejméně po 5 – 10 minutovém uklidnění</a:t>
            </a:r>
          </a:p>
          <a:p>
            <a:r>
              <a:rPr lang="cs-CZ" dirty="0" smtClean="0">
                <a:latin typeface="Century Gothic" pitchFamily="34" charset="0"/>
              </a:rPr>
              <a:t>Pacient nesmí mluvit</a:t>
            </a:r>
          </a:p>
          <a:p>
            <a:r>
              <a:rPr lang="cs-CZ" dirty="0" smtClean="0">
                <a:latin typeface="Century Gothic" pitchFamily="34" charset="0"/>
              </a:rPr>
              <a:t>Používáme manžetu správné velikosti (musí zaujmout 2/3 paže), umisťujeme ji dolním okrajem cca 1 – 2 cm nad loketní jamku</a:t>
            </a:r>
          </a:p>
          <a:p>
            <a:r>
              <a:rPr lang="cs-CZ" dirty="0" smtClean="0">
                <a:latin typeface="Century Gothic" pitchFamily="34" charset="0"/>
              </a:rPr>
              <a:t>Paže pacienta nesmí být </a:t>
            </a:r>
            <a:r>
              <a:rPr lang="cs-CZ" dirty="0" err="1" smtClean="0">
                <a:latin typeface="Century Gothic" pitchFamily="34" charset="0"/>
              </a:rPr>
              <a:t>zaškrcena</a:t>
            </a:r>
            <a:r>
              <a:rPr lang="cs-CZ" dirty="0" smtClean="0">
                <a:latin typeface="Century Gothic" pitchFamily="34" charset="0"/>
              </a:rPr>
              <a:t> vykasaným rukávem</a:t>
            </a:r>
          </a:p>
          <a:p>
            <a:r>
              <a:rPr lang="cs-CZ" dirty="0" smtClean="0">
                <a:latin typeface="Century Gothic" pitchFamily="34" charset="0"/>
              </a:rPr>
              <a:t>Auskultační metoda by měla být prováděna v tichém prostředí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Pravidla pro měření TK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latin typeface="Century Gothic" pitchFamily="34" charset="0"/>
              </a:rPr>
              <a:t>Při vstupní prohlídce měříme tlak na obou pažích, rozdíl by neměl být vyšší než 10 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 (větší rozdíl může být způsobený např. koarktací aorty, disekcí aorty nebo okluzí některé periferní tepny)</a:t>
            </a:r>
          </a:p>
          <a:p>
            <a:endParaRPr lang="cs-CZ" dirty="0" smtClean="0">
              <a:latin typeface="Century Gothic" pitchFamily="34" charset="0"/>
            </a:endParaRPr>
          </a:p>
          <a:p>
            <a:r>
              <a:rPr lang="cs-CZ" dirty="0" smtClean="0">
                <a:latin typeface="Century Gothic" pitchFamily="34" charset="0"/>
              </a:rPr>
              <a:t>Krevní tlak bychom měli změřit třikrát, zaznamenáme průměr druhého a třetího měření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Zdroje informací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Century Gothic" pitchFamily="34" charset="0"/>
              </a:rPr>
              <a:t>NĚMCOVÁ, Helena, </a:t>
            </a:r>
            <a:r>
              <a:rPr lang="cs-CZ" sz="2800" dirty="0" err="1" smtClean="0">
                <a:latin typeface="Century Gothic" pitchFamily="34" charset="0"/>
              </a:rPr>
              <a:t>et</a:t>
            </a:r>
            <a:r>
              <a:rPr lang="cs-CZ" sz="2800" dirty="0" smtClean="0">
                <a:latin typeface="Century Gothic" pitchFamily="34" charset="0"/>
              </a:rPr>
              <a:t> </a:t>
            </a:r>
            <a:r>
              <a:rPr lang="cs-CZ" sz="2800" dirty="0" err="1" smtClean="0">
                <a:latin typeface="Century Gothic" pitchFamily="34" charset="0"/>
              </a:rPr>
              <a:t>al</a:t>
            </a:r>
            <a:r>
              <a:rPr lang="cs-CZ" sz="2800" dirty="0" smtClean="0">
                <a:latin typeface="Century Gothic" pitchFamily="34" charset="0"/>
              </a:rPr>
              <a:t>. Měření krevního tlaku. </a:t>
            </a:r>
            <a:r>
              <a:rPr lang="cs-CZ" sz="2800" i="1" dirty="0" smtClean="0">
                <a:latin typeface="Century Gothic" pitchFamily="34" charset="0"/>
              </a:rPr>
              <a:t>Interní med</a:t>
            </a:r>
            <a:r>
              <a:rPr lang="cs-CZ" sz="2800" dirty="0" smtClean="0">
                <a:latin typeface="Century Gothic" pitchFamily="34" charset="0"/>
              </a:rPr>
              <a:t>, 2006, 3.9: 396-400.</a:t>
            </a:r>
          </a:p>
          <a:p>
            <a:r>
              <a:rPr lang="cs-CZ" sz="2800" dirty="0" smtClean="0">
                <a:latin typeface="Century Gothic" pitchFamily="34" charset="0"/>
              </a:rPr>
              <a:t>Prezentace pro praktická cvičení z fyziologie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atin typeface="Century Gothic" pitchFamily="34" charset="0"/>
              </a:rPr>
              <a:t>Měření krevního tlaku</a:t>
            </a:r>
            <a:endParaRPr lang="cs-CZ" sz="6000" b="1" dirty="0">
              <a:latin typeface="Century Gothic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entury Gothic" pitchFamily="34" charset="0"/>
              </a:rPr>
              <a:t>Krevní tlak</a:t>
            </a:r>
            <a:endParaRPr lang="cs-CZ" b="1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entury Gothic" pitchFamily="34" charset="0"/>
              </a:rPr>
              <a:t>= tlak krve na stěnu cévy</a:t>
            </a:r>
          </a:p>
          <a:p>
            <a:r>
              <a:rPr lang="cs-CZ" dirty="0" smtClean="0">
                <a:latin typeface="Century Gothic" pitchFamily="34" charset="0"/>
              </a:rPr>
              <a:t>Systolický krevní tlak = nejvyšší tlak v průběhu vypuzovací fáze srdečního cyklu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120 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 pro levou komoru, aortu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25-30 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 pro pravou komoru, plicnici</a:t>
            </a:r>
          </a:p>
          <a:p>
            <a:r>
              <a:rPr lang="cs-CZ" dirty="0" smtClean="0">
                <a:latin typeface="Century Gothic" pitchFamily="34" charset="0"/>
              </a:rPr>
              <a:t>Diastolický krevní tlak = tlak v plnící fázi cyklu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téměř nulový při plnění srdečních komor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80 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 při plnění velkého krevního oběhu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5-10 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 při plnění malého krevního oběhu </a:t>
            </a:r>
          </a:p>
          <a:p>
            <a:endParaRPr lang="cs-CZ" dirty="0" smtClean="0">
              <a:latin typeface="Century Gothic" pitchFamily="34" charset="0"/>
            </a:endParaRPr>
          </a:p>
          <a:p>
            <a:pPr lvl="1"/>
            <a:endParaRPr lang="cs-CZ" dirty="0" smtClean="0">
              <a:latin typeface="Century Gothic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Century Gothic" pitchFamily="34" charset="0"/>
              </a:rPr>
              <a:t>Vztah EKG a </a:t>
            </a:r>
            <a:r>
              <a:rPr lang="cs-CZ" sz="3200" dirty="0" err="1" smtClean="0">
                <a:latin typeface="Century Gothic" pitchFamily="34" charset="0"/>
              </a:rPr>
              <a:t>sfygmografie</a:t>
            </a:r>
            <a:r>
              <a:rPr lang="cs-CZ" sz="3200" dirty="0" smtClean="0">
                <a:latin typeface="Century Gothic" pitchFamily="34" charset="0"/>
              </a:rPr>
              <a:t> pro levou komoru a velký krevní oběh</a:t>
            </a:r>
            <a:endParaRPr lang="cs-CZ" sz="3200" dirty="0">
              <a:latin typeface="Century Gothic" pitchFamily="34" charset="0"/>
            </a:endParaRPr>
          </a:p>
        </p:txBody>
      </p:sp>
      <p:pic>
        <p:nvPicPr>
          <p:cNvPr id="6" name="Zástupný symbol pro obsah 5" descr="Krevní tlak.001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1296"/>
          <a:stretch>
            <a:fillRect/>
          </a:stretch>
        </p:blipFill>
        <p:spPr>
          <a:xfrm>
            <a:off x="1643042" y="1285860"/>
            <a:ext cx="5692005" cy="5049063"/>
          </a:xfrm>
        </p:spPr>
      </p:pic>
      <p:sp>
        <p:nvSpPr>
          <p:cNvPr id="5" name="TextovéPole 4"/>
          <p:cNvSpPr txBox="1"/>
          <p:nvPr/>
        </p:nvSpPr>
        <p:spPr>
          <a:xfrm>
            <a:off x="357158" y="6429396"/>
            <a:ext cx="1827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Autor: David Dufek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Invazivní měření TK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>
                <a:latin typeface="Century Gothic" pitchFamily="34" charset="0"/>
              </a:rPr>
              <a:t>Katetr</a:t>
            </a:r>
            <a:r>
              <a:rPr lang="cs-CZ" dirty="0" smtClean="0">
                <a:latin typeface="Century Gothic" pitchFamily="34" charset="0"/>
              </a:rPr>
              <a:t> v cévním řečišti</a:t>
            </a:r>
          </a:p>
          <a:p>
            <a:r>
              <a:rPr lang="cs-CZ" dirty="0" smtClean="0">
                <a:latin typeface="Century Gothic" pitchFamily="34" charset="0"/>
              </a:rPr>
              <a:t>Na konci </a:t>
            </a:r>
            <a:r>
              <a:rPr lang="cs-CZ" dirty="0" err="1" smtClean="0">
                <a:latin typeface="Century Gothic" pitchFamily="34" charset="0"/>
              </a:rPr>
              <a:t>katetru</a:t>
            </a:r>
            <a:r>
              <a:rPr lang="cs-CZ" dirty="0" smtClean="0">
                <a:latin typeface="Century Gothic" pitchFamily="34" charset="0"/>
              </a:rPr>
              <a:t> snímač krevního tlaku založený na piezoelektrickém principu</a:t>
            </a:r>
          </a:p>
          <a:p>
            <a:r>
              <a:rPr lang="cs-CZ" dirty="0" err="1" smtClean="0">
                <a:latin typeface="Century Gothic" pitchFamily="34" charset="0"/>
              </a:rPr>
              <a:t>Katetr</a:t>
            </a:r>
            <a:r>
              <a:rPr lang="cs-CZ" dirty="0" smtClean="0">
                <a:latin typeface="Century Gothic" pitchFamily="34" charset="0"/>
              </a:rPr>
              <a:t> nejčastěji zavádíme do tepen na předloktí (a. </a:t>
            </a:r>
            <a:r>
              <a:rPr lang="cs-CZ" dirty="0" err="1" smtClean="0">
                <a:latin typeface="Century Gothic" pitchFamily="34" charset="0"/>
              </a:rPr>
              <a:t>ulnaris</a:t>
            </a:r>
            <a:r>
              <a:rPr lang="cs-CZ" dirty="0" smtClean="0">
                <a:latin typeface="Century Gothic" pitchFamily="34" charset="0"/>
              </a:rPr>
              <a:t>, a. </a:t>
            </a:r>
            <a:r>
              <a:rPr lang="cs-CZ" dirty="0" err="1" smtClean="0">
                <a:latin typeface="Century Gothic" pitchFamily="34" charset="0"/>
              </a:rPr>
              <a:t>radialis</a:t>
            </a:r>
            <a:r>
              <a:rPr lang="cs-CZ" dirty="0" smtClean="0">
                <a:latin typeface="Century Gothic" pitchFamily="34" charset="0"/>
              </a:rPr>
              <a:t>, a. </a:t>
            </a:r>
            <a:r>
              <a:rPr lang="cs-CZ" dirty="0" err="1" smtClean="0">
                <a:latin typeface="Century Gothic" pitchFamily="34" charset="0"/>
              </a:rPr>
              <a:t>brachialis</a:t>
            </a:r>
            <a:r>
              <a:rPr lang="cs-CZ" dirty="0" smtClean="0">
                <a:latin typeface="Century Gothic" pitchFamily="34" charset="0"/>
              </a:rPr>
              <a:t>)</a:t>
            </a:r>
          </a:p>
          <a:p>
            <a:r>
              <a:rPr lang="cs-CZ" dirty="0" smtClean="0">
                <a:latin typeface="Century Gothic" pitchFamily="34" charset="0"/>
              </a:rPr>
              <a:t>Využití zejména na JIP a při náročnějších chirurgických výkonech</a:t>
            </a:r>
          </a:p>
          <a:p>
            <a:r>
              <a:rPr lang="cs-CZ" dirty="0" smtClean="0">
                <a:latin typeface="Century Gothic" pitchFamily="34" charset="0"/>
              </a:rPr>
              <a:t>Nevhodné pro ambulantní použití </a:t>
            </a: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latin typeface="Century Gothic" pitchFamily="34" charset="0"/>
              </a:rPr>
              <a:t>Katetr</a:t>
            </a:r>
            <a:r>
              <a:rPr lang="cs-CZ" dirty="0" smtClean="0">
                <a:latin typeface="Century Gothic" pitchFamily="34" charset="0"/>
              </a:rPr>
              <a:t> pro měření krevního tlaku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11266" name="Picture 2" descr="http://d7-dev.dicardiology.com/sites/daic/files/styles/content_feed_large/public/final_artery_cath_with_graph.jpg?itok=57Tk0L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5000660" cy="2500330"/>
          </a:xfrm>
          <a:prstGeom prst="rect">
            <a:avLst/>
          </a:prstGeom>
          <a:noFill/>
        </p:spPr>
      </p:pic>
      <p:pic>
        <p:nvPicPr>
          <p:cNvPr id="11268" name="Picture 4" descr="http://millar.com/sites/default/files/u16/PCU_2000_pressure_control_uni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857625" cy="260985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85786" y="5429264"/>
            <a:ext cx="7391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 1 : 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http://d7-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dev.dicardiology.com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/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sites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/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daic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/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files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/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styles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/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content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feed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large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/</a:t>
            </a:r>
          </a:p>
          <a:p>
            <a:r>
              <a:rPr lang="cs-CZ" sz="1400" dirty="0" smtClean="0">
                <a:latin typeface="Century Gothic" pitchFamily="34" charset="0"/>
                <a:hlinkClick r:id="rId4"/>
              </a:rPr>
              <a:t>public/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final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artery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cath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with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_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graph.jpg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?</a:t>
            </a:r>
            <a:r>
              <a:rPr lang="cs-CZ" sz="1400" dirty="0" err="1" smtClean="0">
                <a:latin typeface="Century Gothic" pitchFamily="34" charset="0"/>
                <a:hlinkClick r:id="rId4"/>
              </a:rPr>
              <a:t>itok</a:t>
            </a:r>
            <a:r>
              <a:rPr lang="cs-CZ" sz="1400" dirty="0" smtClean="0">
                <a:latin typeface="Century Gothic" pitchFamily="34" charset="0"/>
                <a:hlinkClick r:id="rId4"/>
              </a:rPr>
              <a:t>=57Tk0LWE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5786" y="6000768"/>
            <a:ext cx="7374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Century Gothic" pitchFamily="34" charset="0"/>
              </a:rPr>
              <a:t>Zdroj 2 : </a:t>
            </a:r>
            <a:r>
              <a:rPr lang="cs-CZ" sz="1400" dirty="0" smtClean="0">
                <a:latin typeface="Century Gothic" pitchFamily="34" charset="0"/>
                <a:hlinkClick r:id="rId5"/>
              </a:rPr>
              <a:t>http://millar.com/sites/default/files/u16/PCU_2000_pressure_control_unit.gif</a:t>
            </a:r>
            <a:r>
              <a:rPr lang="cs-CZ" sz="1400" dirty="0" smtClean="0">
                <a:latin typeface="Century Gothic" pitchFamily="34" charset="0"/>
              </a:rPr>
              <a:t> </a:t>
            </a:r>
            <a:endParaRPr lang="cs-CZ" sz="1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Neinvazivní měření TK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Palpační metoda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Využíváme tonometru s manžetou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Po nafouknutí manžety na paži nad hodnotu STK v ní pomalu tlak snižujeme, až zachytíme palpací tep na a. </a:t>
            </a:r>
            <a:r>
              <a:rPr lang="cs-CZ" dirty="0" err="1" smtClean="0">
                <a:latin typeface="Century Gothic" pitchFamily="34" charset="0"/>
              </a:rPr>
              <a:t>radialis</a:t>
            </a:r>
            <a:endParaRPr lang="cs-CZ" dirty="0" smtClean="0">
              <a:latin typeface="Century Gothic" pitchFamily="34" charset="0"/>
            </a:endParaRPr>
          </a:p>
          <a:p>
            <a:pPr lvl="1"/>
            <a:r>
              <a:rPr lang="cs-CZ" dirty="0" smtClean="0">
                <a:latin typeface="Century Gothic" pitchFamily="34" charset="0"/>
              </a:rPr>
              <a:t>Okamžik zaznamenání tepu=STK dle stupnice tonometru</a:t>
            </a:r>
          </a:p>
          <a:p>
            <a:pPr marL="457200" lvl="1" indent="0">
              <a:buNone/>
            </a:pPr>
            <a:r>
              <a:rPr lang="cs-CZ" dirty="0" smtClean="0">
                <a:latin typeface="Century Gothic" pitchFamily="34" charset="0"/>
              </a:rPr>
              <a:t> 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Nelze měřit DTK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entury Gothic" pitchFamily="34" charset="0"/>
              </a:rPr>
              <a:t>Neinvazivní měření TK</a:t>
            </a:r>
            <a:endParaRPr lang="cs-CZ" dirty="0">
              <a:latin typeface="Century Gothic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Century Gothic" pitchFamily="34" charset="0"/>
              </a:rPr>
              <a:t>Auskultační metoda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Využíváme tonometr s manžetou a fonendoskop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Nafoukneme manžetu (cca o 20 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 nad předpokládaný STK), pomalu (rychlostí 1-2 </a:t>
            </a:r>
            <a:r>
              <a:rPr lang="cs-CZ" dirty="0" err="1" smtClean="0">
                <a:latin typeface="Century Gothic" pitchFamily="34" charset="0"/>
              </a:rPr>
              <a:t>mmHg</a:t>
            </a:r>
            <a:r>
              <a:rPr lang="cs-CZ" dirty="0" smtClean="0">
                <a:latin typeface="Century Gothic" pitchFamily="34" charset="0"/>
              </a:rPr>
              <a:t>/s) snižujeme tlak v manžetě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Při vyrovnání tlaku v manžetě na paži se STK dojde k mírnému otevření dosud zcela uzavřené </a:t>
            </a:r>
            <a:r>
              <a:rPr lang="cs-CZ" dirty="0" err="1" smtClean="0">
                <a:latin typeface="Century Gothic" pitchFamily="34" charset="0"/>
              </a:rPr>
              <a:t>a.brachialis</a:t>
            </a:r>
            <a:r>
              <a:rPr lang="cs-CZ" dirty="0" smtClean="0">
                <a:latin typeface="Century Gothic" pitchFamily="34" charset="0"/>
              </a:rPr>
              <a:t> –tím ke vzniku turbulentního proudění (změna </a:t>
            </a:r>
            <a:r>
              <a:rPr lang="cs-CZ" dirty="0" err="1" smtClean="0">
                <a:latin typeface="Century Gothic" pitchFamily="34" charset="0"/>
              </a:rPr>
              <a:t>Reynoldsova</a:t>
            </a:r>
            <a:r>
              <a:rPr lang="cs-CZ" dirty="0" smtClean="0">
                <a:latin typeface="Century Gothic" pitchFamily="34" charset="0"/>
              </a:rPr>
              <a:t> čísla), což je podkladem vzniku poslechových fenoménů – </a:t>
            </a:r>
            <a:r>
              <a:rPr lang="cs-CZ" dirty="0" err="1" smtClean="0">
                <a:latin typeface="Century Gothic" pitchFamily="34" charset="0"/>
              </a:rPr>
              <a:t>Korotkovovy</a:t>
            </a:r>
            <a:r>
              <a:rPr lang="cs-CZ" dirty="0" smtClean="0">
                <a:latin typeface="Century Gothic" pitchFamily="34" charset="0"/>
              </a:rPr>
              <a:t> fenomény</a:t>
            </a:r>
          </a:p>
          <a:p>
            <a:pPr lvl="1"/>
            <a:r>
              <a:rPr lang="cs-CZ" dirty="0" smtClean="0">
                <a:latin typeface="Century Gothic" pitchFamily="34" charset="0"/>
              </a:rPr>
              <a:t>při </a:t>
            </a:r>
            <a:r>
              <a:rPr lang="cs-CZ" dirty="0">
                <a:latin typeface="Century Gothic" pitchFamily="34" charset="0"/>
              </a:rPr>
              <a:t>vymizení fenoménů </a:t>
            </a:r>
            <a:r>
              <a:rPr lang="cs-CZ" dirty="0" smtClean="0">
                <a:latin typeface="Century Gothic" pitchFamily="34" charset="0"/>
              </a:rPr>
              <a:t>odečítáme hodnotu DTK</a:t>
            </a:r>
          </a:p>
          <a:p>
            <a:pPr lvl="1"/>
            <a:endParaRPr lang="cs-CZ" dirty="0" smtClean="0">
              <a:latin typeface="Century Gothic" pitchFamily="34" charset="0"/>
            </a:endParaRPr>
          </a:p>
          <a:p>
            <a:pPr lvl="1"/>
            <a:r>
              <a:rPr lang="cs-CZ" dirty="0" smtClean="0">
                <a:latin typeface="Century Gothic" pitchFamily="34" charset="0"/>
              </a:rPr>
              <a:t>Odečítáme STK i DTK</a:t>
            </a:r>
          </a:p>
          <a:p>
            <a:pPr lvl="1">
              <a:buNone/>
            </a:pPr>
            <a:endParaRPr lang="cs-CZ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entury Gothic" pitchFamily="34" charset="0"/>
              </a:rPr>
              <a:t>Rtuťový tonometr</a:t>
            </a:r>
            <a:endParaRPr lang="cs-CZ" dirty="0">
              <a:latin typeface="Century Gothic" pitchFamily="34" charset="0"/>
            </a:endParaRPr>
          </a:p>
        </p:txBody>
      </p:sp>
      <p:pic>
        <p:nvPicPr>
          <p:cNvPr id="8194" name="Picture 2" descr="http://www.mixxer-medical.cz/fotky33891/fotos/_vyr_6759525-020---Mercur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357298"/>
            <a:ext cx="3352705" cy="502905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98309" y="6357958"/>
            <a:ext cx="8845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Century Gothic" pitchFamily="34" charset="0"/>
              </a:rPr>
              <a:t>Zdroj: 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http://www.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mixxer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-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medical.cz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/fotky33891/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fotos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/_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vyr</a:t>
            </a:r>
            <a:r>
              <a:rPr lang="cs-CZ" sz="1600" dirty="0" smtClean="0">
                <a:latin typeface="Century Gothic" pitchFamily="34" charset="0"/>
                <a:hlinkClick r:id="rId3"/>
              </a:rPr>
              <a:t>_6759525-020---</a:t>
            </a:r>
            <a:r>
              <a:rPr lang="cs-CZ" sz="1600" dirty="0" err="1" smtClean="0">
                <a:latin typeface="Century Gothic" pitchFamily="34" charset="0"/>
                <a:hlinkClick r:id="rId3"/>
              </a:rPr>
              <a:t>Mercurex.jpg</a:t>
            </a:r>
            <a:r>
              <a:rPr lang="cs-CZ" sz="1600" dirty="0" smtClean="0">
                <a:latin typeface="Century Gothic" pitchFamily="34" charset="0"/>
              </a:rPr>
              <a:t> </a:t>
            </a:r>
            <a:endParaRPr lang="cs-CZ" sz="16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10077</TotalTime>
  <Words>709</Words>
  <Application>Microsoft Office PowerPoint</Application>
  <PresentationFormat>Předvádění na obrazovce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Motiv sady Office</vt:lpstr>
      <vt:lpstr>Tato prezentace vznikla za podpory Fondu rozvoje Masarykovy univerzity</vt:lpstr>
      <vt:lpstr>Měření krevního tlaku</vt:lpstr>
      <vt:lpstr>Krevní tlak</vt:lpstr>
      <vt:lpstr>Vztah EKG a sfygmografie pro levou komoru a velký krevní oběh</vt:lpstr>
      <vt:lpstr>Invazivní měření TK</vt:lpstr>
      <vt:lpstr>Katetr pro měření krevního tlaku</vt:lpstr>
      <vt:lpstr>Neinvazivní měření TK</vt:lpstr>
      <vt:lpstr>Neinvazivní měření TK</vt:lpstr>
      <vt:lpstr>Rtuťový tonometr</vt:lpstr>
      <vt:lpstr>Neinvazivní měření TK</vt:lpstr>
      <vt:lpstr>Automatický tonometr</vt:lpstr>
      <vt:lpstr>Neinvazivní měření TK</vt:lpstr>
      <vt:lpstr>Schéma manžety fotopletysmografu</vt:lpstr>
      <vt:lpstr>Finometer</vt:lpstr>
      <vt:lpstr>Neinvazivní měření TK</vt:lpstr>
      <vt:lpstr>Pravidla pro měření TK</vt:lpstr>
      <vt:lpstr>Pravidla pro měření TK</vt:lpstr>
      <vt:lpstr>Zdroje informací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Elektrokardiografie</dc:title>
  <dc:creator>Uzivatel</dc:creator>
  <cp:lastModifiedBy>Zuzana Nováková</cp:lastModifiedBy>
  <cp:revision>91</cp:revision>
  <dcterms:created xsi:type="dcterms:W3CDTF">2016-04-21T18:42:47Z</dcterms:created>
  <dcterms:modified xsi:type="dcterms:W3CDTF">2017-03-17T07:44:14Z</dcterms:modified>
</cp:coreProperties>
</file>