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96" r:id="rId5"/>
    <p:sldId id="264" r:id="rId6"/>
    <p:sldId id="265" r:id="rId7"/>
    <p:sldId id="289" r:id="rId8"/>
    <p:sldId id="280" r:id="rId9"/>
    <p:sldId id="284" r:id="rId10"/>
    <p:sldId id="290" r:id="rId11"/>
    <p:sldId id="263" r:id="rId12"/>
    <p:sldId id="291" r:id="rId13"/>
    <p:sldId id="292" r:id="rId14"/>
    <p:sldId id="298" r:id="rId15"/>
    <p:sldId id="285" r:id="rId16"/>
    <p:sldId id="276" r:id="rId17"/>
    <p:sldId id="297" r:id="rId18"/>
    <p:sldId id="293" r:id="rId19"/>
    <p:sldId id="294" r:id="rId20"/>
    <p:sldId id="277" r:id="rId21"/>
    <p:sldId id="286" r:id="rId22"/>
    <p:sldId id="295" r:id="rId23"/>
    <p:sldId id="29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397" autoAdjust="0"/>
  </p:normalViewPr>
  <p:slideViewPr>
    <p:cSldViewPr>
      <p:cViewPr varScale="1">
        <p:scale>
          <a:sx n="63" d="100"/>
          <a:sy n="63" d="100"/>
        </p:scale>
        <p:origin x="-19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73F3-BD63-4DF1-B530-8F82FE0896C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FC42F-223C-4463-B7C2-4739005DA3D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snímku vidíme kartičku</a:t>
            </a:r>
            <a:r>
              <a:rPr lang="cs-CZ" baseline="0" dirty="0" smtClean="0"/>
              <a:t> pro </a:t>
            </a:r>
            <a:r>
              <a:rPr lang="cs-CZ" baseline="0" dirty="0" err="1" smtClean="0"/>
              <a:t>Sanguitest</a:t>
            </a:r>
            <a:r>
              <a:rPr lang="cs-CZ" baseline="0" dirty="0" smtClean="0"/>
              <a:t>, který je prováděn lékařem před každou krevní transfúzí. Ve vrchní části smícháme vzorek krve pacienta s </a:t>
            </a:r>
            <a:r>
              <a:rPr lang="cs-CZ" baseline="0" dirty="0" err="1" smtClean="0"/>
              <a:t>antiséry</a:t>
            </a:r>
            <a:r>
              <a:rPr lang="cs-CZ" baseline="0" dirty="0" smtClean="0"/>
              <a:t>, ve spodní části vzorek krevní konzervy s totožnými </a:t>
            </a:r>
            <a:r>
              <a:rPr lang="cs-CZ" baseline="0" dirty="0" err="1" smtClean="0"/>
              <a:t>antiséry</a:t>
            </a:r>
            <a:r>
              <a:rPr lang="cs-CZ" baseline="0" dirty="0" smtClean="0"/>
              <a:t>. Výsledná krevní skupina pacienta a krevní konzervy musí být stejná.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FC42F-223C-4463-B7C2-4739005DA3D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rdzmed.com/kardz/images/stories/17-abo-blood-tes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er.cz/editor/image/eshop_products/4038917085304_5594ce6ab5611_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.denik.cz/13/67/kcni-strikacka-jehla-leky-roztok-lek-zdravi-zdravotnictvi_galerie-98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lab.cz/static/_foto_kategorii/odbery%20venozni%20krv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welab.com/wp-content/uploads/2015/01/sampling-2-300x30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Odběry krve, určování krevních skupin, sedimentace erytrocytů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Zásady pro odběr kapilární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Odebíráme do tenkých kapilárních zkumavek nebo do malých plastových/skleněných zkumavek</a:t>
            </a:r>
          </a:p>
          <a:p>
            <a:r>
              <a:rPr lang="cs-CZ" dirty="0" smtClean="0">
                <a:latin typeface="Century Gothic" pitchFamily="34" charset="0"/>
              </a:rPr>
              <a:t>Místo vpichu po odběru desinfikujeme vatou smočenou v desinfekčním prostředku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Určování krevních skupin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Krevní skupiny AB0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Určené antigeny na povrchu červených krvinek – aglutinogeny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Glykoproteiny, základem struktura H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U aglutinogenu A na strukturu H navázán N-</a:t>
            </a:r>
            <a:r>
              <a:rPr lang="cs-CZ" dirty="0" err="1" smtClean="0">
                <a:latin typeface="Century Gothic" pitchFamily="34" charset="0"/>
              </a:rPr>
              <a:t>acetylgalaktosamin</a:t>
            </a:r>
            <a:endParaRPr lang="cs-CZ" dirty="0" smtClean="0">
              <a:latin typeface="Century Gothic" pitchFamily="34" charset="0"/>
            </a:endParaRPr>
          </a:p>
          <a:p>
            <a:pPr lvl="2"/>
            <a:r>
              <a:rPr lang="cs-CZ" dirty="0" smtClean="0">
                <a:latin typeface="Century Gothic" pitchFamily="34" charset="0"/>
              </a:rPr>
              <a:t>U aglutinogenu B na strukturu H navázána galaktóza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 krevní plazmě protilátky </a:t>
            </a:r>
            <a:r>
              <a:rPr lang="cs-CZ" dirty="0" err="1" smtClean="0">
                <a:latin typeface="Century Gothic" pitchFamily="34" charset="0"/>
              </a:rPr>
              <a:t>IgM</a:t>
            </a:r>
            <a:r>
              <a:rPr lang="cs-CZ" dirty="0" smtClean="0">
                <a:latin typeface="Century Gothic" pitchFamily="34" charset="0"/>
              </a:rPr>
              <a:t> proti aglutinogenům - aglutininy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Určování krevních skupin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>
                <a:latin typeface="Century Gothic" pitchFamily="34" charset="0"/>
              </a:rPr>
              <a:t>Dědičnost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Alely: A, B, i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Alely A </a:t>
            </a:r>
            <a:r>
              <a:rPr lang="cs-CZ" dirty="0" err="1" smtClean="0">
                <a:latin typeface="Century Gothic" pitchFamily="34" charset="0"/>
              </a:rPr>
              <a:t>a</a:t>
            </a:r>
            <a:r>
              <a:rPr lang="cs-CZ" dirty="0" smtClean="0">
                <a:latin typeface="Century Gothic" pitchFamily="34" charset="0"/>
              </a:rPr>
              <a:t> B jsou </a:t>
            </a:r>
            <a:r>
              <a:rPr lang="cs-CZ" dirty="0" err="1" smtClean="0">
                <a:latin typeface="Century Gothic" pitchFamily="34" charset="0"/>
              </a:rPr>
              <a:t>kodominantní</a:t>
            </a:r>
            <a:r>
              <a:rPr lang="cs-CZ" dirty="0" smtClean="0">
                <a:latin typeface="Century Gothic" pitchFamily="34" charset="0"/>
              </a:rPr>
              <a:t>, alela i je vůči nim recesivní</a:t>
            </a:r>
            <a:endParaRPr lang="cs-CZ" dirty="0">
              <a:latin typeface="Century Gothic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42976" y="3929066"/>
          <a:ext cx="6858048" cy="2071700"/>
        </p:xfrm>
        <a:graphic>
          <a:graphicData uri="http://schemas.openxmlformats.org/drawingml/2006/table">
            <a:tbl>
              <a:tblPr/>
              <a:tblGrid>
                <a:gridCol w="1713035"/>
                <a:gridCol w="1839298"/>
                <a:gridCol w="1767675"/>
                <a:gridCol w="1538040"/>
              </a:tblGrid>
              <a:tr h="41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Times New Roman"/>
                          <a:cs typeface="Times New Roman"/>
                        </a:rPr>
                        <a:t>Krevní skupina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Times New Roman"/>
                          <a:cs typeface="Times New Roman"/>
                        </a:rPr>
                        <a:t>Aglutinogeny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Calibri"/>
                          <a:ea typeface="Times New Roman"/>
                          <a:cs typeface="Times New Roman"/>
                        </a:rPr>
                        <a:t>Aglutininy</a:t>
                      </a:r>
                      <a:endParaRPr lang="cs-CZ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Calibri"/>
                          <a:ea typeface="Times New Roman"/>
                          <a:cs typeface="Times New Roman"/>
                        </a:rPr>
                        <a:t>Genotyp</a:t>
                      </a:r>
                      <a:endParaRPr lang="cs-CZ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Times New Roman"/>
                          <a:cs typeface="Times New Roman"/>
                        </a:rPr>
                        <a:t>anti</a:t>
                      </a: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-B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AA, 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Times New Roman"/>
                          <a:cs typeface="Times New Roman"/>
                        </a:rPr>
                        <a:t>anti</a:t>
                      </a: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-A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BB, Bi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A i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žádný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žádný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anti-A i anti-B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Určování krevních skupin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Určení krevních skupin pomocí </a:t>
            </a:r>
            <a:r>
              <a:rPr lang="cs-CZ" dirty="0" err="1" smtClean="0">
                <a:latin typeface="Century Gothic" pitchFamily="34" charset="0"/>
              </a:rPr>
              <a:t>antisér</a:t>
            </a:r>
            <a:r>
              <a:rPr lang="cs-CZ" dirty="0" smtClean="0">
                <a:latin typeface="Century Gothic" pitchFamily="34" charset="0"/>
              </a:rPr>
              <a:t> – sklíčková metoda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Na sklíčko kápneme vedle sebe kapky séra </a:t>
            </a:r>
            <a:r>
              <a:rPr lang="cs-CZ" dirty="0" err="1" smtClean="0">
                <a:latin typeface="Century Gothic" pitchFamily="34" charset="0"/>
              </a:rPr>
              <a:t>anti</a:t>
            </a:r>
            <a:r>
              <a:rPr lang="cs-CZ" dirty="0" smtClean="0">
                <a:latin typeface="Century Gothic" pitchFamily="34" charset="0"/>
              </a:rPr>
              <a:t>-A </a:t>
            </a:r>
            <a:r>
              <a:rPr lang="cs-CZ" dirty="0" err="1" smtClean="0">
                <a:latin typeface="Century Gothic" pitchFamily="34" charset="0"/>
              </a:rPr>
              <a:t>a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anti</a:t>
            </a:r>
            <a:r>
              <a:rPr lang="cs-CZ" dirty="0" smtClean="0">
                <a:latin typeface="Century Gothic" pitchFamily="34" charset="0"/>
              </a:rPr>
              <a:t>-B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Ke každému </a:t>
            </a:r>
            <a:r>
              <a:rPr lang="cs-CZ" dirty="0" err="1" smtClean="0">
                <a:latin typeface="Century Gothic" pitchFamily="34" charset="0"/>
              </a:rPr>
              <a:t>antiséru</a:t>
            </a:r>
            <a:r>
              <a:rPr lang="cs-CZ" dirty="0" smtClean="0">
                <a:latin typeface="Century Gothic" pitchFamily="34" charset="0"/>
              </a:rPr>
              <a:t> přikápneme kapku krve a sledujeme, zda dojde k aglutinaci</a:t>
            </a:r>
            <a:endParaRPr lang="cs-CZ" dirty="0">
              <a:latin typeface="Century Gothic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00100" y="4857760"/>
          <a:ext cx="7358114" cy="1571635"/>
        </p:xfrm>
        <a:graphic>
          <a:graphicData uri="http://schemas.openxmlformats.org/drawingml/2006/table">
            <a:tbl>
              <a:tblPr/>
              <a:tblGrid>
                <a:gridCol w="3679057"/>
                <a:gridCol w="3679057"/>
              </a:tblGrid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Times New Roman"/>
                          <a:cs typeface="Times New Roman"/>
                        </a:rPr>
                        <a:t>Aglutinace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Times New Roman"/>
                          <a:cs typeface="Times New Roman"/>
                        </a:rPr>
                        <a:t>Krevní skupina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Se sérem </a:t>
                      </a:r>
                      <a:r>
                        <a:rPr lang="cs-CZ" sz="1400" dirty="0" err="1">
                          <a:latin typeface="Calibri"/>
                          <a:ea typeface="Times New Roman"/>
                          <a:cs typeface="Times New Roman"/>
                        </a:rPr>
                        <a:t>anti</a:t>
                      </a: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-A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Se sérem </a:t>
                      </a:r>
                      <a:r>
                        <a:rPr lang="cs-CZ" sz="1400" dirty="0" err="1">
                          <a:latin typeface="Calibri"/>
                          <a:ea typeface="Times New Roman"/>
                          <a:cs typeface="Times New Roman"/>
                        </a:rPr>
                        <a:t>anti</a:t>
                      </a: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-B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S oběma séry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  <a:cs typeface="Times New Roman"/>
                        </a:rPr>
                        <a:t>S žádným sérem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Century Gothic" pitchFamily="34" charset="0"/>
              </a:rPr>
              <a:t>Sanguitest</a:t>
            </a:r>
            <a:r>
              <a:rPr lang="cs-CZ" dirty="0" smtClean="0">
                <a:latin typeface="Century Gothic" pitchFamily="34" charset="0"/>
              </a:rPr>
              <a:t> – sklíčková metoda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4" name="Zástupný symbol pro obsah 3" descr="Sklíčková metoda - sanguitest.001.tiff"/>
          <p:cNvPicPr>
            <a:picLocks noGrp="1" noChangeAspect="1"/>
          </p:cNvPicPr>
          <p:nvPr>
            <p:ph idx="1"/>
          </p:nvPr>
        </p:nvPicPr>
        <p:blipFill>
          <a:blip r:embed="rId3"/>
          <a:srcRect t="4245" b="32086"/>
          <a:stretch>
            <a:fillRect/>
          </a:stretch>
        </p:blipFill>
        <p:spPr>
          <a:xfrm>
            <a:off x="714348" y="1357298"/>
            <a:ext cx="7643866" cy="4866807"/>
          </a:xfrm>
        </p:spPr>
      </p:pic>
      <p:sp>
        <p:nvSpPr>
          <p:cNvPr id="5" name="TextovéPole 4"/>
          <p:cNvSpPr txBox="1"/>
          <p:nvPr/>
        </p:nvSpPr>
        <p:spPr>
          <a:xfrm>
            <a:off x="357158" y="6357958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Autor: David Dufek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Sklíčková metoda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  <p:pic>
        <p:nvPicPr>
          <p:cNvPr id="8194" name="Picture 2" descr="https://kardzmed.com/kardz/images/stories/17-abo-blood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572296" cy="499992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6286520"/>
            <a:ext cx="744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https://kardzmed.com/kardz/images/stories/17-abo-blood-test.jpg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Sedimentace erytrocytů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Fyzikální proces usazování krevních elementů v nesrážlivé krvi</a:t>
            </a:r>
          </a:p>
          <a:p>
            <a:r>
              <a:rPr lang="cs-CZ" dirty="0" smtClean="0">
                <a:latin typeface="Century Gothic" pitchFamily="34" charset="0"/>
              </a:rPr>
              <a:t>Vyšetřujeme rychlost sedimentace krve</a:t>
            </a:r>
          </a:p>
          <a:p>
            <a:r>
              <a:rPr lang="cs-CZ" dirty="0" smtClean="0">
                <a:latin typeface="Century Gothic" pitchFamily="34" charset="0"/>
              </a:rPr>
              <a:t>Nespecifické vyšetření x může upozornit na patologické procesy v organismu</a:t>
            </a:r>
          </a:p>
          <a:p>
            <a:r>
              <a:rPr lang="cs-CZ" dirty="0" smtClean="0">
                <a:latin typeface="Century Gothic" pitchFamily="34" charset="0"/>
              </a:rPr>
              <a:t>Nepřímo úměrná </a:t>
            </a:r>
            <a:r>
              <a:rPr lang="cs-CZ" dirty="0" err="1" smtClean="0">
                <a:latin typeface="Century Gothic" pitchFamily="34" charset="0"/>
              </a:rPr>
              <a:t>suspenzní</a:t>
            </a:r>
            <a:r>
              <a:rPr lang="cs-CZ" dirty="0" smtClean="0">
                <a:latin typeface="Century Gothic" pitchFamily="34" charset="0"/>
              </a:rPr>
              <a:t> stabilitě krve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Sedimentace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www.asker.cz/editor/image/eshop_products/4038917085304_5594ce6ab5611_l.jpg"/>
          <p:cNvPicPr>
            <a:picLocks noChangeAspect="1" noChangeArrowheads="1"/>
          </p:cNvPicPr>
          <p:nvPr/>
        </p:nvPicPr>
        <p:blipFill>
          <a:blip r:embed="rId2"/>
          <a:srcRect t="15000" b="11499"/>
          <a:stretch>
            <a:fillRect/>
          </a:stretch>
        </p:blipFill>
        <p:spPr bwMode="auto">
          <a:xfrm>
            <a:off x="1643042" y="1714488"/>
            <a:ext cx="5572164" cy="409556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6286520"/>
            <a:ext cx="8493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asker.cz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/editor/image/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eshop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products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/4038917085304_5594ce6ab5611_l.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Sedimentace erytrocytů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Mechanismus sedimentace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Gravitace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Narušení </a:t>
            </a:r>
            <a:r>
              <a:rPr lang="cs-CZ" dirty="0" err="1" smtClean="0">
                <a:latin typeface="Century Gothic" pitchFamily="34" charset="0"/>
              </a:rPr>
              <a:t>Helmholtzovy</a:t>
            </a:r>
            <a:r>
              <a:rPr lang="cs-CZ" dirty="0" smtClean="0">
                <a:latin typeface="Century Gothic" pitchFamily="34" charset="0"/>
              </a:rPr>
              <a:t> elektrické </a:t>
            </a:r>
            <a:r>
              <a:rPr lang="cs-CZ" dirty="0" err="1" smtClean="0">
                <a:latin typeface="Century Gothic" pitchFamily="34" charset="0"/>
              </a:rPr>
              <a:t>dvojvrstvy</a:t>
            </a:r>
            <a:r>
              <a:rPr lang="cs-CZ" dirty="0" smtClean="0">
                <a:latin typeface="Century Gothic" pitchFamily="34" charset="0"/>
              </a:rPr>
              <a:t> způsobí shlukování erytrocytů do válečků, tzv. </a:t>
            </a:r>
            <a:r>
              <a:rPr lang="cs-CZ" dirty="0" err="1" smtClean="0">
                <a:latin typeface="Century Gothic" pitchFamily="34" charset="0"/>
              </a:rPr>
              <a:t>rouleaux</a:t>
            </a:r>
            <a:r>
              <a:rPr lang="cs-CZ" dirty="0" smtClean="0">
                <a:latin typeface="Century Gothic" pitchFamily="34" charset="0"/>
              </a:rPr>
              <a:t> – díky většímu objemu a menšímu povrchu rychleji sedimentují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Sedimentace erytrocytů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Faktory ovlivňující sedimentaci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Velikost erytrocytů (čím větší, tím rychlejší sedimentace)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Počet erytrocytů (čím více, tím pomalejší sedimentace)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Množství bílkovin v plazmě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Albumin – zvyšuje </a:t>
            </a:r>
            <a:r>
              <a:rPr lang="cs-CZ" dirty="0" err="1" smtClean="0">
                <a:latin typeface="Century Gothic" pitchFamily="34" charset="0"/>
              </a:rPr>
              <a:t>suspenzní</a:t>
            </a:r>
            <a:r>
              <a:rPr lang="cs-CZ" dirty="0" smtClean="0">
                <a:latin typeface="Century Gothic" pitchFamily="34" charset="0"/>
              </a:rPr>
              <a:t> stabilitu krve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Imunoglobuliny, fibrinogen – snižují </a:t>
            </a:r>
            <a:r>
              <a:rPr lang="cs-CZ" dirty="0" err="1" smtClean="0">
                <a:latin typeface="Century Gothic" pitchFamily="34" charset="0"/>
              </a:rPr>
              <a:t>suspenzní</a:t>
            </a:r>
            <a:r>
              <a:rPr lang="cs-CZ" dirty="0" smtClean="0">
                <a:latin typeface="Century Gothic" pitchFamily="34" charset="0"/>
              </a:rPr>
              <a:t> stabilitu krve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Pohlaví</a:t>
            </a:r>
          </a:p>
          <a:p>
            <a:pPr lvl="2"/>
            <a:r>
              <a:rPr lang="cs-CZ" dirty="0" smtClean="0">
                <a:latin typeface="Century Gothic" pitchFamily="34" charset="0"/>
              </a:rPr>
              <a:t>Rozdíly způsobené počtem erytrocytů a rozdílnými hladinami plazmatických bílkovin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Odběry krve</a:t>
            </a:r>
            <a:endParaRPr lang="cs-CZ" b="1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Laboratorní vyšetření krve = zdroj cenných informací pro správné určení diagnózy</a:t>
            </a:r>
          </a:p>
          <a:p>
            <a:r>
              <a:rPr lang="cs-CZ" dirty="0" smtClean="0">
                <a:latin typeface="Century Gothic" pitchFamily="34" charset="0"/>
              </a:rPr>
              <a:t>Analýza: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Plné krve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Plazmy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Séra </a:t>
            </a:r>
          </a:p>
          <a:p>
            <a:endParaRPr lang="cs-CZ" dirty="0" smtClean="0">
              <a:latin typeface="Century Gothic" pitchFamily="34" charset="0"/>
            </a:endParaRPr>
          </a:p>
          <a:p>
            <a:pPr lvl="1"/>
            <a:endParaRPr lang="cs-CZ" dirty="0" smtClean="0">
              <a:latin typeface="Century Gothic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Fyziologické hodnoty sedimentace</a:t>
            </a:r>
            <a:endParaRPr lang="cs-CZ" dirty="0">
              <a:latin typeface="Century Gothic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28662" y="2357431"/>
          <a:ext cx="7215238" cy="250033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Times New Roman"/>
                          <a:cs typeface="Times New Roman"/>
                        </a:rPr>
                        <a:t>Věková skupina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Calibri"/>
                          <a:ea typeface="Times New Roman"/>
                          <a:cs typeface="Times New Roman"/>
                        </a:rPr>
                        <a:t>Fyziologická rychlost sedimentace</a:t>
                      </a:r>
                      <a:endParaRPr lang="cs-CZ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Dospělí – muži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2 – 8 mm/h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Dospělí – ženy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7 – 12 mm/h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Novorozenci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2 mm/h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Times New Roman"/>
                          <a:cs typeface="Times New Roman"/>
                        </a:rPr>
                        <a:t>Kojenci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Times New Roman"/>
                          <a:cs typeface="Times New Roman"/>
                        </a:rPr>
                        <a:t>4 – 8 mm/h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Zvýšení sedimentace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Těhotenství, menstruace</a:t>
            </a:r>
          </a:p>
          <a:p>
            <a:r>
              <a:rPr lang="cs-CZ" dirty="0" err="1" smtClean="0">
                <a:latin typeface="Century Gothic" pitchFamily="34" charset="0"/>
              </a:rPr>
              <a:t>Makrocytémie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Infekce</a:t>
            </a:r>
          </a:p>
          <a:p>
            <a:r>
              <a:rPr lang="cs-CZ" dirty="0" smtClean="0">
                <a:latin typeface="Century Gothic" pitchFamily="34" charset="0"/>
              </a:rPr>
              <a:t>Nádory, záněty</a:t>
            </a:r>
          </a:p>
          <a:p>
            <a:r>
              <a:rPr lang="cs-CZ" dirty="0" smtClean="0">
                <a:latin typeface="Century Gothic" pitchFamily="34" charset="0"/>
              </a:rPr>
              <a:t>Nekrózy tkání (IM, trauma)</a:t>
            </a:r>
          </a:p>
          <a:p>
            <a:r>
              <a:rPr lang="cs-CZ" dirty="0" smtClean="0">
                <a:latin typeface="Century Gothic" pitchFamily="34" charset="0"/>
              </a:rPr>
              <a:t>Relativní/absolutní ztráty albuminu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Snížení sedimentace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Sférocytóza</a:t>
            </a:r>
            <a:r>
              <a:rPr lang="cs-CZ" dirty="0" smtClean="0">
                <a:latin typeface="Century Gothic" pitchFamily="34" charset="0"/>
              </a:rPr>
              <a:t> (nepravidelný tvar erytrocytů)</a:t>
            </a:r>
          </a:p>
          <a:p>
            <a:r>
              <a:rPr lang="cs-CZ" dirty="0" err="1" smtClean="0">
                <a:latin typeface="Century Gothic" pitchFamily="34" charset="0"/>
              </a:rPr>
              <a:t>Polycytaemia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vera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Leukocytóza</a:t>
            </a:r>
          </a:p>
          <a:p>
            <a:r>
              <a:rPr lang="cs-CZ" dirty="0" err="1" smtClean="0">
                <a:latin typeface="Century Gothic" pitchFamily="34" charset="0"/>
              </a:rPr>
              <a:t>Dysproteinemie</a:t>
            </a:r>
            <a:r>
              <a:rPr lang="cs-CZ" dirty="0" smtClean="0">
                <a:latin typeface="Century Gothic" pitchFamily="34" charset="0"/>
              </a:rPr>
              <a:t> – </a:t>
            </a:r>
            <a:r>
              <a:rPr lang="cs-CZ" dirty="0" err="1" smtClean="0">
                <a:latin typeface="Century Gothic" pitchFamily="34" charset="0"/>
              </a:rPr>
              <a:t>hypofibrinogenemie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D</a:t>
            </a:r>
            <a:r>
              <a:rPr lang="cs-CZ" smtClean="0">
                <a:latin typeface="Century Gothic" pitchFamily="34" charset="0"/>
              </a:rPr>
              <a:t>ehydratace</a:t>
            </a:r>
            <a:endParaRPr lang="cs-CZ" dirty="0" smtClean="0">
              <a:latin typeface="Century Gothic" pitchFamily="34" charset="0"/>
            </a:endParaRP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Zdroje informací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Materiály Biochemického ústavu k předmětu Biochemie II – cvičení</a:t>
            </a:r>
          </a:p>
          <a:p>
            <a:r>
              <a:rPr lang="cs-CZ" dirty="0" smtClean="0">
                <a:latin typeface="Century Gothic" pitchFamily="34" charset="0"/>
              </a:rPr>
              <a:t>Materiály Fyziologického ústavu k předmětu Fyziologie I – cvičení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Odběr žilní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Otevřený odběrový systém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Jehlou přímo do zkumavky nebo natažením pístu do stříkačky</a:t>
            </a:r>
          </a:p>
          <a:p>
            <a:r>
              <a:rPr lang="cs-CZ" dirty="0" smtClean="0">
                <a:latin typeface="Century Gothic" pitchFamily="34" charset="0"/>
              </a:rPr>
              <a:t>Uzavřený odběrový systém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Do uzavřené zkumavky nebo vakuované zkumavky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Otevřený odběrový systém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Century Gothic" pitchFamily="34" charset="0"/>
            </a:endParaRPr>
          </a:p>
        </p:txBody>
      </p:sp>
      <p:pic>
        <p:nvPicPr>
          <p:cNvPr id="1026" name="Picture 2" descr="http://g.denik.cz/13/67/kcni-strikacka-jehla-leky-roztok-lek-zdravi-zdravotnictvi_galerie-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62666" cy="4697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6556" y="6429396"/>
            <a:ext cx="892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http://g.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denik.cz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/13/67/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kcni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-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strikacka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-jehla-leky-roztok-lek-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zdravi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-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zdravotnictvi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_galerie-980.jpg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Uzavřený odběrový systém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Century Gothic" pitchFamily="34" charset="0"/>
            </a:endParaRPr>
          </a:p>
        </p:txBody>
      </p:sp>
      <p:pic>
        <p:nvPicPr>
          <p:cNvPr id="17410" name="Picture 2" descr="http://www.dialab.cz/static/_foto_kategorii/odbery%20venozni%20k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32810" cy="47149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42910" y="6286520"/>
            <a:ext cx="823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dialab.cz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/static/_foto_kategorii/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odbery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%20venozni%20krve.jpg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Zásady pro odběr žilní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Poučit pacienta, aby 10 – 12 hodin před odběrem nejedl, měl by vynechat i tučná jídla a alkohol</a:t>
            </a:r>
          </a:p>
          <a:p>
            <a:r>
              <a:rPr lang="cs-CZ" dirty="0" smtClean="0">
                <a:latin typeface="Century Gothic" pitchFamily="34" charset="0"/>
              </a:rPr>
              <a:t>Pacient by měl ráno před odběrem vypít alespoň 250 ml vody nebo neslazeného čaje</a:t>
            </a:r>
          </a:p>
          <a:p>
            <a:r>
              <a:rPr lang="cs-CZ" dirty="0" smtClean="0">
                <a:latin typeface="Century Gothic" pitchFamily="34" charset="0"/>
              </a:rPr>
              <a:t>Místo vpichu desinfikujeme (alergie na desinfekce či náplasti)</a:t>
            </a:r>
          </a:p>
          <a:p>
            <a:r>
              <a:rPr lang="cs-CZ" dirty="0" smtClean="0">
                <a:latin typeface="Century Gothic" pitchFamily="34" charset="0"/>
              </a:rPr>
              <a:t>Pokud použijeme turniket, ihned po nabodnutí jej uvolníme, nenecháváme jej přiložený déle než minutu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Zásady pro odběr žilní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Pokud jsou žíly dobře viditelné, provádíme odběr z nenatažené paže</a:t>
            </a:r>
          </a:p>
          <a:p>
            <a:r>
              <a:rPr lang="cs-CZ" dirty="0" smtClean="0">
                <a:latin typeface="Century Gothic" pitchFamily="34" charset="0"/>
              </a:rPr>
              <a:t>Po provedení odběru přiložíme na místo vpichu kousek vaty smočený desinfekčním prostředkem</a:t>
            </a:r>
          </a:p>
          <a:p>
            <a:r>
              <a:rPr lang="cs-CZ" dirty="0" smtClean="0">
                <a:latin typeface="Century Gothic" pitchFamily="34" charset="0"/>
              </a:rPr>
              <a:t>Při odběru nesrážlivé krve opatrně krev ve zkumavce promícháme opakovaným otočením o 180 °, ale netřepeme! (hemolýza)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Odběr kapilární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Odebírá se pouze malé množství krve</a:t>
            </a:r>
          </a:p>
          <a:p>
            <a:r>
              <a:rPr lang="cs-CZ" dirty="0" smtClean="0">
                <a:latin typeface="Century Gothic" pitchFamily="34" charset="0"/>
              </a:rPr>
              <a:t>Krev odebíráme např. z bříška prstu, ušního boltce či patičky novorozence 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  <p:pic>
        <p:nvPicPr>
          <p:cNvPr id="14338" name="Picture 2" descr="http://swelab.com/wp-content/uploads/2015/01/sampling-2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00438"/>
            <a:ext cx="2857500" cy="28575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28662" y="6429396"/>
            <a:ext cx="7096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http://swelab.com/wp-content/uploads/2015/01/sampling-2-300x300.jpg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Zásady pro odběr kapilární krve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Místo vpichu prohřejeme</a:t>
            </a:r>
          </a:p>
          <a:p>
            <a:r>
              <a:rPr lang="cs-CZ" dirty="0" smtClean="0">
                <a:latin typeface="Century Gothic" pitchFamily="34" charset="0"/>
              </a:rPr>
              <a:t>Místo vpichu vydesinfikujeme</a:t>
            </a:r>
          </a:p>
          <a:p>
            <a:r>
              <a:rPr lang="cs-CZ" dirty="0" smtClean="0">
                <a:latin typeface="Century Gothic" pitchFamily="34" charset="0"/>
              </a:rPr>
              <a:t>Vpich provádíme spíše ze strany bříška prstu (patičky novorozence), kde je lepší prokrvení než ve středu</a:t>
            </a:r>
          </a:p>
          <a:p>
            <a:r>
              <a:rPr lang="cs-CZ" dirty="0" smtClean="0">
                <a:latin typeface="Century Gothic" pitchFamily="34" charset="0"/>
              </a:rPr>
              <a:t>První kapku po nabodnutí lancetou setřeme – obsahuje příměs tkáňového moku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16193</TotalTime>
  <Words>675</Words>
  <PresentationFormat>Předvádění na obrazovce (4:3)</PresentationFormat>
  <Paragraphs>137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Odběry krve, určování krevních skupin, sedimentace erytrocytů</vt:lpstr>
      <vt:lpstr>Odběry krve</vt:lpstr>
      <vt:lpstr>Odběr žilní krve</vt:lpstr>
      <vt:lpstr>Otevřený odběrový systém</vt:lpstr>
      <vt:lpstr>Uzavřený odběrový systém</vt:lpstr>
      <vt:lpstr>Zásady pro odběr žilní krve</vt:lpstr>
      <vt:lpstr>Zásady pro odběr žilní krve</vt:lpstr>
      <vt:lpstr>Odběr kapilární krve</vt:lpstr>
      <vt:lpstr>Zásady pro odběr kapilární krve</vt:lpstr>
      <vt:lpstr>Zásady pro odběr kapilární krve</vt:lpstr>
      <vt:lpstr>Určování krevních skupin</vt:lpstr>
      <vt:lpstr>Určování krevních skupin</vt:lpstr>
      <vt:lpstr>Určování krevních skupin</vt:lpstr>
      <vt:lpstr>Sanguitest – sklíčková metoda</vt:lpstr>
      <vt:lpstr>Sklíčková metoda</vt:lpstr>
      <vt:lpstr>Sedimentace erytrocytů</vt:lpstr>
      <vt:lpstr>Sedimentace krve</vt:lpstr>
      <vt:lpstr>Sedimentace erytrocytů</vt:lpstr>
      <vt:lpstr>Sedimentace erytrocytů</vt:lpstr>
      <vt:lpstr>Fyziologické hodnoty sedimentace</vt:lpstr>
      <vt:lpstr>Zvýšení sedimentace</vt:lpstr>
      <vt:lpstr>Snížení sedimentace</vt:lpstr>
      <vt:lpstr>Zdroje informací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Elektrokardiografie</dc:title>
  <dc:creator>Uzivatel</dc:creator>
  <cp:lastModifiedBy>Uzivatel</cp:lastModifiedBy>
  <cp:revision>92</cp:revision>
  <dcterms:created xsi:type="dcterms:W3CDTF">2016-04-21T18:42:47Z</dcterms:created>
  <dcterms:modified xsi:type="dcterms:W3CDTF">2016-10-24T18:58:12Z</dcterms:modified>
</cp:coreProperties>
</file>