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4" r:id="rId5"/>
    <p:sldId id="265" r:id="rId6"/>
    <p:sldId id="289" r:id="rId7"/>
    <p:sldId id="296" r:id="rId8"/>
    <p:sldId id="280" r:id="rId9"/>
    <p:sldId id="299" r:id="rId10"/>
    <p:sldId id="284" r:id="rId11"/>
    <p:sldId id="290" r:id="rId12"/>
    <p:sldId id="291" r:id="rId13"/>
    <p:sldId id="298" r:id="rId14"/>
    <p:sldId id="263" r:id="rId15"/>
    <p:sldId id="30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6465" autoAdjust="0"/>
  </p:normalViewPr>
  <p:slideViewPr>
    <p:cSldViewPr>
      <p:cViewPr varScale="1">
        <p:scale>
          <a:sx n="57" d="100"/>
          <a:sy n="57" d="100"/>
        </p:scale>
        <p:origin x="-218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58E4-1F0A-479B-98AB-6DB7D8FAB999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2F296-9899-4102-8F95-1B315DDBA7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44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296-9899-4102-8F95-1B315DDBA79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502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 znázorňuje časové souvislosti mezi křivkou EKG, fonokardiogramem a tlakovými křivkami – podklad pro polygrafii. První ozva odpovídá uzavření cípatých chlopní na začátku systoly, a tudíž komplexu QRS na EKG. Druhá ozva odpovídá uzavření poloměsíčitých chlopní na konci systoly, na EKG křivce je to konečná část vlny 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296-9899-4102-8F95-1B315DDBA79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001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Rozeznáváme čtyři základní poslechová místa. Aortální chlopeň posloucháme ve druhém mezižebří </a:t>
            </a:r>
            <a:r>
              <a:rPr lang="cs-CZ" dirty="0" err="1" smtClean="0"/>
              <a:t>parasternálně</a:t>
            </a:r>
            <a:r>
              <a:rPr lang="cs-CZ" dirty="0" smtClean="0"/>
              <a:t> vpravo.</a:t>
            </a:r>
            <a:r>
              <a:rPr lang="cs-CZ" baseline="0" dirty="0" smtClean="0"/>
              <a:t> Pulmonální chlopeň posloucháme ve druhém mezižebří </a:t>
            </a:r>
            <a:r>
              <a:rPr lang="cs-CZ" baseline="0" dirty="0" err="1" smtClean="0"/>
              <a:t>parasternálně</a:t>
            </a:r>
            <a:r>
              <a:rPr lang="cs-CZ" baseline="0" dirty="0" smtClean="0"/>
              <a:t> vlevo. Poslechové místo pro trikuspidální chlopeň najdeme nad dolním sternem při dolním levém okraji. Mitrální chlopeň má místo poslechu totožné s polohou srdečního hrotu, tzn. ve 4. až 5. mezižebří </a:t>
            </a:r>
            <a:r>
              <a:rPr lang="cs-CZ" baseline="0" dirty="0" err="1" smtClean="0"/>
              <a:t>medioklavikulárně</a:t>
            </a:r>
            <a:r>
              <a:rPr lang="cs-CZ" baseline="0" dirty="0" smtClean="0"/>
              <a:t> vlevo.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296-9899-4102-8F95-1B315DDBA79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02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Satish_Bukkapatnam/publication/232742377/figure/fig2/AS:213983362588677@1428029017949/Example-of-phonocardiography-sensors-a-HSM-300-Heart-sounds-Monitor-from-IWORK-b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4/4a/Phonocardiograms_from_normal_and_abnormal_heart_sounds.png/640px-Phonocardiograms_from_normal_and_abnormal_heart_sound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ometr.cz/pool/vzor/products/clim_thumb_xxl_bososcope-cardio70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bchod.dekomed.cz/wp-content/uploads/2015/04/3255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Srdeční ozvy, auskultace, šelesty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Fonokardiografie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= auskultace pomocí mikrofonu </a:t>
            </a:r>
          </a:p>
          <a:p>
            <a:pPr marL="0" indent="0">
              <a:buNone/>
            </a:pPr>
            <a:r>
              <a:rPr lang="cs-CZ" dirty="0">
                <a:latin typeface="Century Gothic" pitchFamily="34" charset="0"/>
              </a:rPr>
              <a:t> </a:t>
            </a:r>
            <a:r>
              <a:rPr lang="cs-CZ" dirty="0" smtClean="0">
                <a:latin typeface="Century Gothic" pitchFamily="34" charset="0"/>
              </a:rPr>
              <a:t>      s následným záznamem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  <p:pic>
        <p:nvPicPr>
          <p:cNvPr id="6146" name="Picture 2" descr="https://www.researchgate.net/profile/Satish_Bukkapatnam/publication/232742377/figure/fig2/AS:213983362588677@1428029017949/Example-of-phonocardiography-sensors-a-HSM-300-Heart-sounds-Monitor-from-IWORK-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7785953" cy="204240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2844" y="557214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https://www.researchgate.net/profile/Satish_Bukkapatnam/publication/232742377/figure/fig2/AS:213983362588677@1428029017949/Example-of-phonocardiography-sensors-a-HSM-300-Heart-sounds-Monitor-from-IWORK-b.png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Srdeční šelesty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Vznikají, když rychlost krve ve zúženém nebo nerovném místě srdeční dutiny nebo cévy přesáhne určitou kritickou mez</a:t>
            </a:r>
          </a:p>
          <a:p>
            <a:r>
              <a:rPr lang="cs-CZ" dirty="0" smtClean="0">
                <a:latin typeface="Century Gothic" pitchFamily="34" charset="0"/>
              </a:rPr>
              <a:t>Intenzita I. – VI. stupeň</a:t>
            </a:r>
          </a:p>
          <a:p>
            <a:r>
              <a:rPr lang="cs-CZ" dirty="0" smtClean="0">
                <a:latin typeface="Century Gothic" pitchFamily="34" charset="0"/>
              </a:rPr>
              <a:t>Charakter</a:t>
            </a:r>
          </a:p>
          <a:p>
            <a:pPr lvl="1"/>
            <a:r>
              <a:rPr lang="cs-CZ" dirty="0" err="1" smtClean="0">
                <a:latin typeface="Century Gothic" pitchFamily="34" charset="0"/>
              </a:rPr>
              <a:t>Krescendo</a:t>
            </a:r>
            <a:r>
              <a:rPr lang="cs-CZ" dirty="0" smtClean="0">
                <a:latin typeface="Century Gothic" pitchFamily="34" charset="0"/>
              </a:rPr>
              <a:t> (zesilující charakter)</a:t>
            </a:r>
          </a:p>
          <a:p>
            <a:pPr lvl="1"/>
            <a:r>
              <a:rPr lang="cs-CZ" dirty="0" err="1" smtClean="0">
                <a:latin typeface="Century Gothic" pitchFamily="34" charset="0"/>
              </a:rPr>
              <a:t>Dekrescendo</a:t>
            </a:r>
            <a:r>
              <a:rPr lang="cs-CZ" dirty="0" smtClean="0">
                <a:latin typeface="Century Gothic" pitchFamily="34" charset="0"/>
              </a:rPr>
              <a:t> (zeslabující charakter)</a:t>
            </a:r>
          </a:p>
          <a:p>
            <a:pPr lvl="1"/>
            <a:r>
              <a:rPr lang="cs-CZ" dirty="0" err="1" smtClean="0">
                <a:latin typeface="Century Gothic" pitchFamily="34" charset="0"/>
              </a:rPr>
              <a:t>Krescendo</a:t>
            </a:r>
            <a:r>
              <a:rPr lang="cs-CZ" dirty="0" smtClean="0">
                <a:latin typeface="Century Gothic" pitchFamily="34" charset="0"/>
              </a:rPr>
              <a:t>-</a:t>
            </a:r>
            <a:r>
              <a:rPr lang="cs-CZ" dirty="0" err="1" smtClean="0">
                <a:latin typeface="Century Gothic" pitchFamily="34" charset="0"/>
              </a:rPr>
              <a:t>dekrescendo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Místo na hrudníku a směr šíření šelestů pomáhá určit strukturu, ve které šelest vzniká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Srdeční šelesty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Systolické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Mitrální/trikuspidální nedomykavost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Aortální/pulmonální stenóza</a:t>
            </a:r>
          </a:p>
          <a:p>
            <a:r>
              <a:rPr lang="cs-CZ" dirty="0" smtClean="0">
                <a:latin typeface="Century Gothic" pitchFamily="34" charset="0"/>
              </a:rPr>
              <a:t>Diastolické</a:t>
            </a:r>
          </a:p>
          <a:p>
            <a:pPr lvl="1"/>
            <a:r>
              <a:rPr lang="cs-CZ" smtClean="0">
                <a:latin typeface="Century Gothic" pitchFamily="34" charset="0"/>
              </a:rPr>
              <a:t>Aortální/pulmonální </a:t>
            </a:r>
            <a:r>
              <a:rPr lang="cs-CZ" dirty="0" smtClean="0">
                <a:latin typeface="Century Gothic" pitchFamily="34" charset="0"/>
              </a:rPr>
              <a:t>nedomykavost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Mitrální/trikuspidální stenóza</a:t>
            </a:r>
          </a:p>
          <a:p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Srdeční šelesty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Kontinuální</a:t>
            </a:r>
          </a:p>
          <a:p>
            <a:pPr lvl="1"/>
            <a:r>
              <a:rPr lang="cs-CZ" dirty="0" err="1" smtClean="0">
                <a:latin typeface="Century Gothic" pitchFamily="34" charset="0"/>
              </a:rPr>
              <a:t>Ductus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arteriosus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patens</a:t>
            </a:r>
            <a:endParaRPr lang="cs-CZ" dirty="0" smtClean="0">
              <a:latin typeface="Century Gothic" pitchFamily="34" charset="0"/>
            </a:endParaRPr>
          </a:p>
          <a:p>
            <a:pPr lvl="1"/>
            <a:r>
              <a:rPr lang="cs-CZ" dirty="0" smtClean="0">
                <a:latin typeface="Century Gothic" pitchFamily="34" charset="0"/>
              </a:rPr>
              <a:t>Vrozené/získané systémové arteriovenózní píštěle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Koronární arteriovenózní píštěl</a:t>
            </a:r>
          </a:p>
          <a:p>
            <a:pPr lvl="1"/>
            <a:r>
              <a:rPr lang="cs-CZ" smtClean="0">
                <a:latin typeface="Century Gothic" pitchFamily="34" charset="0"/>
              </a:rPr>
              <a:t>Abnormální </a:t>
            </a:r>
            <a:r>
              <a:rPr lang="cs-CZ" dirty="0" smtClean="0">
                <a:latin typeface="Century Gothic" pitchFamily="34" charset="0"/>
              </a:rPr>
              <a:t>odstup levé koronární arterie z plicnice</a:t>
            </a:r>
          </a:p>
          <a:p>
            <a:r>
              <a:rPr lang="cs-CZ" dirty="0" err="1" smtClean="0">
                <a:latin typeface="Century Gothic" pitchFamily="34" charset="0"/>
              </a:rPr>
              <a:t>Perikardiální</a:t>
            </a:r>
            <a:r>
              <a:rPr lang="cs-CZ" dirty="0" smtClean="0">
                <a:latin typeface="Century Gothic" pitchFamily="34" charset="0"/>
              </a:rPr>
              <a:t> třecí šelest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Nejlépe slyšitelný u vzpřímeného pacienta v lehkém předklonu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Tvary šelestů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Century Gothic" pitchFamily="34" charset="0"/>
            </a:endParaRPr>
          </a:p>
        </p:txBody>
      </p:sp>
      <p:pic>
        <p:nvPicPr>
          <p:cNvPr id="4098" name="Picture 2" descr="https://upload.wikimedia.org/wikipedia/commons/thumb/4/4a/Phonocardiograms_from_normal_and_abnormal_heart_sounds.png/640px-Phonocardiograms_from_normal_and_abnormal_heart_sounds.png"/>
          <p:cNvPicPr>
            <a:picLocks noChangeAspect="1" noChangeArrowheads="1"/>
          </p:cNvPicPr>
          <p:nvPr/>
        </p:nvPicPr>
        <p:blipFill>
          <a:blip r:embed="rId2"/>
          <a:srcRect b="14556"/>
          <a:stretch>
            <a:fillRect/>
          </a:stretch>
        </p:blipFill>
        <p:spPr bwMode="auto">
          <a:xfrm>
            <a:off x="2631289" y="1571612"/>
            <a:ext cx="3881422" cy="450308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57158" y="607220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entury Gothic" pitchFamily="34" charset="0"/>
              </a:rPr>
              <a:t>Zdroj: 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https://upload.wikimedia.org/wikipedia/commons/thumb/4/4a/Phonocardiograms_from_normal_and_abnormal_heart_sounds.png/640px-Phonocardiograms_from_normal_and_abnormal_heart_sounds.png</a:t>
            </a:r>
            <a:r>
              <a:rPr lang="cs-CZ" sz="1200" dirty="0" smtClean="0">
                <a:latin typeface="Century Gothic" pitchFamily="34" charset="0"/>
              </a:rPr>
              <a:t> </a:t>
            </a:r>
            <a:endParaRPr lang="cs-CZ" sz="12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Zdroje informací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entury Gothic" pitchFamily="34" charset="0"/>
              </a:rPr>
              <a:t>Materiály Fyziologického ústavu LF MU k předmětu Fyziologie I – cvičení</a:t>
            </a:r>
          </a:p>
          <a:p>
            <a:r>
              <a:rPr lang="cs-CZ" sz="2800" dirty="0" smtClean="0">
                <a:latin typeface="Century Gothic" pitchFamily="34" charset="0"/>
              </a:rPr>
              <a:t>O'ROURKE, Robert A, Richard A WALSH a </a:t>
            </a:r>
            <a:r>
              <a:rPr lang="cs-CZ" sz="2800" dirty="0" err="1" smtClean="0">
                <a:latin typeface="Century Gothic" pitchFamily="34" charset="0"/>
              </a:rPr>
              <a:t>Valentí</a:t>
            </a:r>
            <a:r>
              <a:rPr lang="cs-CZ" sz="2800" dirty="0" smtClean="0">
                <a:latin typeface="Century Gothic" pitchFamily="34" charset="0"/>
              </a:rPr>
              <a:t> FUSTER. </a:t>
            </a:r>
            <a:r>
              <a:rPr lang="cs-CZ" sz="2800" i="1" dirty="0" smtClean="0">
                <a:latin typeface="Century Gothic" pitchFamily="34" charset="0"/>
              </a:rPr>
              <a:t>Kardiologie: </a:t>
            </a:r>
            <a:r>
              <a:rPr lang="cs-CZ" sz="2800" i="1" dirty="0" err="1" smtClean="0">
                <a:latin typeface="Century Gothic" pitchFamily="34" charset="0"/>
              </a:rPr>
              <a:t>Hurstův</a:t>
            </a:r>
            <a:r>
              <a:rPr lang="cs-CZ" sz="2800" i="1" dirty="0" smtClean="0">
                <a:latin typeface="Century Gothic" pitchFamily="34" charset="0"/>
              </a:rPr>
              <a:t> manuál pro praxi</a:t>
            </a:r>
            <a:r>
              <a:rPr lang="cs-CZ" sz="2800" dirty="0" smtClean="0">
                <a:latin typeface="Century Gothic" pitchFamily="34" charset="0"/>
              </a:rPr>
              <a:t>. 1. české </a:t>
            </a:r>
            <a:r>
              <a:rPr lang="cs-CZ" sz="2800" dirty="0" err="1" smtClean="0">
                <a:latin typeface="Century Gothic" pitchFamily="34" charset="0"/>
              </a:rPr>
              <a:t>vyd</a:t>
            </a:r>
            <a:r>
              <a:rPr lang="cs-CZ" sz="2800" dirty="0" smtClean="0">
                <a:latin typeface="Century Gothic" pitchFamily="34" charset="0"/>
              </a:rPr>
              <a:t>. Praha: </a:t>
            </a:r>
            <a:r>
              <a:rPr lang="cs-CZ" sz="2800" dirty="0" err="1" smtClean="0">
                <a:latin typeface="Century Gothic" pitchFamily="34" charset="0"/>
              </a:rPr>
              <a:t>Grada</a:t>
            </a:r>
            <a:r>
              <a:rPr lang="cs-CZ" sz="2800" dirty="0" smtClean="0">
                <a:latin typeface="Century Gothic" pitchFamily="34" charset="0"/>
              </a:rPr>
              <a:t>, 2010, </a:t>
            </a:r>
            <a:r>
              <a:rPr lang="cs-CZ" sz="2800" dirty="0" err="1" smtClean="0">
                <a:latin typeface="Century Gothic" pitchFamily="34" charset="0"/>
              </a:rPr>
              <a:t>xxxi</a:t>
            </a:r>
            <a:r>
              <a:rPr lang="cs-CZ" sz="2800" dirty="0" smtClean="0">
                <a:latin typeface="Century Gothic" pitchFamily="34" charset="0"/>
              </a:rPr>
              <a:t>, 767 s. ISBN 978-80-247-3175-9.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Srdeční ozvy</a:t>
            </a:r>
            <a:endParaRPr lang="cs-CZ" b="1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= zvukové fenomény vznikající činností chlopenního aparátu v průběhu srdečního cyklu </a:t>
            </a:r>
          </a:p>
          <a:p>
            <a:endParaRPr lang="cs-CZ" dirty="0" smtClean="0">
              <a:latin typeface="Century Gothic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4338" name="Picture 2" descr="http://www.tonometr.cz/pool/vzor/products/clim_thumb_xxl_bososcope-cardio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2976"/>
            <a:ext cx="6191240" cy="307113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2844" y="6357958"/>
            <a:ext cx="885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http://www.tonometr.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cz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/pool/vzor/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products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clim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thumb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xxl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bososcope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-cardio700.jpg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Srdeční ozvy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Century Gothic" pitchFamily="34" charset="0"/>
              </a:rPr>
              <a:t>1. srdeční ozva </a:t>
            </a:r>
          </a:p>
          <a:p>
            <a:pPr lvl="1"/>
            <a:r>
              <a:rPr lang="cs-CZ" b="1" dirty="0" smtClean="0">
                <a:latin typeface="Century Gothic" pitchFamily="34" charset="0"/>
              </a:rPr>
              <a:t>Uzavření cípatých chlopní</a:t>
            </a:r>
          </a:p>
          <a:p>
            <a:r>
              <a:rPr lang="cs-CZ" b="1" dirty="0" smtClean="0">
                <a:latin typeface="Century Gothic" pitchFamily="34" charset="0"/>
              </a:rPr>
              <a:t>2. srdeční ozva</a:t>
            </a:r>
          </a:p>
          <a:p>
            <a:pPr lvl="1"/>
            <a:r>
              <a:rPr lang="cs-CZ" b="1" dirty="0" smtClean="0">
                <a:latin typeface="Century Gothic" pitchFamily="34" charset="0"/>
              </a:rPr>
              <a:t>Uzavření poloměsíčitých chlopní</a:t>
            </a:r>
          </a:p>
          <a:p>
            <a:r>
              <a:rPr lang="cs-CZ" dirty="0" smtClean="0">
                <a:latin typeface="Century Gothic" pitchFamily="34" charset="0"/>
              </a:rPr>
              <a:t>3. srdeční ozva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 první třetině diastoly, rychlé plnění komor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Fyziologická u mladých osob (nad 30 let patologie)</a:t>
            </a:r>
          </a:p>
          <a:p>
            <a:r>
              <a:rPr lang="cs-CZ" dirty="0" smtClean="0">
                <a:latin typeface="Century Gothic" pitchFamily="34" charset="0"/>
              </a:rPr>
              <a:t>4. srdeční ozva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Časově odpovídá systole síní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Vzácně u dětí, u dospělých patologická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Srdeční ozvy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Systolická pauza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Časový interval mezi 1. a 2. ozvou</a:t>
            </a:r>
          </a:p>
          <a:p>
            <a:r>
              <a:rPr lang="cs-CZ" dirty="0" smtClean="0">
                <a:latin typeface="Century Gothic" pitchFamily="34" charset="0"/>
              </a:rPr>
              <a:t>Diastolická pauza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Časový interval mezi 2. a 1. ozvou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Century Gothic" pitchFamily="34" charset="0"/>
              </a:rPr>
              <a:t>Časový vztah: fonokardiografie + EKG</a:t>
            </a:r>
            <a:endParaRPr lang="cs-CZ" sz="3600" dirty="0">
              <a:latin typeface="Century Gothic" pitchFamily="34" charset="0"/>
            </a:endParaRPr>
          </a:p>
        </p:txBody>
      </p:sp>
      <p:pic>
        <p:nvPicPr>
          <p:cNvPr id="6" name="Zástupný symbol pro obsah 5" descr="EKG + fonokardio.00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285860"/>
            <a:ext cx="5000660" cy="5000660"/>
          </a:xfrm>
        </p:spPr>
      </p:pic>
      <p:sp>
        <p:nvSpPr>
          <p:cNvPr id="5" name="Obdélník 4"/>
          <p:cNvSpPr/>
          <p:nvPr/>
        </p:nvSpPr>
        <p:spPr>
          <a:xfrm>
            <a:off x="928662" y="6286520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Autor: David Dufek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Charakter ozev – I. ozva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Způsobena prudkým vzestupem tlaku na začátku systoly a rozechvěním a rozepnutím struktur mitrální a trikuspidální chlopně</a:t>
            </a:r>
          </a:p>
          <a:p>
            <a:r>
              <a:rPr lang="cs-CZ" dirty="0" smtClean="0">
                <a:latin typeface="Century Gothic" pitchFamily="34" charset="0"/>
              </a:rPr>
              <a:t>Nízkofrekvenční, převážně z mitrální chlopně</a:t>
            </a:r>
          </a:p>
          <a:p>
            <a:r>
              <a:rPr lang="cs-CZ" dirty="0" smtClean="0">
                <a:latin typeface="Century Gothic" pitchFamily="34" charset="0"/>
              </a:rPr>
              <a:t>Trvání 100 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, cca 50 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 za začátkem komplexu QRS</a:t>
            </a:r>
          </a:p>
          <a:p>
            <a:r>
              <a:rPr lang="cs-CZ" dirty="0" smtClean="0">
                <a:latin typeface="Century Gothic" pitchFamily="34" charset="0"/>
              </a:rPr>
              <a:t>Posuzujeme zejména zeslabení ozvy(mitrální insuficience), její zesílení (tachykardie, mitrální stenóza), popř. její rozštěp (blokáda pravého </a:t>
            </a:r>
            <a:r>
              <a:rPr lang="cs-CZ" dirty="0" err="1" smtClean="0">
                <a:latin typeface="Century Gothic" pitchFamily="34" charset="0"/>
              </a:rPr>
              <a:t>Tawarova</a:t>
            </a:r>
            <a:r>
              <a:rPr lang="cs-CZ" dirty="0" smtClean="0">
                <a:latin typeface="Century Gothic" pitchFamily="34" charset="0"/>
              </a:rPr>
              <a:t> raménka)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Charakter ozev – II. ozva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Způsobena rozechvěním struktur pulmonální </a:t>
            </a:r>
          </a:p>
          <a:p>
            <a:pPr marL="0" indent="0">
              <a:buNone/>
            </a:pPr>
            <a:r>
              <a:rPr lang="cs-CZ" dirty="0">
                <a:latin typeface="Century Gothic" pitchFamily="34" charset="0"/>
              </a:rPr>
              <a:t> </a:t>
            </a:r>
            <a:r>
              <a:rPr lang="cs-CZ" dirty="0" smtClean="0">
                <a:latin typeface="Century Gothic" pitchFamily="34" charset="0"/>
              </a:rPr>
              <a:t>  a aortální chlopně při jejich uzávěru</a:t>
            </a:r>
          </a:p>
          <a:p>
            <a:r>
              <a:rPr lang="cs-CZ" dirty="0" smtClean="0">
                <a:latin typeface="Century Gothic" pitchFamily="34" charset="0"/>
              </a:rPr>
              <a:t>Vysokofrekvenční, dvě komponenty – aortální a pulmonální (pulmonální se zpožďuje za aortální zejména při hlubším a klidném </a:t>
            </a:r>
            <a:r>
              <a:rPr lang="cs-CZ" dirty="0" err="1" smtClean="0">
                <a:latin typeface="Century Gothic" pitchFamily="34" charset="0"/>
              </a:rPr>
              <a:t>inspiriu</a:t>
            </a:r>
            <a:r>
              <a:rPr lang="cs-CZ" dirty="0" smtClean="0">
                <a:latin typeface="Century Gothic" pitchFamily="34" charset="0"/>
              </a:rPr>
              <a:t>)</a:t>
            </a:r>
          </a:p>
          <a:p>
            <a:r>
              <a:rPr lang="cs-CZ" dirty="0" smtClean="0">
                <a:latin typeface="Century Gothic" pitchFamily="34" charset="0"/>
              </a:rPr>
              <a:t>Posuzujeme též zeslabení/zesílení ozvy, popř. fixovaný rozštěp (fyziologický rozštěp 2. ozvy při nádechu – u dětí)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Zesílení plicní komponenty – plicní hypertenze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Obrácený (paradoxní rozštěp) – plicní komponenta předchází aortální – blokáda levého </a:t>
            </a:r>
            <a:r>
              <a:rPr lang="cs-CZ" dirty="0" err="1" smtClean="0">
                <a:latin typeface="Century Gothic" pitchFamily="34" charset="0"/>
              </a:rPr>
              <a:t>Tawarova</a:t>
            </a:r>
            <a:r>
              <a:rPr lang="cs-CZ" dirty="0" smtClean="0">
                <a:latin typeface="Century Gothic" pitchFamily="34" charset="0"/>
              </a:rPr>
              <a:t> raménka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Auskultace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V praxi nejčastěji fonendoskopem se zvonovým nebo </a:t>
            </a:r>
            <a:r>
              <a:rPr lang="cs-CZ" smtClean="0">
                <a:latin typeface="Century Gothic" pitchFamily="34" charset="0"/>
              </a:rPr>
              <a:t>membránovým zakončením</a:t>
            </a:r>
            <a:endParaRPr lang="cs-CZ" dirty="0" smtClean="0">
              <a:latin typeface="Century Gothic" pitchFamily="34" charset="0"/>
            </a:endParaRP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  <p:pic>
        <p:nvPicPr>
          <p:cNvPr id="8194" name="Picture 2" descr="http://obchod.dekomed.cz/wp-content/uploads/2015/04/32551.jpg"/>
          <p:cNvPicPr>
            <a:picLocks noChangeAspect="1" noChangeArrowheads="1"/>
          </p:cNvPicPr>
          <p:nvPr/>
        </p:nvPicPr>
        <p:blipFill>
          <a:blip r:embed="rId2"/>
          <a:srcRect t="7031" r="23505" b="22656"/>
          <a:stretch>
            <a:fillRect/>
          </a:stretch>
        </p:blipFill>
        <p:spPr bwMode="auto">
          <a:xfrm>
            <a:off x="2357422" y="3357562"/>
            <a:ext cx="4000528" cy="275898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071538" y="6215082"/>
            <a:ext cx="728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Zdroj: 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http://obchod.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dekomed.cz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wp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-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content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3"/>
              </a:rPr>
              <a:t>uploads</a:t>
            </a:r>
            <a:r>
              <a:rPr lang="cs-CZ" sz="1400" dirty="0" smtClean="0">
                <a:latin typeface="Century Gothic" pitchFamily="34" charset="0"/>
                <a:hlinkClick r:id="rId3"/>
              </a:rPr>
              <a:t>/2015/04/32551.jpg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Poslechová místa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4" name="Zástupný symbol pro obsah 3" descr="Poslechová místa - hrudník.00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285860"/>
            <a:ext cx="5000660" cy="5000660"/>
          </a:xfrm>
        </p:spPr>
      </p:pic>
      <p:sp>
        <p:nvSpPr>
          <p:cNvPr id="5" name="TextovéPole 4"/>
          <p:cNvSpPr txBox="1"/>
          <p:nvPr/>
        </p:nvSpPr>
        <p:spPr>
          <a:xfrm>
            <a:off x="571472" y="6357958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Autor: David Dufek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9813</TotalTime>
  <Words>519</Words>
  <Application>Microsoft Office PowerPoint</Application>
  <PresentationFormat>Předvádění na obrazovce (4:3)</PresentationFormat>
  <Paragraphs>77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Srdeční ozvy, auskultace, šelesty</vt:lpstr>
      <vt:lpstr>Srdeční ozvy</vt:lpstr>
      <vt:lpstr>Srdeční ozvy</vt:lpstr>
      <vt:lpstr>Srdeční ozvy</vt:lpstr>
      <vt:lpstr>Časový vztah: fonokardiografie + EKG</vt:lpstr>
      <vt:lpstr>Charakter ozev – I. ozva</vt:lpstr>
      <vt:lpstr>Charakter ozev – II. ozva</vt:lpstr>
      <vt:lpstr>Auskultace</vt:lpstr>
      <vt:lpstr>Poslechová místa</vt:lpstr>
      <vt:lpstr>Fonokardiografie</vt:lpstr>
      <vt:lpstr>Srdeční šelesty</vt:lpstr>
      <vt:lpstr>Srdeční šelesty</vt:lpstr>
      <vt:lpstr>Srdeční šelesty</vt:lpstr>
      <vt:lpstr>Tvary šelestů</vt:lpstr>
      <vt:lpstr>Zdroje informací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Elektrokardiografie</dc:title>
  <dc:creator>Uzivatel</dc:creator>
  <cp:lastModifiedBy>Uzivatel</cp:lastModifiedBy>
  <cp:revision>109</cp:revision>
  <dcterms:created xsi:type="dcterms:W3CDTF">2016-04-21T18:42:47Z</dcterms:created>
  <dcterms:modified xsi:type="dcterms:W3CDTF">2016-11-23T16:12:21Z</dcterms:modified>
</cp:coreProperties>
</file>