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303" r:id="rId2"/>
    <p:sldId id="256" r:id="rId3"/>
    <p:sldId id="261" r:id="rId4"/>
    <p:sldId id="262" r:id="rId5"/>
    <p:sldId id="264" r:id="rId6"/>
    <p:sldId id="265" r:id="rId7"/>
    <p:sldId id="299" r:id="rId8"/>
    <p:sldId id="300" r:id="rId9"/>
    <p:sldId id="289" r:id="rId10"/>
    <p:sldId id="296" r:id="rId11"/>
    <p:sldId id="302" r:id="rId1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>
      <p:cViewPr varScale="1">
        <p:scale>
          <a:sx n="116" d="100"/>
          <a:sy n="116" d="100"/>
        </p:scale>
        <p:origin x="1386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B86904-C359-4A84-AEC5-8544C7914F02}" type="datetimeFigureOut">
              <a:rPr lang="cs-CZ" smtClean="0"/>
              <a:pPr/>
              <a:t>17.3.2017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0DEC7E-B551-4C51-AAF0-A0AE9CB8A01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059307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Tento obrázek bych moc poprosila, abychom ho změnili, udělali si svůj vlastní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0DEC7E-B551-4C51-AAF0-A0AE9CB8A013}" type="slidenum">
              <a:rPr lang="cs-CZ" smtClean="0"/>
              <a:pPr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697177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17.3.2017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17.3.2017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17.3.2017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17.3.2017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17.3.2017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17.3.2017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17.3.2017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17.3.2017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17.3.2017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17.3.2017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17.3.2017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A2481B-5154-415F-B752-558547769AA3}" type="datetimeFigureOut">
              <a:rPr lang="cs-CZ" smtClean="0"/>
              <a:pPr/>
              <a:t>17.3.2017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vignette3.wikia.nocookie.net/corposcindosis/images/a/a0/Baroreflex.jpg/revision/latest?cb=20100110063935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14348" y="620688"/>
            <a:ext cx="7772400" cy="3135329"/>
          </a:xfrm>
        </p:spPr>
        <p:txBody>
          <a:bodyPr>
            <a:normAutofit fontScale="90000"/>
          </a:bodyPr>
          <a:lstStyle/>
          <a:p>
            <a:r>
              <a:rPr lang="cs-CZ" sz="6000" b="1" dirty="0" smtClean="0">
                <a:latin typeface="Century Gothic" pitchFamily="34" charset="0"/>
              </a:rPr>
              <a:t>Tato prezentace vznikla za podpory Fondu rozvoje Masarykovy univerzity</a:t>
            </a:r>
            <a:endParaRPr lang="cs-CZ" sz="6000" b="1" dirty="0">
              <a:latin typeface="Century Gothic" pitchFamily="34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07504" y="3886200"/>
            <a:ext cx="8928992" cy="1752600"/>
          </a:xfrm>
        </p:spPr>
        <p:txBody>
          <a:bodyPr>
            <a:normAutofit fontScale="92500"/>
          </a:bodyPr>
          <a:lstStyle/>
          <a:p>
            <a:r>
              <a:rPr lang="cs-CZ" dirty="0" smtClean="0">
                <a:solidFill>
                  <a:srgbClr val="C00000"/>
                </a:solidFill>
              </a:rPr>
              <a:t>Projekt MUNI/FR/1577/2015</a:t>
            </a:r>
          </a:p>
          <a:p>
            <a:r>
              <a:rPr lang="cs-CZ" dirty="0" smtClean="0">
                <a:solidFill>
                  <a:srgbClr val="C00000"/>
                </a:solidFill>
              </a:rPr>
              <a:t>Sledování fyziologických parametrů kardiovaskulárního systému – od teorie ke klinické praxi</a:t>
            </a:r>
            <a:endParaRPr lang="cs-CZ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50738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err="1" smtClean="0">
                <a:latin typeface="Century Gothic" pitchFamily="34" charset="0"/>
              </a:rPr>
              <a:t>Fotopletysmogram</a:t>
            </a:r>
            <a:endParaRPr lang="cs-CZ" dirty="0">
              <a:latin typeface="Century Gothic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cs-CZ" dirty="0" smtClean="0">
              <a:latin typeface="Century Gothic" pitchFamily="34" charset="0"/>
            </a:endParaRPr>
          </a:p>
        </p:txBody>
      </p:sp>
      <p:pic>
        <p:nvPicPr>
          <p:cNvPr id="4" name="Picture 3" descr="obr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0034" y="1643050"/>
            <a:ext cx="8208962" cy="397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2285984" y="6357958"/>
            <a:ext cx="49744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latin typeface="Century Gothic" pitchFamily="34" charset="0"/>
              </a:rPr>
              <a:t>Zdroj: archiv Fyziologického ústavu LF MUNI</a:t>
            </a:r>
            <a:endParaRPr lang="cs-CZ" dirty="0">
              <a:latin typeface="Century Gothic" pitchFamily="34" charset="0"/>
            </a:endParaRPr>
          </a:p>
        </p:txBody>
      </p:sp>
      <p:sp>
        <p:nvSpPr>
          <p:cNvPr id="6" name="Ovál 5"/>
          <p:cNvSpPr/>
          <p:nvPr/>
        </p:nvSpPr>
        <p:spPr>
          <a:xfrm>
            <a:off x="1187624" y="3501008"/>
            <a:ext cx="6480720" cy="129614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Century Gothic" pitchFamily="34" charset="0"/>
              </a:rPr>
              <a:t>Zdroje informací</a:t>
            </a:r>
            <a:endParaRPr lang="cs-CZ" dirty="0">
              <a:latin typeface="Century Gothic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dirty="0" smtClean="0">
                <a:latin typeface="Century Gothic" pitchFamily="34" charset="0"/>
              </a:rPr>
              <a:t>MUDr. ZÁVODNÁ, Eva. </a:t>
            </a:r>
            <a:r>
              <a:rPr lang="cs-CZ" sz="2800" i="1" dirty="0" smtClean="0">
                <a:latin typeface="Century Gothic" pitchFamily="34" charset="0"/>
              </a:rPr>
              <a:t>Fyziologické a patologické změny citlivosti </a:t>
            </a:r>
            <a:r>
              <a:rPr lang="cs-CZ" sz="2800" i="1" dirty="0" err="1" smtClean="0">
                <a:latin typeface="Century Gothic" pitchFamily="34" charset="0"/>
              </a:rPr>
              <a:t>baroreflexu</a:t>
            </a:r>
            <a:r>
              <a:rPr lang="cs-CZ" sz="2800" i="1" dirty="0" smtClean="0">
                <a:latin typeface="Century Gothic" pitchFamily="34" charset="0"/>
              </a:rPr>
              <a:t> u člověka</a:t>
            </a:r>
            <a:r>
              <a:rPr lang="cs-CZ" sz="2800" dirty="0" smtClean="0">
                <a:latin typeface="Century Gothic" pitchFamily="34" charset="0"/>
              </a:rPr>
              <a:t>. Brno, 2007. Doktorská disertační práce. Masarykova Univerzita.</a:t>
            </a:r>
          </a:p>
          <a:p>
            <a:r>
              <a:rPr lang="cs-CZ" sz="2800" dirty="0" smtClean="0">
                <a:latin typeface="Century Gothic" pitchFamily="34" charset="0"/>
              </a:rPr>
              <a:t>MUDr. NOVÁKOVÁ, Zuzana, </a:t>
            </a:r>
            <a:r>
              <a:rPr lang="cs-CZ" sz="2800" dirty="0" err="1" smtClean="0">
                <a:latin typeface="Century Gothic" pitchFamily="34" charset="0"/>
              </a:rPr>
              <a:t>Ph</a:t>
            </a:r>
            <a:r>
              <a:rPr lang="cs-CZ" sz="2800" dirty="0" smtClean="0">
                <a:latin typeface="Century Gothic" pitchFamily="34" charset="0"/>
              </a:rPr>
              <a:t>. D. Když se řekne </a:t>
            </a:r>
            <a:r>
              <a:rPr lang="cs-CZ" sz="2800" dirty="0" err="1" smtClean="0">
                <a:latin typeface="Century Gothic" pitchFamily="34" charset="0"/>
              </a:rPr>
              <a:t>baroreflex</a:t>
            </a:r>
            <a:r>
              <a:rPr lang="cs-CZ" sz="2800" dirty="0" smtClean="0">
                <a:latin typeface="Century Gothic" pitchFamily="34" charset="0"/>
              </a:rPr>
              <a:t>. </a:t>
            </a:r>
            <a:r>
              <a:rPr lang="cs-CZ" sz="2800" i="1" dirty="0" smtClean="0">
                <a:latin typeface="Century Gothic" pitchFamily="34" charset="0"/>
              </a:rPr>
              <a:t>Praktické lékárenství</a:t>
            </a:r>
            <a:r>
              <a:rPr lang="cs-CZ" sz="2800" dirty="0" smtClean="0">
                <a:latin typeface="Century Gothic" pitchFamily="34" charset="0"/>
              </a:rPr>
              <a:t>. 2013, </a:t>
            </a:r>
            <a:r>
              <a:rPr lang="cs-CZ" sz="2800" dirty="0" err="1" smtClean="0">
                <a:latin typeface="Century Gothic" pitchFamily="34" charset="0"/>
              </a:rPr>
              <a:t>roč</a:t>
            </a:r>
            <a:r>
              <a:rPr lang="cs-CZ" sz="2800" dirty="0" smtClean="0">
                <a:latin typeface="Century Gothic" pitchFamily="34" charset="0"/>
              </a:rPr>
              <a:t>. 9, č. 1, 16 – 17.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2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14348" y="2285992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cs-CZ" sz="6000" b="1" dirty="0" smtClean="0">
                <a:latin typeface="Century Gothic" pitchFamily="34" charset="0"/>
              </a:rPr>
              <a:t>Vyšetření citlivosti </a:t>
            </a:r>
            <a:r>
              <a:rPr lang="cs-CZ" sz="6000" b="1" dirty="0" err="1" smtClean="0">
                <a:latin typeface="Century Gothic" pitchFamily="34" charset="0"/>
              </a:rPr>
              <a:t>baroreflexu</a:t>
            </a:r>
            <a:endParaRPr lang="cs-CZ" sz="6000" b="1" dirty="0">
              <a:latin typeface="Century Gothic" pitchFamily="34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err="1" smtClean="0">
                <a:latin typeface="Century Gothic" pitchFamily="34" charset="0"/>
              </a:rPr>
              <a:t>Baroreflex</a:t>
            </a:r>
            <a:endParaRPr lang="cs-CZ" dirty="0">
              <a:latin typeface="Century Gothic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 smtClean="0">
                <a:latin typeface="Century Gothic" pitchFamily="34" charset="0"/>
              </a:rPr>
              <a:t>Systém krátkodobé regulace krevního tlaku</a:t>
            </a:r>
          </a:p>
          <a:p>
            <a:r>
              <a:rPr lang="cs-CZ" dirty="0" smtClean="0">
                <a:latin typeface="Century Gothic" pitchFamily="34" charset="0"/>
              </a:rPr>
              <a:t>Uplatnění v každodenním životě při změnách polohy těla - při ortostatické a </a:t>
            </a:r>
            <a:r>
              <a:rPr lang="cs-CZ" dirty="0" err="1" smtClean="0">
                <a:latin typeface="Century Gothic" pitchFamily="34" charset="0"/>
              </a:rPr>
              <a:t>klinostatické</a:t>
            </a:r>
            <a:r>
              <a:rPr lang="cs-CZ" dirty="0" smtClean="0">
                <a:latin typeface="Century Gothic" pitchFamily="34" charset="0"/>
              </a:rPr>
              <a:t> reakci</a:t>
            </a:r>
          </a:p>
          <a:p>
            <a:r>
              <a:rPr lang="cs-CZ" dirty="0" smtClean="0">
                <a:latin typeface="Century Gothic" pitchFamily="34" charset="0"/>
              </a:rPr>
              <a:t>Reflexní oblouk začíná baroreceptory v aortě a karotickém sinu, které registrují změny napětí cévní stěny dané velikostí krevního tlaku</a:t>
            </a:r>
          </a:p>
          <a:p>
            <a:r>
              <a:rPr lang="cs-CZ" dirty="0" smtClean="0">
                <a:latin typeface="Century Gothic" pitchFamily="34" charset="0"/>
              </a:rPr>
              <a:t>Informace vedena cestou n. vagus a n. </a:t>
            </a:r>
            <a:r>
              <a:rPr lang="cs-CZ" dirty="0" err="1" smtClean="0">
                <a:latin typeface="Century Gothic" pitchFamily="34" charset="0"/>
              </a:rPr>
              <a:t>glossopharyngeus</a:t>
            </a:r>
            <a:r>
              <a:rPr lang="cs-CZ" dirty="0" smtClean="0">
                <a:latin typeface="Century Gothic" pitchFamily="34" charset="0"/>
              </a:rPr>
              <a:t> do prodloužené míchy, zde dle potřeby organismu je následně aktivován buď sympatikus (při snížení TK) nebo parasympatikus (při zvýšení TK) a dojde ke zvýšení/snížení tepové frekvence, čímž se upraví srdeční výdej, a tím i krevní tlak</a:t>
            </a:r>
          </a:p>
          <a:p>
            <a:pPr lvl="1"/>
            <a:endParaRPr lang="cs-CZ" dirty="0" smtClean="0">
              <a:latin typeface="Century Gothic" pitchFamily="34" charset="0"/>
            </a:endParaRPr>
          </a:p>
          <a:p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Century Gothic" pitchFamily="34" charset="0"/>
              </a:rPr>
              <a:t>Citlivost </a:t>
            </a:r>
            <a:r>
              <a:rPr lang="cs-CZ" dirty="0" err="1" smtClean="0">
                <a:latin typeface="Century Gothic" pitchFamily="34" charset="0"/>
              </a:rPr>
              <a:t>baroreflexu</a:t>
            </a:r>
            <a:endParaRPr lang="cs-CZ" dirty="0">
              <a:latin typeface="Century Gothic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>
                <a:latin typeface="Century Gothic" pitchFamily="34" charset="0"/>
              </a:rPr>
              <a:t>Udávána v </a:t>
            </a:r>
            <a:r>
              <a:rPr lang="cs-CZ" dirty="0" err="1" smtClean="0">
                <a:latin typeface="Century Gothic" pitchFamily="34" charset="0"/>
              </a:rPr>
              <a:t>ms</a:t>
            </a:r>
            <a:r>
              <a:rPr lang="cs-CZ" dirty="0" smtClean="0">
                <a:latin typeface="Century Gothic" pitchFamily="34" charset="0"/>
              </a:rPr>
              <a:t>/</a:t>
            </a:r>
            <a:r>
              <a:rPr lang="cs-CZ" dirty="0" err="1" smtClean="0">
                <a:latin typeface="Century Gothic" pitchFamily="34" charset="0"/>
              </a:rPr>
              <a:t>mmHg</a:t>
            </a:r>
            <a:endParaRPr lang="cs-CZ" dirty="0" smtClean="0">
              <a:latin typeface="Century Gothic" pitchFamily="34" charset="0"/>
            </a:endParaRPr>
          </a:p>
          <a:p>
            <a:r>
              <a:rPr lang="cs-CZ" dirty="0" smtClean="0">
                <a:latin typeface="Century Gothic" pitchFamily="34" charset="0"/>
              </a:rPr>
              <a:t>Vyjadřuje, o kolik </a:t>
            </a:r>
            <a:r>
              <a:rPr lang="cs-CZ" dirty="0" err="1" smtClean="0">
                <a:latin typeface="Century Gothic" pitchFamily="34" charset="0"/>
              </a:rPr>
              <a:t>ms</a:t>
            </a:r>
            <a:r>
              <a:rPr lang="cs-CZ" dirty="0" smtClean="0">
                <a:latin typeface="Century Gothic" pitchFamily="34" charset="0"/>
              </a:rPr>
              <a:t> se změní srdeční interval při změně systolického krevního tlaku o 1 </a:t>
            </a:r>
            <a:r>
              <a:rPr lang="cs-CZ" dirty="0" err="1" smtClean="0">
                <a:latin typeface="Century Gothic" pitchFamily="34" charset="0"/>
              </a:rPr>
              <a:t>mmHg</a:t>
            </a:r>
            <a:endParaRPr lang="cs-CZ" dirty="0" smtClean="0">
              <a:latin typeface="Century Gothic" pitchFamily="34" charset="0"/>
            </a:endParaRPr>
          </a:p>
          <a:p>
            <a:r>
              <a:rPr lang="cs-CZ" dirty="0" smtClean="0">
                <a:latin typeface="Century Gothic" pitchFamily="34" charset="0"/>
              </a:rPr>
              <a:t>Hodnoty naměřené u dospělé populace se pohybují mezi 6 a 20ms/</a:t>
            </a:r>
            <a:r>
              <a:rPr lang="cs-CZ" dirty="0" err="1" smtClean="0">
                <a:latin typeface="Century Gothic" pitchFamily="34" charset="0"/>
              </a:rPr>
              <a:t>mmHg</a:t>
            </a:r>
            <a:r>
              <a:rPr lang="cs-CZ" dirty="0" smtClean="0">
                <a:latin typeface="Century Gothic" pitchFamily="34" charset="0"/>
              </a:rPr>
              <a:t>, u dětí průměrně 10 </a:t>
            </a:r>
            <a:r>
              <a:rPr lang="cs-CZ" dirty="0" err="1" smtClean="0">
                <a:latin typeface="Century Gothic" pitchFamily="34" charset="0"/>
              </a:rPr>
              <a:t>ms</a:t>
            </a:r>
            <a:r>
              <a:rPr lang="cs-CZ" dirty="0" smtClean="0">
                <a:latin typeface="Century Gothic" pitchFamily="34" charset="0"/>
              </a:rPr>
              <a:t>/</a:t>
            </a:r>
            <a:r>
              <a:rPr lang="cs-CZ" dirty="0" err="1" smtClean="0">
                <a:latin typeface="Century Gothic" pitchFamily="34" charset="0"/>
              </a:rPr>
              <a:t>mmHg</a:t>
            </a:r>
            <a:endParaRPr lang="cs-CZ" dirty="0" smtClean="0">
              <a:latin typeface="Century Gothic" pitchFamily="34" charset="0"/>
            </a:endParaRPr>
          </a:p>
          <a:p>
            <a:r>
              <a:rPr lang="cs-CZ" dirty="0" smtClean="0">
                <a:latin typeface="Century Gothic" pitchFamily="34" charset="0"/>
              </a:rPr>
              <a:t>Hodnoty pod 3 </a:t>
            </a:r>
            <a:r>
              <a:rPr lang="cs-CZ" dirty="0" err="1" smtClean="0">
                <a:latin typeface="Century Gothic" pitchFamily="34" charset="0"/>
              </a:rPr>
              <a:t>ms</a:t>
            </a:r>
            <a:r>
              <a:rPr lang="cs-CZ" dirty="0" smtClean="0">
                <a:latin typeface="Century Gothic" pitchFamily="34" charset="0"/>
              </a:rPr>
              <a:t>/</a:t>
            </a:r>
            <a:r>
              <a:rPr lang="cs-CZ" dirty="0" err="1" smtClean="0">
                <a:latin typeface="Century Gothic" pitchFamily="34" charset="0"/>
              </a:rPr>
              <a:t>mmHg</a:t>
            </a:r>
            <a:r>
              <a:rPr lang="cs-CZ" dirty="0" smtClean="0">
                <a:latin typeface="Century Gothic" pitchFamily="34" charset="0"/>
              </a:rPr>
              <a:t> jsou s dalšími parametry (ejekční frakce pod 40%) považovány za rizikový faktor vzniku náhlé srdeční smrti</a:t>
            </a:r>
            <a:endParaRPr lang="cs-CZ" dirty="0">
              <a:latin typeface="Century Gothic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err="1" smtClean="0">
                <a:latin typeface="Century Gothic" pitchFamily="34" charset="0"/>
              </a:rPr>
              <a:t>Baroreflex</a:t>
            </a:r>
            <a:endParaRPr lang="cs-CZ" dirty="0">
              <a:latin typeface="Century Gothic" pitchFamily="34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0" y="6500834"/>
            <a:ext cx="92191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smtClean="0">
                <a:latin typeface="Century Gothic" pitchFamily="34" charset="0"/>
              </a:rPr>
              <a:t>Zdroj: </a:t>
            </a:r>
            <a:r>
              <a:rPr lang="cs-CZ" sz="1200" dirty="0" smtClean="0">
                <a:latin typeface="Century Gothic" pitchFamily="34" charset="0"/>
                <a:hlinkClick r:id="rId3"/>
              </a:rPr>
              <a:t>http://vignette3.wikia.nocookie.net/</a:t>
            </a:r>
            <a:r>
              <a:rPr lang="cs-CZ" sz="1200" dirty="0" err="1" smtClean="0">
                <a:latin typeface="Century Gothic" pitchFamily="34" charset="0"/>
                <a:hlinkClick r:id="rId3"/>
              </a:rPr>
              <a:t>corposcindosis</a:t>
            </a:r>
            <a:r>
              <a:rPr lang="cs-CZ" sz="1200" dirty="0" smtClean="0">
                <a:latin typeface="Century Gothic" pitchFamily="34" charset="0"/>
                <a:hlinkClick r:id="rId3"/>
              </a:rPr>
              <a:t>/</a:t>
            </a:r>
            <a:r>
              <a:rPr lang="cs-CZ" sz="1200" dirty="0" err="1" smtClean="0">
                <a:latin typeface="Century Gothic" pitchFamily="34" charset="0"/>
                <a:hlinkClick r:id="rId3"/>
              </a:rPr>
              <a:t>images</a:t>
            </a:r>
            <a:r>
              <a:rPr lang="cs-CZ" sz="1200" dirty="0" smtClean="0">
                <a:latin typeface="Century Gothic" pitchFamily="34" charset="0"/>
                <a:hlinkClick r:id="rId3"/>
              </a:rPr>
              <a:t>/a/a0/</a:t>
            </a:r>
            <a:r>
              <a:rPr lang="cs-CZ" sz="1200" dirty="0" err="1" smtClean="0">
                <a:latin typeface="Century Gothic" pitchFamily="34" charset="0"/>
                <a:hlinkClick r:id="rId3"/>
              </a:rPr>
              <a:t>Baroreflex.jpg</a:t>
            </a:r>
            <a:r>
              <a:rPr lang="cs-CZ" sz="1200" dirty="0" smtClean="0">
                <a:latin typeface="Century Gothic" pitchFamily="34" charset="0"/>
                <a:hlinkClick r:id="rId3"/>
              </a:rPr>
              <a:t>/</a:t>
            </a:r>
            <a:r>
              <a:rPr lang="cs-CZ" sz="1200" dirty="0" err="1" smtClean="0">
                <a:latin typeface="Century Gothic" pitchFamily="34" charset="0"/>
                <a:hlinkClick r:id="rId3"/>
              </a:rPr>
              <a:t>revision</a:t>
            </a:r>
            <a:r>
              <a:rPr lang="cs-CZ" sz="1200" dirty="0" smtClean="0">
                <a:latin typeface="Century Gothic" pitchFamily="34" charset="0"/>
                <a:hlinkClick r:id="rId3"/>
              </a:rPr>
              <a:t>/</a:t>
            </a:r>
            <a:r>
              <a:rPr lang="cs-CZ" sz="1200" dirty="0" err="1" smtClean="0">
                <a:latin typeface="Century Gothic" pitchFamily="34" charset="0"/>
                <a:hlinkClick r:id="rId3"/>
              </a:rPr>
              <a:t>latest</a:t>
            </a:r>
            <a:r>
              <a:rPr lang="cs-CZ" sz="1200" dirty="0" smtClean="0">
                <a:latin typeface="Century Gothic" pitchFamily="34" charset="0"/>
                <a:hlinkClick r:id="rId3"/>
              </a:rPr>
              <a:t>?</a:t>
            </a:r>
            <a:r>
              <a:rPr lang="cs-CZ" sz="1200" dirty="0" err="1" smtClean="0">
                <a:latin typeface="Century Gothic" pitchFamily="34" charset="0"/>
                <a:hlinkClick r:id="rId3"/>
              </a:rPr>
              <a:t>cb</a:t>
            </a:r>
            <a:r>
              <a:rPr lang="cs-CZ" sz="1200" dirty="0" smtClean="0">
                <a:latin typeface="Century Gothic" pitchFamily="34" charset="0"/>
                <a:hlinkClick r:id="rId3"/>
              </a:rPr>
              <a:t>=20100110063935</a:t>
            </a:r>
            <a:r>
              <a:rPr lang="cs-CZ" sz="1200" dirty="0" smtClean="0">
                <a:latin typeface="Century Gothic" pitchFamily="34" charset="0"/>
              </a:rPr>
              <a:t> </a:t>
            </a:r>
            <a:endParaRPr lang="cs-CZ" sz="1200" dirty="0">
              <a:latin typeface="Century Gothic" pitchFamily="34" charset="0"/>
            </a:endParaRPr>
          </a:p>
        </p:txBody>
      </p:sp>
      <p:pic>
        <p:nvPicPr>
          <p:cNvPr id="10242" name="Picture 2" descr="http://vignette3.wikia.nocookie.net/corposcindosis/images/a/a0/Baroreflex.jpg/revision/latest?cb=2010011006393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03648" y="1340768"/>
            <a:ext cx="6572296" cy="5067029"/>
          </a:xfrm>
          <a:prstGeom prst="rect">
            <a:avLst/>
          </a:prstGeom>
          <a:noFill/>
        </p:spPr>
      </p:pic>
      <p:cxnSp>
        <p:nvCxnSpPr>
          <p:cNvPr id="6" name="Přímá spojnice se šipkou 5"/>
          <p:cNvCxnSpPr/>
          <p:nvPr/>
        </p:nvCxnSpPr>
        <p:spPr>
          <a:xfrm>
            <a:off x="4572000" y="5733256"/>
            <a:ext cx="1872208" cy="36004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Zaoblený obdélník 6"/>
          <p:cNvSpPr/>
          <p:nvPr/>
        </p:nvSpPr>
        <p:spPr>
          <a:xfrm>
            <a:off x="6444208" y="6021288"/>
            <a:ext cx="1152128" cy="26632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6588224" y="5949280"/>
            <a:ext cx="5824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 smtClean="0"/>
              <a:t>Cévy</a:t>
            </a:r>
            <a:endParaRPr lang="cs-CZ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>
                <a:latin typeface="Century Gothic" pitchFamily="34" charset="0"/>
              </a:rPr>
              <a:t>Kontinuální měření krevního tlaku tep po tepu</a:t>
            </a:r>
            <a:endParaRPr lang="cs-CZ" dirty="0">
              <a:latin typeface="Century Gothic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 smtClean="0">
                <a:latin typeface="Century Gothic" pitchFamily="34" charset="0"/>
              </a:rPr>
              <a:t>Tzv. </a:t>
            </a:r>
            <a:r>
              <a:rPr lang="cs-CZ" dirty="0" err="1" smtClean="0">
                <a:latin typeface="Century Gothic" pitchFamily="34" charset="0"/>
              </a:rPr>
              <a:t>Peňázova</a:t>
            </a:r>
            <a:r>
              <a:rPr lang="cs-CZ" dirty="0" smtClean="0">
                <a:latin typeface="Century Gothic" pitchFamily="34" charset="0"/>
              </a:rPr>
              <a:t> metoda</a:t>
            </a:r>
          </a:p>
          <a:p>
            <a:r>
              <a:rPr lang="cs-CZ" dirty="0" err="1" smtClean="0">
                <a:latin typeface="Century Gothic" pitchFamily="34" charset="0"/>
              </a:rPr>
              <a:t>Fotopletysmografická</a:t>
            </a:r>
            <a:r>
              <a:rPr lang="cs-CZ" dirty="0" smtClean="0">
                <a:latin typeface="Century Gothic" pitchFamily="34" charset="0"/>
              </a:rPr>
              <a:t> metoda</a:t>
            </a:r>
          </a:p>
          <a:p>
            <a:r>
              <a:rPr lang="cs-CZ" dirty="0" smtClean="0">
                <a:latin typeface="Century Gothic" pitchFamily="34" charset="0"/>
              </a:rPr>
              <a:t>Tlaková manžeta na prstě má průhlednou vnitřní vrstvu, LED světýlka „prosvěcují“ prst, světelný signál procházející digitální arterií je snímán fotodiodou</a:t>
            </a:r>
          </a:p>
          <a:p>
            <a:r>
              <a:rPr lang="cs-CZ" dirty="0" smtClean="0">
                <a:latin typeface="Century Gothic" pitchFamily="34" charset="0"/>
              </a:rPr>
              <a:t>Při šíření pulzové vlny v rámci srdečního cyklu se vlivem objemových změn mění průměr cévy, a právě touto změnou je světelný signál modifikován a spíná zpětnou vazbu pro přítlak manžety, který má za úkol udržet stálý průtok </a:t>
            </a:r>
            <a:r>
              <a:rPr lang="cs-CZ" smtClean="0">
                <a:latin typeface="Century Gothic" pitchFamily="34" charset="0"/>
              </a:rPr>
              <a:t>digitální arterií</a:t>
            </a:r>
            <a:endParaRPr lang="cs-CZ" dirty="0" smtClean="0">
              <a:latin typeface="Century Gothic" pitchFamily="34" charset="0"/>
            </a:endParaRPr>
          </a:p>
          <a:p>
            <a:endParaRPr lang="cs-CZ" dirty="0" smtClean="0">
              <a:latin typeface="Century Gothic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3200" dirty="0" smtClean="0">
                <a:latin typeface="Century Gothic" pitchFamily="34" charset="0"/>
              </a:rPr>
              <a:t>Schéma manžety </a:t>
            </a:r>
            <a:r>
              <a:rPr lang="cs-CZ" sz="3200" dirty="0" err="1" smtClean="0">
                <a:latin typeface="Century Gothic" pitchFamily="34" charset="0"/>
              </a:rPr>
              <a:t>fotopletysmografu</a:t>
            </a:r>
            <a:endParaRPr lang="cs-CZ" sz="3200" dirty="0">
              <a:latin typeface="Century Gothic" pitchFamily="34" charset="0"/>
            </a:endParaRPr>
          </a:p>
        </p:txBody>
      </p:sp>
      <p:pic>
        <p:nvPicPr>
          <p:cNvPr id="4" name="Picture 2" descr="P229004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33" r="2343" b="9375"/>
          <a:stretch>
            <a:fillRect/>
          </a:stretch>
        </p:blipFill>
        <p:spPr bwMode="auto">
          <a:xfrm>
            <a:off x="857224" y="1357298"/>
            <a:ext cx="7799336" cy="4929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2285984" y="6357958"/>
            <a:ext cx="49744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latin typeface="Century Gothic" pitchFamily="34" charset="0"/>
              </a:rPr>
              <a:t>Zdroj: archiv Fyziologického ústavu LF MUNI</a:t>
            </a:r>
            <a:endParaRPr lang="cs-CZ" dirty="0">
              <a:latin typeface="Century Gothic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>
                <a:latin typeface="Century Gothic" pitchFamily="34" charset="0"/>
              </a:rPr>
              <a:t>Finometr</a:t>
            </a:r>
            <a:endParaRPr lang="cs-CZ" dirty="0">
              <a:latin typeface="Century Gothic" pitchFamily="34" charset="0"/>
            </a:endParaRPr>
          </a:p>
        </p:txBody>
      </p:sp>
      <p:pic>
        <p:nvPicPr>
          <p:cNvPr id="4" name="Picture 2" descr="P229005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28" y="1428736"/>
            <a:ext cx="6381762" cy="4786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2285984" y="6357958"/>
            <a:ext cx="49744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latin typeface="Century Gothic" pitchFamily="34" charset="0"/>
              </a:rPr>
              <a:t>Zdroj: archiv Fyziologického ústavu LF MUNI</a:t>
            </a:r>
            <a:endParaRPr lang="cs-CZ" dirty="0">
              <a:latin typeface="Century Gothic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>
                <a:latin typeface="Century Gothic" pitchFamily="34" charset="0"/>
              </a:rPr>
              <a:t>Kontinuální </a:t>
            </a:r>
            <a:r>
              <a:rPr lang="cs-CZ" dirty="0" err="1" smtClean="0">
                <a:latin typeface="Century Gothic" pitchFamily="34" charset="0"/>
              </a:rPr>
              <a:t>meření</a:t>
            </a:r>
            <a:r>
              <a:rPr lang="cs-CZ" dirty="0" smtClean="0">
                <a:latin typeface="Century Gothic" pitchFamily="34" charset="0"/>
              </a:rPr>
              <a:t> krevního tlaku tep po tepu</a:t>
            </a:r>
            <a:endParaRPr lang="cs-CZ" dirty="0">
              <a:latin typeface="Century Gothic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dirty="0" err="1" smtClean="0">
                <a:latin typeface="Century Gothic" pitchFamily="34" charset="0"/>
              </a:rPr>
              <a:t>Transmurální</a:t>
            </a:r>
            <a:r>
              <a:rPr lang="cs-CZ" dirty="0" smtClean="0">
                <a:latin typeface="Century Gothic" pitchFamily="34" charset="0"/>
              </a:rPr>
              <a:t> tlak – </a:t>
            </a:r>
            <a:r>
              <a:rPr lang="cs-CZ" dirty="0" err="1" smtClean="0">
                <a:latin typeface="Century Gothic" pitchFamily="34" charset="0"/>
              </a:rPr>
              <a:t>tlak</a:t>
            </a:r>
            <a:r>
              <a:rPr lang="cs-CZ" dirty="0" smtClean="0">
                <a:latin typeface="Century Gothic" pitchFamily="34" charset="0"/>
              </a:rPr>
              <a:t> napříč cévou (výslednice tlaků vně a uvnitř cévy) – mluvíme o tzv. odlehčené arterii – při nulovém </a:t>
            </a:r>
            <a:r>
              <a:rPr lang="cs-CZ" dirty="0" err="1" smtClean="0">
                <a:latin typeface="Century Gothic" pitchFamily="34" charset="0"/>
              </a:rPr>
              <a:t>T</a:t>
            </a:r>
            <a:r>
              <a:rPr lang="cs-CZ" baseline="-25000" dirty="0" err="1" smtClean="0">
                <a:latin typeface="Century Gothic" pitchFamily="34" charset="0"/>
              </a:rPr>
              <a:t>t</a:t>
            </a:r>
            <a:r>
              <a:rPr lang="cs-CZ" dirty="0" smtClean="0">
                <a:latin typeface="Century Gothic" pitchFamily="34" charset="0"/>
              </a:rPr>
              <a:t> se registrují největší oscilace v rámci měření TK</a:t>
            </a:r>
          </a:p>
          <a:p>
            <a:r>
              <a:rPr lang="cs-CZ" dirty="0" smtClean="0">
                <a:latin typeface="Century Gothic" pitchFamily="34" charset="0"/>
              </a:rPr>
              <a:t>V začátku měření se tlak v manžetě skokově zvyšuje po 5 </a:t>
            </a:r>
            <a:r>
              <a:rPr lang="cs-CZ" smtClean="0">
                <a:latin typeface="Century Gothic" pitchFamily="34" charset="0"/>
              </a:rPr>
              <a:t>mmHg</a:t>
            </a:r>
            <a:r>
              <a:rPr lang="cs-CZ" dirty="0" smtClean="0">
                <a:latin typeface="Century Gothic" pitchFamily="34" charset="0"/>
              </a:rPr>
              <a:t> a v okamžiku, kdy je zaznamenána nejvyšší výchylka (</a:t>
            </a:r>
            <a:r>
              <a:rPr lang="cs-CZ" dirty="0" err="1" smtClean="0">
                <a:latin typeface="Century Gothic" pitchFamily="34" charset="0"/>
              </a:rPr>
              <a:t>T</a:t>
            </a:r>
            <a:r>
              <a:rPr lang="cs-CZ" baseline="-25000" dirty="0" err="1" smtClean="0">
                <a:latin typeface="Century Gothic" pitchFamily="34" charset="0"/>
              </a:rPr>
              <a:t>t</a:t>
            </a:r>
            <a:r>
              <a:rPr lang="cs-CZ" dirty="0" smtClean="0">
                <a:latin typeface="Century Gothic" pitchFamily="34" charset="0"/>
              </a:rPr>
              <a:t> = 0) se uzavře zpětná vazba – zajišťuje, aby tlak v manžetě sledoval tlak krve</a:t>
            </a:r>
          </a:p>
          <a:p>
            <a:r>
              <a:rPr lang="cs-CZ" dirty="0" smtClean="0">
                <a:latin typeface="Century Gothic" pitchFamily="34" charset="0"/>
              </a:rPr>
              <a:t>Výstupem měření je tzv. </a:t>
            </a:r>
            <a:r>
              <a:rPr lang="cs-CZ" dirty="0" err="1" smtClean="0">
                <a:latin typeface="Century Gothic" pitchFamily="34" charset="0"/>
              </a:rPr>
              <a:t>fotopletysmogram</a:t>
            </a:r>
            <a:endParaRPr lang="cs-CZ" dirty="0">
              <a:latin typeface="Century Gothic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11292</TotalTime>
  <Words>326</Words>
  <Application>Microsoft Office PowerPoint</Application>
  <PresentationFormat>Předvádění na obrazovce (4:3)</PresentationFormat>
  <Paragraphs>38</Paragraphs>
  <Slides>11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5" baseType="lpstr">
      <vt:lpstr>Arial</vt:lpstr>
      <vt:lpstr>Calibri</vt:lpstr>
      <vt:lpstr>Century Gothic</vt:lpstr>
      <vt:lpstr>Motiv sady Office</vt:lpstr>
      <vt:lpstr>Tato prezentace vznikla za podpory Fondu rozvoje Masarykovy univerzity</vt:lpstr>
      <vt:lpstr>Vyšetření citlivosti baroreflexu</vt:lpstr>
      <vt:lpstr>Baroreflex</vt:lpstr>
      <vt:lpstr>Citlivost baroreflexu</vt:lpstr>
      <vt:lpstr>Baroreflex</vt:lpstr>
      <vt:lpstr>Kontinuální měření krevního tlaku tep po tepu</vt:lpstr>
      <vt:lpstr>Schéma manžety fotopletysmografu</vt:lpstr>
      <vt:lpstr>Finometr</vt:lpstr>
      <vt:lpstr>Kontinuální meření krevního tlaku tep po tepu</vt:lpstr>
      <vt:lpstr>Fotopletysmogram</vt:lpstr>
      <vt:lpstr>Zdroje informací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Elektrokardiografie</dc:title>
  <dc:creator>Uzivatel</dc:creator>
  <cp:lastModifiedBy>Zuzana Nováková</cp:lastModifiedBy>
  <cp:revision>138</cp:revision>
  <dcterms:created xsi:type="dcterms:W3CDTF">2016-04-21T18:42:47Z</dcterms:created>
  <dcterms:modified xsi:type="dcterms:W3CDTF">2017-03-17T08:06:48Z</dcterms:modified>
</cp:coreProperties>
</file>