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79" r:id="rId9"/>
    <p:sldId id="263" r:id="rId10"/>
    <p:sldId id="273" r:id="rId11"/>
    <p:sldId id="264" r:id="rId12"/>
    <p:sldId id="265" r:id="rId13"/>
    <p:sldId id="275" r:id="rId14"/>
    <p:sldId id="266" r:id="rId15"/>
    <p:sldId id="267" r:id="rId16"/>
    <p:sldId id="268" r:id="rId17"/>
    <p:sldId id="276" r:id="rId18"/>
    <p:sldId id="269" r:id="rId19"/>
    <p:sldId id="270" r:id="rId20"/>
    <p:sldId id="280" r:id="rId21"/>
    <p:sldId id="27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648" y="-108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13.350000000000017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53824"/>
        <c:axId val="103456128"/>
      </c:scatterChart>
      <c:valAx>
        <c:axId val="103453824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3456128"/>
        <c:crossesAt val="-35"/>
        <c:crossBetween val="midCat"/>
        <c:majorUnit val="30"/>
      </c:valAx>
      <c:valAx>
        <c:axId val="103456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3453824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49"/>
          <c:w val="0.2993232638888898"/>
          <c:h val="0.11757271682963839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26.9.2016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80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26.9.2016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716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Klíčový význam korektního uložení získaných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Pravidla pro ukládání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Čištění dat před analýzou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3. Příprava dat,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Umožňuje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ukotvení libovolných řádků a sloupců pro pohodlné vkládání a prohlížení dat v tabulce.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Umožňuje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číst řádky/sloupce ze začátku tabulky i po přesunutí se dále.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Záložka „Zobrazení“ → „Ukotvit příčky“.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příčky – ukotví řádky</a:t>
            </a:r>
            <a:br>
              <a:rPr lang="cs-CZ" sz="1400" dirty="0" smtClean="0"/>
            </a:br>
            <a:r>
              <a:rPr lang="cs-CZ" sz="1400" dirty="0" smtClean="0"/>
              <a:t>nad označenou buňkou a</a:t>
            </a:r>
            <a:br>
              <a:rPr lang="cs-CZ" sz="1400" dirty="0" smtClean="0"/>
            </a:br>
            <a:r>
              <a:rPr lang="cs-CZ" sz="1400" dirty="0" smtClean="0"/>
              <a:t>sloupce vlevo od označené</a:t>
            </a:r>
            <a:br>
              <a:rPr lang="cs-CZ" sz="1400" dirty="0" smtClean="0"/>
            </a:br>
            <a:r>
              <a:rPr lang="cs-CZ" sz="1400" dirty="0" smtClean="0"/>
              <a:t>buňky.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horní řádek.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první sloupec.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Ukotvení zrušíme opětovným</a:t>
            </a:r>
            <a:br>
              <a:rPr lang="cs-CZ" sz="1400" dirty="0" smtClean="0"/>
            </a:br>
            <a:r>
              <a:rPr lang="cs-CZ" sz="1400" dirty="0" err="1" smtClean="0"/>
              <a:t>odkliknutím</a:t>
            </a:r>
            <a:r>
              <a:rPr lang="cs-CZ" sz="1400" dirty="0" smtClean="0"/>
              <a:t> možnosti ukotvení příček.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707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57651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Načítá automaticky hlavičky sloupců jako zadávané položky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08300"/>
            <a:ext cx="23288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708400" y="5300663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Názvy sloupců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140200" y="5734050"/>
            <a:ext cx="277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Obsah dané buňky - editovatelný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659563" y="256540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Nový záznam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7019925" y="47244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Vyhledávání</a:t>
            </a: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-5400000">
            <a:off x="3671888" y="303371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3564084">
            <a:off x="6767513" y="267335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auto">
          <a:xfrm rot="-8854007">
            <a:off x="6443663" y="4581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 rot="-5400000">
            <a:off x="4823619" y="5122069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26654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041103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přístup; dále stejné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515484" y="1321023"/>
            <a:ext cx="244900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 a novější</a:t>
            </a:r>
            <a:endParaRPr kumimoji="1" lang="cs-CZ" sz="1400" b="0" i="0" dirty="0"/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Buňka, do níž se vloží </a:t>
            </a:r>
          </a:p>
          <a:p>
            <a:pPr eaLnBrk="0" hangingPunct="0"/>
            <a:r>
              <a:rPr kumimoji="1" lang="cs-CZ" sz="1400" b="0" i="0"/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224" y="2564086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261838" y="4292873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Co je povoleno – definiční obory </a:t>
            </a:r>
          </a:p>
          <a:p>
            <a:pPr defTabSz="1095375" eaLnBrk="0" hangingPunct="0"/>
            <a:r>
              <a:rPr kumimoji="1" lang="cs-CZ" sz="1400" b="0" i="0"/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710061" y="3835673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125736" y="5085036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Rozsahy hodnot, </a:t>
            </a:r>
          </a:p>
          <a:p>
            <a:pPr eaLnBrk="0" hangingPunct="0"/>
            <a:r>
              <a:rPr kumimoji="1" lang="cs-CZ" sz="1400" b="0" i="0"/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710061" y="479769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438849" y="2060848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583311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373886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4864"/>
            <a:ext cx="23034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6749" t="61319" r="32801" b="25241"/>
          <a:stretch>
            <a:fillRect/>
          </a:stretch>
        </p:blipFill>
        <p:spPr bwMode="auto">
          <a:xfrm>
            <a:off x="251520" y="570587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512" y="5013176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7" name="Šipka doprava 16"/>
          <p:cNvSpPr/>
          <p:nvPr/>
        </p:nvSpPr>
        <p:spPr>
          <a:xfrm rot="7896387">
            <a:off x="547741" y="54984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pic>
        <p:nvPicPr>
          <p:cNvPr id="169989" name="Picture 4" descr="moznos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2070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6847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2771775" y="3716338"/>
            <a:ext cx="827088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2" name="Text Box 7"/>
          <p:cNvSpPr txBox="1">
            <a:spLocks noChangeArrowheads="1"/>
          </p:cNvSpPr>
          <p:nvPr/>
        </p:nvSpPr>
        <p:spPr bwMode="auto">
          <a:xfrm>
            <a:off x="3492500" y="5661025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Výběr buněk pro nový seznam</a:t>
            </a:r>
          </a:p>
        </p:txBody>
      </p:sp>
      <p:sp>
        <p:nvSpPr>
          <p:cNvPr id="169993" name="AutoShape 8"/>
          <p:cNvSpPr>
            <a:spLocks noChangeArrowheads="1"/>
          </p:cNvSpPr>
          <p:nvPr/>
        </p:nvSpPr>
        <p:spPr bwMode="auto">
          <a:xfrm rot="-1721776">
            <a:off x="6011863" y="5300663"/>
            <a:ext cx="1296987" cy="204787"/>
          </a:xfrm>
          <a:prstGeom prst="rightArrow">
            <a:avLst>
              <a:gd name="adj1" fmla="val 50000"/>
              <a:gd name="adj2" fmla="val 158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4" name="Text Box 9"/>
          <p:cNvSpPr txBox="1">
            <a:spLocks noChangeArrowheads="1"/>
          </p:cNvSpPr>
          <p:nvPr/>
        </p:nvSpPr>
        <p:spPr bwMode="auto">
          <a:xfrm>
            <a:off x="6300788" y="5949950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Načtení nového seznamu</a:t>
            </a:r>
          </a:p>
        </p:txBody>
      </p:sp>
      <p:sp>
        <p:nvSpPr>
          <p:cNvPr id="169995" name="AutoShape 10"/>
          <p:cNvSpPr>
            <a:spLocks noChangeArrowheads="1"/>
          </p:cNvSpPr>
          <p:nvPr/>
        </p:nvSpPr>
        <p:spPr bwMode="auto">
          <a:xfrm rot="-5400000">
            <a:off x="7488238" y="5451475"/>
            <a:ext cx="750887" cy="246063"/>
          </a:xfrm>
          <a:prstGeom prst="rightArrow">
            <a:avLst>
              <a:gd name="adj1" fmla="val 50000"/>
              <a:gd name="adj2" fmla="val 7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6" name="Oval 11"/>
          <p:cNvSpPr>
            <a:spLocks noChangeArrowheads="1"/>
          </p:cNvSpPr>
          <p:nvPr/>
        </p:nvSpPr>
        <p:spPr bwMode="auto">
          <a:xfrm>
            <a:off x="6588125" y="3141663"/>
            <a:ext cx="1295400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7" name="Text Box 12"/>
          <p:cNvSpPr txBox="1">
            <a:spLocks noChangeArrowheads="1"/>
          </p:cNvSpPr>
          <p:nvPr/>
        </p:nvSpPr>
        <p:spPr bwMode="auto">
          <a:xfrm>
            <a:off x="3635375" y="2420938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Existující seznamy</a:t>
            </a:r>
          </a:p>
        </p:txBody>
      </p:sp>
      <p:sp>
        <p:nvSpPr>
          <p:cNvPr id="169998" name="AutoShape 13"/>
          <p:cNvSpPr>
            <a:spLocks noChangeArrowheads="1"/>
          </p:cNvSpPr>
          <p:nvPr/>
        </p:nvSpPr>
        <p:spPr bwMode="auto">
          <a:xfrm rot="5400000">
            <a:off x="3888581" y="317738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257127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Vlastní seznamy dále stejné (viz předchozí slide)</a:t>
            </a:r>
            <a:endParaRPr lang="cs-CZ" sz="1400" dirty="0" smtClean="0">
              <a:solidFill>
                <a:srgbClr val="646B86"/>
              </a:solidFill>
            </a:endParaRPr>
          </a:p>
          <a:p>
            <a:endParaRPr lang="cs-CZ" sz="1600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Řazení dat je nejjednodušším způsobem jejich zpřehlednění, užitečným hlavně u menších/výsledkových tabulek</a:t>
            </a:r>
          </a:p>
          <a:p>
            <a:endParaRPr lang="cs-CZ" sz="1600" smtClean="0"/>
          </a:p>
          <a:p>
            <a:pPr lvl="1">
              <a:buFont typeface="Wingdings" pitchFamily="2" charset="2"/>
              <a:buNone/>
            </a:pPr>
            <a:r>
              <a:rPr lang="cs-CZ" sz="1300" smtClean="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60600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Směr řazení – vzestupně, </a:t>
            </a:r>
          </a:p>
          <a:p>
            <a:pPr eaLnBrk="0" hangingPunct="0"/>
            <a:r>
              <a:rPr kumimoji="1" lang="cs-CZ" sz="1400" b="0" i="0"/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pacientů).</a:t>
            </a:r>
          </a:p>
          <a:p>
            <a:r>
              <a:rPr lang="cs-CZ" sz="1600" dirty="0" smtClean="0"/>
              <a:t>Funkce automaticky rozezná hlavičky sloupců v souvislé oblasti buněk.</a:t>
            </a:r>
          </a:p>
          <a:p>
            <a:r>
              <a:rPr lang="cs-CZ" sz="1600" dirty="0" smtClean="0"/>
              <a:t>Čísla filtrovaných řádků jsou zobrazena modře.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čísel).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Rozbalení seznamu hodnot </a:t>
            </a:r>
          </a:p>
          <a:p>
            <a:pPr defTabSz="1095375" eaLnBrk="0" hangingPunct="0"/>
            <a:r>
              <a:rPr kumimoji="1" lang="cs-CZ" sz="1400" b="0" i="0"/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statistického software. Předpokladem úspěchu je správné uložení dat v definované formě.</a:t>
            </a:r>
          </a:p>
          <a:p>
            <a:r>
              <a:rPr lang="cs-CZ" dirty="0" smtClean="0"/>
              <a:t>Nejčastěji jde o databázové tabulky umožňující zpracování dat v celé škále různých aplikací.</a:t>
            </a:r>
          </a:p>
          <a:p>
            <a:r>
              <a:rPr lang="cs-CZ" dirty="0" smtClean="0"/>
              <a:t>Neméně důležité je věnovat pozornost čištění dat předcházejícímu vlastní analýze. Každá chyba, která vznikne nebo není nalezena ve fázi přípravy dat, se promítne do všech dalších kroků a může zapříčinit neplatnost výsledků a nutnost opakování analýzy.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067559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223" y="3645024"/>
            <a:ext cx="2630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7" name="AutoShape 10"/>
          <p:cNvSpPr>
            <a:spLocks noChangeArrowheads="1"/>
          </p:cNvSpPr>
          <p:nvPr/>
        </p:nvSpPr>
        <p:spPr bwMode="auto">
          <a:xfrm rot="10800000">
            <a:off x="5411375" y="4149080"/>
            <a:ext cx="1584176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5987439" y="4653136"/>
            <a:ext cx="1008112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139567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2209786">
            <a:off x="6000994" y="5078216"/>
            <a:ext cx="1110897" cy="299031"/>
          </a:xfrm>
          <a:prstGeom prst="rightArrow">
            <a:avLst>
              <a:gd name="adj1" fmla="val 516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139567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nabízené, 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 smtClean="0"/>
              <a:t>Automatické</a:t>
            </a:r>
            <a:r>
              <a:rPr lang="cs-CZ" sz="1600" dirty="0" smtClean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  <p:pic>
        <p:nvPicPr>
          <p:cNvPr id="10" name="Obrázek 9" descr="ob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8332609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800"/>
            <a:ext cx="8785100" cy="4460850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vhodné ukládat data v tabulární formě.</a:t>
            </a:r>
          </a:p>
          <a:p>
            <a:r>
              <a:rPr lang="cs-CZ" sz="1800" dirty="0" smtClean="0"/>
              <a:t>Nejvhodnějším způsobem je uložení dat ve formě databázové tabulky:</a:t>
            </a:r>
          </a:p>
          <a:p>
            <a:pPr lvl="1"/>
            <a:r>
              <a:rPr lang="cs-CZ" sz="1600" dirty="0" smtClean="0"/>
              <a:t>každý sloupec obsahuje pouze jediný typ dat, identifikovaný hlavičkou sloupce;</a:t>
            </a:r>
          </a:p>
          <a:p>
            <a:pPr lvl="1"/>
            <a:r>
              <a:rPr lang="cs-CZ" sz="1600" dirty="0" smtClean="0"/>
              <a:t>každý řádek obsahuje minimální jednotku dat (např. pacient, měření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(kategoriálních)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kalendářní data u nichž je nezbytné kontrolovat, zda jsou uložena v korektním formátu (dle aplikace).</a:t>
            </a:r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MS Office.</a:t>
            </a:r>
            <a:endParaRPr lang="cs-CZ" sz="10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Zásady pro ukládání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800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První verze programu 30. 9. 1985 (Macintosh).</a:t>
            </a:r>
          </a:p>
          <a:p>
            <a:r>
              <a:rPr lang="cs-CZ" sz="2400" dirty="0" smtClean="0"/>
              <a:t>Součást balíku kancelářských aplikací MS Office.</a:t>
            </a:r>
          </a:p>
          <a:p>
            <a:r>
              <a:rPr lang="cs-CZ" sz="2400" dirty="0" smtClean="0"/>
              <a:t>Aktualizace každé 2 až 3 roky; nové funkce, rozšíření počtu řádků a sloupců, změna formátu.</a:t>
            </a:r>
          </a:p>
          <a:p>
            <a:r>
              <a:rPr lang="cs-CZ" sz="2400" dirty="0" smtClean="0"/>
              <a:t>Nejnovější formát Office XML je zazipovaný XML dokument, přípona .</a:t>
            </a:r>
            <a:r>
              <a:rPr lang="cs-CZ" sz="2400" dirty="0" err="1" smtClean="0"/>
              <a:t>xlsx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Aktuální verze 2013 umožňuje ukládat tabulku až o 1 048 576 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  <a:p>
            <a:r>
              <a:rPr lang="cs-CZ" sz="2400" dirty="0" smtClean="0"/>
              <a:t>Excel umožňuje práci se širokou škálou dalších formátů.</a:t>
            </a:r>
          </a:p>
          <a:p>
            <a:endParaRPr lang="cs-CZ" sz="24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pomocí zabudovaných funkcí.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tiskových sestav.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Makra – zautomatizování častých činností.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aplikací (</a:t>
            </a:r>
            <a:r>
              <a:rPr lang="cs-CZ" sz="2400" dirty="0" err="1" smtClean="0">
                <a:solidFill>
                  <a:srgbClr val="000000"/>
                </a:solidFill>
              </a:rPr>
              <a:t>Visual</a:t>
            </a:r>
            <a:r>
              <a:rPr lang="cs-CZ" sz="2400" dirty="0" smtClean="0">
                <a:solidFill>
                  <a:srgbClr val="000000"/>
                </a:solidFill>
              </a:rPr>
              <a:t> Basic </a:t>
            </a:r>
            <a:r>
              <a:rPr lang="cs-CZ" sz="2400" dirty="0" err="1" smtClean="0">
                <a:solidFill>
                  <a:srgbClr val="000000"/>
                </a:solidFill>
              </a:rPr>
              <a:t>for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Aplications</a:t>
            </a:r>
            <a:r>
              <a:rPr lang="cs-CZ" sz="2400" dirty="0" smtClean="0">
                <a:solidFill>
                  <a:srgbClr val="000000"/>
                </a:solidFill>
              </a:rPr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800" dirty="0" smtClean="0"/>
              <a:t>manuální zadávání;</a:t>
            </a:r>
          </a:p>
          <a:p>
            <a:pPr lvl="1"/>
            <a:r>
              <a:rPr lang="cs-CZ" sz="1800" dirty="0" smtClean="0"/>
              <a:t>import – podpora importu ze starších verzí Excelu, textových souborů, databází apod.;</a:t>
            </a:r>
          </a:p>
          <a:p>
            <a:pPr lvl="1"/>
            <a:r>
              <a:rPr lang="cs-CZ" sz="1800" dirty="0" smtClean="0"/>
              <a:t>kopírování přes schránku Windows – vkládání z nejrůznějších aplikací – MS Office, </a:t>
            </a:r>
            <a:r>
              <a:rPr lang="cs-CZ" sz="1800" dirty="0" err="1" smtClean="0"/>
              <a:t>Statistica</a:t>
            </a:r>
            <a:r>
              <a:rPr lang="cs-CZ" sz="1800" dirty="0" smtClean="0"/>
              <a:t>, přímo z HTML apod.;</a:t>
            </a:r>
          </a:p>
          <a:p>
            <a:pPr lvl="1"/>
            <a:r>
              <a:rPr lang="cs-CZ" sz="1800" dirty="0" smtClean="0"/>
              <a:t>využití textových souborů jako kompatibilního formátu pro přenos dat mezi různými </a:t>
            </a:r>
            <a:r>
              <a:rPr lang="cs-CZ" sz="1800" dirty="0" smtClean="0"/>
              <a:t>aplikacemi;</a:t>
            </a:r>
          </a:p>
          <a:p>
            <a:pPr lvl="1"/>
            <a:r>
              <a:rPr lang="cs-CZ" sz="1800" dirty="0" smtClean="0"/>
              <a:t>načítání dat z webové stránky.</a:t>
            </a:r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800" dirty="0" smtClean="0"/>
              <a:t>ukládáním souborů ve formátech podporovaných jinými SW, časté jsou textové soubory, </a:t>
            </a:r>
            <a:r>
              <a:rPr lang="cs-CZ" sz="1800" dirty="0" err="1" smtClean="0"/>
              <a:t>dbf</a:t>
            </a:r>
            <a:r>
              <a:rPr lang="cs-CZ" sz="1800" dirty="0" smtClean="0"/>
              <a:t> soubory nebo starší verze Excelu;</a:t>
            </a:r>
          </a:p>
          <a:p>
            <a:pPr lvl="1"/>
            <a:r>
              <a:rPr lang="cs-CZ" sz="1800" dirty="0" smtClean="0"/>
              <a:t>přímé kopírování přes schránku Windows.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Nejčastější datové formáty používané v MS Excel</a:t>
            </a:r>
            <a:endParaRPr lang="cs-CZ" sz="2200" b="1" dirty="0" smtClean="0"/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xlsx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současný Office Open XML formát od verze MS Excel 2007;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starší binární varianta listů MS Excel (více verzí), stále používaná,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csv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comma</a:t>
            </a:r>
            <a:r>
              <a:rPr lang="cs-CZ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, nejjednodušší tabulkový formát, 2 varianty,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dbf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formát </a:t>
            </a:r>
            <a:r>
              <a:rPr lang="cs-CZ" dirty="0" err="1" smtClean="0"/>
              <a:t>dBase</a:t>
            </a:r>
            <a:r>
              <a:rPr lang="cs-CZ" dirty="0" smtClean="0"/>
              <a:t>, široce využívaný formát pro velké databáze;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Paradox </a:t>
            </a:r>
            <a:r>
              <a:rPr lang="cs-CZ" dirty="0" err="1" smtClean="0"/>
              <a:t>database</a:t>
            </a:r>
            <a:r>
              <a:rPr lang="cs-CZ" dirty="0" smtClean="0"/>
              <a:t>, starší databázový systém;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slk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SYmbolic</a:t>
            </a:r>
            <a:r>
              <a:rPr lang="cs-CZ" dirty="0" smtClean="0"/>
              <a:t> </a:t>
            </a:r>
            <a:r>
              <a:rPr lang="cs-CZ" dirty="0" err="1" smtClean="0"/>
              <a:t>LinK</a:t>
            </a:r>
            <a:r>
              <a:rPr lang="cs-CZ" dirty="0" smtClean="0"/>
              <a:t> (SYLK) formát pro výměnu dat mezi aplikacemi Microsoft, neveřejný;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txt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základní textový formát, často jediná možnost výměny dat s MS Excel.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objektů.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data z jiné aplikace;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1524</Words>
  <Application>Microsoft Office PowerPoint</Application>
  <PresentationFormat>Předvádění na obrazovce (4:3)</PresentationFormat>
  <Paragraphs>219</Paragraphs>
  <Slides>21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Administrativní</vt:lpstr>
      <vt:lpstr>Visio</vt:lpstr>
      <vt:lpstr>3. Příprava dat, Excel</vt:lpstr>
      <vt:lpstr>Anotace</vt:lpstr>
      <vt:lpstr>Prezentace aplikace PowerPoint</vt:lpstr>
      <vt:lpstr>Zásady pro ukládání dat</vt:lpstr>
      <vt:lpstr>MS Excel</vt:lpstr>
      <vt:lpstr>Možnosti MS Excel</vt:lpstr>
      <vt:lpstr>Import a export dat</vt:lpstr>
      <vt:lpstr>Import a export dat</vt:lpstr>
      <vt:lpstr>Tipy a triky</vt:lpstr>
      <vt:lpstr>Ukotvení příček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Rozšířený filtr</vt:lpstr>
      <vt:lpstr>Automatické dokončování hodnot buněk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kalina</cp:lastModifiedBy>
  <cp:revision>53</cp:revision>
  <dcterms:created xsi:type="dcterms:W3CDTF">2011-03-03T07:28:24Z</dcterms:created>
  <dcterms:modified xsi:type="dcterms:W3CDTF">2016-09-26T13:21:55Z</dcterms:modified>
</cp:coreProperties>
</file>