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926" r:id="rId4"/>
    <p:sldId id="932" r:id="rId5"/>
    <p:sldId id="933" r:id="rId6"/>
    <p:sldId id="944" r:id="rId7"/>
    <p:sldId id="936" r:id="rId8"/>
    <p:sldId id="937" r:id="rId9"/>
    <p:sldId id="938" r:id="rId10"/>
    <p:sldId id="939" r:id="rId11"/>
    <p:sldId id="940" r:id="rId12"/>
    <p:sldId id="941" r:id="rId13"/>
    <p:sldId id="942" r:id="rId14"/>
    <p:sldId id="943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6" d="100"/>
          <a:sy n="86" d="100"/>
        </p:scale>
        <p:origin x="16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21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3.4.2017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Princip testování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Chyby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p-hodnota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7. Statistické testování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Jednovýběrové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93285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Dvouvýběrové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329261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</a:t>
            </a:r>
            <a:r>
              <a:rPr lang="cs-CZ" sz="2000" b="0" i="0" dirty="0" smtClean="0"/>
              <a:t>hodnot.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</a:t>
            </a:r>
            <a:r>
              <a:rPr lang="cs-CZ" sz="2000" b="0" i="0" dirty="0" smtClean="0"/>
              <a:t>dat.</a:t>
            </a:r>
            <a:endParaRPr lang="cs-CZ" sz="2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90" r:id="rId4" imgW="2950000" imgH="3070000" progId="">
                  <p:embed/>
                </p:oleObj>
              </mc:Choice>
              <mc:Fallback>
                <p:oleObj r:id="rId4" imgW="2950000" imgH="3070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412875"/>
                        <a:ext cx="2149475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Normalita dat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536" y="1628800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Normální rozdělení pravděpodobnosti je definováno rovnicí: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23528" y="3933056"/>
            <a:ext cx="8424862" cy="172819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Kde </a:t>
            </a:r>
            <a:r>
              <a:rPr lang="cs-CZ" b="1" i="1" dirty="0" smtClean="0">
                <a:latin typeface="Verdana" pitchFamily="34" charset="0"/>
              </a:rPr>
              <a:t>f(x)</a:t>
            </a:r>
            <a:r>
              <a:rPr lang="cs-CZ" i="0" dirty="0" smtClean="0">
                <a:latin typeface="Verdana" pitchFamily="34" charset="0"/>
              </a:rPr>
              <a:t> značí hustotu pravděpodobnosti,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i="0" dirty="0" smtClean="0">
                <a:latin typeface="Verdana" pitchFamily="34" charset="0"/>
              </a:rPr>
              <a:t> značí střední hodnotu (aritmetický průměr),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i="0" dirty="0" smtClean="0">
                <a:latin typeface="Verdana" pitchFamily="34" charset="0"/>
              </a:rPr>
              <a:t> značí směrodatnou odchylku a </a:t>
            </a:r>
            <a:r>
              <a:rPr lang="cs-CZ" b="1" i="1" dirty="0" smtClean="0">
                <a:latin typeface="Verdana" pitchFamily="34" charset="0"/>
              </a:rPr>
              <a:t>x</a:t>
            </a:r>
            <a:r>
              <a:rPr lang="cs-CZ" i="0" dirty="0" smtClean="0">
                <a:latin typeface="Verdana" pitchFamily="34" charset="0"/>
              </a:rPr>
              <a:t> hodnotu zkoumané veličiny.</a:t>
            </a:r>
          </a:p>
          <a:p>
            <a:pPr>
              <a:spcBef>
                <a:spcPct val="20000"/>
              </a:spcBef>
            </a:pPr>
            <a:endParaRPr lang="cs-CZ" dirty="0" smtClean="0"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Dosazením </a:t>
            </a:r>
            <a:r>
              <a:rPr lang="cs-CZ" b="1" i="1" dirty="0" smtClean="0">
                <a:latin typeface="Verdana" pitchFamily="34" charset="0"/>
              </a:rPr>
              <a:t>s</a:t>
            </a:r>
            <a:r>
              <a:rPr lang="cs-CZ" i="0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dirty="0" smtClean="0">
                <a:latin typeface="Verdana" pitchFamily="34" charset="0"/>
              </a:rPr>
              <a:t> a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x̅</a:t>
            </a:r>
            <a:r>
              <a:rPr lang="cs-CZ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dirty="0" smtClean="0">
                <a:latin typeface="Verdana" pitchFamily="34" charset="0"/>
              </a:rPr>
              <a:t> získáme křivku idealizovaného rozdělení pro daný výběr.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14825" cy="130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 smtClean="0"/>
              <a:t>Normalita dat je jedním z předpokladů tzv. parametrických testů (testů založených na předpokladu nějakého rozložení) – např. </a:t>
            </a:r>
            <a:r>
              <a:rPr lang="cs-CZ" sz="1600" i="1" dirty="0" smtClean="0"/>
              <a:t>t</a:t>
            </a:r>
            <a:r>
              <a:rPr lang="cs-CZ" sz="1600" dirty="0" smtClean="0"/>
              <a:t>-testy</a:t>
            </a:r>
          </a:p>
          <a:p>
            <a:pPr eaLnBrk="1" hangingPunct="1"/>
            <a:r>
              <a:rPr lang="cs-CZ" sz="1600" b="1" dirty="0" smtClean="0"/>
              <a:t>Pokud data nejsou normální, neodpovídají ani modelovému rozložení, které je použito pro výpočet (</a:t>
            </a:r>
            <a:r>
              <a:rPr lang="cs-CZ" sz="1600" b="1" i="1" dirty="0" smtClean="0"/>
              <a:t>t</a:t>
            </a:r>
            <a:r>
              <a:rPr lang="cs-CZ" sz="1600" b="1" dirty="0" smtClean="0"/>
              <a:t>-rozložení) a test tak může lhát</a:t>
            </a:r>
          </a:p>
          <a:p>
            <a:pPr eaLnBrk="1" hangingPunct="1"/>
            <a:endParaRPr lang="cs-CZ" sz="1600" b="1" dirty="0" smtClean="0"/>
          </a:p>
          <a:p>
            <a:pPr eaLnBrk="1" hangingPunct="1"/>
            <a:r>
              <a:rPr lang="cs-CZ" sz="1600" b="1" dirty="0" smtClean="0"/>
              <a:t>Řešením je tedy:</a:t>
            </a:r>
          </a:p>
          <a:p>
            <a:pPr lvl="1" eaLnBrk="1" hangingPunct="1"/>
            <a:r>
              <a:rPr lang="cs-CZ" sz="1500" dirty="0" smtClean="0"/>
              <a:t>Transformace dat</a:t>
            </a:r>
            <a:r>
              <a:rPr lang="cs-CZ" sz="1500" b="1" dirty="0" smtClean="0"/>
              <a:t> za účelem dosažení normality jejich rozložení</a:t>
            </a:r>
          </a:p>
          <a:p>
            <a:pPr lvl="1" eaLnBrk="1" hangingPunct="1"/>
            <a:r>
              <a:rPr lang="cs-CZ" sz="1500" dirty="0" err="1" smtClean="0"/>
              <a:t>Neparametrické</a:t>
            </a:r>
            <a:r>
              <a:rPr lang="cs-CZ" sz="1500" dirty="0" smtClean="0"/>
              <a:t> testy</a:t>
            </a:r>
            <a:r>
              <a:rPr lang="cs-CZ" sz="1500" b="1" dirty="0" smtClean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2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9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 smtClean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Nulová hypotéza H</a:t>
            </a:r>
            <a:r>
              <a:rPr lang="cs-CZ" sz="2000" i="0" baseline="-25000">
                <a:latin typeface="Verdana" pitchFamily="34" charset="0"/>
              </a:rPr>
              <a:t>O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966" name="Graf" r:id="rId4" imgW="4038840" imgH="1023840" progId="Excel.Sheet.8">
                    <p:embed/>
                  </p:oleObj>
                </mc:Choice>
                <mc:Fallback>
                  <p:oleObj name="Graf" r:id="rId4" imgW="4038840" imgH="1023840" progId="Excel.Sheet.8">
                    <p:embed/>
                    <p:pic>
                      <p:nvPicPr>
                        <p:cNvPr id="0" name="Object 12"/>
                        <p:cNvPicPr>
                          <a:picLocks noRot="1"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2" y="1920"/>
                          <a:ext cx="2154" cy="6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nezamítáme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zamítáme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 smtClean="0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0" name="Popisek se šipkou doleva 19"/>
          <p:cNvSpPr/>
          <p:nvPr/>
        </p:nvSpPr>
        <p:spPr>
          <a:xfrm>
            <a:off x="6660232" y="1268760"/>
            <a:ext cx="2232248" cy="1080120"/>
          </a:xfrm>
          <a:prstGeom prst="leftArrowCallout">
            <a:avLst>
              <a:gd name="adj1" fmla="val 16000"/>
              <a:gd name="adj2" fmla="val 25000"/>
              <a:gd name="adj3" fmla="val 2500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Před výpočtem testu si stanovujeme maximální přípustnou pravděpodobnost. Obvykle 5 %.</a:t>
            </a:r>
            <a:endParaRPr lang="cs-CZ" dirty="0"/>
          </a:p>
        </p:txBody>
      </p:sp>
      <p:sp>
        <p:nvSpPr>
          <p:cNvPr id="21" name="Popisek se šipkou doleva 20"/>
          <p:cNvSpPr/>
          <p:nvPr/>
        </p:nvSpPr>
        <p:spPr>
          <a:xfrm>
            <a:off x="6660232" y="2924944"/>
            <a:ext cx="2232248" cy="720080"/>
          </a:xfrm>
          <a:prstGeom prst="leftArrowCallout">
            <a:avLst>
              <a:gd name="adj1" fmla="val 25179"/>
              <a:gd name="adj2" fmla="val 38770"/>
              <a:gd name="adj3" fmla="val 357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Nemůžeme ovlivnit jinak než výběrem testu.</a:t>
            </a:r>
            <a:endParaRPr lang="cs-CZ" dirty="0"/>
          </a:p>
        </p:txBody>
      </p:sp>
      <p:sp>
        <p:nvSpPr>
          <p:cNvPr id="22" name="Popisek se šipkou doleva 21"/>
          <p:cNvSpPr/>
          <p:nvPr/>
        </p:nvSpPr>
        <p:spPr>
          <a:xfrm>
            <a:off x="6660232" y="4509120"/>
            <a:ext cx="2232248" cy="864096"/>
          </a:xfrm>
          <a:prstGeom prst="leftArrowCallout">
            <a:avLst>
              <a:gd name="adj1" fmla="val 17529"/>
              <a:gd name="adj2" fmla="val 33670"/>
              <a:gd name="adj3" fmla="val 306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Síla testu je vlastností testu – parametrické testy mají vyšší sílu než </a:t>
            </a:r>
            <a:r>
              <a:rPr lang="cs-CZ" sz="1200" dirty="0" err="1" smtClean="0"/>
              <a:t>neparametrické</a:t>
            </a:r>
            <a:r>
              <a:rPr lang="cs-CZ" sz="1200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  <p:bldP spid="21" grpId="0" build="p" animBg="1"/>
      <p:bldP spid="2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0,05,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11110</TotalTime>
  <Words>1242</Words>
  <Application>Microsoft Office PowerPoint</Application>
  <PresentationFormat>Předvádění na obrazovce (4:3)</PresentationFormat>
  <Paragraphs>259</Paragraphs>
  <Slides>12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Arial Unicode MS</vt:lpstr>
      <vt:lpstr>Arial</vt:lpstr>
      <vt:lpstr>Calibri</vt:lpstr>
      <vt:lpstr>Symbol</vt:lpstr>
      <vt:lpstr>Verdana</vt:lpstr>
      <vt:lpstr>Wingdings</vt:lpstr>
      <vt:lpstr>Wingdings 2</vt:lpstr>
      <vt:lpstr>Administrativní</vt:lpstr>
      <vt:lpstr>2_Administrativní</vt:lpstr>
      <vt:lpstr>7_Administrativní</vt:lpstr>
      <vt:lpstr>Graf</vt:lpstr>
      <vt:lpstr>7. Statistické testování</vt:lpstr>
      <vt:lpstr>Statistické testy a normalita dat</vt:lpstr>
      <vt:lpstr>Shrnutí statistických testů</vt:lpstr>
      <vt:lpstr>Shrnutí statistických testů</vt:lpstr>
      <vt:lpstr>Statistické testování – základní pojmy</vt:lpstr>
      <vt:lpstr>Možné chyby při testování hypotéz</vt:lpstr>
      <vt:lpstr>Význam chyb při testování hypotéz</vt:lpstr>
      <vt:lpstr>P-hodnota</vt:lpstr>
      <vt:lpstr>Parametrické vs. neparametrické testy</vt:lpstr>
      <vt:lpstr>One-sample vs. two sample testy</vt:lpstr>
      <vt:lpstr>Nepárový vs. párový design</vt:lpstr>
      <vt:lpstr>Normalita 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707</cp:revision>
  <dcterms:created xsi:type="dcterms:W3CDTF">2008-06-20T05:41:33Z</dcterms:created>
  <dcterms:modified xsi:type="dcterms:W3CDTF">2017-04-03T11:22:01Z</dcterms:modified>
</cp:coreProperties>
</file>