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0" r:id="rId27"/>
    <p:sldId id="281" r:id="rId28"/>
    <p:sldId id="30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B0970-EB0C-4FE1-94B3-8D8192E2C727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4E6F-10DE-4C85-B938-76722188B2F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215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F2FDED-6A64-4907-A03F-2F42C8B4CA0C}" type="slidenum">
              <a:rPr lang="en-US">
                <a:solidFill>
                  <a:prstClr val="black"/>
                </a:solidFill>
                <a:ea typeface="ＭＳ Ｐゴシック"/>
                <a:cs typeface="ＭＳ Ｐゴシック"/>
              </a:rPr>
              <a:pPr/>
              <a:t>27</a:t>
            </a:fld>
            <a:endParaRPr lang="en-US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225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C4F8AB-2484-45B8-BD6F-0A207C2364C6}" type="slidenum">
              <a:rPr lang="en-US">
                <a:solidFill>
                  <a:prstClr val="black"/>
                </a:solidFill>
                <a:ea typeface="ＭＳ Ｐゴシック"/>
                <a:cs typeface="ＭＳ Ｐゴシック"/>
              </a:rPr>
              <a:pPr/>
              <a:t>28</a:t>
            </a:fld>
            <a:endParaRPr lang="en-US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E8C2B-697D-4AE9-B421-E069786CD65D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3E6A-1DA3-43E5-BB15-D5DD3F9C001E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60EE9-B6F0-403D-99CA-C1EF5B8294FB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4A98-857A-4846-80CF-0277D54AFD0C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F9A1-3EE7-4063-8418-EFD132B9EF6D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9220-E873-4317-98A9-6DC9C82F6B3D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32E6-45BB-4099-8621-BAF99441F6A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41F6-2B35-4E99-871C-74EBAD053EC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B6ED-46B5-45BA-B686-134C2C3711F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A751A-A5F9-4AB3-8E37-A8F07156CA7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EA84-42D0-4631-84DD-1DC4242EEB5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D6DF-084D-4E15-8512-3BAF8126B67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1B7B-D98A-449A-9475-53E3901FB4C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0623B-94A0-4339-9112-0E2944E7B8B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93C4-4093-467E-A847-EC5C3651C54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57B2-5BDB-4D9E-B9FE-F460B5A1D55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AE071-6E23-4325-AC7F-D048532D30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49CE-75F0-4E03-927F-F6150B96A7D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320A-0F72-421D-A993-51BA970FD4B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1BC2C-DA28-40B4-A7E5-F765BECA9D3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5E63C-E511-49BB-B929-B19726298EA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C286-8A03-46A0-858F-CFABEA6E700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5DCA-5DC1-4D02-BEB2-C451E3FD5A31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F262-64A2-499E-AED6-D6A5DD7C9ABE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9B37-7521-4D5B-839B-1D30D7D7A09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B1E8-D74B-4B4A-8312-67150A5398C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4AA3-282F-4D50-A361-0317252FC85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4FD0-A737-4F1B-8142-98BE23E013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CB27-2142-4908-A441-07F3EABEBBF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19/08/2010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53EC-2D26-4401-A122-1884C922078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141C-F9E8-4D0C-9E70-D59AB39CBB2B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63B6-D24A-4482-BB62-AEF9DD2FAB39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34D8-1CD9-4B5D-92FB-A9300E4BAC56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55BF-47C5-4380-A5BC-C2E62376684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12399-BADB-436A-806D-D6761778E77D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6004-C5B7-4691-A5A2-39549B1FE32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FE30-8E4F-4211-8A60-6D5B43A83F55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9745-972C-4576-B584-FBB37439FADD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5AC6-E785-403A-B025-A51C01064CC5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289F-81C0-4814-A37C-97379319BB3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18F6-3FBF-4342-9F66-D12FB39EC517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F755-A5C7-4C44-BF65-8569C8CA122B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6670-7B8C-40C2-A9E9-B7CD83B09B83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BE79-A260-44AD-9E1B-F47F93E54E66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4118-EA97-489C-955C-F5FAF0583C7B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3ED7-F729-4B83-8E3C-3490E5C07909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D669-7F58-44D5-ACB6-D6EE04487B79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186F-BCC1-4A59-B3B7-CD87B9001B5B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base">
              <a:spcBef>
                <a:spcPct val="0"/>
              </a:spcBef>
              <a:spcAft>
                <a:spcPct val="0"/>
              </a:spcAft>
              <a:buClr>
                <a:srgbClr val="AD2E27"/>
              </a:buClr>
              <a:buSzPct val="80000"/>
              <a:buFont typeface="Wingdings 2" pitchFamily="18" charset="2"/>
              <a:buNone/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A1C6-77A6-4D72-A736-C2FFC74B48F1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1751-B812-4728-B944-D6D1EBAEC518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DAEA-1F3B-428E-824A-0F56D4391CBE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B3F0-6983-44B6-B82C-43362E800FB0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E2E6-999B-4DD1-A009-BE67F2FED3F3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D8EB-5C68-4180-AE0A-4BAC9BC57BB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052A-FFEA-4C05-A1E7-411C3FAD22FF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F484-1E42-4380-9EFB-848AA8C2EDB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5D9D-6444-4AD7-95FE-DDB71D619E25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F522-662F-4F5B-A1A8-C70E989B049C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150A-E76B-4FA6-A0D6-37A964F2AC37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3675-A1A2-4EAC-B529-3A6C87A9BAA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702C-27F9-492C-B06E-31A039139222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0D9D-4468-4154-98E3-D9AA45338162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1FAC-7373-45FF-BB7D-C1D8DB637897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193D-8AC5-4E1A-B99F-835E435617D1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base">
              <a:spcBef>
                <a:spcPct val="0"/>
              </a:spcBef>
              <a:spcAft>
                <a:spcPct val="0"/>
              </a:spcAft>
              <a:buClr>
                <a:srgbClr val="AD2E27"/>
              </a:buClr>
              <a:buSzPct val="80000"/>
              <a:buFont typeface="Wingdings 2" pitchFamily="18" charset="2"/>
              <a:buNone/>
              <a:defRPr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BC459-34CB-4A2E-B5C3-6F6D7F034B4F}" type="datetimeFigureOut">
              <a:rPr lang="fr-FR"/>
              <a:pPr>
                <a:defRPr/>
              </a:pPr>
              <a:t>19/08/2010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5893-339F-4B98-B20C-866CDD8A4275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14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b="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0EB15-6F15-4F97-9A44-DCD858E55DA9}" type="datetimeFigureOut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19/08/2010</a:t>
            </a:fld>
            <a:endParaRPr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b="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b="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5F86C9-8FC8-4415-89AD-44094DAE7C81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2E6B9-621D-4F4E-AC85-A64D6330B902}" type="datetimeFigureOut">
              <a:rPr lang="fr-FR" b="1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19/08/2010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6D3C3-14E1-45EF-AC3B-0E96849FBC4C}" type="slidenum">
              <a:rPr lang="en-US" b="1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b="1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614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b="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1B074-6D8F-48A4-AC80-A5BA06A63E7B}" type="datetimeFigureOut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19/08/2010</a:t>
            </a:fld>
            <a:endParaRPr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b="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b="0">
                <a:solidFill>
                  <a:srgbClr val="795339"/>
                </a:solidFill>
                <a:latin typeface="+mn-lt"/>
                <a:ea typeface="+mn-lt"/>
                <a:cs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57223B-7926-48C7-9FE4-E6953A04C1CA}" type="slidenum">
              <a:rPr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NobsD.DENTSPLY_MA\Bureau\New%20Modules%20CE\proultra%20remove%20instr_0001.wm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NobsD.DENTSPLY_MA\Bureau\New%20Modules%20CE\ProUltra%20Post%20removal.wm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NobsD.DENTSPLY_MA\Bureau\New%20Modules%20CE\StartX4.wmv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Image 1" descr="logoedu_0.t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42938" y="1214438"/>
            <a:ext cx="1143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51" name="Picture 2" descr="C:\Documents and Settings\NobsD.DENTSPLY_MA\Mes documents\Logo Maillefer\Logo quadri ombré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14313"/>
            <a:ext cx="19288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ZoneTexte 4"/>
          <p:cNvSpPr txBox="1">
            <a:spLocks noChangeArrowheads="1"/>
          </p:cNvSpPr>
          <p:nvPr/>
        </p:nvSpPr>
        <p:spPr bwMode="auto">
          <a:xfrm>
            <a:off x="1475656" y="3500439"/>
            <a:ext cx="7560840" cy="100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19620000" algn="bl" rotWithShape="0">
              <a:prstClr val="black">
                <a:alpha val="68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  <a:latin typeface="Arial Black" pitchFamily="34" charset="0"/>
              </a:rPr>
              <a:t>RETREATMENT</a:t>
            </a:r>
          </a:p>
        </p:txBody>
      </p:sp>
      <p:pic>
        <p:nvPicPr>
          <p:cNvPr id="206853" name="Image 6" descr="C:\Documents and Settings\NobsD.DENTSPLY_MA\Local Settings\Temporary Internet Files\Content.IE5\U62ILR9P\j04348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283200"/>
            <a:ext cx="15001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1714480" y="5572140"/>
            <a:ext cx="3071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</a:rPr>
              <a:t>MODULE 9</a:t>
            </a: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1619673" y="1322765"/>
            <a:ext cx="55446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CONTINUING EDUCATION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CLINICAL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6308725" cy="6073775"/>
            <a:chOff x="192" y="0"/>
            <a:chExt cx="5520" cy="4308"/>
          </a:xfrm>
        </p:grpSpPr>
        <p:pic>
          <p:nvPicPr>
            <p:cNvPr id="216068" name="Picture 3" descr="D2Mési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0"/>
              <a:ext cx="5520" cy="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069" name="Rectangle 4"/>
            <p:cNvSpPr>
              <a:spLocks noChangeArrowheads="1"/>
            </p:cNvSpPr>
            <p:nvPr/>
          </p:nvSpPr>
          <p:spPr bwMode="auto">
            <a:xfrm>
              <a:off x="1007" y="288"/>
              <a:ext cx="57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80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D2</a:t>
              </a:r>
            </a:p>
          </p:txBody>
        </p:sp>
      </p:grpSp>
      <p:sp>
        <p:nvSpPr>
          <p:cNvPr id="216067" name="Rectangle 5"/>
          <p:cNvSpPr>
            <a:spLocks noChangeArrowheads="1"/>
          </p:cNvSpPr>
          <p:nvPr/>
        </p:nvSpPr>
        <p:spPr bwMode="auto">
          <a:xfrm>
            <a:off x="5572125" y="1643063"/>
            <a:ext cx="3571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1F497D"/>
                </a:solidFill>
                <a:latin typeface="Arial" pitchFamily="34" charset="0"/>
              </a:rPr>
              <a:t>Use D2 with an in-and-out motion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1F497D"/>
                </a:solidFill>
                <a:latin typeface="Arial" pitchFamily="34" charset="0"/>
              </a:rPr>
              <a:t>In case of blockage, don’t force.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srgbClr val="1F497D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1F497D"/>
                </a:solidFill>
                <a:latin typeface="Arial" pitchFamily="34" charset="0"/>
              </a:rPr>
              <a:t>take an X-Ray.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srgbClr val="1F497D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srgbClr val="1F497D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srgbClr val="1F497D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1F497D"/>
                </a:solidFill>
                <a:latin typeface="Arial" pitchFamily="34" charset="0"/>
              </a:rPr>
              <a:t>If there is still material in the canal, move to D3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5589588"/>
            <a:chOff x="144" y="0"/>
            <a:chExt cx="5184" cy="4311"/>
          </a:xfrm>
        </p:grpSpPr>
        <p:pic>
          <p:nvPicPr>
            <p:cNvPr id="217093" name="Picture 3" descr="D3Mési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0"/>
              <a:ext cx="5184" cy="4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7094" name="Rectangle 4"/>
            <p:cNvSpPr>
              <a:spLocks noChangeArrowheads="1"/>
            </p:cNvSpPr>
            <p:nvPr/>
          </p:nvSpPr>
          <p:spPr bwMode="auto">
            <a:xfrm>
              <a:off x="911" y="298"/>
              <a:ext cx="578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80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D3</a:t>
              </a:r>
            </a:p>
          </p:txBody>
        </p:sp>
      </p:grpSp>
      <p:sp>
        <p:nvSpPr>
          <p:cNvPr id="217091" name="Rectangle 5"/>
          <p:cNvSpPr>
            <a:spLocks noChangeArrowheads="1"/>
          </p:cNvSpPr>
          <p:nvPr/>
        </p:nvSpPr>
        <p:spPr bwMode="auto">
          <a:xfrm>
            <a:off x="4857750" y="917575"/>
            <a:ext cx="43751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1F497D"/>
                </a:solidFill>
                <a:latin typeface="Arial" pitchFamily="34" charset="0"/>
              </a:rPr>
              <a:t>Use D3 with an in-and-out motion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1F497D"/>
                </a:solidFill>
                <a:latin typeface="Arial" pitchFamily="34" charset="0"/>
              </a:rPr>
              <a:t>In case of blockade, don’t force.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srgbClr val="1F497D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1F497D"/>
                </a:solidFill>
                <a:latin typeface="Arial" pitchFamily="34" charset="0"/>
              </a:rPr>
              <a:t>take an X-Ray.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srgbClr val="1F497D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srgbClr val="1F497D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srgbClr val="1F497D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srgbClr val="1F497D"/>
                </a:solidFill>
                <a:latin typeface="Arial" pitchFamily="34" charset="0"/>
              </a:rPr>
              <a:t>If there is still material in the canal or a ledge use a</a:t>
            </a:r>
            <a:endParaRPr lang="fr-FR" sz="24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17092" name="Text Box 6"/>
          <p:cNvSpPr txBox="1">
            <a:spLocks noChangeArrowheads="1"/>
          </p:cNvSpPr>
          <p:nvPr/>
        </p:nvSpPr>
        <p:spPr bwMode="auto">
          <a:xfrm>
            <a:off x="6804025" y="5286375"/>
            <a:ext cx="1296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fr-FR" sz="2800" b="1">
                <a:solidFill>
                  <a:prstClr val="black"/>
                </a:solidFill>
                <a:latin typeface="Arial" pitchFamily="34" charset="0"/>
              </a:rPr>
              <a:t>C+ file</a:t>
            </a: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MésialC+1015préBut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0"/>
            <a:ext cx="709295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5929313" y="2906713"/>
            <a:ext cx="3324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Bypass the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 ledge with precurved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C+ files size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 08, 10 or 15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18mm length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Lime15Ap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0"/>
            <a:ext cx="5643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-107950" y="4406900"/>
            <a:ext cx="43227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Check patency of the apical area and determine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Working Length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With Stainless Steel Hand File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Size 15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0" y="0"/>
          <a:ext cx="2987675" cy="4076700"/>
        </p:xfrm>
        <a:graphic>
          <a:graphicData uri="http://schemas.openxmlformats.org/presentationml/2006/ole">
            <p:oleObj spid="_x0000_s3074" name="Photo Editor Photo" r:id="rId4" imgW="5706272" imgH="8142857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MésialS1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345362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5273675" y="6308725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Shape at Working Length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755650" y="591185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EEECE1"/>
                </a:solidFill>
                <a:latin typeface="Arial" pitchFamily="34" charset="0"/>
              </a:rPr>
              <a:t>S1   S2   F1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D1distal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777162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3" name="Picture 3" descr="FlaconDMSIV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2563" y="3644900"/>
            <a:ext cx="1927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4" name="Text Box 5"/>
          <p:cNvSpPr txBox="1">
            <a:spLocks noChangeArrowheads="1"/>
          </p:cNvSpPr>
          <p:nvPr/>
        </p:nvSpPr>
        <p:spPr bwMode="auto">
          <a:xfrm>
            <a:off x="2051050" y="1412875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Arial" pitchFamily="34" charset="0"/>
              </a:rPr>
              <a:t>D1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D2distal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7766050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4"/>
          <p:cNvSpPr>
            <a:spLocks noChangeArrowheads="1"/>
          </p:cNvSpPr>
          <p:nvPr/>
        </p:nvSpPr>
        <p:spPr bwMode="auto">
          <a:xfrm>
            <a:off x="1979613" y="138747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Arial" pitchFamily="34" charset="0"/>
              </a:rPr>
              <a:t>D2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69963" y="0"/>
            <a:ext cx="8316912" cy="6264275"/>
            <a:chOff x="288" y="17"/>
            <a:chExt cx="5952" cy="4321"/>
          </a:xfrm>
        </p:grpSpPr>
        <p:pic>
          <p:nvPicPr>
            <p:cNvPr id="222212" name="Picture 3" descr="DistalManuelC+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17"/>
              <a:ext cx="5952" cy="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0" name="Rectangle 4"/>
            <p:cNvSpPr>
              <a:spLocks noChangeArrowheads="1"/>
            </p:cNvSpPr>
            <p:nvPr/>
          </p:nvSpPr>
          <p:spPr bwMode="auto">
            <a:xfrm>
              <a:off x="337" y="49"/>
              <a:ext cx="1776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0161" dir="1106097" algn="ctr" rotWithShape="0">
                <a:srgbClr val="FF0000"/>
              </a:outerShdw>
            </a:effec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2400" i="1">
                <a:solidFill>
                  <a:srgbClr val="1F497D"/>
                </a:solidFill>
                <a:latin typeface="Arial" charset="0"/>
              </a:endParaRPr>
            </a:p>
          </p:txBody>
        </p:sp>
      </p:grpSp>
      <p:sp>
        <p:nvSpPr>
          <p:cNvPr id="222211" name="Text Box 5"/>
          <p:cNvSpPr txBox="1">
            <a:spLocks noChangeArrowheads="1"/>
          </p:cNvSpPr>
          <p:nvPr/>
        </p:nvSpPr>
        <p:spPr bwMode="auto">
          <a:xfrm>
            <a:off x="-142875" y="4945063"/>
            <a:ext cx="42862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Use C+ Files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in the last mm of the canal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to avoid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debris extrusion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EEECE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D3distal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7769225" cy="63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Text Box 7"/>
          <p:cNvSpPr txBox="1">
            <a:spLocks noChangeArrowheads="1"/>
          </p:cNvSpPr>
          <p:nvPr/>
        </p:nvSpPr>
        <p:spPr bwMode="auto">
          <a:xfrm>
            <a:off x="1835150" y="1628775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Arial" pitchFamily="34" charset="0"/>
              </a:rPr>
              <a:t>D3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5400" y="285750"/>
            <a:ext cx="9169400" cy="6308725"/>
            <a:chOff x="76" y="66"/>
            <a:chExt cx="6840" cy="4286"/>
          </a:xfrm>
        </p:grpSpPr>
        <p:pic>
          <p:nvPicPr>
            <p:cNvPr id="224259" name="Picture 3" descr="DistalF2LTblan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12" y="66"/>
              <a:ext cx="5904" cy="4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260" name="Rectangle 4"/>
            <p:cNvSpPr>
              <a:spLocks noChangeArrowheads="1"/>
            </p:cNvSpPr>
            <p:nvPr/>
          </p:nvSpPr>
          <p:spPr bwMode="auto">
            <a:xfrm>
              <a:off x="76" y="3055"/>
              <a:ext cx="3323" cy="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800" b="1">
                  <a:solidFill>
                    <a:prstClr val="black"/>
                  </a:solidFill>
                  <a:latin typeface="Arial" pitchFamily="34" charset="0"/>
                </a:rPr>
                <a:t>Additional Shaping at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800" b="1">
                  <a:solidFill>
                    <a:prstClr val="black"/>
                  </a:solidFill>
                  <a:latin typeface="Arial" pitchFamily="34" charset="0"/>
                </a:rPr>
                <a:t>Working Length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800" b="1">
                  <a:solidFill>
                    <a:prstClr val="black"/>
                  </a:solidFill>
                  <a:latin typeface="Arial" pitchFamily="34" charset="0"/>
                </a:rPr>
                <a:t>If needed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800" b="1">
                  <a:solidFill>
                    <a:prstClr val="black"/>
                  </a:solidFill>
                  <a:latin typeface="Arial" pitchFamily="34" charset="0"/>
                </a:rPr>
                <a:t>F2,F3…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071688" y="4809331"/>
            <a:ext cx="7215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RETREATMENT</a:t>
            </a:r>
          </a:p>
        </p:txBody>
      </p:sp>
      <p:pic>
        <p:nvPicPr>
          <p:cNvPr id="207875" name="Picture 3" descr="LOGO-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4853"/>
            <a:ext cx="6072188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6" name="Picture 2" descr="C:\Documents and Settings\NobsD.DENTSPLY_MA\Mes documents\Logo Maillefer\Logo quadri ombré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12713"/>
            <a:ext cx="2071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77" name="Image 1" descr="logoedu_0.t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42938" y="1214438"/>
            <a:ext cx="1049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91680" y="1178749"/>
            <a:ext cx="538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CONTINUING EDUCATION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CLINICAL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treat_rotatif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10489" t="9641" r="19611" b="15285"/>
          <a:stretch>
            <a:fillRect/>
          </a:stretch>
        </p:blipFill>
        <p:spPr bwMode="auto">
          <a:xfrm>
            <a:off x="4343400" y="2286000"/>
            <a:ext cx="48006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3" name="Picture 3" descr="retreat_rotatif"/>
          <p:cNvPicPr>
            <a:picLocks noChangeAspect="1" noChangeArrowheads="1"/>
          </p:cNvPicPr>
          <p:nvPr/>
        </p:nvPicPr>
        <p:blipFill>
          <a:blip r:embed="rId3" cstate="print"/>
          <a:srcRect l="7573" t="9630" r="16695" b="18484"/>
          <a:stretch>
            <a:fillRect/>
          </a:stretch>
        </p:blipFill>
        <p:spPr bwMode="auto">
          <a:xfrm>
            <a:off x="9525" y="3643313"/>
            <a:ext cx="420528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4" name="Picture 4" descr="seq_treat_manuel"/>
          <p:cNvPicPr>
            <a:picLocks noChangeAspect="1" noChangeArrowheads="1"/>
          </p:cNvPicPr>
          <p:nvPr/>
        </p:nvPicPr>
        <p:blipFill>
          <a:blip r:embed="rId4" cstate="print"/>
          <a:srcRect l="7220" t="10448" r="19080" b="16418"/>
          <a:stretch>
            <a:fillRect/>
          </a:stretch>
        </p:blipFill>
        <p:spPr bwMode="auto">
          <a:xfrm>
            <a:off x="0" y="214313"/>
            <a:ext cx="4643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3924300" y="476250"/>
            <a:ext cx="5008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>
                <a:solidFill>
                  <a:prstClr val="black"/>
                </a:solidFill>
                <a:latin typeface="Arial" pitchFamily="34" charset="0"/>
              </a:rPr>
              <a:t>PROTAPER Sequencer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b="1">
                <a:solidFill>
                  <a:prstClr val="black"/>
                </a:solidFill>
                <a:latin typeface="Arial" pitchFamily="34" charset="0"/>
              </a:rPr>
              <a:t>For better ergonomy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2" descr="C:\Documents and Settings\NobsD.DENTSPLY_MA\Mes documents\Logo Maillefer\Logo quadri ombré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142875"/>
            <a:ext cx="22145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9" name="Image 1" descr="logoedu_0.t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571500" y="1285875"/>
            <a:ext cx="10001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14500" y="4605114"/>
            <a:ext cx="7000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Posts Removal &amp;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Broken Instruments Removal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664" y="1250757"/>
            <a:ext cx="538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CONTINUING EDUCATION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CLINICAL EDUCATION</a:t>
            </a:r>
          </a:p>
        </p:txBody>
      </p:sp>
      <p:pic>
        <p:nvPicPr>
          <p:cNvPr id="226307" name="Image 1" descr="ProUltr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125267"/>
            <a:ext cx="5153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6" name="Picture 2" descr="N:\DM_Marketing\5-MARKETING PRODUITS\A-ENDO\A5 - Ultrasonic\ProUltra\Images\ProUltra Endo\ProUltra pictures Dentsply Maillefer\Inst.Endo.jpg"/>
          <p:cNvPicPr>
            <a:picLocks noChangeAspect="1" noChangeArrowheads="1"/>
          </p:cNvPicPr>
          <p:nvPr/>
        </p:nvPicPr>
        <p:blipFill>
          <a:blip r:embed="rId5" cstate="print"/>
          <a:srcRect l="13333" b="16543"/>
          <a:stretch>
            <a:fillRect/>
          </a:stretch>
        </p:blipFill>
        <p:spPr bwMode="auto">
          <a:xfrm rot="894948">
            <a:off x="6531466" y="1554080"/>
            <a:ext cx="2239982" cy="219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9"/>
          <p:cNvSpPr>
            <a:spLocks noChangeArrowheads="1"/>
          </p:cNvSpPr>
          <p:nvPr/>
        </p:nvSpPr>
        <p:spPr bwMode="auto">
          <a:xfrm>
            <a:off x="0" y="5786438"/>
            <a:ext cx="8296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01600" algn="l"/>
                <a:tab pos="2100263" algn="ctr"/>
                <a:tab pos="2476500" algn="ctr"/>
                <a:tab pos="2760663" algn="ctr"/>
                <a:tab pos="3716338" algn="ctr"/>
                <a:tab pos="4381500" algn="ctr"/>
                <a:tab pos="5143500" algn="ctr"/>
                <a:tab pos="6096000" algn="ctr"/>
                <a:tab pos="6764338" algn="ctr"/>
                <a:tab pos="7526338" algn="ctr"/>
              </a:tabLst>
            </a:pPr>
            <a:r>
              <a:rPr lang="fr-FR" sz="2800" b="1">
                <a:solidFill>
                  <a:prstClr val="black"/>
                </a:solidFill>
                <a:latin typeface="Arial" pitchFamily="34" charset="0"/>
              </a:rPr>
              <a:t>	</a:t>
            </a:r>
            <a:endParaRPr lang="fr-FR" sz="2800" b="1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227331" name="Picture 24" descr="D:\Sauvegardes 13. 5. 2002\Bailly 208 Pro ultra\Endo_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63" y="2605088"/>
            <a:ext cx="9144001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2" name="Picture 25" descr="D:\Sauvegardes 13. 5. 2002\Bailly 208 Pro ultra\Endo_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614613"/>
            <a:ext cx="3429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143000" y="1928813"/>
            <a:ext cx="40719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Abrasive </a:t>
            </a:r>
            <a:r>
              <a:rPr lang="fr-F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coated</a:t>
            </a: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instruments</a:t>
            </a:r>
            <a:endParaRPr lang="en-GB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5000625" y="2071688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Titanium</a:t>
            </a: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instruments</a:t>
            </a:r>
          </a:p>
        </p:txBody>
      </p:sp>
      <p:sp>
        <p:nvSpPr>
          <p:cNvPr id="227335" name="Rectangle 28"/>
          <p:cNvSpPr>
            <a:spLocks noChangeArrowheads="1"/>
          </p:cNvSpPr>
          <p:nvPr/>
        </p:nvSpPr>
        <p:spPr bwMode="auto">
          <a:xfrm>
            <a:off x="1071563" y="4786313"/>
            <a:ext cx="7500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01600" algn="l"/>
                <a:tab pos="2100263" algn="ctr"/>
                <a:tab pos="2476500" algn="ctr"/>
                <a:tab pos="2760663" algn="ctr"/>
                <a:tab pos="3716338" algn="ctr"/>
                <a:tab pos="4381500" algn="ctr"/>
                <a:tab pos="5143500" algn="ctr"/>
                <a:tab pos="6096000" algn="ctr"/>
                <a:tab pos="6764338" algn="ctr"/>
                <a:tab pos="7526338" algn="ctr"/>
              </a:tabLst>
            </a:pPr>
            <a:r>
              <a:rPr lang="fr-FR" sz="1200" b="1">
                <a:solidFill>
                  <a:srgbClr val="795339"/>
                </a:solidFill>
                <a:latin typeface="Arial Black" pitchFamily="34" charset="0"/>
              </a:rPr>
              <a:t>ENDO1  	  ENDO2        ENDO3    ENDO4    ENDO5     ENDO6    ENDO7    ENDO8</a:t>
            </a:r>
          </a:p>
        </p:txBody>
      </p:sp>
      <p:sp>
        <p:nvSpPr>
          <p:cNvPr id="227336" name="Rectangle 29"/>
          <p:cNvSpPr>
            <a:spLocks noChangeArrowheads="1"/>
          </p:cNvSpPr>
          <p:nvPr/>
        </p:nvSpPr>
        <p:spPr bwMode="auto">
          <a:xfrm>
            <a:off x="1000125" y="4891088"/>
            <a:ext cx="76438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101600" algn="l"/>
                <a:tab pos="2100263" algn="ctr"/>
                <a:tab pos="2476500" algn="ctr"/>
                <a:tab pos="2760663" algn="ctr"/>
                <a:tab pos="3716338" algn="ctr"/>
                <a:tab pos="4381500" algn="ctr"/>
                <a:tab pos="5143500" algn="ctr"/>
                <a:tab pos="6096000" algn="ctr"/>
                <a:tab pos="6764338" algn="ctr"/>
                <a:tab pos="7526338" algn="ctr"/>
              </a:tabLst>
            </a:pPr>
            <a:r>
              <a:rPr lang="fr-FR" sz="2800" b="1">
                <a:solidFill>
                  <a:prstClr val="black"/>
                </a:solidFill>
                <a:latin typeface="Arial" pitchFamily="34" charset="0"/>
              </a:rPr>
              <a:t>	</a:t>
            </a:r>
            <a:r>
              <a:rPr lang="fr-FR" sz="1200" b="1">
                <a:solidFill>
                  <a:prstClr val="black"/>
                </a:solidFill>
                <a:latin typeface="Arial" pitchFamily="34" charset="0"/>
              </a:rPr>
              <a:t>17 mm         17 mm           18 mm	       20 mm	       24 mm         20 mm	         24 mm      27 mm</a:t>
            </a:r>
            <a:endParaRPr lang="fr-FR" sz="1200" b="1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227337" name="Image 13" descr="ProUltr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214313"/>
            <a:ext cx="507206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1" descr="N:\DM_Marketing\5-MARKETING PRODUITS\A-ENDO\A5 - Ultrasonic\ProUltra\Images\ProUltra Endo\Pictures Dr Cliff Ruddle\Instrument removal\Image03.jpg"/>
          <p:cNvPicPr>
            <a:picLocks noChangeAspect="1" noChangeArrowheads="1"/>
          </p:cNvPicPr>
          <p:nvPr/>
        </p:nvPicPr>
        <p:blipFill>
          <a:blip r:embed="rId2" cstate="print"/>
          <a:srcRect l="2222" b="13889"/>
          <a:stretch>
            <a:fillRect/>
          </a:stretch>
        </p:blipFill>
        <p:spPr bwMode="auto">
          <a:xfrm>
            <a:off x="785813" y="1143000"/>
            <a:ext cx="34480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5" name="Picture 2" descr="N:\DM_Marketing\5-MARKETING PRODUITS\A-ENDO\A5 - Ultrasonic\ProUltra\Images\ProUltra Endo\Pictures Dr Cliff Ruddle\Instrument removal\Image04.jpg"/>
          <p:cNvPicPr>
            <a:picLocks noChangeAspect="1" noChangeArrowheads="1"/>
          </p:cNvPicPr>
          <p:nvPr/>
        </p:nvPicPr>
        <p:blipFill>
          <a:blip r:embed="rId3" cstate="print"/>
          <a:srcRect l="8888" b="13889"/>
          <a:stretch>
            <a:fillRect/>
          </a:stretch>
        </p:blipFill>
        <p:spPr bwMode="auto">
          <a:xfrm>
            <a:off x="5286375" y="1141413"/>
            <a:ext cx="32146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6" name="Picture 3" descr="N:\DM_Marketing\5-MARKETING PRODUITS\A-ENDO\A5 - Ultrasonic\ProUltra\Images\ProUltra Endo\Pictures Dr Cliff Ruddle\Instrument removal\Image07.jpg"/>
          <p:cNvPicPr>
            <a:picLocks noChangeAspect="1" noChangeArrowheads="1"/>
          </p:cNvPicPr>
          <p:nvPr/>
        </p:nvPicPr>
        <p:blipFill>
          <a:blip r:embed="rId4" cstate="print"/>
          <a:srcRect l="10001" t="5000" r="6000" b="2499"/>
          <a:stretch>
            <a:fillRect/>
          </a:stretch>
        </p:blipFill>
        <p:spPr bwMode="auto">
          <a:xfrm>
            <a:off x="142875" y="3921125"/>
            <a:ext cx="292893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7" name="Picture 4" descr="N:\DM_Marketing\5-MARKETING PRODUITS\A-ENDO\A5 - Ultrasonic\ProUltra\Images\ProUltra Endo\Pictures Dr Cliff Ruddle\Instrument removal\Image08.jpg"/>
          <p:cNvPicPr>
            <a:picLocks noChangeAspect="1" noChangeArrowheads="1"/>
          </p:cNvPicPr>
          <p:nvPr/>
        </p:nvPicPr>
        <p:blipFill>
          <a:blip r:embed="rId5" cstate="print"/>
          <a:srcRect l="6667" t="-2779" r="4443"/>
          <a:stretch>
            <a:fillRect/>
          </a:stretch>
        </p:blipFill>
        <p:spPr bwMode="auto">
          <a:xfrm>
            <a:off x="3286125" y="3857625"/>
            <a:ext cx="2857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8" name="Picture 5" descr="N:\DM_Marketing\5-MARKETING PRODUITS\A-ENDO\A5 - Ultrasonic\ProUltra\Images\ProUltra Endo\Pictures Dr Cliff Ruddle\Instrument removal\Image09.jpg"/>
          <p:cNvPicPr>
            <a:picLocks noChangeAspect="1" noChangeArrowheads="1"/>
          </p:cNvPicPr>
          <p:nvPr/>
        </p:nvPicPr>
        <p:blipFill>
          <a:blip r:embed="rId6" cstate="print"/>
          <a:srcRect l="11317" t="4675" r="7246"/>
          <a:stretch>
            <a:fillRect/>
          </a:stretch>
        </p:blipFill>
        <p:spPr bwMode="auto">
          <a:xfrm>
            <a:off x="6286500" y="3929063"/>
            <a:ext cx="2746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71563" y="285750"/>
            <a:ext cx="7286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Broken Instruments 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1" descr="N:\DM_Marketing\5-MARKETING PRODUITS\A-ENDO\A5 - Ultrasonic\ProUltra\Images\ProUltra Endo\Pictures Dr Cliff Ruddle\Instrument removal\Image11.jpg"/>
          <p:cNvPicPr>
            <a:picLocks noChangeAspect="1" noChangeArrowheads="1"/>
          </p:cNvPicPr>
          <p:nvPr/>
        </p:nvPicPr>
        <p:blipFill>
          <a:blip r:embed="rId3" cstate="print"/>
          <a:srcRect l="5769" t="4808" r="5769"/>
          <a:stretch>
            <a:fillRect/>
          </a:stretch>
        </p:blipFill>
        <p:spPr bwMode="auto">
          <a:xfrm>
            <a:off x="4283968" y="260648"/>
            <a:ext cx="3782765" cy="325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2" descr="N:\DM_Marketing\5-MARKETING PRODUITS\A-ENDO\A5 - Ultrasonic\ProUltra\Images\ProUltra Endo\Pictures Dr Cliff Ruddle\Instrument removal\Image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43" y="3429000"/>
            <a:ext cx="3322637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2" name="Picture 3" descr="N:\DM_Marketing\5-MARKETING PRODUITS\A-ENDO\A5 - Ultrasonic\ProUltra\Images\ProUltra Endo\Pictures Dr Cliff Ruddle\Instrument removal\Image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85750"/>
            <a:ext cx="38576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oultra remove instr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692352" y="3645278"/>
            <a:ext cx="4128120" cy="3096090"/>
          </a:xfrm>
          <a:prstGeom prst="rect">
            <a:avLst/>
          </a:prstGeom>
        </p:spPr>
      </p:pic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2699792" y="6021214"/>
            <a:ext cx="2305050" cy="792162"/>
            <a:chOff x="3779912" y="5661248"/>
            <a:chExt cx="2376264" cy="792088"/>
          </a:xfrm>
        </p:grpSpPr>
        <p:grpSp>
          <p:nvGrpSpPr>
            <p:cNvPr id="3" name="Groupe 9"/>
            <p:cNvGrpSpPr>
              <a:grpSpLocks/>
            </p:cNvGrpSpPr>
            <p:nvPr/>
          </p:nvGrpSpPr>
          <p:grpSpPr bwMode="auto">
            <a:xfrm>
              <a:off x="4211960" y="5805697"/>
              <a:ext cx="1944216" cy="522239"/>
              <a:chOff x="2915816" y="1341291"/>
              <a:chExt cx="2016224" cy="632443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2915816" y="1341291"/>
                <a:ext cx="2016224" cy="6324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Arial" pitchFamily="34" charset="0"/>
                  </a:rPr>
                  <a:t> </a:t>
                </a:r>
              </a:p>
            </p:txBody>
          </p:sp>
          <p:cxnSp>
            <p:nvCxnSpPr>
              <p:cNvPr id="11" name="Connecteur droit avec flèche 10"/>
              <p:cNvCxnSpPr/>
              <p:nvPr/>
            </p:nvCxnSpPr>
            <p:spPr>
              <a:xfrm>
                <a:off x="4035940" y="1689231"/>
                <a:ext cx="504055" cy="19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9" name="Bouton d'action : Vidéo 8">
              <a:hlinkClick r:id="" action="ppaction://noaction" highlightClick="1"/>
            </p:cNvPr>
            <p:cNvSpPr/>
            <p:nvPr/>
          </p:nvSpPr>
          <p:spPr>
            <a:xfrm>
              <a:off x="3779912" y="5661248"/>
              <a:ext cx="1512168" cy="792088"/>
            </a:xfrm>
            <a:prstGeom prst="actionButtonMovi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N:\DM_Marketing\5-MARKETING PRODUITS\A-ENDO\A5 - Ultrasonic\ProUltra\Images\ProUltra Endo\Pictures Dr Cliff Ruddle\Post removal\Image06.jpg"/>
          <p:cNvPicPr>
            <a:picLocks noChangeAspect="1" noChangeArrowheads="1"/>
          </p:cNvPicPr>
          <p:nvPr/>
        </p:nvPicPr>
        <p:blipFill>
          <a:blip r:embed="rId2" cstate="print"/>
          <a:srcRect l="10417" r="14583"/>
          <a:stretch>
            <a:fillRect/>
          </a:stretch>
        </p:blipFill>
        <p:spPr bwMode="auto">
          <a:xfrm>
            <a:off x="71438" y="142875"/>
            <a:ext cx="278606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3" name="Picture 3" descr="N:\DM_Marketing\5-MARKETING PRODUITS\A-ENDO\A5 - Ultrasonic\ProUltra\Images\ProUltra Endo\Pictures Dr Cliff Ruddle\Post removal\Image07.jpg"/>
          <p:cNvPicPr>
            <a:picLocks noChangeAspect="1" noChangeArrowheads="1"/>
          </p:cNvPicPr>
          <p:nvPr/>
        </p:nvPicPr>
        <p:blipFill>
          <a:blip r:embed="rId3" cstate="print"/>
          <a:srcRect l="15517" r="18965"/>
          <a:stretch>
            <a:fillRect/>
          </a:stretch>
        </p:blipFill>
        <p:spPr bwMode="auto">
          <a:xfrm>
            <a:off x="3214688" y="1357313"/>
            <a:ext cx="2928937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4" name="Picture 4" descr="N:\DM_Marketing\5-MARKETING PRODUITS\A-ENDO\A5 - Ultrasonic\ProUltra\Images\ProUltra Endo\Pictures Dr Cliff Ruddle\Post removal\Image08.jpg"/>
          <p:cNvPicPr>
            <a:picLocks noChangeAspect="1" noChangeArrowheads="1"/>
          </p:cNvPicPr>
          <p:nvPr/>
        </p:nvPicPr>
        <p:blipFill>
          <a:blip r:embed="rId4" cstate="print"/>
          <a:srcRect l="15170" r="20000"/>
          <a:stretch>
            <a:fillRect/>
          </a:stretch>
        </p:blipFill>
        <p:spPr bwMode="auto">
          <a:xfrm>
            <a:off x="6429375" y="3571875"/>
            <a:ext cx="2643188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357563" y="357188"/>
            <a:ext cx="5429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Posts Removal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7" descr="N:\DM_Marketing\5-MARKETING PRODUITS\A-ENDO\A5 - Ultrasonic\ProUltra\Images\ProUltra Endo\Pictures Dr Cliff Ruddle\Post removal\Image11.jpg"/>
          <p:cNvPicPr>
            <a:picLocks noChangeAspect="1" noChangeArrowheads="1"/>
          </p:cNvPicPr>
          <p:nvPr/>
        </p:nvPicPr>
        <p:blipFill>
          <a:blip r:embed="rId3" cstate="print"/>
          <a:srcRect l="7843" r="9804"/>
          <a:stretch>
            <a:fillRect/>
          </a:stretch>
        </p:blipFill>
        <p:spPr bwMode="auto">
          <a:xfrm>
            <a:off x="395537" y="3140968"/>
            <a:ext cx="3168352" cy="307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9" name="Picture 6" descr="N:\DM_Marketing\5-MARKETING PRODUITS\A-ENDO\A5 - Ultrasonic\ProUltra\Images\ProUltra Endo\Pictures Dr Cliff Ruddle\Post removal\Image10.jpg"/>
          <p:cNvPicPr>
            <a:picLocks noChangeAspect="1" noChangeArrowheads="1"/>
          </p:cNvPicPr>
          <p:nvPr/>
        </p:nvPicPr>
        <p:blipFill>
          <a:blip r:embed="rId4" cstate="print"/>
          <a:srcRect l="11667" t="6250" r="8333" b="12500"/>
          <a:stretch>
            <a:fillRect/>
          </a:stretch>
        </p:blipFill>
        <p:spPr bwMode="auto">
          <a:xfrm>
            <a:off x="4211960" y="188640"/>
            <a:ext cx="3786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0" name="Picture 5" descr="N:\DM_Marketing\5-MARKETING PRODUITS\A-ENDO\A5 - Ultrasonic\ProUltra\Images\ProUltra Endo\Pictures Dr Cliff Ruddle\Post removal\Image09.jpg"/>
          <p:cNvPicPr>
            <a:picLocks noChangeAspect="1" noChangeArrowheads="1"/>
          </p:cNvPicPr>
          <p:nvPr/>
        </p:nvPicPr>
        <p:blipFill>
          <a:blip r:embed="rId5" cstate="print"/>
          <a:srcRect l="6946" t="4343" r="6223" b="10999"/>
          <a:stretch>
            <a:fillRect/>
          </a:stretch>
        </p:blipFill>
        <p:spPr bwMode="auto">
          <a:xfrm>
            <a:off x="142875" y="119063"/>
            <a:ext cx="37861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oUltra Post remov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60304" y="3356992"/>
            <a:ext cx="4560168" cy="3420126"/>
          </a:xfrm>
          <a:prstGeom prst="rect">
            <a:avLst/>
          </a:prstGeom>
        </p:spPr>
      </p:pic>
      <p:grpSp>
        <p:nvGrpSpPr>
          <p:cNvPr id="2" name="Groupe 13"/>
          <p:cNvGrpSpPr>
            <a:grpSpLocks/>
          </p:cNvGrpSpPr>
          <p:nvPr/>
        </p:nvGrpSpPr>
        <p:grpSpPr bwMode="auto">
          <a:xfrm>
            <a:off x="2267744" y="6065838"/>
            <a:ext cx="2305050" cy="792162"/>
            <a:chOff x="3779912" y="5661248"/>
            <a:chExt cx="2376264" cy="792088"/>
          </a:xfrm>
        </p:grpSpPr>
        <p:grpSp>
          <p:nvGrpSpPr>
            <p:cNvPr id="3" name="Groupe 9"/>
            <p:cNvGrpSpPr>
              <a:grpSpLocks/>
            </p:cNvGrpSpPr>
            <p:nvPr/>
          </p:nvGrpSpPr>
          <p:grpSpPr bwMode="auto">
            <a:xfrm>
              <a:off x="4211960" y="5805697"/>
              <a:ext cx="1944216" cy="522239"/>
              <a:chOff x="2915816" y="1341291"/>
              <a:chExt cx="2016224" cy="632443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2915816" y="1341291"/>
                <a:ext cx="2016224" cy="6324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Arial" pitchFamily="34" charset="0"/>
                  </a:rPr>
                  <a:t> </a:t>
                </a:r>
              </a:p>
            </p:txBody>
          </p:sp>
          <p:cxnSp>
            <p:nvCxnSpPr>
              <p:cNvPr id="11" name="Connecteur droit avec flèche 10"/>
              <p:cNvCxnSpPr/>
              <p:nvPr/>
            </p:nvCxnSpPr>
            <p:spPr>
              <a:xfrm>
                <a:off x="4035940" y="1689231"/>
                <a:ext cx="504055" cy="19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9" name="Bouton d'action : Vidéo 8">
              <a:hlinkClick r:id="" action="ppaction://noaction" highlightClick="1"/>
            </p:cNvPr>
            <p:cNvSpPr/>
            <p:nvPr/>
          </p:nvSpPr>
          <p:spPr>
            <a:xfrm>
              <a:off x="3779912" y="5661248"/>
              <a:ext cx="1512168" cy="792088"/>
            </a:xfrm>
            <a:prstGeom prst="actionButtonMovi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Nouvelle 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71886"/>
            <a:ext cx="3040399" cy="2757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4375" y="5596086"/>
            <a:ext cx="8143875" cy="857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tips for access cavity refinement and canal orifice location</a:t>
            </a:r>
          </a:p>
          <a:p>
            <a:pPr marL="182563" indent="-182563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imes" pitchFamily="-64" charset="0"/>
              <a:buChar char="•"/>
              <a:defRPr/>
            </a:pPr>
            <a:endParaRPr lang="en-US" sz="2200" kern="0" dirty="0">
              <a:solidFill>
                <a:prstClr val="black"/>
              </a:solidFill>
            </a:endParaRPr>
          </a:p>
          <a:p>
            <a:pPr marL="182563" indent="-182563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imes" pitchFamily="-64" charset="0"/>
              <a:buChar char="•"/>
              <a:defRPr/>
            </a:pPr>
            <a:endParaRPr lang="en-US" sz="2200" kern="0" dirty="0">
              <a:solidFill>
                <a:prstClr val="black"/>
              </a:solidFill>
            </a:endParaRPr>
          </a:p>
        </p:txBody>
      </p:sp>
      <p:pic>
        <p:nvPicPr>
          <p:cNvPr id="232453" name="Picture 2" descr="C:\Documents and Settings\NobsD.DENTSPLY_MA\Mes documents\Logo Maillefer\Logo quadri ombré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142875"/>
            <a:ext cx="22145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4" name="Image 1" descr="logoedu_0.t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642938" y="1285875"/>
            <a:ext cx="92868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06875" y="3429000"/>
            <a:ext cx="49371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91680" y="1178749"/>
            <a:ext cx="538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CONTINUING EDUCATION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</a:rPr>
              <a:t>CLINICAL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7772400" cy="461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START-X™ #4</a:t>
            </a:r>
            <a:r>
              <a:rPr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– METAL POST REMOVAL</a:t>
            </a:r>
            <a:endParaRPr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4382790"/>
            <a:ext cx="8572500" cy="2214562"/>
          </a:xfrm>
        </p:spPr>
        <p:txBody>
          <a:bodyPr/>
          <a:lstStyle/>
          <a:p>
            <a:pPr marL="722313" lvl="1" indent="-322263" algn="just" eaLnBrk="1" hangingPunct="1">
              <a:buClr>
                <a:srgbClr val="FF0000"/>
              </a:buClr>
              <a:buFont typeface="Wingdings" pitchFamily="2" charset="2"/>
              <a:buChar char="q"/>
              <a:tabLst>
                <a:tab pos="2954338" algn="l"/>
                <a:tab pos="3321050" algn="l"/>
              </a:tabLst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Specific design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 suitable for working efficiently both on the top and on the sides of the metal post </a:t>
            </a:r>
          </a:p>
          <a:p>
            <a:pPr marL="722313" lvl="1" indent="-322263" algn="just" eaLnBrk="1" hangingPunct="1">
              <a:buClr>
                <a:srgbClr val="FF0000"/>
              </a:buClr>
              <a:buFont typeface="Arial" pitchFamily="34" charset="0"/>
              <a:buChar char="•"/>
              <a:tabLst>
                <a:tab pos="2954338" algn="l"/>
                <a:tab pos="3321050" algn="l"/>
              </a:tabLs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722313" lvl="1" indent="-322263" algn="just" eaLnBrk="1" hangingPunct="1">
              <a:buClr>
                <a:srgbClr val="FF0000"/>
              </a:buClr>
              <a:buFont typeface="Wingdings" pitchFamily="2" charset="2"/>
              <a:buChar char="q"/>
              <a:tabLst>
                <a:tab pos="2954338" algn="l"/>
                <a:tab pos="3321050" algn="l"/>
              </a:tabLst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port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 avoids over heating</a:t>
            </a:r>
          </a:p>
          <a:p>
            <a:pPr marL="722313" lvl="1" indent="-322263" algn="just" eaLnBrk="1" hangingPunct="1">
              <a:buClr>
                <a:srgbClr val="FF0000"/>
              </a:buClr>
              <a:buFont typeface="Wingdings" pitchFamily="2" charset="2"/>
              <a:buChar char="Ø"/>
              <a:tabLst>
                <a:tab pos="2954338" algn="l"/>
                <a:tab pos="3321050" algn="l"/>
              </a:tabLst>
            </a:pPr>
            <a:endParaRPr lang="en-US" dirty="0" smtClean="0">
              <a:latin typeface="Futura Book BT"/>
            </a:endParaRPr>
          </a:p>
        </p:txBody>
      </p:sp>
      <p:pic>
        <p:nvPicPr>
          <p:cNvPr id="48132" name="Image 4" descr="Insert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4533049" cy="185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tartX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44008" y="908720"/>
            <a:ext cx="4161656" cy="3121242"/>
          </a:xfrm>
          <a:prstGeom prst="rect">
            <a:avLst/>
          </a:prstGeom>
        </p:spPr>
      </p:pic>
      <p:grpSp>
        <p:nvGrpSpPr>
          <p:cNvPr id="8" name="Groupe 13"/>
          <p:cNvGrpSpPr>
            <a:grpSpLocks/>
          </p:cNvGrpSpPr>
          <p:nvPr/>
        </p:nvGrpSpPr>
        <p:grpSpPr bwMode="auto">
          <a:xfrm>
            <a:off x="2554982" y="1124744"/>
            <a:ext cx="2305050" cy="792162"/>
            <a:chOff x="3779912" y="5661248"/>
            <a:chExt cx="2376264" cy="792088"/>
          </a:xfrm>
        </p:grpSpPr>
        <p:grpSp>
          <p:nvGrpSpPr>
            <p:cNvPr id="9" name="Groupe 9"/>
            <p:cNvGrpSpPr>
              <a:grpSpLocks/>
            </p:cNvGrpSpPr>
            <p:nvPr/>
          </p:nvGrpSpPr>
          <p:grpSpPr bwMode="auto">
            <a:xfrm>
              <a:off x="4211960" y="5805697"/>
              <a:ext cx="1944216" cy="522239"/>
              <a:chOff x="2915816" y="1341291"/>
              <a:chExt cx="2016224" cy="632443"/>
            </a:xfrm>
          </p:grpSpPr>
          <p:sp>
            <p:nvSpPr>
              <p:cNvPr id="11" name="ZoneTexte 10"/>
              <p:cNvSpPr txBox="1"/>
              <p:nvPr/>
            </p:nvSpPr>
            <p:spPr>
              <a:xfrm>
                <a:off x="2915816" y="1341291"/>
                <a:ext cx="2016224" cy="6324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prstClr val="black"/>
                    </a:solidFill>
                    <a:latin typeface="Arial" pitchFamily="34" charset="0"/>
                  </a:rPr>
                  <a:t> </a:t>
                </a:r>
              </a:p>
            </p:txBody>
          </p:sp>
          <p:cxnSp>
            <p:nvCxnSpPr>
              <p:cNvPr id="12" name="Connecteur droit avec flèche 11"/>
              <p:cNvCxnSpPr/>
              <p:nvPr/>
            </p:nvCxnSpPr>
            <p:spPr>
              <a:xfrm>
                <a:off x="4035940" y="1689231"/>
                <a:ext cx="504055" cy="19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0" name="Bouton d'action : Vidéo 9">
              <a:hlinkClick r:id="" action="ppaction://noaction" highlightClick="1"/>
            </p:cNvPr>
            <p:cNvSpPr/>
            <p:nvPr/>
          </p:nvSpPr>
          <p:spPr>
            <a:xfrm>
              <a:off x="3779912" y="5661248"/>
              <a:ext cx="1512168" cy="792088"/>
            </a:xfrm>
            <a:prstGeom prst="actionButtonMovi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Boite+SachetBlanc"/>
          <p:cNvPicPr>
            <a:picLocks noChangeAspect="1" noChangeArrowheads="1"/>
          </p:cNvPicPr>
          <p:nvPr/>
        </p:nvPicPr>
        <p:blipFill>
          <a:blip r:embed="rId2" cstate="print"/>
          <a:srcRect b="1667"/>
          <a:stretch>
            <a:fillRect/>
          </a:stretch>
        </p:blipFill>
        <p:spPr bwMode="auto">
          <a:xfrm>
            <a:off x="3000364" y="642918"/>
            <a:ext cx="5429288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611188" y="5284788"/>
            <a:ext cx="853281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ProRoot</a:t>
            </a:r>
            <a:r>
              <a:rPr lang="fr-FR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MTA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MINERAL TRIOXIDE AGGREGATE</a:t>
            </a:r>
            <a:endParaRPr lang="fr-FR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76132" name="Text Box 5"/>
          <p:cNvSpPr txBox="1">
            <a:spLocks noChangeArrowheads="1"/>
          </p:cNvSpPr>
          <p:nvPr/>
        </p:nvSpPr>
        <p:spPr bwMode="auto">
          <a:xfrm>
            <a:off x="7572375" y="1357313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white</a:t>
            </a:r>
          </a:p>
        </p:txBody>
      </p:sp>
      <p:sp>
        <p:nvSpPr>
          <p:cNvPr id="234501" name="WordArt 3"/>
          <p:cNvSpPr>
            <a:spLocks noChangeArrowheads="1" noChangeShapeType="1" noTextEdit="1"/>
          </p:cNvSpPr>
          <p:nvPr/>
        </p:nvSpPr>
        <p:spPr bwMode="auto">
          <a:xfrm>
            <a:off x="500063" y="142875"/>
            <a:ext cx="6929437" cy="2571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Impact"/>
            </a:endParaRPr>
          </a:p>
        </p:txBody>
      </p:sp>
      <p:pic>
        <p:nvPicPr>
          <p:cNvPr id="234502" name="Picture 2" descr="C:\Documents and Settings\NobsD.DENTSPLY_MA\Mes documents\Logo Maillefer\Logo quadri ombré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214313"/>
            <a:ext cx="22002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3" name="Image 1" descr="logoedu_0.t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14375" y="1285875"/>
            <a:ext cx="928688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4" name="Picture 2" descr="C:\Documents and Settings\NobsD.DENTSPLY_MA\Mes documents\Logo Maillefer\Logo quadri ombré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7738" y="3786188"/>
            <a:ext cx="12271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1077913"/>
            <a:ext cx="8901113" cy="5399087"/>
            <a:chOff x="-3" y="-3"/>
            <a:chExt cx="3498" cy="466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3492" cy="4663"/>
              <a:chOff x="0" y="0"/>
              <a:chExt cx="3492" cy="4663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1275" cy="518"/>
                <a:chOff x="0" y="0"/>
                <a:chExt cx="1275" cy="518"/>
              </a:xfrm>
            </p:grpSpPr>
            <p:sp>
              <p:nvSpPr>
                <p:cNvPr id="209032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219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 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33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75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275" y="0"/>
                <a:ext cx="623" cy="518"/>
                <a:chOff x="1275" y="0"/>
                <a:chExt cx="623" cy="518"/>
              </a:xfrm>
            </p:grpSpPr>
            <p:sp>
              <p:nvSpPr>
                <p:cNvPr id="209030" name="Rectangle 8"/>
                <p:cNvSpPr>
                  <a:spLocks noChangeArrowheads="1"/>
                </p:cNvSpPr>
                <p:nvPr/>
              </p:nvSpPr>
              <p:spPr bwMode="auto">
                <a:xfrm>
                  <a:off x="1303" y="0"/>
                  <a:ext cx="567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31" name="Rectangle 9"/>
                <p:cNvSpPr>
                  <a:spLocks noChangeArrowheads="1"/>
                </p:cNvSpPr>
                <p:nvPr/>
              </p:nvSpPr>
              <p:spPr bwMode="auto">
                <a:xfrm>
                  <a:off x="1275" y="0"/>
                  <a:ext cx="623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898" y="0"/>
                <a:ext cx="818" cy="518"/>
                <a:chOff x="1898" y="0"/>
                <a:chExt cx="818" cy="518"/>
              </a:xfrm>
            </p:grpSpPr>
            <p:sp>
              <p:nvSpPr>
                <p:cNvPr id="209028" name="Rectangle 11"/>
                <p:cNvSpPr>
                  <a:spLocks noChangeArrowheads="1"/>
                </p:cNvSpPr>
                <p:nvPr/>
              </p:nvSpPr>
              <p:spPr bwMode="auto">
                <a:xfrm>
                  <a:off x="1926" y="0"/>
                  <a:ext cx="762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% Inadequate trt</a:t>
                  </a: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 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29" name="Rectangle 12"/>
                <p:cNvSpPr>
                  <a:spLocks noChangeArrowheads="1"/>
                </p:cNvSpPr>
                <p:nvPr/>
              </p:nvSpPr>
              <p:spPr bwMode="auto">
                <a:xfrm>
                  <a:off x="1898" y="0"/>
                  <a:ext cx="818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716" y="0"/>
                <a:ext cx="776" cy="518"/>
                <a:chOff x="2716" y="0"/>
                <a:chExt cx="776" cy="518"/>
              </a:xfrm>
            </p:grpSpPr>
            <p:sp>
              <p:nvSpPr>
                <p:cNvPr id="209026" name="Rectangle 14"/>
                <p:cNvSpPr>
                  <a:spLocks noChangeArrowheads="1"/>
                </p:cNvSpPr>
                <p:nvPr/>
              </p:nvSpPr>
              <p:spPr bwMode="auto">
                <a:xfrm>
                  <a:off x="2744" y="0"/>
                  <a:ext cx="720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% Failures (LEO)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27" name="Rectangle 15"/>
                <p:cNvSpPr>
                  <a:spLocks noChangeArrowheads="1"/>
                </p:cNvSpPr>
                <p:nvPr/>
              </p:nvSpPr>
              <p:spPr bwMode="auto">
                <a:xfrm>
                  <a:off x="2716" y="0"/>
                  <a:ext cx="776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0" y="518"/>
                <a:ext cx="1275" cy="403"/>
                <a:chOff x="0" y="518"/>
                <a:chExt cx="1275" cy="403"/>
              </a:xfrm>
            </p:grpSpPr>
            <p:sp>
              <p:nvSpPr>
                <p:cNvPr id="209024" name="Rectangle 17"/>
                <p:cNvSpPr>
                  <a:spLocks noChangeArrowheads="1"/>
                </p:cNvSpPr>
                <p:nvPr/>
              </p:nvSpPr>
              <p:spPr bwMode="auto">
                <a:xfrm>
                  <a:off x="28" y="518"/>
                  <a:ext cx="1219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l-NL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Eckerbom et al. </a:t>
                  </a: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(1987)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25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518"/>
                  <a:ext cx="1275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1275" y="518"/>
                <a:ext cx="623" cy="403"/>
                <a:chOff x="1275" y="518"/>
                <a:chExt cx="623" cy="403"/>
              </a:xfrm>
            </p:grpSpPr>
            <p:sp>
              <p:nvSpPr>
                <p:cNvPr id="209022" name="Rectangle 20"/>
                <p:cNvSpPr>
                  <a:spLocks noChangeArrowheads="1"/>
                </p:cNvSpPr>
                <p:nvPr/>
              </p:nvSpPr>
              <p:spPr bwMode="auto">
                <a:xfrm>
                  <a:off x="1303" y="518"/>
                  <a:ext cx="567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Sweden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23" name="Rectangle 21"/>
                <p:cNvSpPr>
                  <a:spLocks noChangeArrowheads="1"/>
                </p:cNvSpPr>
                <p:nvPr/>
              </p:nvSpPr>
              <p:spPr bwMode="auto">
                <a:xfrm>
                  <a:off x="1275" y="518"/>
                  <a:ext cx="623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1898" y="518"/>
                <a:ext cx="818" cy="403"/>
                <a:chOff x="1898" y="518"/>
                <a:chExt cx="818" cy="403"/>
              </a:xfrm>
            </p:grpSpPr>
            <p:sp>
              <p:nvSpPr>
                <p:cNvPr id="209020" name="Rectangle 23"/>
                <p:cNvSpPr>
                  <a:spLocks noChangeArrowheads="1"/>
                </p:cNvSpPr>
                <p:nvPr/>
              </p:nvSpPr>
              <p:spPr bwMode="auto">
                <a:xfrm>
                  <a:off x="1926" y="518"/>
                  <a:ext cx="762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l-NL" sz="24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75</a:t>
                  </a:r>
                  <a:r>
                    <a:rPr lang="nl-NL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 </a:t>
                  </a:r>
                  <a:endParaRPr lang="fr-FR" sz="2000">
                    <a:solidFill>
                      <a:srgbClr val="1F497D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21" name="Rectangle 24"/>
                <p:cNvSpPr>
                  <a:spLocks noChangeArrowheads="1"/>
                </p:cNvSpPr>
                <p:nvPr/>
              </p:nvSpPr>
              <p:spPr bwMode="auto">
                <a:xfrm>
                  <a:off x="1898" y="518"/>
                  <a:ext cx="818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2716" y="518"/>
                <a:ext cx="776" cy="403"/>
                <a:chOff x="2716" y="518"/>
                <a:chExt cx="776" cy="403"/>
              </a:xfrm>
            </p:grpSpPr>
            <p:sp>
              <p:nvSpPr>
                <p:cNvPr id="209018" name="Rectangle 26"/>
                <p:cNvSpPr>
                  <a:spLocks noChangeArrowheads="1"/>
                </p:cNvSpPr>
                <p:nvPr/>
              </p:nvSpPr>
              <p:spPr bwMode="auto">
                <a:xfrm>
                  <a:off x="2744" y="518"/>
                  <a:ext cx="720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l-NL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26,4</a:t>
                  </a:r>
                  <a:endParaRPr lang="fr-FR" sz="2000">
                    <a:solidFill>
                      <a:srgbClr val="1F497D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19" name="Rectangle 27"/>
                <p:cNvSpPr>
                  <a:spLocks noChangeArrowheads="1"/>
                </p:cNvSpPr>
                <p:nvPr/>
              </p:nvSpPr>
              <p:spPr bwMode="auto">
                <a:xfrm>
                  <a:off x="2716" y="518"/>
                  <a:ext cx="776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0" y="921"/>
                <a:ext cx="1275" cy="403"/>
                <a:chOff x="0" y="921"/>
                <a:chExt cx="1275" cy="403"/>
              </a:xfrm>
            </p:grpSpPr>
            <p:sp>
              <p:nvSpPr>
                <p:cNvPr id="209016" name="Rectangle 29"/>
                <p:cNvSpPr>
                  <a:spLocks noChangeArrowheads="1"/>
                </p:cNvSpPr>
                <p:nvPr/>
              </p:nvSpPr>
              <p:spPr bwMode="auto">
                <a:xfrm>
                  <a:off x="28" y="921"/>
                  <a:ext cx="1219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l-NL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Eriksen et al. </a:t>
                  </a: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(1988)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17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275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31"/>
              <p:cNvGrpSpPr>
                <a:grpSpLocks/>
              </p:cNvGrpSpPr>
              <p:nvPr/>
            </p:nvGrpSpPr>
            <p:grpSpPr bwMode="auto">
              <a:xfrm>
                <a:off x="1275" y="921"/>
                <a:ext cx="623" cy="403"/>
                <a:chOff x="1275" y="921"/>
                <a:chExt cx="623" cy="403"/>
              </a:xfrm>
            </p:grpSpPr>
            <p:sp>
              <p:nvSpPr>
                <p:cNvPr id="209014" name="Rectangle 32"/>
                <p:cNvSpPr>
                  <a:spLocks noChangeArrowheads="1"/>
                </p:cNvSpPr>
                <p:nvPr/>
              </p:nvSpPr>
              <p:spPr bwMode="auto">
                <a:xfrm>
                  <a:off x="1303" y="921"/>
                  <a:ext cx="567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Norway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15" name="Rectangle 33"/>
                <p:cNvSpPr>
                  <a:spLocks noChangeArrowheads="1"/>
                </p:cNvSpPr>
                <p:nvPr/>
              </p:nvSpPr>
              <p:spPr bwMode="auto">
                <a:xfrm>
                  <a:off x="1275" y="921"/>
                  <a:ext cx="623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1898" y="921"/>
                <a:ext cx="818" cy="403"/>
                <a:chOff x="1898" y="921"/>
                <a:chExt cx="818" cy="403"/>
              </a:xfrm>
            </p:grpSpPr>
            <p:sp>
              <p:nvSpPr>
                <p:cNvPr id="209012" name="Rectangle 35"/>
                <p:cNvSpPr>
                  <a:spLocks noChangeArrowheads="1"/>
                </p:cNvSpPr>
                <p:nvPr/>
              </p:nvSpPr>
              <p:spPr bwMode="auto">
                <a:xfrm>
                  <a:off x="1926" y="921"/>
                  <a:ext cx="762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4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59 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13" name="Rectangle 36"/>
                <p:cNvSpPr>
                  <a:spLocks noChangeArrowheads="1"/>
                </p:cNvSpPr>
                <p:nvPr/>
              </p:nvSpPr>
              <p:spPr bwMode="auto">
                <a:xfrm>
                  <a:off x="1898" y="921"/>
                  <a:ext cx="818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5" name="Group 37"/>
              <p:cNvGrpSpPr>
                <a:grpSpLocks/>
              </p:cNvGrpSpPr>
              <p:nvPr/>
            </p:nvGrpSpPr>
            <p:grpSpPr bwMode="auto">
              <a:xfrm>
                <a:off x="2716" y="921"/>
                <a:ext cx="776" cy="403"/>
                <a:chOff x="2716" y="921"/>
                <a:chExt cx="776" cy="403"/>
              </a:xfrm>
            </p:grpSpPr>
            <p:sp>
              <p:nvSpPr>
                <p:cNvPr id="209010" name="Rectangle 38"/>
                <p:cNvSpPr>
                  <a:spLocks noChangeArrowheads="1"/>
                </p:cNvSpPr>
                <p:nvPr/>
              </p:nvSpPr>
              <p:spPr bwMode="auto">
                <a:xfrm>
                  <a:off x="2744" y="921"/>
                  <a:ext cx="720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34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11" name="Rectangle 39"/>
                <p:cNvSpPr>
                  <a:spLocks noChangeArrowheads="1"/>
                </p:cNvSpPr>
                <p:nvPr/>
              </p:nvSpPr>
              <p:spPr bwMode="auto">
                <a:xfrm>
                  <a:off x="2716" y="921"/>
                  <a:ext cx="776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>
                <a:off x="0" y="1324"/>
                <a:ext cx="1275" cy="403"/>
                <a:chOff x="0" y="1324"/>
                <a:chExt cx="1275" cy="403"/>
              </a:xfrm>
            </p:grpSpPr>
            <p:sp>
              <p:nvSpPr>
                <p:cNvPr id="209008" name="Rectangle 41"/>
                <p:cNvSpPr>
                  <a:spLocks noChangeArrowheads="1"/>
                </p:cNvSpPr>
                <p:nvPr/>
              </p:nvSpPr>
              <p:spPr bwMode="auto">
                <a:xfrm>
                  <a:off x="28" y="1324"/>
                  <a:ext cx="1219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Odesjö et al. (1990)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09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275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1275" y="1324"/>
                <a:ext cx="623" cy="403"/>
                <a:chOff x="1275" y="1324"/>
                <a:chExt cx="623" cy="403"/>
              </a:xfrm>
            </p:grpSpPr>
            <p:sp>
              <p:nvSpPr>
                <p:cNvPr id="209006" name="Rectangle 44"/>
                <p:cNvSpPr>
                  <a:spLocks noChangeArrowheads="1"/>
                </p:cNvSpPr>
                <p:nvPr/>
              </p:nvSpPr>
              <p:spPr bwMode="auto">
                <a:xfrm>
                  <a:off x="1303" y="1324"/>
                  <a:ext cx="567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Sweden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07" name="Rectangle 45"/>
                <p:cNvSpPr>
                  <a:spLocks noChangeArrowheads="1"/>
                </p:cNvSpPr>
                <p:nvPr/>
              </p:nvSpPr>
              <p:spPr bwMode="auto">
                <a:xfrm>
                  <a:off x="1275" y="1324"/>
                  <a:ext cx="623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8" name="Group 46"/>
              <p:cNvGrpSpPr>
                <a:grpSpLocks/>
              </p:cNvGrpSpPr>
              <p:nvPr/>
            </p:nvGrpSpPr>
            <p:grpSpPr bwMode="auto">
              <a:xfrm>
                <a:off x="1898" y="1324"/>
                <a:ext cx="818" cy="403"/>
                <a:chOff x="1898" y="1324"/>
                <a:chExt cx="818" cy="403"/>
              </a:xfrm>
            </p:grpSpPr>
            <p:sp>
              <p:nvSpPr>
                <p:cNvPr id="209004" name="Rectangle 47"/>
                <p:cNvSpPr>
                  <a:spLocks noChangeArrowheads="1"/>
                </p:cNvSpPr>
                <p:nvPr/>
              </p:nvSpPr>
              <p:spPr bwMode="auto">
                <a:xfrm>
                  <a:off x="1926" y="1324"/>
                  <a:ext cx="762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4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70 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05" name="Rectangle 48"/>
                <p:cNvSpPr>
                  <a:spLocks noChangeArrowheads="1"/>
                </p:cNvSpPr>
                <p:nvPr/>
              </p:nvSpPr>
              <p:spPr bwMode="auto">
                <a:xfrm>
                  <a:off x="1898" y="1324"/>
                  <a:ext cx="818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19" name="Group 49"/>
              <p:cNvGrpSpPr>
                <a:grpSpLocks/>
              </p:cNvGrpSpPr>
              <p:nvPr/>
            </p:nvGrpSpPr>
            <p:grpSpPr bwMode="auto">
              <a:xfrm>
                <a:off x="2716" y="1324"/>
                <a:ext cx="776" cy="403"/>
                <a:chOff x="2716" y="1324"/>
                <a:chExt cx="776" cy="403"/>
              </a:xfrm>
            </p:grpSpPr>
            <p:sp>
              <p:nvSpPr>
                <p:cNvPr id="209002" name="Rectangle 50"/>
                <p:cNvSpPr>
                  <a:spLocks noChangeArrowheads="1"/>
                </p:cNvSpPr>
                <p:nvPr/>
              </p:nvSpPr>
              <p:spPr bwMode="auto">
                <a:xfrm>
                  <a:off x="2744" y="1324"/>
                  <a:ext cx="720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24,5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03" name="Rectangle 51"/>
                <p:cNvSpPr>
                  <a:spLocks noChangeArrowheads="1"/>
                </p:cNvSpPr>
                <p:nvPr/>
              </p:nvSpPr>
              <p:spPr bwMode="auto">
                <a:xfrm>
                  <a:off x="2716" y="1324"/>
                  <a:ext cx="776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" name="Group 52"/>
              <p:cNvGrpSpPr>
                <a:grpSpLocks/>
              </p:cNvGrpSpPr>
              <p:nvPr/>
            </p:nvGrpSpPr>
            <p:grpSpPr bwMode="auto">
              <a:xfrm>
                <a:off x="0" y="1727"/>
                <a:ext cx="1275" cy="403"/>
                <a:chOff x="0" y="1727"/>
                <a:chExt cx="1275" cy="403"/>
              </a:xfrm>
            </p:grpSpPr>
            <p:sp>
              <p:nvSpPr>
                <p:cNvPr id="209000" name="Rectangle 53"/>
                <p:cNvSpPr>
                  <a:spLocks noChangeArrowheads="1"/>
                </p:cNvSpPr>
                <p:nvPr/>
              </p:nvSpPr>
              <p:spPr bwMode="auto">
                <a:xfrm>
                  <a:off x="28" y="1727"/>
                  <a:ext cx="1219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Imfeld (1991)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9001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1275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1" name="Group 55"/>
              <p:cNvGrpSpPr>
                <a:grpSpLocks/>
              </p:cNvGrpSpPr>
              <p:nvPr/>
            </p:nvGrpSpPr>
            <p:grpSpPr bwMode="auto">
              <a:xfrm>
                <a:off x="1275" y="1727"/>
                <a:ext cx="623" cy="403"/>
                <a:chOff x="1275" y="1727"/>
                <a:chExt cx="623" cy="403"/>
              </a:xfrm>
            </p:grpSpPr>
            <p:sp>
              <p:nvSpPr>
                <p:cNvPr id="208998" name="Rectangle 56"/>
                <p:cNvSpPr>
                  <a:spLocks noChangeArrowheads="1"/>
                </p:cNvSpPr>
                <p:nvPr/>
              </p:nvSpPr>
              <p:spPr bwMode="auto">
                <a:xfrm>
                  <a:off x="1303" y="1727"/>
                  <a:ext cx="567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19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Switzerland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19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99" name="Rectangle 57"/>
                <p:cNvSpPr>
                  <a:spLocks noChangeArrowheads="1"/>
                </p:cNvSpPr>
                <p:nvPr/>
              </p:nvSpPr>
              <p:spPr bwMode="auto">
                <a:xfrm>
                  <a:off x="1275" y="1727"/>
                  <a:ext cx="623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2" name="Group 58"/>
              <p:cNvGrpSpPr>
                <a:grpSpLocks/>
              </p:cNvGrpSpPr>
              <p:nvPr/>
            </p:nvGrpSpPr>
            <p:grpSpPr bwMode="auto">
              <a:xfrm>
                <a:off x="1898" y="1727"/>
                <a:ext cx="818" cy="403"/>
                <a:chOff x="1898" y="1727"/>
                <a:chExt cx="818" cy="403"/>
              </a:xfrm>
            </p:grpSpPr>
            <p:sp>
              <p:nvSpPr>
                <p:cNvPr id="208996" name="Rectangle 59"/>
                <p:cNvSpPr>
                  <a:spLocks noChangeArrowheads="1"/>
                </p:cNvSpPr>
                <p:nvPr/>
              </p:nvSpPr>
              <p:spPr bwMode="auto">
                <a:xfrm>
                  <a:off x="1926" y="1727"/>
                  <a:ext cx="762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4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64 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97" name="Rectangle 60"/>
                <p:cNvSpPr>
                  <a:spLocks noChangeArrowheads="1"/>
                </p:cNvSpPr>
                <p:nvPr/>
              </p:nvSpPr>
              <p:spPr bwMode="auto">
                <a:xfrm>
                  <a:off x="1898" y="1727"/>
                  <a:ext cx="818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2716" y="1727"/>
                <a:ext cx="776" cy="403"/>
                <a:chOff x="2716" y="1727"/>
                <a:chExt cx="776" cy="403"/>
              </a:xfrm>
            </p:grpSpPr>
            <p:sp>
              <p:nvSpPr>
                <p:cNvPr id="208994" name="Rectangle 62"/>
                <p:cNvSpPr>
                  <a:spLocks noChangeArrowheads="1"/>
                </p:cNvSpPr>
                <p:nvPr/>
              </p:nvSpPr>
              <p:spPr bwMode="auto">
                <a:xfrm>
                  <a:off x="2744" y="1727"/>
                  <a:ext cx="720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31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95" name="Rectangle 63"/>
                <p:cNvSpPr>
                  <a:spLocks noChangeArrowheads="1"/>
                </p:cNvSpPr>
                <p:nvPr/>
              </p:nvSpPr>
              <p:spPr bwMode="auto">
                <a:xfrm>
                  <a:off x="2716" y="1727"/>
                  <a:ext cx="776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2130"/>
                <a:ext cx="1275" cy="403"/>
                <a:chOff x="0" y="2130"/>
                <a:chExt cx="1275" cy="403"/>
              </a:xfrm>
            </p:grpSpPr>
            <p:sp>
              <p:nvSpPr>
                <p:cNvPr id="208992" name="Rectangle 65"/>
                <p:cNvSpPr>
                  <a:spLocks noChangeArrowheads="1"/>
                </p:cNvSpPr>
                <p:nvPr/>
              </p:nvSpPr>
              <p:spPr bwMode="auto">
                <a:xfrm>
                  <a:off x="28" y="2130"/>
                  <a:ext cx="1219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Hülsmann et al. (1991)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93" name="Rectangle 66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1275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1275" y="2130"/>
                <a:ext cx="623" cy="403"/>
                <a:chOff x="1275" y="2130"/>
                <a:chExt cx="623" cy="403"/>
              </a:xfrm>
            </p:grpSpPr>
            <p:sp>
              <p:nvSpPr>
                <p:cNvPr id="208990" name="Rectangle 68"/>
                <p:cNvSpPr>
                  <a:spLocks noChangeArrowheads="1"/>
                </p:cNvSpPr>
                <p:nvPr/>
              </p:nvSpPr>
              <p:spPr bwMode="auto">
                <a:xfrm>
                  <a:off x="1303" y="2130"/>
                  <a:ext cx="567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Germany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91" name="Rectangle 69"/>
                <p:cNvSpPr>
                  <a:spLocks noChangeArrowheads="1"/>
                </p:cNvSpPr>
                <p:nvPr/>
              </p:nvSpPr>
              <p:spPr bwMode="auto">
                <a:xfrm>
                  <a:off x="1275" y="2130"/>
                  <a:ext cx="623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6" name="Group 70"/>
              <p:cNvGrpSpPr>
                <a:grpSpLocks/>
              </p:cNvGrpSpPr>
              <p:nvPr/>
            </p:nvGrpSpPr>
            <p:grpSpPr bwMode="auto">
              <a:xfrm>
                <a:off x="1898" y="2130"/>
                <a:ext cx="818" cy="403"/>
                <a:chOff x="1898" y="2130"/>
                <a:chExt cx="818" cy="403"/>
              </a:xfrm>
            </p:grpSpPr>
            <p:sp>
              <p:nvSpPr>
                <p:cNvPr id="208988" name="Rectangle 71"/>
                <p:cNvSpPr>
                  <a:spLocks noChangeArrowheads="1"/>
                </p:cNvSpPr>
                <p:nvPr/>
              </p:nvSpPr>
              <p:spPr bwMode="auto">
                <a:xfrm>
                  <a:off x="1926" y="2130"/>
                  <a:ext cx="762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l-NL" sz="24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62 </a:t>
                  </a:r>
                  <a:endParaRPr lang="fr-FR" sz="2400">
                    <a:solidFill>
                      <a:srgbClr val="1F497D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89" name="Rectangle 72"/>
                <p:cNvSpPr>
                  <a:spLocks noChangeArrowheads="1"/>
                </p:cNvSpPr>
                <p:nvPr/>
              </p:nvSpPr>
              <p:spPr bwMode="auto">
                <a:xfrm>
                  <a:off x="1898" y="2130"/>
                  <a:ext cx="818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7" name="Group 73"/>
              <p:cNvGrpSpPr>
                <a:grpSpLocks/>
              </p:cNvGrpSpPr>
              <p:nvPr/>
            </p:nvGrpSpPr>
            <p:grpSpPr bwMode="auto">
              <a:xfrm>
                <a:off x="2716" y="2130"/>
                <a:ext cx="776" cy="403"/>
                <a:chOff x="2716" y="2130"/>
                <a:chExt cx="776" cy="403"/>
              </a:xfrm>
            </p:grpSpPr>
            <p:sp>
              <p:nvSpPr>
                <p:cNvPr id="208986" name="Rectangle 74"/>
                <p:cNvSpPr>
                  <a:spLocks noChangeArrowheads="1"/>
                </p:cNvSpPr>
                <p:nvPr/>
              </p:nvSpPr>
              <p:spPr bwMode="auto">
                <a:xfrm>
                  <a:off x="2744" y="2130"/>
                  <a:ext cx="720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l-NL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60</a:t>
                  </a:r>
                  <a:endParaRPr lang="fr-FR" sz="2000">
                    <a:solidFill>
                      <a:srgbClr val="1F497D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87" name="Rectangle 75"/>
                <p:cNvSpPr>
                  <a:spLocks noChangeArrowheads="1"/>
                </p:cNvSpPr>
                <p:nvPr/>
              </p:nvSpPr>
              <p:spPr bwMode="auto">
                <a:xfrm>
                  <a:off x="2716" y="2130"/>
                  <a:ext cx="776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8" name="Group 76"/>
              <p:cNvGrpSpPr>
                <a:grpSpLocks/>
              </p:cNvGrpSpPr>
              <p:nvPr/>
            </p:nvGrpSpPr>
            <p:grpSpPr bwMode="auto">
              <a:xfrm>
                <a:off x="0" y="2533"/>
                <a:ext cx="1275" cy="403"/>
                <a:chOff x="0" y="2533"/>
                <a:chExt cx="1275" cy="403"/>
              </a:xfrm>
            </p:grpSpPr>
            <p:sp>
              <p:nvSpPr>
                <p:cNvPr id="208984" name="Rectangle 77"/>
                <p:cNvSpPr>
                  <a:spLocks noChangeArrowheads="1"/>
                </p:cNvSpPr>
                <p:nvPr/>
              </p:nvSpPr>
              <p:spPr bwMode="auto">
                <a:xfrm>
                  <a:off x="28" y="2533"/>
                  <a:ext cx="1219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nl-NL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De Cleen et al. </a:t>
                  </a: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(1993)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85" name="Rectangle 78"/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1275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9" name="Group 79"/>
              <p:cNvGrpSpPr>
                <a:grpSpLocks/>
              </p:cNvGrpSpPr>
              <p:nvPr/>
            </p:nvGrpSpPr>
            <p:grpSpPr bwMode="auto">
              <a:xfrm>
                <a:off x="1275" y="2533"/>
                <a:ext cx="623" cy="403"/>
                <a:chOff x="1275" y="2533"/>
                <a:chExt cx="623" cy="403"/>
              </a:xfrm>
            </p:grpSpPr>
            <p:sp>
              <p:nvSpPr>
                <p:cNvPr id="20898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03" y="2533"/>
                  <a:ext cx="567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Holland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83" name="Rectangle 81"/>
                <p:cNvSpPr>
                  <a:spLocks noChangeArrowheads="1"/>
                </p:cNvSpPr>
                <p:nvPr/>
              </p:nvSpPr>
              <p:spPr bwMode="auto">
                <a:xfrm>
                  <a:off x="1275" y="2533"/>
                  <a:ext cx="623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30" name="Group 82"/>
              <p:cNvGrpSpPr>
                <a:grpSpLocks/>
              </p:cNvGrpSpPr>
              <p:nvPr/>
            </p:nvGrpSpPr>
            <p:grpSpPr bwMode="auto">
              <a:xfrm>
                <a:off x="1898" y="2533"/>
                <a:ext cx="818" cy="403"/>
                <a:chOff x="1898" y="2533"/>
                <a:chExt cx="818" cy="403"/>
              </a:xfrm>
            </p:grpSpPr>
            <p:sp>
              <p:nvSpPr>
                <p:cNvPr id="208980" name="Rectangle 83"/>
                <p:cNvSpPr>
                  <a:spLocks noChangeArrowheads="1"/>
                </p:cNvSpPr>
                <p:nvPr/>
              </p:nvSpPr>
              <p:spPr bwMode="auto">
                <a:xfrm>
                  <a:off x="1926" y="2533"/>
                  <a:ext cx="762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4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50,9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81" name="Rectangle 84"/>
                <p:cNvSpPr>
                  <a:spLocks noChangeArrowheads="1"/>
                </p:cNvSpPr>
                <p:nvPr/>
              </p:nvSpPr>
              <p:spPr bwMode="auto">
                <a:xfrm>
                  <a:off x="1898" y="2533"/>
                  <a:ext cx="818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31" name="Group 85"/>
              <p:cNvGrpSpPr>
                <a:grpSpLocks/>
              </p:cNvGrpSpPr>
              <p:nvPr/>
            </p:nvGrpSpPr>
            <p:grpSpPr bwMode="auto">
              <a:xfrm>
                <a:off x="2716" y="2533"/>
                <a:ext cx="776" cy="403"/>
                <a:chOff x="2716" y="2533"/>
                <a:chExt cx="776" cy="403"/>
              </a:xfrm>
            </p:grpSpPr>
            <p:sp>
              <p:nvSpPr>
                <p:cNvPr id="208978" name="Rectangle 86"/>
                <p:cNvSpPr>
                  <a:spLocks noChangeArrowheads="1"/>
                </p:cNvSpPr>
                <p:nvPr/>
              </p:nvSpPr>
              <p:spPr bwMode="auto">
                <a:xfrm>
                  <a:off x="2744" y="2533"/>
                  <a:ext cx="720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39,2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79" name="Rectangle 87"/>
                <p:cNvSpPr>
                  <a:spLocks noChangeArrowheads="1"/>
                </p:cNvSpPr>
                <p:nvPr/>
              </p:nvSpPr>
              <p:spPr bwMode="auto">
                <a:xfrm>
                  <a:off x="2716" y="2533"/>
                  <a:ext cx="776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34" name="Group 88"/>
              <p:cNvGrpSpPr>
                <a:grpSpLocks/>
              </p:cNvGrpSpPr>
              <p:nvPr/>
            </p:nvGrpSpPr>
            <p:grpSpPr bwMode="auto">
              <a:xfrm>
                <a:off x="0" y="2936"/>
                <a:ext cx="1275" cy="403"/>
                <a:chOff x="0" y="2936"/>
                <a:chExt cx="1275" cy="403"/>
              </a:xfrm>
            </p:grpSpPr>
            <p:sp>
              <p:nvSpPr>
                <p:cNvPr id="208976" name="Rectangle 89"/>
                <p:cNvSpPr>
                  <a:spLocks noChangeArrowheads="1"/>
                </p:cNvSpPr>
                <p:nvPr/>
              </p:nvSpPr>
              <p:spPr bwMode="auto">
                <a:xfrm>
                  <a:off x="28" y="2936"/>
                  <a:ext cx="1219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Städler et al. (1993)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77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1275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35" name="Group 91"/>
              <p:cNvGrpSpPr>
                <a:grpSpLocks/>
              </p:cNvGrpSpPr>
              <p:nvPr/>
            </p:nvGrpSpPr>
            <p:grpSpPr bwMode="auto">
              <a:xfrm>
                <a:off x="1275" y="2936"/>
                <a:ext cx="623" cy="403"/>
                <a:chOff x="1275" y="2936"/>
                <a:chExt cx="623" cy="403"/>
              </a:xfrm>
            </p:grpSpPr>
            <p:sp>
              <p:nvSpPr>
                <p:cNvPr id="208974" name="Rectangle 92"/>
                <p:cNvSpPr>
                  <a:spLocks noChangeArrowheads="1"/>
                </p:cNvSpPr>
                <p:nvPr/>
              </p:nvSpPr>
              <p:spPr bwMode="auto">
                <a:xfrm>
                  <a:off x="1303" y="2936"/>
                  <a:ext cx="567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Austria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75" name="Rectangle 93"/>
                <p:cNvSpPr>
                  <a:spLocks noChangeArrowheads="1"/>
                </p:cNvSpPr>
                <p:nvPr/>
              </p:nvSpPr>
              <p:spPr bwMode="auto">
                <a:xfrm>
                  <a:off x="1275" y="2936"/>
                  <a:ext cx="623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36" name="Group 94"/>
              <p:cNvGrpSpPr>
                <a:grpSpLocks/>
              </p:cNvGrpSpPr>
              <p:nvPr/>
            </p:nvGrpSpPr>
            <p:grpSpPr bwMode="auto">
              <a:xfrm>
                <a:off x="1898" y="2936"/>
                <a:ext cx="818" cy="403"/>
                <a:chOff x="1898" y="2936"/>
                <a:chExt cx="818" cy="403"/>
              </a:xfrm>
            </p:grpSpPr>
            <p:sp>
              <p:nvSpPr>
                <p:cNvPr id="208972" name="Rectangle 95"/>
                <p:cNvSpPr>
                  <a:spLocks noChangeArrowheads="1"/>
                </p:cNvSpPr>
                <p:nvPr/>
              </p:nvSpPr>
              <p:spPr bwMode="auto">
                <a:xfrm>
                  <a:off x="1926" y="2936"/>
                  <a:ext cx="762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24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57,8</a:t>
                  </a:r>
                  <a:r>
                    <a:rPr lang="de-DE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 </a:t>
                  </a:r>
                  <a:endParaRPr lang="fr-FR" sz="2000">
                    <a:solidFill>
                      <a:srgbClr val="1F497D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73" name="Rectangle 96"/>
                <p:cNvSpPr>
                  <a:spLocks noChangeArrowheads="1"/>
                </p:cNvSpPr>
                <p:nvPr/>
              </p:nvSpPr>
              <p:spPr bwMode="auto">
                <a:xfrm>
                  <a:off x="1898" y="2936"/>
                  <a:ext cx="818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37" name="Group 97"/>
              <p:cNvGrpSpPr>
                <a:grpSpLocks/>
              </p:cNvGrpSpPr>
              <p:nvPr/>
            </p:nvGrpSpPr>
            <p:grpSpPr bwMode="auto">
              <a:xfrm>
                <a:off x="2716" y="2936"/>
                <a:ext cx="776" cy="403"/>
                <a:chOff x="2716" y="2936"/>
                <a:chExt cx="776" cy="403"/>
              </a:xfrm>
            </p:grpSpPr>
            <p:sp>
              <p:nvSpPr>
                <p:cNvPr id="208970" name="Rectangle 98"/>
                <p:cNvSpPr>
                  <a:spLocks noChangeArrowheads="1"/>
                </p:cNvSpPr>
                <p:nvPr/>
              </p:nvSpPr>
              <p:spPr bwMode="auto">
                <a:xfrm>
                  <a:off x="2744" y="2936"/>
                  <a:ext cx="720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25,9</a:t>
                  </a:r>
                  <a:endParaRPr lang="fr-FR" sz="2000">
                    <a:solidFill>
                      <a:srgbClr val="1F497D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71" name="Rectangle 99"/>
                <p:cNvSpPr>
                  <a:spLocks noChangeArrowheads="1"/>
                </p:cNvSpPr>
                <p:nvPr/>
              </p:nvSpPr>
              <p:spPr bwMode="auto">
                <a:xfrm>
                  <a:off x="2716" y="2936"/>
                  <a:ext cx="776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38" name="Group 100"/>
              <p:cNvGrpSpPr>
                <a:grpSpLocks/>
              </p:cNvGrpSpPr>
              <p:nvPr/>
            </p:nvGrpSpPr>
            <p:grpSpPr bwMode="auto">
              <a:xfrm>
                <a:off x="0" y="3339"/>
                <a:ext cx="1275" cy="518"/>
                <a:chOff x="0" y="3339"/>
                <a:chExt cx="1275" cy="518"/>
              </a:xfrm>
            </p:grpSpPr>
            <p:sp>
              <p:nvSpPr>
                <p:cNvPr id="208968" name="Rectangle 101"/>
                <p:cNvSpPr>
                  <a:spLocks noChangeArrowheads="1"/>
                </p:cNvSpPr>
                <p:nvPr/>
              </p:nvSpPr>
              <p:spPr bwMode="auto">
                <a:xfrm>
                  <a:off x="28" y="3339"/>
                  <a:ext cx="1219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e-DE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Buckley et Spangberg </a:t>
                  </a:r>
                  <a:r>
                    <a:rPr lang="de-DE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(1995)</a:t>
                  </a:r>
                  <a:endParaRPr lang="fr-FR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69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3339"/>
                  <a:ext cx="1275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39" name="Group 103"/>
              <p:cNvGrpSpPr>
                <a:grpSpLocks/>
              </p:cNvGrpSpPr>
              <p:nvPr/>
            </p:nvGrpSpPr>
            <p:grpSpPr bwMode="auto">
              <a:xfrm>
                <a:off x="1275" y="3339"/>
                <a:ext cx="623" cy="518"/>
                <a:chOff x="1275" y="3339"/>
                <a:chExt cx="623" cy="518"/>
              </a:xfrm>
            </p:grpSpPr>
            <p:sp>
              <p:nvSpPr>
                <p:cNvPr id="20896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303" y="3339"/>
                  <a:ext cx="567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USA</a:t>
                  </a: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6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275" y="3339"/>
                  <a:ext cx="623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40" name="Group 106"/>
              <p:cNvGrpSpPr>
                <a:grpSpLocks/>
              </p:cNvGrpSpPr>
              <p:nvPr/>
            </p:nvGrpSpPr>
            <p:grpSpPr bwMode="auto">
              <a:xfrm>
                <a:off x="1898" y="3339"/>
                <a:ext cx="818" cy="518"/>
                <a:chOff x="1898" y="3339"/>
                <a:chExt cx="818" cy="518"/>
              </a:xfrm>
            </p:grpSpPr>
            <p:sp>
              <p:nvSpPr>
                <p:cNvPr id="20896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926" y="3339"/>
                  <a:ext cx="762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4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58</a:t>
                  </a: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65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98" y="3339"/>
                  <a:ext cx="818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41" name="Group 109"/>
              <p:cNvGrpSpPr>
                <a:grpSpLocks/>
              </p:cNvGrpSpPr>
              <p:nvPr/>
            </p:nvGrpSpPr>
            <p:grpSpPr bwMode="auto">
              <a:xfrm>
                <a:off x="2716" y="3339"/>
                <a:ext cx="776" cy="518"/>
                <a:chOff x="2716" y="3339"/>
                <a:chExt cx="776" cy="518"/>
              </a:xfrm>
            </p:grpSpPr>
            <p:sp>
              <p:nvSpPr>
                <p:cNvPr id="20896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744" y="3339"/>
                  <a:ext cx="720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31,3</a:t>
                  </a: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63" name="Rectangle 111"/>
                <p:cNvSpPr>
                  <a:spLocks noChangeArrowheads="1"/>
                </p:cNvSpPr>
                <p:nvPr/>
              </p:nvSpPr>
              <p:spPr bwMode="auto">
                <a:xfrm>
                  <a:off x="2716" y="3339"/>
                  <a:ext cx="776" cy="518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42" name="Group 112"/>
              <p:cNvGrpSpPr>
                <a:grpSpLocks/>
              </p:cNvGrpSpPr>
              <p:nvPr/>
            </p:nvGrpSpPr>
            <p:grpSpPr bwMode="auto">
              <a:xfrm>
                <a:off x="0" y="3857"/>
                <a:ext cx="1275" cy="403"/>
                <a:chOff x="0" y="3857"/>
                <a:chExt cx="1275" cy="403"/>
              </a:xfrm>
            </p:grpSpPr>
            <p:sp>
              <p:nvSpPr>
                <p:cNvPr id="208960" name="Rectangle 113"/>
                <p:cNvSpPr>
                  <a:spLocks noChangeArrowheads="1"/>
                </p:cNvSpPr>
                <p:nvPr/>
              </p:nvSpPr>
              <p:spPr bwMode="auto">
                <a:xfrm>
                  <a:off x="28" y="3857"/>
                  <a:ext cx="1219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Marques et al. (1998)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61" name="Rectangle 114"/>
                <p:cNvSpPr>
                  <a:spLocks noChangeArrowheads="1"/>
                </p:cNvSpPr>
                <p:nvPr/>
              </p:nvSpPr>
              <p:spPr bwMode="auto">
                <a:xfrm>
                  <a:off x="0" y="3857"/>
                  <a:ext cx="1275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43" name="Group 115"/>
              <p:cNvGrpSpPr>
                <a:grpSpLocks/>
              </p:cNvGrpSpPr>
              <p:nvPr/>
            </p:nvGrpSpPr>
            <p:grpSpPr bwMode="auto">
              <a:xfrm>
                <a:off x="1275" y="3857"/>
                <a:ext cx="623" cy="403"/>
                <a:chOff x="1275" y="3857"/>
                <a:chExt cx="623" cy="403"/>
              </a:xfrm>
            </p:grpSpPr>
            <p:sp>
              <p:nvSpPr>
                <p:cNvPr id="20895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303" y="3857"/>
                  <a:ext cx="567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Portugal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5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75" y="3857"/>
                  <a:ext cx="623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44" name="Group 118"/>
              <p:cNvGrpSpPr>
                <a:grpSpLocks/>
              </p:cNvGrpSpPr>
              <p:nvPr/>
            </p:nvGrpSpPr>
            <p:grpSpPr bwMode="auto">
              <a:xfrm>
                <a:off x="1898" y="3857"/>
                <a:ext cx="818" cy="403"/>
                <a:chOff x="1898" y="3857"/>
                <a:chExt cx="818" cy="403"/>
              </a:xfrm>
            </p:grpSpPr>
            <p:sp>
              <p:nvSpPr>
                <p:cNvPr id="208956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26" y="3857"/>
                  <a:ext cx="762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4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53,8 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4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57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98" y="3857"/>
                  <a:ext cx="818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45" name="Group 121"/>
              <p:cNvGrpSpPr>
                <a:grpSpLocks/>
              </p:cNvGrpSpPr>
              <p:nvPr/>
            </p:nvGrpSpPr>
            <p:grpSpPr bwMode="auto">
              <a:xfrm>
                <a:off x="2716" y="3857"/>
                <a:ext cx="776" cy="403"/>
                <a:chOff x="2716" y="3857"/>
                <a:chExt cx="776" cy="403"/>
              </a:xfrm>
            </p:grpSpPr>
            <p:sp>
              <p:nvSpPr>
                <p:cNvPr id="2089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744" y="3857"/>
                  <a:ext cx="720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21,7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716" y="3857"/>
                  <a:ext cx="776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46" name="Group 124"/>
              <p:cNvGrpSpPr>
                <a:grpSpLocks/>
              </p:cNvGrpSpPr>
              <p:nvPr/>
            </p:nvGrpSpPr>
            <p:grpSpPr bwMode="auto">
              <a:xfrm>
                <a:off x="0" y="4260"/>
                <a:ext cx="1275" cy="403"/>
                <a:chOff x="0" y="4260"/>
                <a:chExt cx="1275" cy="403"/>
              </a:xfrm>
            </p:grpSpPr>
            <p:sp>
              <p:nvSpPr>
                <p:cNvPr id="208952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" y="4260"/>
                  <a:ext cx="1219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Boucher et al (2001)</a:t>
                  </a:r>
                </a:p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53" name="Rectangle 126"/>
                <p:cNvSpPr>
                  <a:spLocks noChangeArrowheads="1"/>
                </p:cNvSpPr>
                <p:nvPr/>
              </p:nvSpPr>
              <p:spPr bwMode="auto">
                <a:xfrm>
                  <a:off x="0" y="4260"/>
                  <a:ext cx="1275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47" name="Group 127"/>
              <p:cNvGrpSpPr>
                <a:grpSpLocks/>
              </p:cNvGrpSpPr>
              <p:nvPr/>
            </p:nvGrpSpPr>
            <p:grpSpPr bwMode="auto">
              <a:xfrm>
                <a:off x="1275" y="4260"/>
                <a:ext cx="623" cy="403"/>
                <a:chOff x="1275" y="4260"/>
                <a:chExt cx="623" cy="403"/>
              </a:xfrm>
            </p:grpSpPr>
            <p:sp>
              <p:nvSpPr>
                <p:cNvPr id="208950" name="Rectangle 128"/>
                <p:cNvSpPr>
                  <a:spLocks noChangeArrowheads="1"/>
                </p:cNvSpPr>
                <p:nvPr/>
              </p:nvSpPr>
              <p:spPr bwMode="auto">
                <a:xfrm>
                  <a:off x="1303" y="4260"/>
                  <a:ext cx="567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France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51" name="Rectangle 129"/>
                <p:cNvSpPr>
                  <a:spLocks noChangeArrowheads="1"/>
                </p:cNvSpPr>
                <p:nvPr/>
              </p:nvSpPr>
              <p:spPr bwMode="auto">
                <a:xfrm>
                  <a:off x="1275" y="4260"/>
                  <a:ext cx="623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48" name="Group 130"/>
              <p:cNvGrpSpPr>
                <a:grpSpLocks/>
              </p:cNvGrpSpPr>
              <p:nvPr/>
            </p:nvGrpSpPr>
            <p:grpSpPr bwMode="auto">
              <a:xfrm>
                <a:off x="1898" y="4260"/>
                <a:ext cx="818" cy="403"/>
                <a:chOff x="1898" y="4260"/>
                <a:chExt cx="818" cy="403"/>
              </a:xfrm>
            </p:grpSpPr>
            <p:sp>
              <p:nvSpPr>
                <p:cNvPr id="208948" name="Rectangle 131"/>
                <p:cNvSpPr>
                  <a:spLocks noChangeArrowheads="1"/>
                </p:cNvSpPr>
                <p:nvPr/>
              </p:nvSpPr>
              <p:spPr bwMode="auto">
                <a:xfrm>
                  <a:off x="1926" y="4260"/>
                  <a:ext cx="762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4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79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49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98" y="4260"/>
                  <a:ext cx="818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209049" name="Group 133"/>
              <p:cNvGrpSpPr>
                <a:grpSpLocks/>
              </p:cNvGrpSpPr>
              <p:nvPr/>
            </p:nvGrpSpPr>
            <p:grpSpPr bwMode="auto">
              <a:xfrm>
                <a:off x="2716" y="4260"/>
                <a:ext cx="776" cy="403"/>
                <a:chOff x="2716" y="4260"/>
                <a:chExt cx="776" cy="403"/>
              </a:xfrm>
            </p:grpSpPr>
            <p:sp>
              <p:nvSpPr>
                <p:cNvPr id="20894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744" y="4260"/>
                  <a:ext cx="720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FR" sz="2000">
                      <a:solidFill>
                        <a:srgbClr val="1F497D"/>
                      </a:solidFill>
                      <a:latin typeface="Tahoma" pitchFamily="34" charset="0"/>
                      <a:cs typeface="Times New Roman" pitchFamily="18" charset="0"/>
                    </a:rPr>
                    <a:t>63</a:t>
                  </a:r>
                </a:p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 sz="2000">
                    <a:solidFill>
                      <a:srgbClr val="1F497D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20894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716" y="4260"/>
                  <a:ext cx="776" cy="403"/>
                </a:xfrm>
                <a:prstGeom prst="rect">
                  <a:avLst/>
                </a:prstGeom>
                <a:noFill/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r-FR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208901" name="Rectangle 136"/>
            <p:cNvSpPr>
              <a:spLocks noChangeArrowheads="1"/>
            </p:cNvSpPr>
            <p:nvPr/>
          </p:nvSpPr>
          <p:spPr bwMode="auto">
            <a:xfrm>
              <a:off x="-3" y="-3"/>
              <a:ext cx="3498" cy="4669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66697" name="Rectangle 137"/>
          <p:cNvSpPr>
            <a:spLocks noChangeArrowheads="1"/>
          </p:cNvSpPr>
          <p:nvPr/>
        </p:nvSpPr>
        <p:spPr bwMode="auto">
          <a:xfrm>
            <a:off x="304800" y="76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Quality</a:t>
            </a:r>
            <a:r>
              <a:rPr lang="fr-FR" sz="36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</a:t>
            </a:r>
            <a:r>
              <a:rPr lang="fr-FR" sz="36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Endodontic</a:t>
            </a:r>
            <a:r>
              <a:rPr lang="fr-FR" sz="36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fr-FR" sz="36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Treatments</a:t>
            </a:r>
            <a:endParaRPr lang="fr-FR" sz="3600" dirty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9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Boite+SachetBlanc"/>
          <p:cNvPicPr>
            <a:picLocks noChangeAspect="1" noChangeArrowheads="1"/>
          </p:cNvPicPr>
          <p:nvPr/>
        </p:nvPicPr>
        <p:blipFill>
          <a:blip r:embed="rId2" cstate="print"/>
          <a:srcRect l="1891"/>
          <a:stretch>
            <a:fillRect/>
          </a:stretch>
        </p:blipFill>
        <p:spPr bwMode="auto">
          <a:xfrm>
            <a:off x="5715000" y="-65088"/>
            <a:ext cx="329406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971550" y="765175"/>
            <a:ext cx="4557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ProRoot</a:t>
            </a:r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MTA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539750" y="2349500"/>
            <a:ext cx="7637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PHYSICAL &amp; CHEMICAL PROPERTIES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6038" y="3140075"/>
            <a:ext cx="916146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7953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					12,5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WORKING TIME		5 min.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SETTING TIME			4 h.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R. COMPRESSION 		67,3 </a:t>
            </a:r>
            <a:r>
              <a:rPr lang="fr-F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MPa</a:t>
            </a: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fr-FR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Amalgam</a:t>
            </a:r>
            <a:r>
              <a:rPr lang="fr-F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: 311,1 </a:t>
            </a:r>
            <a:r>
              <a:rPr lang="fr-FR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Mpa</a:t>
            </a: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RADIO OPACITY		&lt; </a:t>
            </a:r>
            <a:r>
              <a:rPr lang="fr-F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Amalgam</a:t>
            </a:r>
            <a:endParaRPr lang="fr-F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			&gt; IRM et Super EBA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Boite+Sachet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068638"/>
            <a:ext cx="32893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042988" y="620713"/>
            <a:ext cx="70437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</a:t>
            </a:r>
            <a:r>
              <a:rPr lang="fr-FR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two</a:t>
            </a:r>
            <a:r>
              <a:rPr lang="fr-FR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main </a:t>
            </a:r>
            <a:r>
              <a:rPr lang="fr-FR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properties</a:t>
            </a:r>
            <a:r>
              <a:rPr lang="fr-FR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ProRoot</a:t>
            </a:r>
            <a:r>
              <a:rPr lang="fr-FR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MTA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3850" y="3260725"/>
            <a:ext cx="5114925" cy="2058988"/>
            <a:chOff x="1075" y="2054"/>
            <a:chExt cx="3625" cy="129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04" y="2054"/>
              <a:ext cx="3263" cy="404"/>
              <a:chOff x="1104" y="2054"/>
              <a:chExt cx="3263" cy="404"/>
            </a:xfrm>
          </p:grpSpPr>
          <p:sp>
            <p:nvSpPr>
              <p:cNvPr id="236552" name="Text Box 6"/>
              <p:cNvSpPr txBox="1">
                <a:spLocks noChangeArrowheads="1"/>
              </p:cNvSpPr>
              <p:nvPr/>
            </p:nvSpPr>
            <p:spPr bwMode="auto">
              <a:xfrm>
                <a:off x="1536" y="2054"/>
                <a:ext cx="283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3600">
                    <a:solidFill>
                      <a:prstClr val="black"/>
                    </a:solidFill>
                    <a:latin typeface="Arial" pitchFamily="34" charset="0"/>
                  </a:rPr>
                  <a:t>SEALING ABILITY</a:t>
                </a:r>
              </a:p>
            </p:txBody>
          </p:sp>
          <p:sp>
            <p:nvSpPr>
              <p:cNvPr id="236553" name="AutoShape 7"/>
              <p:cNvSpPr>
                <a:spLocks noChangeArrowheads="1"/>
              </p:cNvSpPr>
              <p:nvPr/>
            </p:nvSpPr>
            <p:spPr bwMode="auto">
              <a:xfrm>
                <a:off x="1104" y="2160"/>
                <a:ext cx="336" cy="144"/>
              </a:xfrm>
              <a:prstGeom prst="chevron">
                <a:avLst>
                  <a:gd name="adj" fmla="val 58333"/>
                </a:avLst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800" b="1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36550" name="Text Box 8"/>
            <p:cNvSpPr txBox="1">
              <a:spLocks noChangeArrowheads="1"/>
            </p:cNvSpPr>
            <p:nvPr/>
          </p:nvSpPr>
          <p:spPr bwMode="auto">
            <a:xfrm>
              <a:off x="1545" y="2947"/>
              <a:ext cx="31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600">
                  <a:solidFill>
                    <a:prstClr val="black"/>
                  </a:solidFill>
                  <a:latin typeface="Arial" pitchFamily="34" charset="0"/>
                </a:rPr>
                <a:t>BIOCOMPATIBILITY</a:t>
              </a:r>
            </a:p>
          </p:txBody>
        </p:sp>
        <p:sp>
          <p:nvSpPr>
            <p:cNvPr id="236551" name="AutoShape 9"/>
            <p:cNvSpPr>
              <a:spLocks noChangeArrowheads="1"/>
            </p:cNvSpPr>
            <p:nvPr/>
          </p:nvSpPr>
          <p:spPr bwMode="auto">
            <a:xfrm>
              <a:off x="1075" y="3072"/>
              <a:ext cx="336" cy="144"/>
            </a:xfrm>
            <a:prstGeom prst="chevron">
              <a:avLst>
                <a:gd name="adj" fmla="val 58333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2540000" y="642938"/>
            <a:ext cx="45577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ProRoot</a:t>
            </a:r>
            <a:r>
              <a:rPr lang="fr-FR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 b="1" dirty="0">
                <a:solidFill>
                  <a:prstClr val="black"/>
                </a:solidFill>
                <a:latin typeface="Arial" pitchFamily="34" charset="0"/>
              </a:rPr>
              <a:t>INDICATIONS</a:t>
            </a:r>
            <a:r>
              <a:rPr lang="fr-FR" sz="4400" b="1" dirty="0">
                <a:solidFill>
                  <a:srgbClr val="795339"/>
                </a:solidFill>
                <a:latin typeface="Tahoma" pitchFamily="34" charset="0"/>
              </a:rPr>
              <a:t> </a:t>
            </a:r>
            <a:endParaRPr lang="fr-FR" sz="5400" b="1" dirty="0">
              <a:solidFill>
                <a:srgbClr val="795339"/>
              </a:solidFill>
              <a:latin typeface="Tahom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4663" y="2476500"/>
            <a:ext cx="6318250" cy="701675"/>
            <a:chOff x="281" y="2810"/>
            <a:chExt cx="4478" cy="442"/>
          </a:xfrm>
        </p:grpSpPr>
        <p:sp>
          <p:nvSpPr>
            <p:cNvPr id="237581" name="Rectangle 4"/>
            <p:cNvSpPr>
              <a:spLocks noChangeArrowheads="1"/>
            </p:cNvSpPr>
            <p:nvPr/>
          </p:nvSpPr>
          <p:spPr bwMode="auto">
            <a:xfrm>
              <a:off x="551" y="2810"/>
              <a:ext cx="42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4000" b="1">
                  <a:solidFill>
                    <a:prstClr val="black"/>
                  </a:solidFill>
                  <a:latin typeface="Arial" pitchFamily="34" charset="0"/>
                </a:rPr>
                <a:t>PERFORATION REPAIR</a:t>
              </a:r>
            </a:p>
          </p:txBody>
        </p:sp>
        <p:sp>
          <p:nvSpPr>
            <p:cNvPr id="237582" name="AutoShape 5"/>
            <p:cNvSpPr>
              <a:spLocks noChangeArrowheads="1"/>
            </p:cNvSpPr>
            <p:nvPr/>
          </p:nvSpPr>
          <p:spPr bwMode="auto">
            <a:xfrm>
              <a:off x="281" y="2999"/>
              <a:ext cx="270" cy="96"/>
            </a:xfrm>
            <a:prstGeom prst="chevron">
              <a:avLst>
                <a:gd name="adj" fmla="val 70313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6413" y="4441825"/>
            <a:ext cx="4371975" cy="701675"/>
            <a:chOff x="270" y="1725"/>
            <a:chExt cx="3098" cy="442"/>
          </a:xfrm>
        </p:grpSpPr>
        <p:sp>
          <p:nvSpPr>
            <p:cNvPr id="237579" name="Rectangle 7"/>
            <p:cNvSpPr>
              <a:spLocks noChangeArrowheads="1"/>
            </p:cNvSpPr>
            <p:nvPr/>
          </p:nvSpPr>
          <p:spPr bwMode="auto">
            <a:xfrm>
              <a:off x="540" y="1725"/>
              <a:ext cx="28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4000" b="1">
                  <a:solidFill>
                    <a:prstClr val="black"/>
                  </a:solidFill>
                  <a:latin typeface="Arial" pitchFamily="34" charset="0"/>
                </a:rPr>
                <a:t>PULP CAPPING</a:t>
              </a:r>
            </a:p>
          </p:txBody>
        </p:sp>
        <p:sp>
          <p:nvSpPr>
            <p:cNvPr id="237580" name="AutoShape 8"/>
            <p:cNvSpPr>
              <a:spLocks noChangeArrowheads="1"/>
            </p:cNvSpPr>
            <p:nvPr/>
          </p:nvSpPr>
          <p:spPr bwMode="auto">
            <a:xfrm>
              <a:off x="270" y="1895"/>
              <a:ext cx="270" cy="96"/>
            </a:xfrm>
            <a:prstGeom prst="chevron">
              <a:avLst>
                <a:gd name="adj" fmla="val 70313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12763" y="3379788"/>
            <a:ext cx="7786687" cy="763587"/>
            <a:chOff x="288" y="2206"/>
            <a:chExt cx="5519" cy="481"/>
          </a:xfrm>
        </p:grpSpPr>
        <p:sp>
          <p:nvSpPr>
            <p:cNvPr id="237577" name="Rectangle 10"/>
            <p:cNvSpPr>
              <a:spLocks noChangeArrowheads="1"/>
            </p:cNvSpPr>
            <p:nvPr/>
          </p:nvSpPr>
          <p:spPr bwMode="auto">
            <a:xfrm>
              <a:off x="576" y="2206"/>
              <a:ext cx="5231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4000" b="1">
                  <a:solidFill>
                    <a:prstClr val="black"/>
                  </a:solidFill>
                  <a:latin typeface="Arial" pitchFamily="34" charset="0"/>
                </a:rPr>
                <a:t>APEXIFICATION (Apical Plug)</a:t>
              </a:r>
            </a:p>
          </p:txBody>
        </p:sp>
        <p:sp>
          <p:nvSpPr>
            <p:cNvPr id="237578" name="AutoShape 11"/>
            <p:cNvSpPr>
              <a:spLocks noChangeArrowheads="1"/>
            </p:cNvSpPr>
            <p:nvPr/>
          </p:nvSpPr>
          <p:spPr bwMode="auto">
            <a:xfrm>
              <a:off x="288" y="2448"/>
              <a:ext cx="269" cy="96"/>
            </a:xfrm>
            <a:prstGeom prst="chevron">
              <a:avLst>
                <a:gd name="adj" fmla="val 70052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34988" y="5405438"/>
            <a:ext cx="8159750" cy="809625"/>
            <a:chOff x="285" y="3405"/>
            <a:chExt cx="5782" cy="510"/>
          </a:xfrm>
        </p:grpSpPr>
        <p:sp>
          <p:nvSpPr>
            <p:cNvPr id="237575" name="Text Box 13"/>
            <p:cNvSpPr txBox="1">
              <a:spLocks noChangeArrowheads="1"/>
            </p:cNvSpPr>
            <p:nvPr/>
          </p:nvSpPr>
          <p:spPr bwMode="auto">
            <a:xfrm>
              <a:off x="555" y="3405"/>
              <a:ext cx="5512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4000" b="1">
                  <a:solidFill>
                    <a:prstClr val="black"/>
                  </a:solidFill>
                  <a:latin typeface="Arial" pitchFamily="34" charset="0"/>
                </a:rPr>
                <a:t>ROOT-END FILLING MATERIAL</a:t>
              </a:r>
            </a:p>
          </p:txBody>
        </p:sp>
        <p:sp>
          <p:nvSpPr>
            <p:cNvPr id="237576" name="AutoShape 14"/>
            <p:cNvSpPr>
              <a:spLocks noChangeArrowheads="1"/>
            </p:cNvSpPr>
            <p:nvPr/>
          </p:nvSpPr>
          <p:spPr bwMode="auto">
            <a:xfrm>
              <a:off x="285" y="3623"/>
              <a:ext cx="270" cy="96"/>
            </a:xfrm>
            <a:prstGeom prst="chevron">
              <a:avLst>
                <a:gd name="adj" fmla="val 70313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 l="5247" r="4626"/>
          <a:stretch>
            <a:fillRect/>
          </a:stretch>
        </p:blipFill>
        <p:spPr bwMode="auto">
          <a:xfrm rot="2449">
            <a:off x="4716463" y="2565400"/>
            <a:ext cx="42672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735138" y="404813"/>
            <a:ext cx="61737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ProRoot</a:t>
            </a:r>
            <a:r>
              <a:rPr lang="fr-FR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For Perforation </a:t>
            </a:r>
            <a:r>
              <a:rPr lang="fr-FR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Repair</a:t>
            </a:r>
            <a:endParaRPr lang="fr-FR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684463"/>
            <a:ext cx="3303588" cy="579437"/>
            <a:chOff x="281" y="2872"/>
            <a:chExt cx="2341" cy="365"/>
          </a:xfrm>
        </p:grpSpPr>
        <p:sp>
          <p:nvSpPr>
            <p:cNvPr id="238606" name="Rectangle 5"/>
            <p:cNvSpPr>
              <a:spLocks noChangeArrowheads="1"/>
            </p:cNvSpPr>
            <p:nvPr/>
          </p:nvSpPr>
          <p:spPr bwMode="auto">
            <a:xfrm>
              <a:off x="590" y="2872"/>
              <a:ext cx="20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prstClr val="black"/>
                  </a:solidFill>
                  <a:latin typeface="Arial" pitchFamily="34" charset="0"/>
                </a:rPr>
                <a:t>Lee et al. 1993</a:t>
              </a:r>
            </a:p>
          </p:txBody>
        </p:sp>
        <p:sp>
          <p:nvSpPr>
            <p:cNvPr id="238607" name="AutoShape 6"/>
            <p:cNvSpPr>
              <a:spLocks noChangeArrowheads="1"/>
            </p:cNvSpPr>
            <p:nvPr/>
          </p:nvSpPr>
          <p:spPr bwMode="auto">
            <a:xfrm>
              <a:off x="281" y="2999"/>
              <a:ext cx="270" cy="96"/>
            </a:xfrm>
            <a:prstGeom prst="chevron">
              <a:avLst>
                <a:gd name="adj" fmla="val 70313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09600" y="5367338"/>
            <a:ext cx="4006850" cy="579437"/>
            <a:chOff x="270" y="1749"/>
            <a:chExt cx="2839" cy="365"/>
          </a:xfrm>
        </p:grpSpPr>
        <p:sp>
          <p:nvSpPr>
            <p:cNvPr id="238604" name="Rectangle 8"/>
            <p:cNvSpPr>
              <a:spLocks noChangeArrowheads="1"/>
            </p:cNvSpPr>
            <p:nvPr/>
          </p:nvSpPr>
          <p:spPr bwMode="auto">
            <a:xfrm>
              <a:off x="582" y="1749"/>
              <a:ext cx="252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prstClr val="black"/>
                  </a:solidFill>
                  <a:latin typeface="Arial" pitchFamily="34" charset="0"/>
                </a:rPr>
                <a:t>Holland et al. 2001</a:t>
              </a:r>
            </a:p>
          </p:txBody>
        </p:sp>
        <p:sp>
          <p:nvSpPr>
            <p:cNvPr id="238605" name="AutoShape 9"/>
            <p:cNvSpPr>
              <a:spLocks noChangeArrowheads="1"/>
            </p:cNvSpPr>
            <p:nvPr/>
          </p:nvSpPr>
          <p:spPr bwMode="auto">
            <a:xfrm>
              <a:off x="270" y="1895"/>
              <a:ext cx="270" cy="96"/>
            </a:xfrm>
            <a:prstGeom prst="chevron">
              <a:avLst>
                <a:gd name="adj" fmla="val 7031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4000" b="1">
                <a:solidFill>
                  <a:srgbClr val="79533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600" y="4322763"/>
            <a:ext cx="3963988" cy="628650"/>
            <a:chOff x="306" y="2234"/>
            <a:chExt cx="2810" cy="396"/>
          </a:xfrm>
        </p:grpSpPr>
        <p:sp>
          <p:nvSpPr>
            <p:cNvPr id="238602" name="Rectangle 11"/>
            <p:cNvSpPr>
              <a:spLocks noChangeArrowheads="1"/>
            </p:cNvSpPr>
            <p:nvPr/>
          </p:nvSpPr>
          <p:spPr bwMode="auto">
            <a:xfrm>
              <a:off x="629" y="2234"/>
              <a:ext cx="2487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prstClr val="black"/>
                  </a:solidFill>
                  <a:latin typeface="Arial" pitchFamily="34" charset="0"/>
                </a:rPr>
                <a:t>Nakata et al. 1998</a:t>
              </a:r>
            </a:p>
          </p:txBody>
        </p:sp>
        <p:sp>
          <p:nvSpPr>
            <p:cNvPr id="238603" name="AutoShape 12"/>
            <p:cNvSpPr>
              <a:spLocks noChangeArrowheads="1"/>
            </p:cNvSpPr>
            <p:nvPr/>
          </p:nvSpPr>
          <p:spPr bwMode="auto">
            <a:xfrm>
              <a:off x="306" y="2448"/>
              <a:ext cx="269" cy="96"/>
            </a:xfrm>
            <a:prstGeom prst="chevron">
              <a:avLst>
                <a:gd name="adj" fmla="val 70052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09600" y="3538538"/>
            <a:ext cx="4160838" cy="579437"/>
            <a:chOff x="281" y="2872"/>
            <a:chExt cx="2948" cy="365"/>
          </a:xfrm>
        </p:grpSpPr>
        <p:sp>
          <p:nvSpPr>
            <p:cNvPr id="238600" name="Rectangle 14"/>
            <p:cNvSpPr>
              <a:spLocks noChangeArrowheads="1"/>
            </p:cNvSpPr>
            <p:nvPr/>
          </p:nvSpPr>
          <p:spPr bwMode="auto">
            <a:xfrm>
              <a:off x="590" y="2872"/>
              <a:ext cx="26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prstClr val="black"/>
                  </a:solidFill>
                  <a:latin typeface="Arial" pitchFamily="34" charset="0"/>
                </a:rPr>
                <a:t>Pitt Ford et al. 1995</a:t>
              </a:r>
            </a:p>
          </p:txBody>
        </p:sp>
        <p:sp>
          <p:nvSpPr>
            <p:cNvPr id="238601" name="AutoShape 15"/>
            <p:cNvSpPr>
              <a:spLocks noChangeArrowheads="1"/>
            </p:cNvSpPr>
            <p:nvPr/>
          </p:nvSpPr>
          <p:spPr bwMode="auto">
            <a:xfrm>
              <a:off x="281" y="2999"/>
              <a:ext cx="270" cy="96"/>
            </a:xfrm>
            <a:prstGeom prst="chevron">
              <a:avLst>
                <a:gd name="adj" fmla="val 70313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BatagliaPreOp c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0"/>
            <a:ext cx="8264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19" name="Line 3"/>
          <p:cNvSpPr>
            <a:spLocks noChangeShapeType="1"/>
          </p:cNvSpPr>
          <p:nvPr/>
        </p:nvSpPr>
        <p:spPr bwMode="auto">
          <a:xfrm flipV="1">
            <a:off x="4538663" y="4191000"/>
            <a:ext cx="203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928688" y="4857750"/>
            <a:ext cx="3424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MTA GUN</a:t>
            </a:r>
          </a:p>
        </p:txBody>
      </p:sp>
      <p:pic>
        <p:nvPicPr>
          <p:cNvPr id="240643" name="Picture 2" descr="Fig4-3e"/>
          <p:cNvPicPr>
            <a:picLocks noChangeAspect="1" noChangeArrowheads="1"/>
          </p:cNvPicPr>
          <p:nvPr/>
        </p:nvPicPr>
        <p:blipFill>
          <a:blip r:embed="rId2" cstate="print"/>
          <a:srcRect l="1570" t="2985" r="3648" b="11940"/>
          <a:stretch>
            <a:fillRect/>
          </a:stretch>
        </p:blipFill>
        <p:spPr bwMode="auto">
          <a:xfrm>
            <a:off x="4929188" y="2643188"/>
            <a:ext cx="40005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44" name="Picture 3" descr="KitMTAGun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37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MTAG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CondensationM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88"/>
            <a:ext cx="9144000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BatagliaPostOp c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8" y="0"/>
            <a:ext cx="7993062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5" name="Line 3"/>
          <p:cNvSpPr>
            <a:spLocks noChangeShapeType="1"/>
          </p:cNvSpPr>
          <p:nvPr/>
        </p:nvSpPr>
        <p:spPr bwMode="auto">
          <a:xfrm>
            <a:off x="3929063" y="3200400"/>
            <a:ext cx="203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Bataglia2ans c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0"/>
            <a:ext cx="83312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12800" y="346075"/>
            <a:ext cx="7721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ProTaper Universal Retreatment</a:t>
            </a:r>
            <a:br>
              <a:rPr lang="fr-FR" sz="36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36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ProTaper « D »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4663" y="2632075"/>
            <a:ext cx="5824537" cy="1025525"/>
            <a:chOff x="336" y="1344"/>
            <a:chExt cx="4128" cy="646"/>
          </a:xfrm>
        </p:grpSpPr>
        <p:pic>
          <p:nvPicPr>
            <p:cNvPr id="209939" name="Picture 4" descr="1_retreat_rot copi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1415"/>
              <a:ext cx="3552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89" name="Rectangle 5"/>
            <p:cNvSpPr>
              <a:spLocks noChangeArrowheads="1"/>
            </p:cNvSpPr>
            <p:nvPr/>
          </p:nvSpPr>
          <p:spPr bwMode="auto">
            <a:xfrm>
              <a:off x="336" y="1344"/>
              <a:ext cx="67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40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D1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4663" y="4156075"/>
            <a:ext cx="6502400" cy="1025525"/>
            <a:chOff x="336" y="2138"/>
            <a:chExt cx="4608" cy="646"/>
          </a:xfrm>
        </p:grpSpPr>
        <p:pic>
          <p:nvPicPr>
            <p:cNvPr id="209937" name="Picture 7" descr="2_retreat_rot copi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2231"/>
              <a:ext cx="408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336" y="2138"/>
              <a:ext cx="67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40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D2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74663" y="5603875"/>
            <a:ext cx="7178675" cy="1025525"/>
            <a:chOff x="336" y="2976"/>
            <a:chExt cx="5184" cy="646"/>
          </a:xfrm>
        </p:grpSpPr>
        <p:pic>
          <p:nvPicPr>
            <p:cNvPr id="209935" name="Picture 10" descr="3_retreat_rot copi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3047"/>
              <a:ext cx="4608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>
              <a:off x="336" y="2976"/>
              <a:ext cx="67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40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D3</a:t>
              </a:r>
            </a:p>
          </p:txBody>
        </p:sp>
      </p:grpSp>
      <p:sp>
        <p:nvSpPr>
          <p:cNvPr id="209926" name="Rectangle 12"/>
          <p:cNvSpPr>
            <a:spLocks noChangeArrowheads="1"/>
          </p:cNvSpPr>
          <p:nvPr/>
        </p:nvSpPr>
        <p:spPr bwMode="auto">
          <a:xfrm>
            <a:off x="6410325" y="2844800"/>
            <a:ext cx="13795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30–9%</a:t>
            </a:r>
          </a:p>
        </p:txBody>
      </p:sp>
      <p:sp>
        <p:nvSpPr>
          <p:cNvPr id="209927" name="Rectangle 13"/>
          <p:cNvSpPr>
            <a:spLocks noChangeArrowheads="1"/>
          </p:cNvSpPr>
          <p:nvPr/>
        </p:nvSpPr>
        <p:spPr bwMode="auto">
          <a:xfrm>
            <a:off x="6958013" y="4327525"/>
            <a:ext cx="1377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25–8%</a:t>
            </a:r>
          </a:p>
        </p:txBody>
      </p:sp>
      <p:sp>
        <p:nvSpPr>
          <p:cNvPr id="209928" name="Rectangle 14"/>
          <p:cNvSpPr>
            <a:spLocks noChangeArrowheads="1"/>
          </p:cNvSpPr>
          <p:nvPr/>
        </p:nvSpPr>
        <p:spPr bwMode="auto">
          <a:xfrm>
            <a:off x="7704138" y="5851525"/>
            <a:ext cx="1377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20–7%</a:t>
            </a:r>
          </a:p>
        </p:txBody>
      </p:sp>
      <p:sp>
        <p:nvSpPr>
          <p:cNvPr id="209929" name="Rectangle 15"/>
          <p:cNvSpPr>
            <a:spLocks noChangeArrowheads="1"/>
          </p:cNvSpPr>
          <p:nvPr/>
        </p:nvSpPr>
        <p:spPr bwMode="auto">
          <a:xfrm>
            <a:off x="4327525" y="2022475"/>
            <a:ext cx="12509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16mm</a:t>
            </a:r>
          </a:p>
        </p:txBody>
      </p:sp>
      <p:sp>
        <p:nvSpPr>
          <p:cNvPr id="209930" name="Line 16"/>
          <p:cNvSpPr>
            <a:spLocks noChangeShapeType="1"/>
          </p:cNvSpPr>
          <p:nvPr/>
        </p:nvSpPr>
        <p:spPr bwMode="auto">
          <a:xfrm>
            <a:off x="3386138" y="2555875"/>
            <a:ext cx="27781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9931" name="Rectangle 17"/>
          <p:cNvSpPr>
            <a:spLocks noChangeArrowheads="1"/>
          </p:cNvSpPr>
          <p:nvPr/>
        </p:nvSpPr>
        <p:spPr bwMode="auto">
          <a:xfrm>
            <a:off x="4513263" y="3581400"/>
            <a:ext cx="12525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18mm</a:t>
            </a:r>
          </a:p>
        </p:txBody>
      </p:sp>
      <p:sp>
        <p:nvSpPr>
          <p:cNvPr id="209932" name="Line 18"/>
          <p:cNvSpPr>
            <a:spLocks noChangeShapeType="1"/>
          </p:cNvSpPr>
          <p:nvPr/>
        </p:nvSpPr>
        <p:spPr bwMode="auto">
          <a:xfrm>
            <a:off x="3454400" y="4114800"/>
            <a:ext cx="33194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9933" name="Rectangle 19"/>
          <p:cNvSpPr>
            <a:spLocks noChangeArrowheads="1"/>
          </p:cNvSpPr>
          <p:nvPr/>
        </p:nvSpPr>
        <p:spPr bwMode="auto">
          <a:xfrm>
            <a:off x="4643438" y="4953000"/>
            <a:ext cx="12525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22mm</a:t>
            </a:r>
          </a:p>
        </p:txBody>
      </p:sp>
      <p:sp>
        <p:nvSpPr>
          <p:cNvPr id="209934" name="Line 20"/>
          <p:cNvSpPr>
            <a:spLocks noChangeShapeType="1"/>
          </p:cNvSpPr>
          <p:nvPr/>
        </p:nvSpPr>
        <p:spPr bwMode="auto">
          <a:xfrm>
            <a:off x="3522663" y="5486400"/>
            <a:ext cx="4064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ApexificationJim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060575"/>
            <a:ext cx="38608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54038" y="596900"/>
            <a:ext cx="79978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ProRoot</a:t>
            </a:r>
            <a:r>
              <a:rPr lang="fr-FR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MTA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For </a:t>
            </a:r>
            <a:r>
              <a:rPr lang="fr-FR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Apexification</a:t>
            </a:r>
            <a:r>
              <a:rPr lang="fr-FR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(Apical </a:t>
            </a:r>
            <a:r>
              <a:rPr lang="fr-FR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Plugs</a:t>
            </a:r>
            <a:r>
              <a:rPr lang="fr-FR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3217863"/>
            <a:ext cx="4702175" cy="579437"/>
            <a:chOff x="281" y="2872"/>
            <a:chExt cx="3333" cy="365"/>
          </a:xfrm>
        </p:grpSpPr>
        <p:sp>
          <p:nvSpPr>
            <p:cNvPr id="245777" name="Rectangle 5"/>
            <p:cNvSpPr>
              <a:spLocks noChangeArrowheads="1"/>
            </p:cNvSpPr>
            <p:nvPr/>
          </p:nvSpPr>
          <p:spPr bwMode="auto">
            <a:xfrm>
              <a:off x="590" y="2872"/>
              <a:ext cx="30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prstClr val="black"/>
                  </a:solidFill>
                  <a:latin typeface="Arial" pitchFamily="34" charset="0"/>
                </a:rPr>
                <a:t>Shahabang et al. 1999</a:t>
              </a:r>
            </a:p>
          </p:txBody>
        </p:sp>
        <p:sp>
          <p:nvSpPr>
            <p:cNvPr id="245778" name="AutoShape 6"/>
            <p:cNvSpPr>
              <a:spLocks noChangeArrowheads="1"/>
            </p:cNvSpPr>
            <p:nvPr/>
          </p:nvSpPr>
          <p:spPr bwMode="auto">
            <a:xfrm>
              <a:off x="281" y="2999"/>
              <a:ext cx="270" cy="96"/>
            </a:xfrm>
            <a:prstGeom prst="chevron">
              <a:avLst>
                <a:gd name="adj" fmla="val 70313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09600" y="5503863"/>
            <a:ext cx="3781425" cy="579437"/>
            <a:chOff x="270" y="1749"/>
            <a:chExt cx="2680" cy="365"/>
          </a:xfrm>
        </p:grpSpPr>
        <p:sp>
          <p:nvSpPr>
            <p:cNvPr id="245775" name="Rectangle 8"/>
            <p:cNvSpPr>
              <a:spLocks noChangeArrowheads="1"/>
            </p:cNvSpPr>
            <p:nvPr/>
          </p:nvSpPr>
          <p:spPr bwMode="auto">
            <a:xfrm>
              <a:off x="582" y="1749"/>
              <a:ext cx="23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prstClr val="black"/>
                  </a:solidFill>
                  <a:latin typeface="Arial" pitchFamily="34" charset="0"/>
                </a:rPr>
                <a:t>Simon et al. 2007</a:t>
              </a:r>
            </a:p>
          </p:txBody>
        </p:sp>
        <p:sp>
          <p:nvSpPr>
            <p:cNvPr id="245776" name="AutoShape 9"/>
            <p:cNvSpPr>
              <a:spLocks noChangeArrowheads="1"/>
            </p:cNvSpPr>
            <p:nvPr/>
          </p:nvSpPr>
          <p:spPr bwMode="auto">
            <a:xfrm>
              <a:off x="270" y="1895"/>
              <a:ext cx="270" cy="96"/>
            </a:xfrm>
            <a:prstGeom prst="chevron">
              <a:avLst>
                <a:gd name="adj" fmla="val 7031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4000" b="1">
                <a:solidFill>
                  <a:srgbClr val="79533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600" y="4641850"/>
            <a:ext cx="4010025" cy="628650"/>
            <a:chOff x="306" y="2234"/>
            <a:chExt cx="2842" cy="396"/>
          </a:xfrm>
        </p:grpSpPr>
        <p:sp>
          <p:nvSpPr>
            <p:cNvPr id="245773" name="Rectangle 11"/>
            <p:cNvSpPr>
              <a:spLocks noChangeArrowheads="1"/>
            </p:cNvSpPr>
            <p:nvPr/>
          </p:nvSpPr>
          <p:spPr bwMode="auto">
            <a:xfrm>
              <a:off x="629" y="2234"/>
              <a:ext cx="251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prstClr val="black"/>
                  </a:solidFill>
                  <a:latin typeface="Arial" pitchFamily="34" charset="0"/>
                </a:rPr>
                <a:t>Felippe et al. 2006</a:t>
              </a:r>
            </a:p>
          </p:txBody>
        </p:sp>
        <p:sp>
          <p:nvSpPr>
            <p:cNvPr id="245774" name="AutoShape 12"/>
            <p:cNvSpPr>
              <a:spLocks noChangeArrowheads="1"/>
            </p:cNvSpPr>
            <p:nvPr/>
          </p:nvSpPr>
          <p:spPr bwMode="auto">
            <a:xfrm>
              <a:off x="306" y="2448"/>
              <a:ext cx="269" cy="96"/>
            </a:xfrm>
            <a:prstGeom prst="chevron">
              <a:avLst>
                <a:gd name="adj" fmla="val 70052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09600" y="3995738"/>
            <a:ext cx="4905375" cy="579437"/>
            <a:chOff x="281" y="2872"/>
            <a:chExt cx="3476" cy="365"/>
          </a:xfrm>
        </p:grpSpPr>
        <p:sp>
          <p:nvSpPr>
            <p:cNvPr id="245771" name="Rectangle 14"/>
            <p:cNvSpPr>
              <a:spLocks noChangeArrowheads="1"/>
            </p:cNvSpPr>
            <p:nvPr/>
          </p:nvSpPr>
          <p:spPr bwMode="auto">
            <a:xfrm>
              <a:off x="590" y="2872"/>
              <a:ext cx="316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prstClr val="black"/>
                  </a:solidFill>
                  <a:latin typeface="Arial" pitchFamily="34" charset="0"/>
                </a:rPr>
                <a:t>Hachmeister et al. 2001</a:t>
              </a:r>
            </a:p>
          </p:txBody>
        </p:sp>
        <p:sp>
          <p:nvSpPr>
            <p:cNvPr id="245772" name="AutoShape 15"/>
            <p:cNvSpPr>
              <a:spLocks noChangeArrowheads="1"/>
            </p:cNvSpPr>
            <p:nvPr/>
          </p:nvSpPr>
          <p:spPr bwMode="auto">
            <a:xfrm>
              <a:off x="281" y="2999"/>
              <a:ext cx="270" cy="96"/>
            </a:xfrm>
            <a:prstGeom prst="chevron">
              <a:avLst>
                <a:gd name="adj" fmla="val 70313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09600" y="2455863"/>
            <a:ext cx="3506788" cy="579437"/>
            <a:chOff x="281" y="2872"/>
            <a:chExt cx="2486" cy="365"/>
          </a:xfrm>
        </p:grpSpPr>
        <p:sp>
          <p:nvSpPr>
            <p:cNvPr id="245769" name="Rectangle 17"/>
            <p:cNvSpPr>
              <a:spLocks noChangeArrowheads="1"/>
            </p:cNvSpPr>
            <p:nvPr/>
          </p:nvSpPr>
          <p:spPr bwMode="auto">
            <a:xfrm>
              <a:off x="590" y="2872"/>
              <a:ext cx="21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200">
                  <a:solidFill>
                    <a:prstClr val="black"/>
                  </a:solidFill>
                  <a:latin typeface="Arial" pitchFamily="34" charset="0"/>
                </a:rPr>
                <a:t>Tittle et al. 1996</a:t>
              </a:r>
            </a:p>
          </p:txBody>
        </p:sp>
        <p:sp>
          <p:nvSpPr>
            <p:cNvPr id="245770" name="AutoShape 18"/>
            <p:cNvSpPr>
              <a:spLocks noChangeArrowheads="1"/>
            </p:cNvSpPr>
            <p:nvPr/>
          </p:nvSpPr>
          <p:spPr bwMode="auto">
            <a:xfrm>
              <a:off x="281" y="2999"/>
              <a:ext cx="270" cy="96"/>
            </a:xfrm>
            <a:prstGeom prst="chevron">
              <a:avLst>
                <a:gd name="adj" fmla="val 70313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209800"/>
            <a:ext cx="3136900" cy="4419600"/>
            <a:chOff x="29" y="240"/>
            <a:chExt cx="3523" cy="398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6" y="240"/>
              <a:ext cx="3456" cy="3984"/>
              <a:chOff x="48" y="96"/>
              <a:chExt cx="3552" cy="4080"/>
            </a:xfrm>
          </p:grpSpPr>
          <p:pic>
            <p:nvPicPr>
              <p:cNvPr id="4106" name="Picture 4" descr="ApexificationHist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" y="96"/>
                <a:ext cx="3538" cy="4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7" name="Rectangle 5"/>
              <p:cNvSpPr>
                <a:spLocks noChangeArrowheads="1"/>
              </p:cNvSpPr>
              <p:nvPr/>
            </p:nvSpPr>
            <p:spPr bwMode="auto">
              <a:xfrm>
                <a:off x="48" y="96"/>
                <a:ext cx="3552" cy="4080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2800" b="1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105" name="Text Box 6"/>
            <p:cNvSpPr txBox="1">
              <a:spLocks noChangeArrowheads="1"/>
            </p:cNvSpPr>
            <p:nvPr/>
          </p:nvSpPr>
          <p:spPr bwMode="auto">
            <a:xfrm>
              <a:off x="29" y="326"/>
              <a:ext cx="1561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1">
                  <a:solidFill>
                    <a:srgbClr val="795339"/>
                  </a:solidFill>
                  <a:latin typeface="Tahoma" pitchFamily="34" charset="0"/>
                </a:rPr>
                <a:t>Shahabang et al.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i="1">
                  <a:solidFill>
                    <a:srgbClr val="795339"/>
                  </a:solidFill>
                  <a:latin typeface="Tahoma" pitchFamily="34" charset="0"/>
                </a:rPr>
                <a:t>J Endodon 1999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149600" y="2514600"/>
            <a:ext cx="5994400" cy="4343400"/>
            <a:chOff x="2160" y="1344"/>
            <a:chExt cx="4248" cy="2736"/>
          </a:xfrm>
        </p:grpSpPr>
        <p:graphicFrame>
          <p:nvGraphicFramePr>
            <p:cNvPr id="4098" name="Object 8"/>
            <p:cNvGraphicFramePr>
              <a:graphicFrameLocks noChangeAspect="1"/>
            </p:cNvGraphicFramePr>
            <p:nvPr/>
          </p:nvGraphicFramePr>
          <p:xfrm>
            <a:off x="2160" y="1539"/>
            <a:ext cx="4248" cy="2541"/>
          </p:xfrm>
          <a:graphic>
            <a:graphicData uri="http://schemas.openxmlformats.org/presentationml/2006/ole">
              <p:oleObj spid="_x0000_s4098" name="Graphique" r:id="rId4" imgW="6210300" imgH="3714902" progId="MSGraph.Chart.8">
                <p:embed followColorScheme="full"/>
              </p:oleObj>
            </a:graphicData>
          </a:graphic>
        </p:graphicFrame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 rot="26749">
              <a:off x="2352" y="134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795339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338138" y="457200"/>
            <a:ext cx="83994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 comparative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study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root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-end induction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using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osteogenic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Protein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-1, calcium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hydroxide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Mineral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Trioxide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Aggregate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dogs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Shahabang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fr-FR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et al.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J </a:t>
            </a:r>
            <a:r>
              <a:rPr lang="fr-FR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Endodon</a:t>
            </a:r>
            <a:r>
              <a:rPr lang="fr-F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1999 ; 25 : 1-5.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3492500" y="2349500"/>
            <a:ext cx="22320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795339"/>
                </a:solidFill>
                <a:latin typeface="Arial" pitchFamily="34" charset="0"/>
              </a:rPr>
              <a:t>% of roots with apical closure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PeillotPreOp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323850" y="260350"/>
            <a:ext cx="43703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oite+Sachet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354" y="2500306"/>
            <a:ext cx="4431802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PaillotPostOp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/>
          <a:stretch>
            <a:fillRect/>
          </a:stretch>
        </p:blipFill>
        <p:spPr bwMode="auto">
          <a:xfrm>
            <a:off x="68263" y="0"/>
            <a:ext cx="4440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1" name="Picture 3" descr="1an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4470400" y="0"/>
            <a:ext cx="467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812800" y="381000"/>
            <a:ext cx="7721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ProTaper</a:t>
            </a:r>
            <a:r>
              <a:rPr lang="fr-FR" sz="36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« D » </a:t>
            </a:r>
            <a:br>
              <a:rPr lang="fr-FR" sz="36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36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Decreasing</a:t>
            </a:r>
            <a:r>
              <a:rPr lang="fr-FR" sz="36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Taper</a:t>
            </a:r>
          </a:p>
        </p:txBody>
      </p:sp>
      <p:pic>
        <p:nvPicPr>
          <p:cNvPr id="87043" name="Picture 3" descr="ConicitéVariableDécroissant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C0B0B"/>
              </a:clrFrom>
              <a:clrTo>
                <a:srgbClr val="0C0B0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2667000"/>
            <a:ext cx="266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981200"/>
            <a:ext cx="2819400" cy="4419600"/>
            <a:chOff x="576" y="1248"/>
            <a:chExt cx="1776" cy="2784"/>
          </a:xfrm>
        </p:grpSpPr>
        <p:sp>
          <p:nvSpPr>
            <p:cNvPr id="210953" name="Line 5"/>
            <p:cNvSpPr>
              <a:spLocks noChangeShapeType="1"/>
            </p:cNvSpPr>
            <p:nvPr/>
          </p:nvSpPr>
          <p:spPr bwMode="auto">
            <a:xfrm flipH="1">
              <a:off x="576" y="1248"/>
              <a:ext cx="864" cy="27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0954" name="Line 6"/>
            <p:cNvSpPr>
              <a:spLocks noChangeShapeType="1"/>
            </p:cNvSpPr>
            <p:nvPr/>
          </p:nvSpPr>
          <p:spPr bwMode="auto">
            <a:xfrm>
              <a:off x="1440" y="1248"/>
              <a:ext cx="912" cy="26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81600" y="1828800"/>
            <a:ext cx="2819400" cy="4419600"/>
            <a:chOff x="576" y="1248"/>
            <a:chExt cx="1776" cy="2784"/>
          </a:xfrm>
        </p:grpSpPr>
        <p:sp>
          <p:nvSpPr>
            <p:cNvPr id="210951" name="Line 8"/>
            <p:cNvSpPr>
              <a:spLocks noChangeShapeType="1"/>
            </p:cNvSpPr>
            <p:nvPr/>
          </p:nvSpPr>
          <p:spPr bwMode="auto">
            <a:xfrm flipH="1">
              <a:off x="576" y="1248"/>
              <a:ext cx="864" cy="27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0952" name="Line 9"/>
            <p:cNvSpPr>
              <a:spLocks noChangeShapeType="1"/>
            </p:cNvSpPr>
            <p:nvPr/>
          </p:nvSpPr>
          <p:spPr bwMode="auto">
            <a:xfrm>
              <a:off x="1440" y="1248"/>
              <a:ext cx="912" cy="26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pic>
        <p:nvPicPr>
          <p:cNvPr id="87046" name="Picture 10" descr="Pyramid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C0B0B"/>
              </a:clrFrom>
              <a:clrTo>
                <a:srgbClr val="0C0B0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24400" y="3556000"/>
            <a:ext cx="3581400" cy="299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812800" y="574675"/>
            <a:ext cx="7721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ProTaper D1</a:t>
            </a:r>
            <a:br>
              <a:rPr lang="fr-FR" sz="32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32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Active Tip : allows better initial penetration in the material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-2411634">
            <a:off x="-396875" y="3644900"/>
            <a:ext cx="5824538" cy="1025525"/>
            <a:chOff x="336" y="1344"/>
            <a:chExt cx="4128" cy="646"/>
          </a:xfrm>
        </p:grpSpPr>
        <p:pic>
          <p:nvPicPr>
            <p:cNvPr id="211974" name="Picture 4" descr="1_retreat_rot copi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1415"/>
              <a:ext cx="3552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336" y="1343"/>
              <a:ext cx="672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4000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D1</a:t>
              </a:r>
            </a:p>
          </p:txBody>
        </p:sp>
      </p:grpSp>
      <p:sp>
        <p:nvSpPr>
          <p:cNvPr id="211972" name="Rectangle 6"/>
          <p:cNvSpPr>
            <a:spLocks noChangeArrowheads="1"/>
          </p:cNvSpPr>
          <p:nvPr/>
        </p:nvSpPr>
        <p:spPr bwMode="auto">
          <a:xfrm>
            <a:off x="4743450" y="2060575"/>
            <a:ext cx="812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000">
                <a:solidFill>
                  <a:srgbClr val="1F497D"/>
                </a:solidFill>
                <a:latin typeface="Comic Sans MS" pitchFamily="66" charset="0"/>
              </a:rPr>
              <a:t>30 </a:t>
            </a:r>
          </a:p>
        </p:txBody>
      </p:sp>
      <p:pic>
        <p:nvPicPr>
          <p:cNvPr id="211973" name="Picture 7" descr="Retreatment D1 Active T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98788"/>
            <a:ext cx="48006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827088" y="4076700"/>
            <a:ext cx="7721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6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Retreatment Sequence</a:t>
            </a:r>
          </a:p>
        </p:txBody>
      </p:sp>
      <p:pic>
        <p:nvPicPr>
          <p:cNvPr id="212995" name="Picture 3" descr="LOGO-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7200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1" descr="logoedu_0.t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837384" y="1070422"/>
            <a:ext cx="710280" cy="77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NobsD.DENTSPLY_MA\Mes documents\Logo Maillefer\Logo quadri ombré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AFA"/>
              </a:clrFrom>
              <a:clrTo>
                <a:srgbClr val="FB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14313"/>
            <a:ext cx="1622524" cy="89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812800" y="3048000"/>
            <a:ext cx="21732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 Insoluble </a:t>
            </a:r>
            <a:r>
              <a:rPr lang="fr-FR" sz="28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resins</a:t>
            </a:r>
            <a:endParaRPr lang="fr-FR" sz="2800" dirty="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4019" name="Line 3"/>
          <p:cNvSpPr>
            <a:spLocks noChangeShapeType="1"/>
          </p:cNvSpPr>
          <p:nvPr/>
        </p:nvSpPr>
        <p:spPr bwMode="auto">
          <a:xfrm flipH="1">
            <a:off x="2359025" y="1905000"/>
            <a:ext cx="1570038" cy="11509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824538" y="3124200"/>
            <a:ext cx="210026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 Soluble</a:t>
            </a:r>
            <a:b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Pastes</a:t>
            </a:r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4741863" y="1828800"/>
            <a:ext cx="1692275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830263" y="4508500"/>
            <a:ext cx="2301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Ultrasonics </a:t>
            </a:r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 flipH="1">
            <a:off x="1963738" y="43434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063750" y="650875"/>
            <a:ext cx="49133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40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RETREATMENT</a:t>
            </a:r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 flipH="1">
            <a:off x="4402138" y="1905000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3589338" y="3068638"/>
            <a:ext cx="1762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 Gutta Percha</a:t>
            </a:r>
          </a:p>
        </p:txBody>
      </p:sp>
      <p:sp>
        <p:nvSpPr>
          <p:cNvPr id="214027" name="Line 11"/>
          <p:cNvSpPr>
            <a:spLocks noChangeShapeType="1"/>
          </p:cNvSpPr>
          <p:nvPr/>
        </p:nvSpPr>
        <p:spPr bwMode="auto">
          <a:xfrm flipH="1">
            <a:off x="4335463" y="43434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3419475" y="4878388"/>
            <a:ext cx="24812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ProTaper D</a:t>
            </a:r>
            <a:b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 Solvent</a:t>
            </a:r>
            <a:r>
              <a:rPr lang="fr-FR" sz="36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5867400" y="5084763"/>
            <a:ext cx="2254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Solvent</a:t>
            </a:r>
            <a:r>
              <a:rPr lang="fr-FR" sz="36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fr-FR" sz="36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36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ProTaper D</a:t>
            </a:r>
            <a:br>
              <a:rPr lang="fr-FR" sz="2800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fr-FR" sz="2800">
              <a:solidFill>
                <a:srgbClr val="1F497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 flipH="1">
            <a:off x="6877050" y="42926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6316663" cy="5761038"/>
            <a:chOff x="144" y="0"/>
            <a:chExt cx="5328" cy="4284"/>
          </a:xfrm>
        </p:grpSpPr>
        <p:pic>
          <p:nvPicPr>
            <p:cNvPr id="215047" name="Picture 3" descr="D1Mési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0"/>
              <a:ext cx="5328" cy="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048" name="Rectangle 4"/>
            <p:cNvSpPr>
              <a:spLocks noChangeArrowheads="1"/>
            </p:cNvSpPr>
            <p:nvPr/>
          </p:nvSpPr>
          <p:spPr bwMode="auto">
            <a:xfrm>
              <a:off x="959" y="288"/>
              <a:ext cx="578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800">
                  <a:solidFill>
                    <a:srgbClr val="1F497D"/>
                  </a:solidFill>
                  <a:latin typeface="Arial" pitchFamily="34" charset="0"/>
                  <a:cs typeface="Arial" pitchFamily="34" charset="0"/>
                </a:rPr>
                <a:t>D1</a:t>
              </a:r>
            </a:p>
          </p:txBody>
        </p:sp>
      </p:grpSp>
      <p:sp>
        <p:nvSpPr>
          <p:cNvPr id="215043" name="Text Box 7"/>
          <p:cNvSpPr txBox="1">
            <a:spLocks noChangeArrowheads="1"/>
          </p:cNvSpPr>
          <p:nvPr/>
        </p:nvSpPr>
        <p:spPr bwMode="auto">
          <a:xfrm rot="-1680728">
            <a:off x="5110163" y="5351463"/>
            <a:ext cx="4608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>
                <a:solidFill>
                  <a:prstClr val="black"/>
                </a:solidFill>
                <a:latin typeface="Arial" pitchFamily="34" charset="0"/>
              </a:rPr>
              <a:t>If there is still material in the canal, move to D2</a:t>
            </a:r>
            <a:endParaRPr lang="en-US" sz="24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15044" name="Picture 5" descr="FlaconDMSIV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0"/>
            <a:ext cx="278606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5" name="Rectangle 6"/>
          <p:cNvSpPr>
            <a:spLocks noChangeArrowheads="1"/>
          </p:cNvSpPr>
          <p:nvPr/>
        </p:nvSpPr>
        <p:spPr bwMode="auto">
          <a:xfrm>
            <a:off x="-142875" y="5502275"/>
            <a:ext cx="60007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>
                <a:solidFill>
                  <a:prstClr val="black"/>
                </a:solidFill>
                <a:latin typeface="Arial" pitchFamily="34" charset="0"/>
              </a:rPr>
              <a:t>Use D1 with an in-and-out motion</a:t>
            </a: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00" b="1">
              <a:solidFill>
                <a:prstClr val="black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In case of blockage, do not force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>
                <a:solidFill>
                  <a:prstClr val="black"/>
                </a:solidFill>
                <a:latin typeface="Arial" pitchFamily="34" charset="0"/>
              </a:rPr>
              <a:t>take an X-Ray.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i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15046" name="ZoneTexte 8"/>
          <p:cNvSpPr txBox="1">
            <a:spLocks noChangeArrowheads="1"/>
          </p:cNvSpPr>
          <p:nvPr/>
        </p:nvSpPr>
        <p:spPr bwMode="auto">
          <a:xfrm>
            <a:off x="4857750" y="4071938"/>
            <a:ext cx="4429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latin typeface="Arial" pitchFamily="34" charset="0"/>
              </a:rPr>
              <a:t>Use DMS 4 to softened Gutta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551</Words>
  <Application>Microsoft Office PowerPoint</Application>
  <PresentationFormat>Affichage à l'écran (4:3)</PresentationFormat>
  <Paragraphs>189</Paragraphs>
  <Slides>43</Slides>
  <Notes>2</Notes>
  <HiddenSlides>0</HiddenSlides>
  <MMClips>3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1_Human</vt:lpstr>
      <vt:lpstr>2_Thème Office</vt:lpstr>
      <vt:lpstr>2_Human</vt:lpstr>
      <vt:lpstr>Photo Editor Photo</vt:lpstr>
      <vt:lpstr>Graphique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START-X™ #4 – METAL POST REMOVAL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</vt:vector>
  </TitlesOfParts>
  <Company>Dentsply Maillefer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 </cp:lastModifiedBy>
  <cp:revision>4</cp:revision>
  <dcterms:created xsi:type="dcterms:W3CDTF">2010-08-17T11:46:19Z</dcterms:created>
  <dcterms:modified xsi:type="dcterms:W3CDTF">2010-08-19T09:48:02Z</dcterms:modified>
</cp:coreProperties>
</file>