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008000"/>
    <a:srgbClr val="00C900"/>
    <a:srgbClr val="2CCF28"/>
    <a:srgbClr val="7B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74461" y="2348880"/>
            <a:ext cx="529100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r>
              <a:rPr lang="cs-CZ" sz="2800" dirty="0"/>
              <a:t> se zabývá měřením práce a je odvozena ze dvou řeckých slov: „</a:t>
            </a:r>
            <a:r>
              <a:rPr lang="cs-CZ" sz="2800" i="1" dirty="0" err="1"/>
              <a:t>ergon</a:t>
            </a:r>
            <a:r>
              <a:rPr lang="cs-CZ" sz="2800" dirty="0"/>
              <a:t>“ znamená </a:t>
            </a:r>
            <a:r>
              <a:rPr lang="cs-CZ" sz="2800" i="1" dirty="0" smtClean="0"/>
              <a:t>dílo</a:t>
            </a:r>
            <a:r>
              <a:rPr lang="cs-CZ" sz="2800" dirty="0" smtClean="0"/>
              <a:t>,  </a:t>
            </a:r>
            <a:r>
              <a:rPr lang="cs-CZ" sz="2800" dirty="0"/>
              <a:t>„</a:t>
            </a:r>
            <a:r>
              <a:rPr lang="cs-CZ" sz="2800" i="1" dirty="0" err="1"/>
              <a:t>metron</a:t>
            </a:r>
            <a:r>
              <a:rPr lang="cs-CZ" sz="2800" dirty="0"/>
              <a:t>“znamená </a:t>
            </a:r>
            <a:r>
              <a:rPr lang="cs-CZ" sz="2800" i="1" dirty="0" smtClean="0"/>
              <a:t>míra.</a:t>
            </a:r>
          </a:p>
          <a:p>
            <a:pPr algn="just"/>
            <a:endParaRPr lang="cs-CZ" sz="2800" i="1" dirty="0"/>
          </a:p>
          <a:p>
            <a:pPr algn="just"/>
            <a:r>
              <a:rPr lang="cs-CZ" sz="2800" dirty="0" smtClean="0"/>
              <a:t>  </a:t>
            </a:r>
            <a:r>
              <a:rPr lang="cs-CZ" sz="2800" dirty="0"/>
              <a:t>Test je součástí komplexu zkoušek hodnotících reakce a adaptace organismu na zátěž. Výsledky zátěžového vyšetření přispívají ve vnitřním lékařství ke stanovení </a:t>
            </a:r>
            <a:r>
              <a:rPr lang="cs-CZ" sz="2800" dirty="0" smtClean="0"/>
              <a:t>diagnózy, </a:t>
            </a:r>
            <a:r>
              <a:rPr lang="cs-CZ" sz="2800" dirty="0"/>
              <a:t>k rozhodnutí o léčbě nebo ke kontrole </a:t>
            </a:r>
            <a:r>
              <a:rPr lang="cs-CZ" sz="2800" dirty="0" smtClean="0"/>
              <a:t>její účinnosti</a:t>
            </a:r>
            <a:r>
              <a:rPr lang="cs-CZ" sz="2800" dirty="0"/>
              <a:t>. Ve sportovní medicíně se používá hlavně k hodnocení výkonnosti vyšetřované osoby.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" y="3748836"/>
            <a:ext cx="9079549" cy="309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Skupina 24"/>
          <p:cNvGrpSpPr/>
          <p:nvPr/>
        </p:nvGrpSpPr>
        <p:grpSpPr>
          <a:xfrm>
            <a:off x="309276" y="3956932"/>
            <a:ext cx="8620708" cy="2856444"/>
            <a:chOff x="309276" y="3592211"/>
            <a:chExt cx="8620708" cy="2856444"/>
          </a:xfrm>
        </p:grpSpPr>
        <p:grpSp>
          <p:nvGrpSpPr>
            <p:cNvPr id="5" name="Skupina 4"/>
            <p:cNvGrpSpPr/>
            <p:nvPr/>
          </p:nvGrpSpPr>
          <p:grpSpPr>
            <a:xfrm>
              <a:off x="309276" y="3592211"/>
              <a:ext cx="7647100" cy="1613054"/>
              <a:chOff x="309276" y="1311890"/>
              <a:chExt cx="7647100" cy="1613054"/>
            </a:xfrm>
          </p:grpSpPr>
          <p:sp>
            <p:nvSpPr>
              <p:cNvPr id="4" name="TextovéPole 3"/>
              <p:cNvSpPr txBox="1"/>
              <p:nvPr/>
            </p:nvSpPr>
            <p:spPr>
              <a:xfrm>
                <a:off x="309276" y="1700808"/>
                <a:ext cx="324000" cy="8013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 smtClean="0"/>
                  <a:t>klid</a:t>
                </a:r>
                <a:endParaRPr lang="cs-CZ" dirty="0"/>
              </a:p>
            </p:txBody>
          </p:sp>
          <p:sp>
            <p:nvSpPr>
              <p:cNvPr id="6" name="TextovéPole 5"/>
              <p:cNvSpPr txBox="1"/>
              <p:nvPr/>
            </p:nvSpPr>
            <p:spPr>
              <a:xfrm>
                <a:off x="2195736" y="1340768"/>
                <a:ext cx="15841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dirty="0" smtClean="0"/>
                  <a:t>áze zátěže</a:t>
                </a:r>
                <a:endParaRPr lang="cs-CZ" dirty="0"/>
              </a:p>
            </p:txBody>
          </p:sp>
          <p:sp>
            <p:nvSpPr>
              <p:cNvPr id="7" name="TextovéPole 6"/>
              <p:cNvSpPr txBox="1"/>
              <p:nvPr/>
            </p:nvSpPr>
            <p:spPr>
              <a:xfrm>
                <a:off x="685240" y="1311890"/>
                <a:ext cx="396000" cy="15841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 smtClean="0"/>
                  <a:t>zahřívací fáze</a:t>
                </a:r>
                <a:endParaRPr lang="cs-CZ" dirty="0"/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6372200" y="1493168"/>
                <a:ext cx="15841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dirty="0" smtClean="0"/>
                  <a:t>áze zotavení</a:t>
                </a:r>
                <a:endParaRPr lang="cs-CZ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4801424" y="1346055"/>
                <a:ext cx="360000" cy="157888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/>
                  <a:t>f</a:t>
                </a:r>
                <a:r>
                  <a:rPr lang="cs-CZ" dirty="0" smtClean="0"/>
                  <a:t>áze zklidnění</a:t>
                </a:r>
                <a:endParaRPr lang="cs-CZ" dirty="0"/>
              </a:p>
            </p:txBody>
          </p:sp>
        </p:grpSp>
        <p:sp>
          <p:nvSpPr>
            <p:cNvPr id="11" name="TextovéPole 10"/>
            <p:cNvSpPr txBox="1"/>
            <p:nvPr/>
          </p:nvSpPr>
          <p:spPr>
            <a:xfrm>
              <a:off x="7777856" y="6079323"/>
              <a:ext cx="11521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[</a:t>
              </a:r>
              <a:r>
                <a:rPr lang="en-US" dirty="0" err="1" smtClean="0"/>
                <a:t>minuty</a:t>
              </a:r>
              <a:r>
                <a:rPr lang="en-US" dirty="0" smtClean="0"/>
                <a:t>]</a:t>
              </a:r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67544" y="260648"/>
            <a:ext cx="3133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Vyšetřovací  fáze: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276" y="2464027"/>
            <a:ext cx="24106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aplikace nízké zátěže s cílem zvýšit </a:t>
            </a:r>
            <a:r>
              <a:rPr lang="cs-CZ" dirty="0" smtClean="0"/>
              <a:t>prokrvení</a:t>
            </a:r>
            <a:r>
              <a:rPr lang="en-US" dirty="0" smtClean="0"/>
              <a:t> </a:t>
            </a:r>
            <a:r>
              <a:rPr lang="cs-CZ" dirty="0" smtClean="0"/>
              <a:t>tkání</a:t>
            </a:r>
            <a:r>
              <a:rPr lang="cs-CZ" dirty="0"/>
              <a:t>, zlepšit pohyblivost kloubů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5378" y="1257556"/>
            <a:ext cx="12350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záznam klidových hodnot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41001" y="1202268"/>
            <a:ext cx="20598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vystavení vyšetřované osoby regulované fyzické </a:t>
            </a:r>
            <a:r>
              <a:rPr lang="cs-CZ" dirty="0" smtClean="0"/>
              <a:t>práci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05857" y="1479268"/>
            <a:ext cx="331236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zátěž o nízké intenzitě s cílem urychlit </a:t>
            </a:r>
            <a:r>
              <a:rPr lang="cs-CZ" sz="1600" dirty="0" smtClean="0"/>
              <a:t>odbourávání </a:t>
            </a:r>
            <a:r>
              <a:rPr lang="cs-CZ" sz="1600" dirty="0"/>
              <a:t>zplodin </a:t>
            </a:r>
            <a:r>
              <a:rPr lang="en-US" sz="1600" dirty="0" smtClean="0"/>
              <a:t>m</a:t>
            </a:r>
            <a:r>
              <a:rPr lang="cs-CZ" sz="1600" dirty="0" err="1" smtClean="0"/>
              <a:t>etabolismu</a:t>
            </a:r>
            <a:r>
              <a:rPr lang="cs-CZ" sz="1600" dirty="0" smtClean="0"/>
              <a:t> </a:t>
            </a:r>
            <a:r>
              <a:rPr lang="cs-CZ" sz="1600" dirty="0"/>
              <a:t>(kyselina </a:t>
            </a:r>
            <a:r>
              <a:rPr lang="cs-CZ" sz="1600" dirty="0" smtClean="0"/>
              <a:t>mléčná</a:t>
            </a:r>
            <a:r>
              <a:rPr lang="cs-CZ" sz="1600" dirty="0"/>
              <a:t>), pomáhá návratu srdeční </a:t>
            </a:r>
            <a:r>
              <a:rPr lang="en-US" sz="1600" dirty="0" smtClean="0"/>
              <a:t>f</a:t>
            </a:r>
            <a:r>
              <a:rPr lang="cs-CZ" sz="1600" dirty="0" err="1" smtClean="0"/>
              <a:t>rekvence</a:t>
            </a:r>
            <a:r>
              <a:rPr lang="cs-CZ" sz="1600" dirty="0" smtClean="0"/>
              <a:t> do</a:t>
            </a:r>
            <a:r>
              <a:rPr lang="en-US" sz="1600" dirty="0" smtClean="0"/>
              <a:t> </a:t>
            </a:r>
            <a:r>
              <a:rPr lang="cs-CZ" sz="1600" dirty="0" smtClean="0"/>
              <a:t>klidu</a:t>
            </a:r>
            <a:r>
              <a:rPr lang="en-US" sz="1600" dirty="0" smtClean="0"/>
              <a:t> a </a:t>
            </a:r>
            <a:r>
              <a:rPr lang="cs-CZ" sz="1600" dirty="0" err="1" smtClean="0"/>
              <a:t>reduk</a:t>
            </a:r>
            <a:r>
              <a:rPr lang="en-US" sz="1600" dirty="0" smtClean="0"/>
              <a:t>ci</a:t>
            </a:r>
            <a:r>
              <a:rPr lang="cs-CZ" sz="1600" dirty="0" smtClean="0"/>
              <a:t> závratí </a:t>
            </a:r>
            <a:r>
              <a:rPr lang="cs-CZ" sz="1600" dirty="0"/>
              <a:t>a </a:t>
            </a:r>
            <a:r>
              <a:rPr lang="cs-CZ" sz="1600" dirty="0" smtClean="0"/>
              <a:t>kolapsů </a:t>
            </a:r>
            <a:r>
              <a:rPr lang="cs-CZ" sz="1600" dirty="0"/>
              <a:t>z </a:t>
            </a:r>
            <a:r>
              <a:rPr lang="en-US" sz="1600" dirty="0" smtClean="0"/>
              <a:t>d</a:t>
            </a:r>
            <a:r>
              <a:rPr lang="cs-CZ" sz="1600" dirty="0" err="1" smtClean="0"/>
              <a:t>ůvodu</a:t>
            </a:r>
            <a:r>
              <a:rPr lang="cs-CZ" sz="1600" dirty="0" smtClean="0"/>
              <a:t> </a:t>
            </a:r>
            <a:r>
              <a:rPr lang="cs-CZ" sz="1600" dirty="0" err="1" smtClean="0"/>
              <a:t>pozátěžové</a:t>
            </a:r>
            <a:r>
              <a:rPr lang="cs-CZ" sz="1600" dirty="0" smtClean="0"/>
              <a:t> </a:t>
            </a:r>
            <a:r>
              <a:rPr lang="cs-CZ" sz="1600" dirty="0"/>
              <a:t>hypotenze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58239" y="3256437"/>
            <a:ext cx="3312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sledování uklidnění po zátěži</a:t>
            </a:r>
          </a:p>
        </p:txBody>
      </p:sp>
      <p:cxnSp>
        <p:nvCxnSpPr>
          <p:cNvPr id="19" name="Přímá spojnice 18"/>
          <p:cNvCxnSpPr>
            <a:stCxn id="4" idx="0"/>
          </p:cNvCxnSpPr>
          <p:nvPr/>
        </p:nvCxnSpPr>
        <p:spPr>
          <a:xfrm flipH="1" flipV="1">
            <a:off x="309276" y="2226260"/>
            <a:ext cx="162000" cy="2119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6" idx="0"/>
          </p:cNvCxnSpPr>
          <p:nvPr/>
        </p:nvCxnSpPr>
        <p:spPr>
          <a:xfrm flipV="1">
            <a:off x="2987824" y="2424994"/>
            <a:ext cx="144016" cy="15608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7" idx="0"/>
          </p:cNvCxnSpPr>
          <p:nvPr/>
        </p:nvCxnSpPr>
        <p:spPr>
          <a:xfrm flipV="1">
            <a:off x="883240" y="3670974"/>
            <a:ext cx="27009" cy="285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>
            <a:stCxn id="9" idx="0"/>
          </p:cNvCxnSpPr>
          <p:nvPr/>
        </p:nvCxnSpPr>
        <p:spPr>
          <a:xfrm flipH="1" flipV="1">
            <a:off x="4801424" y="3064191"/>
            <a:ext cx="180000" cy="926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6928225" y="3619201"/>
            <a:ext cx="0" cy="5512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4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294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Typy  protokolů: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332032" y="3890116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jednostupňový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445403" y="3860425"/>
            <a:ext cx="2617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Stupňovaný s přestávkami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472180" y="3917044"/>
            <a:ext cx="3028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Stupňovaný bez </a:t>
            </a:r>
            <a:r>
              <a:rPr lang="cs-CZ" sz="2000" b="1" dirty="0" smtClean="0">
                <a:solidFill>
                  <a:srgbClr val="FF0000"/>
                </a:solidFill>
              </a:rPr>
              <a:t>přestávek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6881323" y="3886269"/>
            <a:ext cx="2272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„ramp“ protokol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547664" y="1628800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39932" y="14847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2051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25556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31316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3635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14908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638332" y="2817887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514566" y="5571301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596270" y="1712991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28960" y="4643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21" name="Přímá spojovací čára 20"/>
          <p:cNvCxnSpPr>
            <a:stCxn id="17" idx="9"/>
          </p:cNvCxnSpPr>
          <p:nvPr/>
        </p:nvCxnSpPr>
        <p:spPr>
          <a:xfrm flipV="1">
            <a:off x="1596270" y="836712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562522" y="2493397"/>
            <a:ext cx="273630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17643" y="305361"/>
            <a:ext cx="2952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 frekvence 180/min je vzestup srdeční frekvence při kontinuálním nárůstu zátěže LINEÁRNÍ</a:t>
            </a:r>
            <a:endParaRPr lang="en-US" sz="2000" dirty="0"/>
          </a:p>
        </p:txBody>
      </p:sp>
      <p:sp>
        <p:nvSpPr>
          <p:cNvPr id="3" name="Volný tvar 2"/>
          <p:cNvSpPr/>
          <p:nvPr/>
        </p:nvSpPr>
        <p:spPr>
          <a:xfrm>
            <a:off x="1552575" y="1695078"/>
            <a:ext cx="4057650" cy="3524250"/>
          </a:xfrm>
          <a:custGeom>
            <a:avLst/>
            <a:gdLst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333750 w 3848100"/>
              <a:gd name="connsiteY3" fmla="*/ 7620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14625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00400 w 4057650"/>
              <a:gd name="connsiteY3" fmla="*/ 20955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38500 w 4057650"/>
              <a:gd name="connsiteY3" fmla="*/ 15240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235527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164275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7650" h="3524250">
                <a:moveTo>
                  <a:pt x="0" y="3524250"/>
                </a:moveTo>
                <a:lnTo>
                  <a:pt x="2247900" y="1171575"/>
                </a:lnTo>
                <a:cubicBezTo>
                  <a:pt x="2700337" y="695325"/>
                  <a:pt x="2531712" y="826716"/>
                  <a:pt x="2714625" y="666750"/>
                </a:cubicBezTo>
                <a:cubicBezTo>
                  <a:pt x="2897538" y="506784"/>
                  <a:pt x="3121541" y="322901"/>
                  <a:pt x="3345378" y="211776"/>
                </a:cubicBezTo>
                <a:cubicBezTo>
                  <a:pt x="3569215" y="100651"/>
                  <a:pt x="3827834" y="30101"/>
                  <a:pt x="4057650" y="0"/>
                </a:cubicBezTo>
              </a:path>
            </a:pathLst>
          </a:cu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 rot="18804485">
            <a:off x="1468286" y="3064136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  <a:r>
              <a:rPr lang="cs-CZ" dirty="0" smtClean="0"/>
              <a:t>etrénovaný jedinec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8804485">
            <a:off x="1864637" y="3756682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trénovaný jedinec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>
            <a:off x="3635896" y="2493397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168527" y="2483872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891561" y="5086817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FF0000"/>
                </a:solidFill>
              </a:rPr>
              <a:t>170</a:t>
            </a:r>
            <a:endParaRPr lang="cs-CZ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174078" y="5092445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66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006600"/>
                </a:solidFill>
              </a:rPr>
              <a:t>170</a:t>
            </a:r>
            <a:endParaRPr lang="cs-CZ" sz="2000" b="1" baseline="-25000" dirty="0">
              <a:solidFill>
                <a:srgbClr val="0066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56134" y="2920766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b="1" dirty="0" smtClean="0"/>
              <a:t> : </a:t>
            </a:r>
            <a:r>
              <a:rPr lang="cs-CZ" sz="2000" dirty="0" smtClean="0"/>
              <a:t>Index </a:t>
            </a:r>
            <a:r>
              <a:rPr lang="cs-CZ" sz="2000" dirty="0"/>
              <a:t>zjišťující pracovní kapacitu při srdeční frekvenci 170 </a:t>
            </a:r>
            <a:r>
              <a:rPr lang="cs-CZ" sz="2000" dirty="0" smtClean="0"/>
              <a:t>tepů/min</a:t>
            </a:r>
            <a:r>
              <a:rPr lang="cs-CZ" sz="2000" dirty="0" smtClean="0"/>
              <a:t>. Je vyšší u trénovaného jedince. </a:t>
            </a:r>
          </a:p>
        </p:txBody>
      </p:sp>
      <p:sp>
        <p:nvSpPr>
          <p:cNvPr id="30" name="TextovéPole 29"/>
          <p:cNvSpPr txBox="1"/>
          <p:nvPr/>
        </p:nvSpPr>
        <p:spPr>
          <a:xfrm rot="16200000">
            <a:off x="3468762" y="5858968"/>
            <a:ext cx="132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trénovaný 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 rot="16200000">
            <a:off x="2864913" y="5884493"/>
            <a:ext cx="150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netrénovaný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80333"/>
              </p:ext>
            </p:extLst>
          </p:nvPr>
        </p:nvGraphicFramePr>
        <p:xfrm>
          <a:off x="1907704" y="2384561"/>
          <a:ext cx="4032448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30"/>
                <a:gridCol w="638893"/>
                <a:gridCol w="958340"/>
                <a:gridCol w="718755"/>
                <a:gridCol w="1157430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</a:t>
                      </a:r>
                    </a:p>
                    <a:p>
                      <a:pPr algn="ctr"/>
                      <a:r>
                        <a:rPr lang="cs-CZ" dirty="0" smtClean="0"/>
                        <a:t>Ě</a:t>
                      </a:r>
                    </a:p>
                    <a:p>
                      <a:pPr algn="ctr"/>
                      <a:r>
                        <a:rPr lang="cs-CZ" dirty="0" smtClean="0"/>
                        <a:t>K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muži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ženy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18044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1835696" y="1694164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Populační normy </a:t>
            </a:r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dirty="0" smtClean="0"/>
              <a:t> </a:t>
            </a:r>
            <a:r>
              <a:rPr lang="cs-CZ" sz="2000" dirty="0"/>
              <a:t>(Heller, </a:t>
            </a:r>
            <a:r>
              <a:rPr lang="cs-CZ" sz="2000" dirty="0" smtClean="0"/>
              <a:t>2005)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323528" y="989439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W</a:t>
            </a:r>
            <a:r>
              <a:rPr lang="cs-CZ" sz="2000" b="1" baseline="-25000" dirty="0"/>
              <a:t>170</a:t>
            </a:r>
            <a:r>
              <a:rPr lang="cs-CZ" sz="2000" b="1" dirty="0"/>
              <a:t> : </a:t>
            </a:r>
            <a:r>
              <a:rPr lang="cs-CZ" sz="2000" dirty="0"/>
              <a:t>Index zjišťující pracovní </a:t>
            </a:r>
            <a:r>
              <a:rPr lang="cs-CZ" sz="2000" dirty="0" smtClean="0"/>
              <a:t>kapacitu </a:t>
            </a:r>
            <a:r>
              <a:rPr lang="cs-CZ" sz="2000" smtClean="0"/>
              <a:t>(výkon) </a:t>
            </a:r>
            <a:r>
              <a:rPr lang="cs-CZ" sz="2000" dirty="0"/>
              <a:t>při srdeční frekvenci 170 </a:t>
            </a:r>
            <a:r>
              <a:rPr lang="cs-CZ" sz="2000" dirty="0" smtClean="0"/>
              <a:t>tepů/min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285</Words>
  <Application>Microsoft Office PowerPoint</Application>
  <PresentationFormat>Předvádění na obrazovce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Zuzana Nováková</cp:lastModifiedBy>
  <cp:revision>18</cp:revision>
  <dcterms:created xsi:type="dcterms:W3CDTF">2015-11-19T20:20:37Z</dcterms:created>
  <dcterms:modified xsi:type="dcterms:W3CDTF">2017-03-30T14:17:21Z</dcterms:modified>
</cp:coreProperties>
</file>