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0" r:id="rId4"/>
    <p:sldId id="262" r:id="rId5"/>
    <p:sldId id="258" r:id="rId6"/>
    <p:sldId id="25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A702-AE85-47EB-A7E1-233F9028B9A3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0319-1431-4A9F-A1C8-1807C43C1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943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A702-AE85-47EB-A7E1-233F9028B9A3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0319-1431-4A9F-A1C8-1807C43C1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17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A702-AE85-47EB-A7E1-233F9028B9A3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0319-1431-4A9F-A1C8-1807C43C1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33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A702-AE85-47EB-A7E1-233F9028B9A3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0319-1431-4A9F-A1C8-1807C43C1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79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A702-AE85-47EB-A7E1-233F9028B9A3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0319-1431-4A9F-A1C8-1807C43C1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056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A702-AE85-47EB-A7E1-233F9028B9A3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0319-1431-4A9F-A1C8-1807C43C1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366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A702-AE85-47EB-A7E1-233F9028B9A3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0319-1431-4A9F-A1C8-1807C43C1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26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A702-AE85-47EB-A7E1-233F9028B9A3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0319-1431-4A9F-A1C8-1807C43C1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159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A702-AE85-47EB-A7E1-233F9028B9A3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0319-1431-4A9F-A1C8-1807C43C1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73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A702-AE85-47EB-A7E1-233F9028B9A3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0319-1431-4A9F-A1C8-1807C43C1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102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A702-AE85-47EB-A7E1-233F9028B9A3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0319-1431-4A9F-A1C8-1807C43C1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75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5A702-AE85-47EB-A7E1-233F9028B9A3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B0319-1431-4A9F-A1C8-1807C43C1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3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06628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/>
              <a:t>Reflexy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06628"/>
            <a:ext cx="10515600" cy="5670335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Reflex</a:t>
            </a:r>
            <a:r>
              <a:rPr lang="cs-CZ" dirty="0" smtClean="0"/>
              <a:t>: mimovolní </a:t>
            </a:r>
            <a:r>
              <a:rPr lang="cs-CZ" dirty="0" smtClean="0"/>
              <a:t>odpověď </a:t>
            </a:r>
            <a:r>
              <a:rPr lang="cs-CZ" dirty="0" smtClean="0"/>
              <a:t>organismu vyvolaná podrážděním receptorů.</a:t>
            </a:r>
            <a:endParaRPr lang="cs-CZ" dirty="0"/>
          </a:p>
          <a:p>
            <a:r>
              <a:rPr lang="cs-CZ" b="1" dirty="0" smtClean="0"/>
              <a:t>Reflexní oblouk</a:t>
            </a:r>
            <a:r>
              <a:rPr lang="cs-CZ" dirty="0" smtClean="0"/>
              <a:t>: sestává </a:t>
            </a:r>
            <a:r>
              <a:rPr lang="cs-CZ" dirty="0" smtClean="0"/>
              <a:t>z: 1.-</a:t>
            </a:r>
            <a:r>
              <a:rPr lang="cs-CZ" dirty="0" smtClean="0"/>
              <a:t>receptoru, </a:t>
            </a:r>
            <a:r>
              <a:rPr lang="cs-CZ" dirty="0" smtClean="0"/>
              <a:t>2.- </a:t>
            </a:r>
            <a:r>
              <a:rPr lang="cs-CZ" dirty="0" smtClean="0"/>
              <a:t>dostředivé (aferentní) dráhy, </a:t>
            </a:r>
            <a:r>
              <a:rPr lang="cs-CZ" dirty="0" smtClean="0"/>
              <a:t>3.- </a:t>
            </a:r>
            <a:r>
              <a:rPr lang="cs-CZ" dirty="0" smtClean="0"/>
              <a:t>centra (v míše nebo v mozkovém kmeni), </a:t>
            </a:r>
            <a:r>
              <a:rPr lang="cs-CZ" dirty="0" smtClean="0"/>
              <a:t>4.- </a:t>
            </a:r>
            <a:r>
              <a:rPr lang="cs-CZ" dirty="0" smtClean="0"/>
              <a:t>odstředivé (eferentní) dráhy a </a:t>
            </a:r>
            <a:r>
              <a:rPr lang="cs-CZ" dirty="0" smtClean="0"/>
              <a:t>5.- </a:t>
            </a:r>
            <a:r>
              <a:rPr lang="cs-CZ" dirty="0" smtClean="0"/>
              <a:t>výkonného orgánu (efektor).</a:t>
            </a:r>
          </a:p>
          <a:p>
            <a:r>
              <a:rPr lang="cs-CZ" i="1" dirty="0" smtClean="0"/>
              <a:t>Jednotlivé reflexy</a:t>
            </a:r>
            <a:r>
              <a:rPr lang="cs-CZ" dirty="0" smtClean="0"/>
              <a:t> mají přesně anatomicky definované reflexní oblouky, </a:t>
            </a:r>
            <a:r>
              <a:rPr lang="cs-CZ" dirty="0" smtClean="0"/>
              <a:t>tedy </a:t>
            </a:r>
            <a:r>
              <a:rPr lang="cs-CZ" dirty="0" smtClean="0"/>
              <a:t>dráhu a centrum.</a:t>
            </a:r>
          </a:p>
          <a:p>
            <a:r>
              <a:rPr lang="cs-CZ" dirty="0" smtClean="0"/>
              <a:t>Podle charakteru reflexní odpovědi na určitý podnět, lze diagnostikovat a určit místo postižení nervového systému.</a:t>
            </a:r>
            <a:endParaRPr lang="cs-CZ" dirty="0"/>
          </a:p>
          <a:p>
            <a:r>
              <a:rPr lang="cs-CZ" i="1" dirty="0" smtClean="0"/>
              <a:t>Při vyšetřování reflexů sledujeme</a:t>
            </a:r>
            <a:r>
              <a:rPr lang="cs-CZ" dirty="0" smtClean="0"/>
              <a:t>:</a:t>
            </a:r>
          </a:p>
          <a:p>
            <a:r>
              <a:rPr lang="cs-CZ" dirty="0" smtClean="0"/>
              <a:t>1- Vybavitelnost reflexu</a:t>
            </a:r>
          </a:p>
          <a:p>
            <a:r>
              <a:rPr lang="cs-CZ" dirty="0" smtClean="0"/>
              <a:t>2- Kvantitativní změny odpovědi </a:t>
            </a:r>
            <a:endParaRPr lang="cs-CZ" dirty="0" smtClean="0"/>
          </a:p>
          <a:p>
            <a:r>
              <a:rPr lang="cs-CZ" dirty="0" smtClean="0"/>
              <a:t>3- </a:t>
            </a:r>
            <a:r>
              <a:rPr lang="cs-CZ" dirty="0" smtClean="0"/>
              <a:t>Kvalitativní změny odpovědi.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58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04849"/>
          </a:xfrm>
        </p:spPr>
        <p:txBody>
          <a:bodyPr>
            <a:normAutofit/>
          </a:bodyPr>
          <a:lstStyle/>
          <a:p>
            <a:r>
              <a:rPr lang="pl-PL" sz="2800" dirty="0" smtClean="0"/>
              <a:t>Schéma </a:t>
            </a:r>
            <a:r>
              <a:rPr lang="pl-PL" sz="2800" dirty="0"/>
              <a:t>drah </a:t>
            </a:r>
            <a:r>
              <a:rPr lang="pl-PL" sz="2800" dirty="0" smtClean="0"/>
              <a:t>odpovědných </a:t>
            </a:r>
            <a:r>
              <a:rPr lang="pl-PL" sz="2800" dirty="0"/>
              <a:t>za </a:t>
            </a:r>
            <a:r>
              <a:rPr lang="pl-PL" sz="2800" dirty="0" smtClean="0"/>
              <a:t>napínací reflex </a:t>
            </a:r>
            <a:r>
              <a:rPr lang="cs-CZ" sz="2800" dirty="0" smtClean="0"/>
              <a:t>a obrácen</a:t>
            </a:r>
            <a:r>
              <a:rPr lang="cs-CZ" sz="2800" dirty="0"/>
              <a:t>ý</a:t>
            </a:r>
            <a:r>
              <a:rPr lang="cs-CZ" sz="2800" dirty="0" smtClean="0"/>
              <a:t> napínací </a:t>
            </a:r>
            <a:r>
              <a:rPr lang="cs-CZ" sz="2800" dirty="0"/>
              <a:t>reflex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1700" y="704850"/>
            <a:ext cx="7696200" cy="581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50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203286"/>
          </a:xfrm>
        </p:spPr>
        <p:txBody>
          <a:bodyPr>
            <a:noAutofit/>
          </a:bodyPr>
          <a:lstStyle/>
          <a:p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/>
          </a:bodyPr>
          <a:lstStyle/>
          <a:p>
            <a:r>
              <a:rPr lang="cs-CZ" dirty="0" smtClean="0"/>
              <a:t>Postup vyšetření:</a:t>
            </a:r>
            <a:endParaRPr lang="cs-CZ" dirty="0" smtClean="0"/>
          </a:p>
          <a:p>
            <a:r>
              <a:rPr lang="cs-CZ" dirty="0" smtClean="0"/>
              <a:t> Rychlým pružným úderem kladívka v místě příslušných receptorů vybavujeme </a:t>
            </a:r>
            <a:r>
              <a:rPr lang="cs-CZ" dirty="0" smtClean="0"/>
              <a:t>reflex.</a:t>
            </a:r>
            <a:endParaRPr lang="cs-CZ" dirty="0" smtClean="0"/>
          </a:p>
          <a:p>
            <a:r>
              <a:rPr lang="cs-CZ" dirty="0" smtClean="0"/>
              <a:t> Úder má byt přiměřeně silný, nebolestivý, rychlý a přesný.</a:t>
            </a:r>
          </a:p>
          <a:p>
            <a:r>
              <a:rPr lang="cs-CZ" dirty="0" smtClean="0"/>
              <a:t>Svalové skupiny -zúčastněné na reflexní </a:t>
            </a:r>
            <a:r>
              <a:rPr lang="cs-CZ" dirty="0" smtClean="0"/>
              <a:t>odpovědi- </a:t>
            </a:r>
            <a:r>
              <a:rPr lang="cs-CZ" dirty="0" smtClean="0"/>
              <a:t>musí </a:t>
            </a:r>
            <a:r>
              <a:rPr lang="cs-CZ" dirty="0" smtClean="0"/>
              <a:t>být </a:t>
            </a:r>
            <a:r>
              <a:rPr lang="cs-CZ" dirty="0" smtClean="0"/>
              <a:t>dostatečně </a:t>
            </a:r>
            <a:r>
              <a:rPr lang="cs-CZ" dirty="0" smtClean="0"/>
              <a:t>uvolněny (relaxovány).</a:t>
            </a:r>
            <a:endParaRPr lang="cs-CZ" dirty="0" smtClean="0"/>
          </a:p>
          <a:p>
            <a:r>
              <a:rPr lang="cs-CZ" dirty="0" smtClean="0"/>
              <a:t>Jinak zkusíme zlepšit vybavitelnost tzv. </a:t>
            </a:r>
            <a:r>
              <a:rPr lang="cs-CZ" i="1" dirty="0" smtClean="0"/>
              <a:t>zesilovacími manévry</a:t>
            </a:r>
            <a:r>
              <a:rPr lang="cs-CZ" dirty="0" smtClean="0"/>
              <a:t>,  spočívajícími ve zvýšení napětí antagonistů.</a:t>
            </a:r>
          </a:p>
          <a:p>
            <a:pPr lvl="1"/>
            <a:r>
              <a:rPr lang="cs-CZ" dirty="0" smtClean="0"/>
              <a:t>Např. </a:t>
            </a:r>
            <a:r>
              <a:rPr lang="cs-CZ" b="1" i="1" dirty="0" err="1" smtClean="0"/>
              <a:t>Jendrassikův</a:t>
            </a:r>
            <a:r>
              <a:rPr lang="cs-CZ" b="1" i="1" dirty="0" smtClean="0"/>
              <a:t> manévr - </a:t>
            </a:r>
            <a:r>
              <a:rPr lang="cs-CZ" dirty="0" smtClean="0"/>
              <a:t>vyšetřovaný zaklesne ruce do sebe a snaží se je usilovně roztáhnout.</a:t>
            </a:r>
          </a:p>
          <a:p>
            <a:r>
              <a:rPr lang="cs-CZ" dirty="0" smtClean="0"/>
              <a:t>Někdy musíme odvést i pozornost </a:t>
            </a:r>
            <a:r>
              <a:rPr lang="cs-CZ" dirty="0" smtClean="0"/>
              <a:t>vyšetřovaného</a:t>
            </a:r>
          </a:p>
          <a:p>
            <a:pPr lvl="1"/>
            <a:r>
              <a:rPr lang="cs-CZ" dirty="0" smtClean="0"/>
              <a:t> </a:t>
            </a:r>
            <a:r>
              <a:rPr lang="cs-CZ" dirty="0" smtClean="0"/>
              <a:t>např. tím, že mu uložíme provádět během vyšetření jednoduchý početní úkon.</a:t>
            </a:r>
            <a:r>
              <a:rPr lang="en-US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418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3278"/>
            <a:ext cx="10515600" cy="413350"/>
          </a:xfrm>
        </p:spPr>
        <p:txBody>
          <a:bodyPr>
            <a:noAutofit/>
          </a:bodyPr>
          <a:lstStyle/>
          <a:p>
            <a:r>
              <a:rPr lang="en-US" sz="2800" dirty="0" err="1"/>
              <a:t>Rozd</a:t>
            </a:r>
            <a:r>
              <a:rPr lang="cs-CZ" sz="2800" dirty="0" err="1"/>
              <a:t>ělení</a:t>
            </a:r>
            <a:r>
              <a:rPr lang="cs-CZ" sz="2800" dirty="0"/>
              <a:t> reflexů: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42551"/>
            <a:ext cx="10515600" cy="5534412"/>
          </a:xfrm>
        </p:spPr>
        <p:txBody>
          <a:bodyPr>
            <a:normAutofit fontScale="25000" lnSpcReduction="20000"/>
          </a:bodyPr>
          <a:lstStyle/>
          <a:p>
            <a:r>
              <a:rPr lang="cs-CZ" sz="11200" dirty="0" smtClean="0"/>
              <a:t>1- Podle počtu synapsí:  a- reflexy </a:t>
            </a:r>
            <a:r>
              <a:rPr lang="cs-CZ" sz="11200" dirty="0" err="1" smtClean="0"/>
              <a:t>monosynaptické</a:t>
            </a:r>
            <a:endParaRPr lang="cs-CZ" sz="11200" dirty="0" smtClean="0"/>
          </a:p>
          <a:p>
            <a:r>
              <a:rPr lang="cs-CZ" sz="11200" dirty="0"/>
              <a:t> </a:t>
            </a:r>
            <a:r>
              <a:rPr lang="cs-CZ" sz="11200" dirty="0" smtClean="0"/>
              <a:t>                                          b- </a:t>
            </a:r>
            <a:r>
              <a:rPr lang="cs-CZ" sz="11200" dirty="0"/>
              <a:t>reflexy </a:t>
            </a:r>
            <a:r>
              <a:rPr lang="cs-CZ" sz="11200" dirty="0" err="1" smtClean="0"/>
              <a:t>polysynaptické</a:t>
            </a:r>
            <a:r>
              <a:rPr lang="cs-CZ" sz="11200" dirty="0" smtClean="0"/>
              <a:t>.</a:t>
            </a:r>
          </a:p>
          <a:p>
            <a:r>
              <a:rPr lang="cs-CZ" sz="11200" dirty="0" smtClean="0"/>
              <a:t>2- Podle receptoru: a- reflexy </a:t>
            </a:r>
            <a:r>
              <a:rPr lang="cs-CZ" sz="11200" dirty="0" err="1" smtClean="0"/>
              <a:t>exteroreceptivní</a:t>
            </a:r>
            <a:endParaRPr lang="cs-CZ" sz="11200" dirty="0" smtClean="0"/>
          </a:p>
          <a:p>
            <a:r>
              <a:rPr lang="cs-CZ" sz="11200" dirty="0"/>
              <a:t> </a:t>
            </a:r>
            <a:r>
              <a:rPr lang="cs-CZ" sz="11200" dirty="0" smtClean="0"/>
              <a:t>                                   b- </a:t>
            </a:r>
            <a:r>
              <a:rPr lang="cs-CZ" sz="11200" dirty="0"/>
              <a:t>reflexy </a:t>
            </a:r>
            <a:r>
              <a:rPr lang="cs-CZ" sz="11200" dirty="0" err="1" smtClean="0"/>
              <a:t>interoreceptivní</a:t>
            </a:r>
            <a:endParaRPr lang="cs-CZ" sz="11200" dirty="0" smtClean="0"/>
          </a:p>
          <a:p>
            <a:r>
              <a:rPr lang="cs-CZ" sz="11200" dirty="0"/>
              <a:t> </a:t>
            </a:r>
            <a:r>
              <a:rPr lang="cs-CZ" sz="11200" dirty="0" smtClean="0"/>
              <a:t>                                   c- </a:t>
            </a:r>
            <a:r>
              <a:rPr lang="cs-CZ" sz="11200" dirty="0"/>
              <a:t>reflexy </a:t>
            </a:r>
            <a:r>
              <a:rPr lang="cs-CZ" sz="11200" dirty="0" smtClean="0"/>
              <a:t>proprioreceptivní.</a:t>
            </a:r>
          </a:p>
          <a:p>
            <a:r>
              <a:rPr lang="cs-CZ" sz="11200" dirty="0" smtClean="0"/>
              <a:t>3- Podle centra: a- reflexy </a:t>
            </a:r>
            <a:r>
              <a:rPr lang="cs-CZ" sz="11200" dirty="0" err="1" smtClean="0"/>
              <a:t>extracentrální</a:t>
            </a:r>
            <a:r>
              <a:rPr lang="cs-CZ" sz="11200" dirty="0" smtClean="0"/>
              <a:t>: - reflexy axonové</a:t>
            </a:r>
          </a:p>
          <a:p>
            <a:r>
              <a:rPr lang="cs-CZ" sz="11200" dirty="0"/>
              <a:t> </a:t>
            </a:r>
            <a:r>
              <a:rPr lang="cs-CZ" sz="11200" dirty="0" smtClean="0"/>
              <a:t>                                                                         - reflexy gangliové.</a:t>
            </a:r>
          </a:p>
          <a:p>
            <a:r>
              <a:rPr lang="cs-CZ" sz="11200" dirty="0"/>
              <a:t> </a:t>
            </a:r>
            <a:r>
              <a:rPr lang="cs-CZ" sz="11200" dirty="0" smtClean="0"/>
              <a:t>                             b- reflexy centrální: - reflexy míšní</a:t>
            </a:r>
          </a:p>
          <a:p>
            <a:r>
              <a:rPr lang="cs-CZ" sz="11200" dirty="0"/>
              <a:t> </a:t>
            </a:r>
            <a:r>
              <a:rPr lang="cs-CZ" sz="11200" dirty="0" smtClean="0"/>
              <a:t>                                                                 - reflexy mozkové.</a:t>
            </a:r>
          </a:p>
          <a:p>
            <a:r>
              <a:rPr lang="cs-CZ" sz="11200" dirty="0" smtClean="0"/>
              <a:t>4- Podle efektoru: a- reflexy somatické</a:t>
            </a:r>
          </a:p>
          <a:p>
            <a:r>
              <a:rPr lang="cs-CZ" sz="11200" dirty="0"/>
              <a:t> </a:t>
            </a:r>
            <a:r>
              <a:rPr lang="cs-CZ" sz="11200" dirty="0" smtClean="0"/>
              <a:t>                                b- reflexy autonomní.</a:t>
            </a:r>
          </a:p>
          <a:p>
            <a:r>
              <a:rPr lang="cs-CZ" sz="11200" dirty="0" smtClean="0"/>
              <a:t>5- Podle vzniku: a- reflex nepodmíněné (vrozené)</a:t>
            </a:r>
          </a:p>
          <a:p>
            <a:r>
              <a:rPr lang="cs-CZ" sz="11200" dirty="0"/>
              <a:t> </a:t>
            </a:r>
            <a:r>
              <a:rPr lang="cs-CZ" sz="11200" dirty="0" smtClean="0"/>
              <a:t>                             b- reflexy podmíněné (naučené).</a:t>
            </a:r>
            <a:r>
              <a:rPr lang="cs-CZ" sz="8600" dirty="0" smtClean="0"/>
              <a:t>   </a:t>
            </a:r>
            <a:endParaRPr lang="cs-CZ" sz="8600" dirty="0"/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233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838200" y="86497"/>
            <a:ext cx="10515600" cy="148281"/>
          </a:xfrm>
        </p:spPr>
        <p:txBody>
          <a:bodyPr>
            <a:noAutofit/>
          </a:bodyPr>
          <a:lstStyle/>
          <a:p>
            <a:r>
              <a:rPr lang="en-US" sz="2800" b="1" dirty="0"/>
              <a:t>.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29049"/>
            <a:ext cx="10515600" cy="57074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A) </a:t>
            </a:r>
            <a:r>
              <a:rPr lang="cs-CZ" b="1" dirty="0"/>
              <a:t>Reflexy proprioceptivní </a:t>
            </a:r>
            <a:r>
              <a:rPr lang="cs-CZ" dirty="0"/>
              <a:t>(</a:t>
            </a:r>
            <a:r>
              <a:rPr lang="cs-CZ" i="1" dirty="0" err="1"/>
              <a:t>myotatické</a:t>
            </a:r>
            <a:r>
              <a:rPr lang="cs-CZ" i="1" dirty="0"/>
              <a:t>, napínací</a:t>
            </a:r>
            <a:r>
              <a:rPr lang="cs-CZ" dirty="0" smtClean="0"/>
              <a:t>): </a:t>
            </a:r>
          </a:p>
          <a:p>
            <a:r>
              <a:rPr lang="cs-CZ" dirty="0" smtClean="0"/>
              <a:t>1- Reflex </a:t>
            </a:r>
            <a:r>
              <a:rPr lang="cs-CZ" dirty="0" err="1" smtClean="0"/>
              <a:t>masseterový</a:t>
            </a:r>
            <a:r>
              <a:rPr lang="cs-CZ" dirty="0" smtClean="0"/>
              <a:t>, 2- Reflex </a:t>
            </a:r>
            <a:r>
              <a:rPr lang="cs-CZ" dirty="0" err="1" smtClean="0"/>
              <a:t>nasopalpebrální</a:t>
            </a:r>
            <a:r>
              <a:rPr lang="cs-CZ" dirty="0" smtClean="0"/>
              <a:t>, 3- Reflex </a:t>
            </a:r>
            <a:r>
              <a:rPr lang="cs-CZ" dirty="0" err="1" smtClean="0"/>
              <a:t>bicipitální</a:t>
            </a:r>
            <a:r>
              <a:rPr lang="cs-CZ" dirty="0" smtClean="0"/>
              <a:t>, 4- Reflex </a:t>
            </a:r>
            <a:r>
              <a:rPr lang="cs-CZ" dirty="0" err="1" smtClean="0"/>
              <a:t>styloradiální</a:t>
            </a:r>
            <a:r>
              <a:rPr lang="cs-CZ" dirty="0" smtClean="0"/>
              <a:t>, 5- Reflex </a:t>
            </a:r>
            <a:r>
              <a:rPr lang="cs-CZ" dirty="0" err="1" smtClean="0"/>
              <a:t>tricipitální</a:t>
            </a:r>
            <a:r>
              <a:rPr lang="cs-CZ" dirty="0" smtClean="0"/>
              <a:t>, 6- Reflex </a:t>
            </a:r>
            <a:r>
              <a:rPr lang="cs-CZ" dirty="0" err="1" smtClean="0"/>
              <a:t>patellární</a:t>
            </a:r>
            <a:r>
              <a:rPr lang="cs-CZ" dirty="0" smtClean="0"/>
              <a:t>, 7-Reflex šlachy Achillovy a 8- Reflex </a:t>
            </a:r>
            <a:r>
              <a:rPr lang="cs-CZ" dirty="0" err="1" smtClean="0"/>
              <a:t>medioplantární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B</a:t>
            </a:r>
            <a:r>
              <a:rPr lang="cs-CZ" dirty="0" smtClean="0"/>
              <a:t>) </a:t>
            </a:r>
            <a:r>
              <a:rPr lang="cs-CZ" b="1" dirty="0"/>
              <a:t>Reflexy exteroceptivní </a:t>
            </a:r>
            <a:r>
              <a:rPr lang="cs-CZ" dirty="0"/>
              <a:t>(</a:t>
            </a:r>
            <a:r>
              <a:rPr lang="cs-CZ" i="1" dirty="0"/>
              <a:t>kožní a slizniční</a:t>
            </a:r>
            <a:r>
              <a:rPr lang="cs-CZ" dirty="0" smtClean="0"/>
              <a:t>):</a:t>
            </a:r>
            <a:endParaRPr lang="cs-CZ" dirty="0"/>
          </a:p>
          <a:p>
            <a:r>
              <a:rPr lang="cs-CZ" dirty="0" smtClean="0"/>
              <a:t>1- Reflex korneální a </a:t>
            </a:r>
            <a:r>
              <a:rPr lang="cs-CZ" dirty="0" err="1" smtClean="0"/>
              <a:t>konjuktivální</a:t>
            </a:r>
            <a:r>
              <a:rPr lang="cs-CZ" dirty="0" smtClean="0"/>
              <a:t>, 2- Reflex patrový, 3- </a:t>
            </a:r>
            <a:r>
              <a:rPr lang="cs-CZ" dirty="0" smtClean="0"/>
              <a:t>Reflex </a:t>
            </a:r>
            <a:r>
              <a:rPr lang="cs-CZ" dirty="0" smtClean="0"/>
              <a:t>epigastrický, </a:t>
            </a:r>
            <a:r>
              <a:rPr lang="cs-CZ" dirty="0" err="1" smtClean="0"/>
              <a:t>mesogastrický</a:t>
            </a:r>
            <a:r>
              <a:rPr lang="cs-CZ" dirty="0" smtClean="0"/>
              <a:t>, </a:t>
            </a:r>
            <a:r>
              <a:rPr lang="cs-CZ" dirty="0" err="1" smtClean="0"/>
              <a:t>hypogastrický</a:t>
            </a:r>
            <a:r>
              <a:rPr lang="cs-CZ" dirty="0"/>
              <a:t> </a:t>
            </a:r>
            <a:r>
              <a:rPr lang="cs-CZ" dirty="0" smtClean="0"/>
              <a:t>a 4- Reflex plantární.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292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41502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4778"/>
            <a:ext cx="10515600" cy="5942185"/>
          </a:xfrm>
        </p:spPr>
        <p:txBody>
          <a:bodyPr/>
          <a:lstStyle/>
          <a:p>
            <a:r>
              <a:rPr lang="cs-CZ" dirty="0"/>
              <a:t>C</a:t>
            </a:r>
            <a:r>
              <a:rPr lang="cs-CZ" dirty="0" smtClean="0"/>
              <a:t>) </a:t>
            </a:r>
            <a:r>
              <a:rPr lang="cs-CZ" b="1" dirty="0"/>
              <a:t>Reflexy </a:t>
            </a:r>
            <a:r>
              <a:rPr lang="cs-CZ" b="1" dirty="0" smtClean="0"/>
              <a:t>smyslové</a:t>
            </a:r>
            <a:r>
              <a:rPr lang="cs-CZ" dirty="0" smtClean="0"/>
              <a:t>:</a:t>
            </a:r>
          </a:p>
          <a:p>
            <a:r>
              <a:rPr lang="cs-CZ" dirty="0" smtClean="0"/>
              <a:t>1- Zornicové reakce: </a:t>
            </a:r>
            <a:r>
              <a:rPr lang="cs-CZ" b="1" dirty="0" smtClean="0"/>
              <a:t>a</a:t>
            </a:r>
            <a:r>
              <a:rPr lang="cs-CZ" dirty="0" smtClean="0"/>
              <a:t>- Reakce </a:t>
            </a:r>
            <a:r>
              <a:rPr lang="cs-CZ" b="1" i="1" dirty="0" smtClean="0"/>
              <a:t>na světlo</a:t>
            </a:r>
            <a:r>
              <a:rPr lang="cs-CZ" dirty="0" smtClean="0"/>
              <a:t>: přímá a nepřímá (konsensuální) reakce, </a:t>
            </a:r>
            <a:r>
              <a:rPr lang="cs-CZ" b="1" dirty="0" smtClean="0"/>
              <a:t>b</a:t>
            </a:r>
            <a:r>
              <a:rPr lang="cs-CZ" dirty="0" smtClean="0"/>
              <a:t>- Reakce </a:t>
            </a:r>
            <a:r>
              <a:rPr lang="cs-CZ" b="1" i="1" smtClean="0"/>
              <a:t>na </a:t>
            </a:r>
            <a:r>
              <a:rPr lang="cs-CZ" b="1" i="1" smtClean="0"/>
              <a:t>konvergenci</a:t>
            </a:r>
            <a:r>
              <a:rPr lang="cs-CZ" smtClean="0"/>
              <a:t> </a:t>
            </a:r>
            <a:r>
              <a:rPr lang="cs-CZ" dirty="0" smtClean="0"/>
              <a:t>a </a:t>
            </a:r>
            <a:r>
              <a:rPr lang="cs-CZ" b="1" dirty="0" smtClean="0"/>
              <a:t>c</a:t>
            </a:r>
            <a:r>
              <a:rPr lang="cs-CZ" dirty="0" smtClean="0"/>
              <a:t>- Reakce </a:t>
            </a:r>
            <a:r>
              <a:rPr lang="cs-CZ" b="1" i="1" dirty="0" smtClean="0"/>
              <a:t>na bolest</a:t>
            </a:r>
            <a:r>
              <a:rPr lang="cs-CZ" dirty="0" smtClean="0"/>
              <a:t>. </a:t>
            </a:r>
          </a:p>
          <a:p>
            <a:r>
              <a:rPr lang="cs-CZ" dirty="0" smtClean="0"/>
              <a:t>2- </a:t>
            </a:r>
            <a:r>
              <a:rPr lang="cs-CZ" dirty="0" err="1" smtClean="0"/>
              <a:t>Mžikací</a:t>
            </a:r>
            <a:r>
              <a:rPr lang="cs-CZ" dirty="0" smtClean="0"/>
              <a:t> reflex.</a:t>
            </a:r>
          </a:p>
          <a:p>
            <a:endParaRPr lang="cs-CZ" dirty="0"/>
          </a:p>
          <a:p>
            <a:r>
              <a:rPr lang="cs-CZ" b="1" dirty="0" smtClean="0"/>
              <a:t>Potřeby pro provedení vyšetření</a:t>
            </a:r>
            <a:r>
              <a:rPr lang="cs-CZ" dirty="0" smtClean="0"/>
              <a:t>: </a:t>
            </a:r>
          </a:p>
          <a:p>
            <a:r>
              <a:rPr lang="cs-CZ" dirty="0" smtClean="0"/>
              <a:t>Neurologické kladívko, baterka, dřevěná špachtle a vata.</a:t>
            </a:r>
          </a:p>
          <a:p>
            <a:endParaRPr lang="cs-CZ" dirty="0" smtClean="0"/>
          </a:p>
          <a:p>
            <a:r>
              <a:rPr lang="cs-CZ" b="1" dirty="0" smtClean="0"/>
              <a:t>Postup práce</a:t>
            </a:r>
            <a:r>
              <a:rPr lang="cs-CZ" dirty="0" smtClean="0"/>
              <a:t>: Viz: Praktická cvičení z fyziologie a neurověd.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737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437</Words>
  <Application>Microsoft Office PowerPoint</Application>
  <PresentationFormat>Širokoúhlá obrazovka</PresentationFormat>
  <Paragraphs>51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Reflexy</vt:lpstr>
      <vt:lpstr>Schéma drah odpovědných za napínací reflex a obrácený napínací reflex</vt:lpstr>
      <vt:lpstr>.</vt:lpstr>
      <vt:lpstr>Rozdělení reflexů:</vt:lpstr>
      <vt:lpstr>.</vt:lpstr>
      <vt:lpstr>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Reflexy</dc:title>
  <dc:creator>Al-Kubati</dc:creator>
  <cp:lastModifiedBy>Zuzana Nováková</cp:lastModifiedBy>
  <cp:revision>46</cp:revision>
  <dcterms:created xsi:type="dcterms:W3CDTF">2016-02-03T20:03:27Z</dcterms:created>
  <dcterms:modified xsi:type="dcterms:W3CDTF">2016-04-04T08:18:28Z</dcterms:modified>
</cp:coreProperties>
</file>