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7" r:id="rId8"/>
    <p:sldId id="262" r:id="rId9"/>
    <p:sldId id="263" r:id="rId10"/>
    <p:sldId id="265" r:id="rId11"/>
    <p:sldId id="266" r:id="rId1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51" autoAdjust="0"/>
    <p:restoredTop sz="94660"/>
  </p:normalViewPr>
  <p:slideViewPr>
    <p:cSldViewPr>
      <p:cViewPr varScale="1">
        <p:scale>
          <a:sx n="116" d="100"/>
          <a:sy n="116" d="100"/>
        </p:scale>
        <p:origin x="1728"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4.3.2016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31907280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4.3.2016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2841116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4.3.2016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417215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5EC1D4A-A796-47C3-A63E-CE236FB377E2}" type="datetimeFigureOut">
              <a:rPr lang="cs-CZ" smtClean="0"/>
              <a:t>4.3.2016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1921798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95EC1D4A-A796-47C3-A63E-CE236FB377E2}" type="datetimeFigureOut">
              <a:rPr lang="cs-CZ" smtClean="0"/>
              <a:t>4.3.2016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1546306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95EC1D4A-A796-47C3-A63E-CE236FB377E2}" type="datetimeFigureOut">
              <a:rPr lang="cs-CZ" smtClean="0"/>
              <a:t>4.3.2016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3914524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95EC1D4A-A796-47C3-A63E-CE236FB377E2}" type="datetimeFigureOut">
              <a:rPr lang="cs-CZ" smtClean="0"/>
              <a:t>4.3.2016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490405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95EC1D4A-A796-47C3-A63E-CE236FB377E2}" type="datetimeFigureOut">
              <a:rPr lang="cs-CZ" smtClean="0"/>
              <a:t>4.3.2016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2474780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5EC1D4A-A796-47C3-A63E-CE236FB377E2}" type="datetimeFigureOut">
              <a:rPr lang="cs-CZ" smtClean="0"/>
              <a:t>4.3.2016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131855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t>4.3.2016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2396789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t>4.3.2016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extLst>
      <p:ext uri="{BB962C8B-B14F-4D97-AF65-F5344CB8AC3E}">
        <p14:creationId xmlns:p14="http://schemas.microsoft.com/office/powerpoint/2010/main" val="277759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C1D4A-A796-47C3-A63E-CE236FB377E2}" type="datetimeFigureOut">
              <a:rPr lang="cs-CZ" smtClean="0"/>
              <a:t>4.3.2016</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t>‹#›</a:t>
            </a:fld>
            <a:endParaRPr lang="cs-CZ"/>
          </a:p>
        </p:txBody>
      </p:sp>
    </p:spTree>
    <p:extLst>
      <p:ext uri="{BB962C8B-B14F-4D97-AF65-F5344CB8AC3E}">
        <p14:creationId xmlns:p14="http://schemas.microsoft.com/office/powerpoint/2010/main" val="42902317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p:cNvSpPr txBox="1"/>
          <p:nvPr/>
        </p:nvSpPr>
        <p:spPr>
          <a:xfrm>
            <a:off x="611560" y="2105561"/>
            <a:ext cx="7812360" cy="1323439"/>
          </a:xfrm>
          <a:prstGeom prst="rect">
            <a:avLst/>
          </a:prstGeom>
          <a:noFill/>
        </p:spPr>
        <p:txBody>
          <a:bodyPr wrap="square" rtlCol="0">
            <a:spAutoFit/>
          </a:bodyPr>
          <a:lstStyle/>
          <a:p>
            <a:pPr algn="ctr"/>
            <a:r>
              <a:rPr lang="cs-CZ" sz="4000" b="1" dirty="0" smtClean="0">
                <a:latin typeface="Times New Roman" panose="02020603050405020304" pitchFamily="18" charset="0"/>
                <a:cs typeface="Times New Roman" panose="02020603050405020304" pitchFamily="18" charset="0"/>
              </a:rPr>
              <a:t>XXXI. Obecná </a:t>
            </a:r>
            <a:r>
              <a:rPr lang="cs-CZ" sz="4000" b="1" dirty="0">
                <a:latin typeface="Times New Roman" panose="02020603050405020304" pitchFamily="18" charset="0"/>
                <a:cs typeface="Times New Roman" panose="02020603050405020304" pitchFamily="18" charset="0"/>
              </a:rPr>
              <a:t>fyziologie kůže. </a:t>
            </a:r>
            <a:r>
              <a:rPr lang="cs-CZ" sz="4000" b="1" dirty="0" smtClean="0">
                <a:latin typeface="Times New Roman" panose="02020603050405020304" pitchFamily="18" charset="0"/>
                <a:cs typeface="Times New Roman" panose="02020603050405020304" pitchFamily="18" charset="0"/>
              </a:rPr>
              <a:t>XXXII. Kožní čidla.</a:t>
            </a:r>
            <a:endParaRPr lang="cs-CZ"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1027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1"/>
          <p:cNvSpPr txBox="1"/>
          <p:nvPr/>
        </p:nvSpPr>
        <p:spPr>
          <a:xfrm>
            <a:off x="611560" y="260648"/>
            <a:ext cx="8208912" cy="461665"/>
          </a:xfrm>
          <a:prstGeom prst="rect">
            <a:avLst/>
          </a:prstGeom>
          <a:noFill/>
        </p:spPr>
        <p:txBody>
          <a:bodyPr wrap="square" rtlCol="0">
            <a:spAutoFit/>
          </a:bodyPr>
          <a:lstStyle/>
          <a:p>
            <a:r>
              <a:rPr lang="cs-CZ" sz="2400" b="1" dirty="0" smtClean="0">
                <a:latin typeface="Times New Roman" panose="02020603050405020304" pitchFamily="18" charset="0"/>
                <a:cs typeface="Times New Roman" panose="02020603050405020304" pitchFamily="18" charset="0"/>
              </a:rPr>
              <a:t>XXXII.2. Body tlakové a bolestivé</a:t>
            </a:r>
            <a:endParaRPr lang="cs-CZ" sz="2400" b="1" dirty="0">
              <a:latin typeface="Times New Roman" panose="02020603050405020304" pitchFamily="18" charset="0"/>
              <a:cs typeface="Times New Roman" panose="02020603050405020304" pitchFamily="18" charset="0"/>
            </a:endParaRP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6438" y="1684220"/>
            <a:ext cx="1313234" cy="2342350"/>
          </a:xfrm>
          <a:prstGeom prst="rect">
            <a:avLst/>
          </a:prstGeom>
        </p:spPr>
      </p:pic>
      <p:sp>
        <p:nvSpPr>
          <p:cNvPr id="6" name="TextBox 5"/>
          <p:cNvSpPr txBox="1"/>
          <p:nvPr/>
        </p:nvSpPr>
        <p:spPr>
          <a:xfrm>
            <a:off x="1547664" y="1650306"/>
            <a:ext cx="7488832" cy="2585323"/>
          </a:xfrm>
          <a:prstGeom prst="rect">
            <a:avLst/>
          </a:prstGeom>
          <a:noFill/>
        </p:spPr>
        <p:txBody>
          <a:bodyPr wrap="square" rtlCol="0">
            <a:spAutoFit/>
          </a:bodyPr>
          <a:lstStyle/>
          <a:p>
            <a:pPr algn="just"/>
            <a:r>
              <a:rPr lang="cs-CZ" dirty="0">
                <a:latin typeface="Times New Roman" pitchFamily="18" charset="0"/>
                <a:cs typeface="Times New Roman" pitchFamily="18" charset="0"/>
              </a:rPr>
              <a:t>Recepory bolesti neboli nociceptory jsou volná nervová zakončení rozvrstvená po celém těle – v kůži, v periostu, ve stěnách velkých arterií, v kloubech atd. Nociceptory reagují na podněty, jež lze rozdělit do tří typů: mechanické, chemické a termické. Všechny tři typy  dovedou vyvolat pomalou bolest, ale pouze mechanické a termické vyvolají bolest rychlou</a:t>
            </a:r>
            <a:r>
              <a:rPr lang="cs-CZ" dirty="0" smtClean="0">
                <a:latin typeface="Times New Roman" pitchFamily="18" charset="0"/>
                <a:cs typeface="Times New Roman" pitchFamily="18" charset="0"/>
              </a:rPr>
              <a:t>.</a:t>
            </a:r>
          </a:p>
          <a:p>
            <a:pPr algn="just"/>
            <a:r>
              <a:rPr lang="cs-CZ" dirty="0">
                <a:latin typeface="Times New Roman" pitchFamily="18" charset="0"/>
                <a:cs typeface="Times New Roman" pitchFamily="18" charset="0"/>
              </a:rPr>
              <a:t>Na rozdíl od jakýchkoliv jiných receptorů se nedokážou </a:t>
            </a:r>
            <a:r>
              <a:rPr lang="cs-CZ" dirty="0" smtClean="0">
                <a:latin typeface="Times New Roman" pitchFamily="18" charset="0"/>
                <a:cs typeface="Times New Roman" pitchFamily="18" charset="0"/>
              </a:rPr>
              <a:t>adaptovat, jsou </a:t>
            </a:r>
            <a:r>
              <a:rPr lang="cs-CZ" dirty="0">
                <a:latin typeface="Times New Roman" pitchFamily="18" charset="0"/>
                <a:cs typeface="Times New Roman" pitchFamily="18" charset="0"/>
              </a:rPr>
              <a:t>neadaptivní. Tato vlastnost zaručuje, že bolestivému vjemu bude věnována pozornost a bude neustále vědomě zpracováván. Na druhou stranu také odpovídá za nízkou kvalitu života pacientů s chronickou bolestí. </a:t>
            </a:r>
            <a:r>
              <a:rPr lang="cs-CZ" dirty="0" smtClean="0">
                <a:latin typeface="Times New Roman" pitchFamily="18" charset="0"/>
                <a:cs typeface="Times New Roman" pitchFamily="18" charset="0"/>
              </a:rPr>
              <a:t>Citlivost</a:t>
            </a:r>
            <a:endParaRPr lang="ru-RU" dirty="0"/>
          </a:p>
        </p:txBody>
      </p:sp>
      <p:sp>
        <p:nvSpPr>
          <p:cNvPr id="7" name="TextBox 6"/>
          <p:cNvSpPr txBox="1"/>
          <p:nvPr/>
        </p:nvSpPr>
        <p:spPr>
          <a:xfrm>
            <a:off x="0" y="4078813"/>
            <a:ext cx="9144000" cy="646331"/>
          </a:xfrm>
          <a:prstGeom prst="rect">
            <a:avLst/>
          </a:prstGeom>
          <a:noFill/>
        </p:spPr>
        <p:txBody>
          <a:bodyPr wrap="square" rtlCol="0">
            <a:spAutoFit/>
          </a:bodyPr>
          <a:lstStyle/>
          <a:p>
            <a:r>
              <a:rPr lang="cs-CZ" dirty="0">
                <a:latin typeface="Times New Roman" pitchFamily="18" charset="0"/>
                <a:cs typeface="Times New Roman" pitchFamily="18" charset="0"/>
              </a:rPr>
              <a:t>nociceptorů se dokonce za určitých podmínek zvyšuje a vjem bolesti je čím dál </a:t>
            </a:r>
            <a:r>
              <a:rPr lang="cs-CZ" dirty="0" smtClean="0">
                <a:latin typeface="Times New Roman" pitchFamily="18" charset="0"/>
                <a:cs typeface="Times New Roman" pitchFamily="18" charset="0"/>
              </a:rPr>
              <a:t>tím intenzivnější</a:t>
            </a:r>
            <a:r>
              <a:rPr lang="cs-CZ" dirty="0">
                <a:latin typeface="Times New Roman" pitchFamily="18" charset="0"/>
                <a:cs typeface="Times New Roman" pitchFamily="18" charset="0"/>
              </a:rPr>
              <a:t>. Toto zvyšování citlivosti nazýváme hyperalgesie</a:t>
            </a:r>
            <a:r>
              <a:rPr lang="cs-CZ" dirty="0" smtClean="0">
                <a:latin typeface="Times New Roman" pitchFamily="18" charset="0"/>
                <a:cs typeface="Times New Roman" pitchFamily="18" charset="0"/>
              </a:rPr>
              <a:t>.</a:t>
            </a:r>
            <a:endParaRPr lang="ru-RU" dirty="0"/>
          </a:p>
        </p:txBody>
      </p:sp>
    </p:spTree>
    <p:extLst>
      <p:ext uri="{BB962C8B-B14F-4D97-AF65-F5344CB8AC3E}">
        <p14:creationId xmlns:p14="http://schemas.microsoft.com/office/powerpoint/2010/main" val="25607212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p:cNvSpPr txBox="1"/>
          <p:nvPr/>
        </p:nvSpPr>
        <p:spPr>
          <a:xfrm>
            <a:off x="611560" y="260648"/>
            <a:ext cx="8280920" cy="461665"/>
          </a:xfrm>
          <a:prstGeom prst="rect">
            <a:avLst/>
          </a:prstGeom>
          <a:noFill/>
        </p:spPr>
        <p:txBody>
          <a:bodyPr wrap="square" rtlCol="0">
            <a:spAutoFit/>
          </a:bodyPr>
          <a:lstStyle/>
          <a:p>
            <a:r>
              <a:rPr lang="cs-CZ" sz="2400" b="1" dirty="0" smtClean="0">
                <a:latin typeface="Times New Roman" panose="02020603050405020304" pitchFamily="18" charset="0"/>
                <a:cs typeface="Times New Roman" panose="02020603050405020304" pitchFamily="18" charset="0"/>
              </a:rPr>
              <a:t>XXXII.3 Simultánní (současný) prostorový práh </a:t>
            </a:r>
            <a:endParaRPr lang="cs-CZ" sz="2400" b="1" dirty="0">
              <a:latin typeface="Times New Roman" panose="02020603050405020304" pitchFamily="18" charset="0"/>
              <a:cs typeface="Times New Roman" panose="02020603050405020304" pitchFamily="18" charset="0"/>
            </a:endParaRPr>
          </a:p>
        </p:txBody>
      </p:sp>
      <p:sp>
        <p:nvSpPr>
          <p:cNvPr id="7" name="TextovéPole 6"/>
          <p:cNvSpPr txBox="1"/>
          <p:nvPr/>
        </p:nvSpPr>
        <p:spPr>
          <a:xfrm>
            <a:off x="273943" y="1268760"/>
            <a:ext cx="8424936" cy="4632037"/>
          </a:xfrm>
          <a:prstGeom prst="rect">
            <a:avLst/>
          </a:prstGeom>
          <a:noFill/>
        </p:spPr>
        <p:txBody>
          <a:bodyPr wrap="square" rtlCol="0">
            <a:spAutoFit/>
          </a:bodyPr>
          <a:lstStyle/>
          <a:p>
            <a:pPr>
              <a:spcAft>
                <a:spcPts val="600"/>
              </a:spcAft>
            </a:pPr>
            <a:r>
              <a:rPr lang="cs-CZ" dirty="0" smtClean="0">
                <a:latin typeface="Times New Roman" panose="02020603050405020304" pitchFamily="18" charset="0"/>
                <a:cs typeface="Times New Roman" panose="02020603050405020304" pitchFamily="18" charset="0"/>
              </a:rPr>
              <a:t>Citlivost </a:t>
            </a:r>
            <a:r>
              <a:rPr lang="cs-CZ" dirty="0">
                <a:latin typeface="Times New Roman" panose="02020603050405020304" pitchFamily="18" charset="0"/>
                <a:cs typeface="Times New Roman" panose="02020603050405020304" pitchFamily="18" charset="0"/>
              </a:rPr>
              <a:t>k určitému podnětu není na těle všude stejná. Recepční čili příjmové oblasti se mohou překrývat a v těchto částech je pak citlivost vyšší. Také hustota uložení receptorů je v různých částech těla různá. Jazyk a bříška prstů ruky mají mnohem víc dotykových receptorů než kůže </a:t>
            </a:r>
            <a:r>
              <a:rPr lang="cs-CZ" dirty="0" smtClean="0">
                <a:latin typeface="Times New Roman" panose="02020603050405020304" pitchFamily="18" charset="0"/>
                <a:cs typeface="Times New Roman" panose="02020603050405020304" pitchFamily="18" charset="0"/>
              </a:rPr>
              <a:t>zad (dotek </a:t>
            </a:r>
            <a:r>
              <a:rPr lang="cs-CZ" dirty="0">
                <a:latin typeface="Times New Roman" panose="02020603050405020304" pitchFamily="18" charset="0"/>
                <a:cs typeface="Times New Roman" panose="02020603050405020304" pitchFamily="18" charset="0"/>
              </a:rPr>
              <a:t>dvou hrotů tužky vzdálených od sebe 1 mm zpracovává špička jazyka jako dva vjemy, naproti tomu na zádech by musely být od sebe celých 50 mm, </a:t>
            </a:r>
            <a:r>
              <a:rPr lang="cs-CZ" dirty="0" smtClean="0">
                <a:latin typeface="Times New Roman" panose="02020603050405020304" pitchFamily="18" charset="0"/>
                <a:cs typeface="Times New Roman" panose="02020603050405020304" pitchFamily="18" charset="0"/>
              </a:rPr>
              <a:t>abychom </a:t>
            </a:r>
            <a:r>
              <a:rPr lang="cs-CZ" dirty="0">
                <a:latin typeface="Times New Roman" panose="02020603050405020304" pitchFamily="18" charset="0"/>
                <a:cs typeface="Times New Roman" panose="02020603050405020304" pitchFamily="18" charset="0"/>
              </a:rPr>
              <a:t>je byli schopni </a:t>
            </a:r>
            <a:r>
              <a:rPr lang="cs-CZ" dirty="0" smtClean="0">
                <a:latin typeface="Times New Roman" panose="02020603050405020304" pitchFamily="18" charset="0"/>
                <a:cs typeface="Times New Roman" panose="02020603050405020304" pitchFamily="18" charset="0"/>
              </a:rPr>
              <a:t>rozlišit). </a:t>
            </a:r>
            <a:r>
              <a:rPr lang="cs-CZ" dirty="0">
                <a:latin typeface="Times New Roman" panose="02020603050405020304" pitchFamily="18" charset="0"/>
                <a:cs typeface="Times New Roman" panose="02020603050405020304" pitchFamily="18" charset="0"/>
              </a:rPr>
              <a:t>Také počet receptorů pro jednotlivé počitky není </a:t>
            </a:r>
            <a:r>
              <a:rPr lang="cs-CZ" dirty="0" smtClean="0">
                <a:latin typeface="Times New Roman" panose="02020603050405020304" pitchFamily="18" charset="0"/>
                <a:cs typeface="Times New Roman" panose="02020603050405020304" pitchFamily="18" charset="0"/>
              </a:rPr>
              <a:t>stejný.</a:t>
            </a:r>
          </a:p>
          <a:p>
            <a:pPr>
              <a:spcAft>
                <a:spcPts val="600"/>
              </a:spcAft>
            </a:pPr>
            <a:r>
              <a:rPr lang="cs-CZ" dirty="0" smtClean="0">
                <a:latin typeface="Times New Roman" panose="02020603050405020304" pitchFamily="18" charset="0"/>
                <a:cs typeface="Times New Roman" panose="02020603050405020304" pitchFamily="18" charset="0"/>
              </a:rPr>
              <a:t>Stanovení </a:t>
            </a:r>
            <a:r>
              <a:rPr lang="cs-CZ" dirty="0">
                <a:latin typeface="Times New Roman" panose="02020603050405020304" pitchFamily="18" charset="0"/>
                <a:cs typeface="Times New Roman" panose="02020603050405020304" pitchFamily="18" charset="0"/>
              </a:rPr>
              <a:t>prostorového prahu:</a:t>
            </a:r>
          </a:p>
          <a:p>
            <a:pPr marL="285750" indent="-285750">
              <a:buFont typeface="Arial" panose="020B0604020202020204" pitchFamily="34" charset="0"/>
              <a:buChar char="•"/>
            </a:pPr>
            <a:r>
              <a:rPr lang="cs-CZ" dirty="0">
                <a:latin typeface="Times New Roman" panose="02020603050405020304" pitchFamily="18" charset="0"/>
                <a:cs typeface="Times New Roman" panose="02020603050405020304" pitchFamily="18" charset="0"/>
              </a:rPr>
              <a:t>simultánní prostorový práh (</a:t>
            </a:r>
            <a:r>
              <a:rPr lang="cs-CZ" dirty="0" err="1">
                <a:latin typeface="Times New Roman" panose="02020603050405020304" pitchFamily="18" charset="0"/>
                <a:cs typeface="Times New Roman" panose="02020603050405020304" pitchFamily="18" charset="0"/>
              </a:rPr>
              <a:t>esteziometr</a:t>
            </a:r>
            <a:r>
              <a:rPr lang="cs-CZ" dirty="0">
                <a:latin typeface="Times New Roman" panose="02020603050405020304" pitchFamily="18" charset="0"/>
                <a:cs typeface="Times New Roman" panose="02020603050405020304" pitchFamily="18" charset="0"/>
              </a:rPr>
              <a:t> přikládáme současně)</a:t>
            </a:r>
          </a:p>
          <a:p>
            <a:pPr marL="285750" indent="-285750">
              <a:spcAft>
                <a:spcPts val="600"/>
              </a:spcAft>
              <a:buFont typeface="Arial" panose="020B0604020202020204" pitchFamily="34" charset="0"/>
              <a:buChar char="•"/>
            </a:pPr>
            <a:r>
              <a:rPr lang="cs-CZ" dirty="0">
                <a:latin typeface="Times New Roman" panose="02020603050405020304" pitchFamily="18" charset="0"/>
                <a:cs typeface="Times New Roman" panose="02020603050405020304" pitchFamily="18" charset="0"/>
              </a:rPr>
              <a:t>sukcesivní práh (</a:t>
            </a:r>
            <a:r>
              <a:rPr lang="cs-CZ" dirty="0" err="1">
                <a:latin typeface="Times New Roman" panose="02020603050405020304" pitchFamily="18" charset="0"/>
                <a:cs typeface="Times New Roman" panose="02020603050405020304" pitchFamily="18" charset="0"/>
              </a:rPr>
              <a:t>esteziometr</a:t>
            </a:r>
            <a:r>
              <a:rPr lang="cs-CZ" dirty="0">
                <a:latin typeface="Times New Roman" panose="02020603050405020304" pitchFamily="18" charset="0"/>
                <a:cs typeface="Times New Roman" panose="02020603050405020304" pitchFamily="18" charset="0"/>
              </a:rPr>
              <a:t> přikládáme postupně</a:t>
            </a:r>
            <a:r>
              <a:rPr lang="cs-CZ" dirty="0" smtClean="0">
                <a:latin typeface="Times New Roman" panose="02020603050405020304" pitchFamily="18" charset="0"/>
                <a:cs typeface="Times New Roman" panose="02020603050405020304" pitchFamily="18" charset="0"/>
              </a:rPr>
              <a:t>)</a:t>
            </a:r>
          </a:p>
          <a:p>
            <a:pPr>
              <a:spcBef>
                <a:spcPts val="1200"/>
              </a:spcBef>
            </a:pPr>
            <a:r>
              <a:rPr lang="cs-CZ" dirty="0">
                <a:latin typeface="Times New Roman" panose="02020603050405020304" pitchFamily="18" charset="0"/>
                <a:cs typeface="Times New Roman" panose="02020603050405020304" pitchFamily="18" charset="0"/>
              </a:rPr>
              <a:t>Hodnocení: Se snižující se vzdáleností obou bodů pozorujeme, že od určité hranice vyšetřovaná osoba nedovede rozlišit dotyk jednoho od dotyku dvou bodů. Nejmenší vzdálenost, ve které takto dovedeme rozlišit dva současně se dotýkající body, je tzv. prostorový simultánní (tj. současný) práh. Je v různých oblastech kůže různý, nejmenší na jazyku, největší na šíji</a:t>
            </a:r>
            <a:r>
              <a:rPr lang="cs-CZ" dirty="0" smtClean="0">
                <a:latin typeface="Times New Roman" panose="02020603050405020304" pitchFamily="18" charset="0"/>
                <a:cs typeface="Times New Roman" panose="02020603050405020304" pitchFamily="18" charset="0"/>
              </a:rPr>
              <a:t>.</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2874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611560" y="476672"/>
            <a:ext cx="4176464" cy="461665"/>
          </a:xfrm>
          <a:prstGeom prst="rect">
            <a:avLst/>
          </a:prstGeom>
          <a:noFill/>
        </p:spPr>
        <p:txBody>
          <a:bodyPr wrap="square" rtlCol="0">
            <a:spAutoFit/>
          </a:bodyPr>
          <a:lstStyle/>
          <a:p>
            <a:r>
              <a:rPr lang="cs-CZ" sz="2400" b="1" dirty="0">
                <a:latin typeface="Times New Roman" panose="02020603050405020304" pitchFamily="18" charset="0"/>
                <a:cs typeface="Times New Roman" panose="02020603050405020304" pitchFamily="18" charset="0"/>
              </a:rPr>
              <a:t>Funkce </a:t>
            </a:r>
            <a:r>
              <a:rPr lang="cs-CZ" sz="2400" b="1" dirty="0" smtClean="0">
                <a:latin typeface="Times New Roman" panose="02020603050405020304" pitchFamily="18" charset="0"/>
                <a:cs typeface="Times New Roman" panose="02020603050405020304" pitchFamily="18" charset="0"/>
              </a:rPr>
              <a:t>kůže</a:t>
            </a:r>
            <a:endParaRPr lang="cs-CZ" sz="2400" dirty="0">
              <a:latin typeface="Times New Roman" panose="02020603050405020304" pitchFamily="18" charset="0"/>
              <a:cs typeface="Times New Roman" panose="02020603050405020304" pitchFamily="18" charset="0"/>
            </a:endParaRPr>
          </a:p>
        </p:txBody>
      </p:sp>
      <p:sp>
        <p:nvSpPr>
          <p:cNvPr id="3" name="TextovéPole 2"/>
          <p:cNvSpPr txBox="1"/>
          <p:nvPr/>
        </p:nvSpPr>
        <p:spPr>
          <a:xfrm>
            <a:off x="323528" y="908720"/>
            <a:ext cx="8568952" cy="5847755"/>
          </a:xfrm>
          <a:prstGeom prst="rect">
            <a:avLst/>
          </a:prstGeom>
          <a:noFill/>
        </p:spPr>
        <p:txBody>
          <a:bodyPr wrap="square" rtlCol="0">
            <a:spAutoFit/>
          </a:bodyPr>
          <a:lstStyle/>
          <a:p>
            <a:pPr marL="171450" indent="-171450">
              <a:buFont typeface="Arial" panose="020B0604020202020204" pitchFamily="34" charset="0"/>
              <a:buChar char="•"/>
            </a:pPr>
            <a:r>
              <a:rPr lang="cs-CZ" i="1" dirty="0" smtClean="0">
                <a:latin typeface="Times New Roman" panose="02020603050405020304" pitchFamily="18" charset="0"/>
                <a:cs typeface="Times New Roman" panose="02020603050405020304" pitchFamily="18" charset="0"/>
              </a:rPr>
              <a:t>ochranná </a:t>
            </a:r>
            <a:r>
              <a:rPr lang="cs-CZ" i="1" dirty="0">
                <a:latin typeface="Times New Roman" panose="02020603050405020304" pitchFamily="18" charset="0"/>
                <a:cs typeface="Times New Roman" panose="02020603050405020304" pitchFamily="18" charset="0"/>
              </a:rPr>
              <a:t>funkce</a:t>
            </a:r>
            <a:r>
              <a:rPr lang="cs-CZ" dirty="0" smtClean="0">
                <a:latin typeface="Times New Roman" panose="02020603050405020304" pitchFamily="18" charset="0"/>
                <a:cs typeface="Times New Roman" panose="02020603050405020304" pitchFamily="18" charset="0"/>
              </a:rPr>
              <a:t>:  - fyzikální: mechanická ochrana (elasticita a pevnost vláken, podkožní  </a:t>
            </a:r>
          </a:p>
          <a:p>
            <a:r>
              <a:rPr lang="cs-CZ" dirty="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                                  tuk</a:t>
            </a:r>
            <a:r>
              <a:rPr lang="cs-CZ" dirty="0">
                <a:latin typeface="Times New Roman" panose="02020603050405020304" pitchFamily="18" charset="0"/>
                <a:cs typeface="Times New Roman" panose="02020603050405020304" pitchFamily="18" charset="0"/>
              </a:rPr>
              <a:t>); ochrana proti UV záření (melanin) </a:t>
            </a:r>
            <a:endParaRPr lang="cs-CZ" dirty="0" smtClean="0">
              <a:latin typeface="Times New Roman" panose="02020603050405020304" pitchFamily="18" charset="0"/>
              <a:cs typeface="Times New Roman" panose="02020603050405020304" pitchFamily="18" charset="0"/>
            </a:endParaRPr>
          </a:p>
          <a:p>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 - biologická ochrana (</a:t>
            </a:r>
            <a:r>
              <a:rPr lang="cs-CZ" dirty="0" smtClean="0">
                <a:latin typeface="Times New Roman" panose="02020603050405020304" pitchFamily="18" charset="0"/>
                <a:cs typeface="Times New Roman" panose="02020603050405020304" pitchFamily="18" charset="0"/>
              </a:rPr>
              <a:t>celistvost </a:t>
            </a:r>
            <a:r>
              <a:rPr lang="cs-CZ" dirty="0" smtClean="0">
                <a:latin typeface="Times New Roman" panose="02020603050405020304" pitchFamily="18" charset="0"/>
                <a:cs typeface="Times New Roman" panose="02020603050405020304" pitchFamily="18" charset="0"/>
              </a:rPr>
              <a:t>kůže, rohovatění a odlupovaní  </a:t>
            </a:r>
          </a:p>
          <a:p>
            <a:r>
              <a:rPr lang="cs-CZ" dirty="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                                  epitelu, sekrece mazových a potních žláz) </a:t>
            </a:r>
          </a:p>
          <a:p>
            <a:pPr>
              <a:spcAft>
                <a:spcPts val="1200"/>
              </a:spcAft>
            </a:pPr>
            <a:r>
              <a:rPr lang="cs-CZ" dirty="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chemická (</a:t>
            </a:r>
            <a:r>
              <a:rPr lang="cs-CZ" dirty="0">
                <a:latin typeface="Times New Roman" panose="02020603050405020304" pitchFamily="18" charset="0"/>
                <a:cs typeface="Times New Roman" panose="02020603050405020304" pitchFamily="18" charset="0"/>
              </a:rPr>
              <a:t>pH</a:t>
            </a:r>
            <a:r>
              <a:rPr lang="cs-CZ" dirty="0" smtClean="0">
                <a:latin typeface="Times New Roman" panose="02020603050405020304" pitchFamily="18" charset="0"/>
                <a:cs typeface="Times New Roman" panose="02020603050405020304" pitchFamily="18" charset="0"/>
              </a:rPr>
              <a:t>)</a:t>
            </a:r>
            <a:endParaRPr lang="cs-CZ" dirty="0">
              <a:latin typeface="Times New Roman" panose="02020603050405020304" pitchFamily="18" charset="0"/>
              <a:cs typeface="Times New Roman" panose="02020603050405020304" pitchFamily="18" charset="0"/>
            </a:endParaRPr>
          </a:p>
          <a:p>
            <a:pPr marL="180975" indent="-180975">
              <a:spcAft>
                <a:spcPts val="1200"/>
              </a:spcAft>
              <a:buFont typeface="Arial" panose="020B0604020202020204" pitchFamily="34" charset="0"/>
              <a:buChar char="•"/>
            </a:pPr>
            <a:r>
              <a:rPr lang="cs-CZ" i="1" dirty="0" smtClean="0">
                <a:latin typeface="Times New Roman" panose="02020603050405020304" pitchFamily="18" charset="0"/>
                <a:cs typeface="Times New Roman" panose="02020603050405020304" pitchFamily="18" charset="0"/>
              </a:rPr>
              <a:t>smyslové </a:t>
            </a:r>
            <a:r>
              <a:rPr lang="cs-CZ" i="1" dirty="0">
                <a:latin typeface="Times New Roman" panose="02020603050405020304" pitchFamily="18" charset="0"/>
                <a:cs typeface="Times New Roman" panose="02020603050405020304" pitchFamily="18" charset="0"/>
              </a:rPr>
              <a:t>funkce</a:t>
            </a:r>
            <a:r>
              <a:rPr lang="cs-CZ" dirty="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 teplo</a:t>
            </a:r>
            <a:r>
              <a:rPr lang="cs-CZ" dirty="0">
                <a:latin typeface="Times New Roman" panose="02020603050405020304" pitchFamily="18" charset="0"/>
                <a:cs typeface="Times New Roman" panose="02020603050405020304" pitchFamily="18" charset="0"/>
              </a:rPr>
              <a:t>, chlad, tlak nebo </a:t>
            </a:r>
            <a:r>
              <a:rPr lang="cs-CZ" dirty="0" smtClean="0">
                <a:latin typeface="Times New Roman" panose="02020603050405020304" pitchFamily="18" charset="0"/>
                <a:cs typeface="Times New Roman" panose="02020603050405020304" pitchFamily="18" charset="0"/>
              </a:rPr>
              <a:t>bolest</a:t>
            </a:r>
          </a:p>
          <a:p>
            <a:pPr marL="171450" indent="-171450">
              <a:buFont typeface="Arial" panose="020B0604020202020204" pitchFamily="34" charset="0"/>
              <a:buChar char="•"/>
            </a:pPr>
            <a:r>
              <a:rPr lang="cs-CZ" i="1" dirty="0" smtClean="0">
                <a:latin typeface="Times New Roman" panose="02020603050405020304" pitchFamily="18" charset="0"/>
                <a:cs typeface="Times New Roman" panose="02020603050405020304" pitchFamily="18" charset="0"/>
              </a:rPr>
              <a:t>termoregulace</a:t>
            </a:r>
            <a:r>
              <a:rPr lang="cs-CZ" dirty="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 kůže </a:t>
            </a:r>
            <a:r>
              <a:rPr lang="cs-CZ" dirty="0">
                <a:latin typeface="Times New Roman" panose="02020603050405020304" pitchFamily="18" charset="0"/>
                <a:cs typeface="Times New Roman" panose="02020603050405020304" pitchFamily="18" charset="0"/>
              </a:rPr>
              <a:t>pomáhá udržovat stálou teplotu těla, a to pomocí kožních cév a </a:t>
            </a:r>
            <a:r>
              <a:rPr lang="cs-CZ" dirty="0" smtClean="0">
                <a:latin typeface="Times New Roman" panose="02020603050405020304" pitchFamily="18" charset="0"/>
                <a:cs typeface="Times New Roman" panose="02020603050405020304" pitchFamily="18" charset="0"/>
              </a:rPr>
              <a:t> </a:t>
            </a:r>
          </a:p>
          <a:p>
            <a:pPr>
              <a:spcAft>
                <a:spcPts val="1200"/>
              </a:spcAft>
            </a:pPr>
            <a:r>
              <a:rPr lang="cs-CZ" dirty="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                            potních </a:t>
            </a:r>
            <a:r>
              <a:rPr lang="cs-CZ" dirty="0" smtClean="0">
                <a:latin typeface="Times New Roman" panose="02020603050405020304" pitchFamily="18" charset="0"/>
                <a:cs typeface="Times New Roman" panose="02020603050405020304" pitchFamily="18" charset="0"/>
              </a:rPr>
              <a:t>žláz </a:t>
            </a:r>
            <a:endParaRPr lang="ru-RU" dirty="0" smtClean="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r>
              <a:rPr lang="cs-CZ" i="1" dirty="0" smtClean="0">
                <a:latin typeface="Times New Roman" panose="02020603050405020304" pitchFamily="18" charset="0"/>
                <a:cs typeface="Times New Roman" panose="02020603050405020304" pitchFamily="18" charset="0"/>
              </a:rPr>
              <a:t>sekreční </a:t>
            </a:r>
            <a:r>
              <a:rPr lang="cs-CZ" i="1" dirty="0">
                <a:latin typeface="Times New Roman" panose="02020603050405020304" pitchFamily="18" charset="0"/>
                <a:cs typeface="Times New Roman" panose="02020603050405020304" pitchFamily="18" charset="0"/>
              </a:rPr>
              <a:t>funkce</a:t>
            </a:r>
            <a:r>
              <a:rPr lang="cs-CZ"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mazové </a:t>
            </a:r>
            <a:r>
              <a:rPr lang="cs-CZ" dirty="0" smtClean="0">
                <a:latin typeface="Times New Roman" panose="02020603050405020304" pitchFamily="18" charset="0"/>
                <a:cs typeface="Times New Roman" panose="02020603050405020304" pitchFamily="18" charset="0"/>
              </a:rPr>
              <a:t>žlázy (- </a:t>
            </a:r>
            <a:r>
              <a:rPr lang="cs-CZ" dirty="0">
                <a:latin typeface="Times New Roman" pitchFamily="18" charset="0"/>
                <a:cs typeface="Times New Roman" pitchFamily="18" charset="0"/>
              </a:rPr>
              <a:t>exokrinní </a:t>
            </a:r>
            <a:r>
              <a:rPr lang="cs-CZ" dirty="0" smtClean="0">
                <a:latin typeface="Times New Roman" pitchFamily="18" charset="0"/>
                <a:cs typeface="Times New Roman" pitchFamily="18" charset="0"/>
              </a:rPr>
              <a:t>- vylučují </a:t>
            </a:r>
            <a:r>
              <a:rPr lang="cs-CZ" dirty="0" smtClean="0">
                <a:latin typeface="Times New Roman" pitchFamily="18" charset="0"/>
                <a:cs typeface="Times New Roman" pitchFamily="18" charset="0"/>
              </a:rPr>
              <a:t>kožní maz, který </a:t>
            </a:r>
            <a:r>
              <a:rPr lang="cs-CZ" dirty="0">
                <a:latin typeface="Times New Roman" pitchFamily="18" charset="0"/>
                <a:cs typeface="Times New Roman" pitchFamily="18" charset="0"/>
              </a:rPr>
              <a:t>působí </a:t>
            </a:r>
            <a:r>
              <a:rPr lang="cs-CZ" dirty="0" smtClean="0">
                <a:latin typeface="Times New Roman" pitchFamily="18" charset="0"/>
                <a:cs typeface="Times New Roman" pitchFamily="18" charset="0"/>
              </a:rPr>
              <a:t>  </a:t>
            </a:r>
          </a:p>
          <a:p>
            <a:r>
              <a:rPr lang="cs-CZ" dirty="0">
                <a:latin typeface="Times New Roman" pitchFamily="18" charset="0"/>
                <a:cs typeface="Times New Roman" pitchFamily="18" charset="0"/>
              </a:rPr>
              <a:t> </a:t>
            </a:r>
            <a:r>
              <a:rPr lang="cs-CZ" dirty="0" smtClean="0">
                <a:latin typeface="Times New Roman" pitchFamily="18" charset="0"/>
                <a:cs typeface="Times New Roman" pitchFamily="18" charset="0"/>
              </a:rPr>
              <a:t>                                  antibakteriálně a dělá pokožku </a:t>
            </a:r>
            <a:r>
              <a:rPr lang="cs-CZ" dirty="0" smtClean="0">
                <a:latin typeface="Times New Roman" pitchFamily="18" charset="0"/>
                <a:cs typeface="Times New Roman" pitchFamily="18" charset="0"/>
              </a:rPr>
              <a:t>vláčnou </a:t>
            </a:r>
            <a:r>
              <a:rPr lang="cs-CZ" dirty="0" smtClean="0">
                <a:latin typeface="Times New Roman" pitchFamily="18" charset="0"/>
                <a:cs typeface="Times New Roman" pitchFamily="18" charset="0"/>
              </a:rPr>
              <a:t>a hebkou)</a:t>
            </a:r>
          </a:p>
          <a:p>
            <a:pPr>
              <a:spcAft>
                <a:spcPts val="1200"/>
              </a:spcAft>
            </a:pPr>
            <a:r>
              <a:rPr lang="cs-CZ" dirty="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                                - potní </a:t>
            </a:r>
            <a:r>
              <a:rPr lang="cs-CZ" dirty="0" smtClean="0">
                <a:latin typeface="Times New Roman" panose="02020603050405020304" pitchFamily="18" charset="0"/>
                <a:cs typeface="Times New Roman" panose="02020603050405020304" pitchFamily="18" charset="0"/>
              </a:rPr>
              <a:t>žlázy</a:t>
            </a:r>
            <a:endParaRPr lang="cs-CZ" dirty="0" smtClean="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r>
              <a:rPr lang="cs-CZ" i="1" dirty="0" smtClean="0">
                <a:latin typeface="Times New Roman" panose="02020603050405020304" pitchFamily="18" charset="0"/>
                <a:cs typeface="Times New Roman" panose="02020603050405020304" pitchFamily="18" charset="0"/>
              </a:rPr>
              <a:t>resorpční </a:t>
            </a:r>
            <a:r>
              <a:rPr lang="cs-CZ" i="1" dirty="0">
                <a:latin typeface="Times New Roman" panose="02020603050405020304" pitchFamily="18" charset="0"/>
                <a:cs typeface="Times New Roman" panose="02020603050405020304" pitchFamily="18" charset="0"/>
              </a:rPr>
              <a:t>funkce</a:t>
            </a:r>
            <a:r>
              <a:rPr lang="cs-CZ" dirty="0">
                <a:latin typeface="Times New Roman" panose="02020603050405020304" pitchFamily="18" charset="0"/>
                <a:cs typeface="Times New Roman" panose="02020603050405020304" pitchFamily="18" charset="0"/>
              </a:rPr>
              <a:t>: přes kůži je možné do těla vpravit jen látky rozpuštěné v tukových </a:t>
            </a:r>
            <a:r>
              <a:rPr lang="cs-CZ" dirty="0" smtClean="0">
                <a:latin typeface="Times New Roman" panose="02020603050405020304" pitchFamily="18" charset="0"/>
                <a:cs typeface="Times New Roman" panose="02020603050405020304" pitchFamily="18" charset="0"/>
              </a:rPr>
              <a:t>    </a:t>
            </a:r>
          </a:p>
          <a:p>
            <a:r>
              <a:rPr lang="cs-CZ" dirty="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                               rozpouštědlech </a:t>
            </a:r>
            <a:r>
              <a:rPr lang="cs-CZ" dirty="0">
                <a:latin typeface="Times New Roman" panose="02020603050405020304" pitchFamily="18" charset="0"/>
                <a:cs typeface="Times New Roman" panose="02020603050405020304" pitchFamily="18" charset="0"/>
              </a:rPr>
              <a:t>nebo v </a:t>
            </a:r>
            <a:r>
              <a:rPr lang="cs-CZ" dirty="0" smtClean="0">
                <a:latin typeface="Times New Roman" panose="02020603050405020304" pitchFamily="18" charset="0"/>
                <a:cs typeface="Times New Roman" panose="02020603050405020304" pitchFamily="18" charset="0"/>
              </a:rPr>
              <a:t>tucích</a:t>
            </a:r>
            <a:r>
              <a:rPr lang="cs-CZ" dirty="0">
                <a:latin typeface="Times New Roman" panose="02020603050405020304" pitchFamily="18" charset="0"/>
                <a:cs typeface="Times New Roman" panose="02020603050405020304" pitchFamily="18" charset="0"/>
              </a:rPr>
              <a:t>, které lze do kůže vtírat (např. různé léky </a:t>
            </a:r>
            <a:r>
              <a:rPr lang="cs-CZ" dirty="0" smtClean="0">
                <a:latin typeface="Times New Roman" panose="02020603050405020304" pitchFamily="18" charset="0"/>
                <a:cs typeface="Times New Roman" panose="02020603050405020304" pitchFamily="18" charset="0"/>
              </a:rPr>
              <a:t>                                   </a:t>
            </a:r>
          </a:p>
          <a:p>
            <a:pPr>
              <a:spcAft>
                <a:spcPts val="1200"/>
              </a:spcAft>
            </a:pPr>
            <a:r>
              <a:rPr lang="cs-CZ" dirty="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                               v </a:t>
            </a:r>
            <a:r>
              <a:rPr lang="cs-CZ" dirty="0">
                <a:latin typeface="Times New Roman" panose="02020603050405020304" pitchFamily="18" charset="0"/>
                <a:cs typeface="Times New Roman" panose="02020603050405020304" pitchFamily="18" charset="0"/>
              </a:rPr>
              <a:t>podobě mastí</a:t>
            </a:r>
            <a:r>
              <a:rPr lang="cs-CZ"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r>
              <a:rPr lang="cs-CZ" i="1" dirty="0">
                <a:latin typeface="Times New Roman" panose="02020603050405020304" pitchFamily="18" charset="0"/>
                <a:cs typeface="Times New Roman" panose="02020603050405020304" pitchFamily="18" charset="0"/>
              </a:rPr>
              <a:t>i</a:t>
            </a:r>
            <a:r>
              <a:rPr lang="cs-CZ" i="1" dirty="0" smtClean="0">
                <a:latin typeface="Times New Roman" panose="02020603050405020304" pitchFamily="18" charset="0"/>
                <a:cs typeface="Times New Roman" panose="02020603050405020304" pitchFamily="18" charset="0"/>
              </a:rPr>
              <a:t>munitní funkce: </a:t>
            </a:r>
            <a:r>
              <a:rPr lang="cs-CZ" dirty="0" smtClean="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n</a:t>
            </a:r>
            <a:r>
              <a:rPr lang="cs-CZ" dirty="0" smtClean="0">
                <a:latin typeface="Times New Roman" panose="02020603050405020304" pitchFamily="18" charset="0"/>
                <a:cs typeface="Times New Roman" panose="02020603050405020304" pitchFamily="18" charset="0"/>
              </a:rPr>
              <a:t>especifická </a:t>
            </a:r>
            <a:r>
              <a:rPr lang="cs-CZ" dirty="0" smtClean="0">
                <a:latin typeface="Times New Roman" panose="02020603050405020304" pitchFamily="18" charset="0"/>
                <a:cs typeface="Times New Roman" panose="02020603050405020304" pitchFamily="18" charset="0"/>
              </a:rPr>
              <a:t>bariéra </a:t>
            </a:r>
            <a:r>
              <a:rPr lang="cs-CZ" dirty="0" smtClean="0">
                <a:latin typeface="Times New Roman" panose="02020603050405020304" pitchFamily="18" charset="0"/>
                <a:cs typeface="Times New Roman" panose="02020603050405020304" pitchFamily="18" charset="0"/>
              </a:rPr>
              <a:t>(biologická, chemická, fyzikální) </a:t>
            </a:r>
          </a:p>
          <a:p>
            <a:r>
              <a:rPr lang="cs-CZ" dirty="0" smtClean="0">
                <a:latin typeface="Times New Roman" panose="02020603050405020304" pitchFamily="18" charset="0"/>
                <a:cs typeface="Times New Roman" panose="02020603050405020304" pitchFamily="18" charset="0"/>
              </a:rPr>
              <a:t>                               - specifická </a:t>
            </a:r>
            <a:r>
              <a:rPr lang="cs-CZ" dirty="0" smtClean="0">
                <a:latin typeface="Times New Roman" panose="02020603050405020304" pitchFamily="18" charset="0"/>
                <a:cs typeface="Times New Roman" panose="02020603050405020304" pitchFamily="18" charset="0"/>
              </a:rPr>
              <a:t>bariéra </a:t>
            </a:r>
            <a:r>
              <a:rPr lang="cs-CZ" dirty="0" smtClean="0">
                <a:latin typeface="Times New Roman" panose="02020603050405020304" pitchFamily="18" charset="0"/>
                <a:cs typeface="Times New Roman" panose="02020603050405020304" pitchFamily="18" charset="0"/>
              </a:rPr>
              <a:t>(</a:t>
            </a:r>
            <a:r>
              <a:rPr lang="cs-CZ" dirty="0">
                <a:latin typeface="Times New Roman" panose="02020603050405020304" pitchFamily="18" charset="0"/>
                <a:cs typeface="Times New Roman" panose="02020603050405020304" pitchFamily="18" charset="0"/>
              </a:rPr>
              <a:t>b</a:t>
            </a:r>
            <a:r>
              <a:rPr lang="cs-CZ" dirty="0" smtClean="0">
                <a:latin typeface="Times New Roman" panose="02020603050405020304" pitchFamily="18" charset="0"/>
                <a:cs typeface="Times New Roman" panose="02020603050405020304" pitchFamily="18" charset="0"/>
              </a:rPr>
              <a:t>uněčné složky, lymfoidní </a:t>
            </a:r>
            <a:r>
              <a:rPr lang="cs-CZ" dirty="0">
                <a:latin typeface="Times New Roman" panose="02020603050405020304" pitchFamily="18" charset="0"/>
                <a:cs typeface="Times New Roman" panose="02020603050405020304" pitchFamily="18" charset="0"/>
              </a:rPr>
              <a:t>tkáň asociovaná s </a:t>
            </a:r>
            <a:r>
              <a:rPr lang="cs-CZ" dirty="0" smtClean="0">
                <a:latin typeface="Times New Roman" panose="02020603050405020304" pitchFamily="18" charset="0"/>
                <a:cs typeface="Times New Roman" panose="02020603050405020304" pitchFamily="18" charset="0"/>
              </a:rPr>
              <a:t>kůží,  </a:t>
            </a:r>
          </a:p>
          <a:p>
            <a:r>
              <a:rPr lang="cs-CZ" dirty="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                                 humorální </a:t>
            </a:r>
            <a:r>
              <a:rPr lang="cs-CZ" dirty="0">
                <a:latin typeface="Times New Roman" panose="02020603050405020304" pitchFamily="18" charset="0"/>
                <a:cs typeface="Times New Roman" panose="02020603050405020304" pitchFamily="18" charset="0"/>
              </a:rPr>
              <a:t>složky</a:t>
            </a:r>
            <a:r>
              <a:rPr lang="cs-CZ" dirty="0" smtClean="0">
                <a:latin typeface="Times New Roman" panose="02020603050405020304" pitchFamily="18" charset="0"/>
                <a:cs typeface="Times New Roman" panose="02020603050405020304" pitchFamily="18" charset="0"/>
              </a:rPr>
              <a:t> )</a:t>
            </a:r>
          </a:p>
          <a:p>
            <a:pPr marL="180975" indent="-180975">
              <a:buFont typeface="Arial" panose="020B0604020202020204" pitchFamily="34" charset="0"/>
              <a:buChar char="•"/>
            </a:pPr>
            <a:r>
              <a:rPr lang="cs-CZ" i="1" dirty="0">
                <a:latin typeface="Times New Roman" panose="02020603050405020304" pitchFamily="18" charset="0"/>
                <a:cs typeface="Times New Roman" panose="02020603050405020304" pitchFamily="18" charset="0"/>
              </a:rPr>
              <a:t>z</a:t>
            </a:r>
            <a:r>
              <a:rPr lang="cs-CZ" i="1" dirty="0" smtClean="0">
                <a:latin typeface="Times New Roman" panose="02020603050405020304" pitchFamily="18" charset="0"/>
                <a:cs typeface="Times New Roman" panose="02020603050405020304" pitchFamily="18" charset="0"/>
              </a:rPr>
              <a:t>ásobní funkce:</a:t>
            </a:r>
            <a:r>
              <a:rPr lang="cs-CZ" dirty="0" smtClean="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 krev</a:t>
            </a:r>
            <a:r>
              <a:rPr lang="cs-CZ" dirty="0" smtClean="0">
                <a:latin typeface="Times New Roman" panose="02020603050405020304" pitchFamily="18" charset="0"/>
                <a:cs typeface="Times New Roman" panose="02020603050405020304" pitchFamily="18" charset="0"/>
              </a:rPr>
              <a:t>, tuk, vitamíny</a:t>
            </a:r>
          </a:p>
        </p:txBody>
      </p:sp>
    </p:spTree>
    <p:extLst>
      <p:ext uri="{BB962C8B-B14F-4D97-AF65-F5344CB8AC3E}">
        <p14:creationId xmlns:p14="http://schemas.microsoft.com/office/powerpoint/2010/main" val="34920229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0" y="620688"/>
            <a:ext cx="9144000" cy="461665"/>
          </a:xfrm>
          <a:prstGeom prst="rect">
            <a:avLst/>
          </a:prstGeom>
          <a:noFill/>
        </p:spPr>
        <p:txBody>
          <a:bodyPr wrap="square" rtlCol="0">
            <a:spAutoFit/>
          </a:bodyPr>
          <a:lstStyle/>
          <a:p>
            <a:r>
              <a:rPr lang="cs-CZ" sz="2400" b="1" dirty="0" smtClean="0">
                <a:latin typeface="Times New Roman" panose="02020603050405020304" pitchFamily="18" charset="0"/>
                <a:cs typeface="Times New Roman" panose="02020603050405020304" pitchFamily="18" charset="0"/>
              </a:rPr>
              <a:t>XXXI.1 Test kyselosti kůže – </a:t>
            </a:r>
            <a:r>
              <a:rPr lang="cs-CZ" sz="2400" b="1" dirty="0" err="1" smtClean="0">
                <a:latin typeface="Times New Roman" panose="02020603050405020304" pitchFamily="18" charset="0"/>
                <a:cs typeface="Times New Roman" panose="02020603050405020304" pitchFamily="18" charset="0"/>
              </a:rPr>
              <a:t>Burgkhartova</a:t>
            </a:r>
            <a:r>
              <a:rPr lang="cs-CZ" sz="2400" b="1" dirty="0" smtClean="0">
                <a:latin typeface="Times New Roman" panose="02020603050405020304" pitchFamily="18" charset="0"/>
                <a:cs typeface="Times New Roman" panose="02020603050405020304" pitchFamily="18" charset="0"/>
              </a:rPr>
              <a:t> zkouška </a:t>
            </a:r>
            <a:r>
              <a:rPr lang="cs-CZ" sz="2400" b="1" dirty="0" err="1" smtClean="0">
                <a:latin typeface="Times New Roman" panose="02020603050405020304" pitchFamily="18" charset="0"/>
                <a:cs typeface="Times New Roman" panose="02020603050405020304" pitchFamily="18" charset="0"/>
              </a:rPr>
              <a:t>alkalirezistence</a:t>
            </a:r>
            <a:endParaRPr lang="cs-CZ" sz="2400" b="1" dirty="0">
              <a:latin typeface="Times New Roman" panose="02020603050405020304" pitchFamily="18" charset="0"/>
              <a:cs typeface="Times New Roman" panose="02020603050405020304" pitchFamily="18" charset="0"/>
            </a:endParaRPr>
          </a:p>
        </p:txBody>
      </p:sp>
      <p:sp>
        <p:nvSpPr>
          <p:cNvPr id="3" name="TextBox 2"/>
          <p:cNvSpPr txBox="1"/>
          <p:nvPr/>
        </p:nvSpPr>
        <p:spPr>
          <a:xfrm>
            <a:off x="437904" y="1535608"/>
            <a:ext cx="8352928" cy="2031325"/>
          </a:xfrm>
          <a:prstGeom prst="rect">
            <a:avLst/>
          </a:prstGeom>
          <a:noFill/>
        </p:spPr>
        <p:txBody>
          <a:bodyPr wrap="square" rtlCol="0">
            <a:spAutoFit/>
          </a:bodyPr>
          <a:lstStyle/>
          <a:p>
            <a:pPr algn="just"/>
            <a:r>
              <a:rPr lang="cs-CZ" dirty="0">
                <a:latin typeface="Times New Roman" pitchFamily="18" charset="0"/>
                <a:cs typeface="Times New Roman" pitchFamily="18" charset="0"/>
              </a:rPr>
              <a:t>Na povrchu kůže můžeme nalézt hydrolipidovou vrstvu, která se nazývá ochranný kožní film či první kožní bariéra. Je tvořena produkty mazových žláz, potních žláz i olupujícími a rozpadajícími se buňkami rohové vrstvy pokožky. Neporušený kožní plášť chrání kůži před nadměrným vysušováním, negativním působením zevních faktorů a před rozmnožením choroboplodných mikroorganismů</a:t>
            </a:r>
            <a:r>
              <a:rPr lang="cs-CZ" dirty="0" smtClean="0">
                <a:latin typeface="Times New Roman" pitchFamily="18" charset="0"/>
                <a:cs typeface="Times New Roman" pitchFamily="18" charset="0"/>
              </a:rPr>
              <a:t>. </a:t>
            </a:r>
            <a:r>
              <a:rPr lang="cs-CZ" dirty="0">
                <a:latin typeface="Times New Roman" pitchFamily="18" charset="0"/>
                <a:cs typeface="Times New Roman" pitchFamily="18" charset="0"/>
              </a:rPr>
              <a:t>Kožní plášť reaguje zpravidla slabě kysele, což brání pomnožování choroboplodných zárodků. Hodnota </a:t>
            </a:r>
            <a:r>
              <a:rPr lang="cs-CZ" dirty="0" smtClean="0">
                <a:latin typeface="Times New Roman" pitchFamily="18" charset="0"/>
                <a:cs typeface="Times New Roman" pitchFamily="18" charset="0"/>
              </a:rPr>
              <a:t>kyselosti: pH 4,5 </a:t>
            </a:r>
            <a:r>
              <a:rPr lang="cs-CZ" dirty="0">
                <a:latin typeface="Times New Roman" pitchFamily="18" charset="0"/>
                <a:cs typeface="Times New Roman" pitchFamily="18" charset="0"/>
              </a:rPr>
              <a:t>- </a:t>
            </a:r>
            <a:r>
              <a:rPr lang="cs-CZ" dirty="0" smtClean="0">
                <a:latin typeface="Times New Roman" pitchFamily="18" charset="0"/>
                <a:cs typeface="Times New Roman" pitchFamily="18" charset="0"/>
              </a:rPr>
              <a:t>5,5.</a:t>
            </a:r>
            <a:endParaRPr lang="ru-RU" dirty="0">
              <a:latin typeface="Times New Roman" pitchFamily="18" charset="0"/>
              <a:cs typeface="Times New Roman" pitchFamily="18" charset="0"/>
            </a:endParaRPr>
          </a:p>
        </p:txBody>
      </p:sp>
      <p:sp>
        <p:nvSpPr>
          <p:cNvPr id="4" name="TextBox 3"/>
          <p:cNvSpPr txBox="1"/>
          <p:nvPr/>
        </p:nvSpPr>
        <p:spPr>
          <a:xfrm>
            <a:off x="467544" y="4004191"/>
            <a:ext cx="7776864" cy="1585049"/>
          </a:xfrm>
          <a:prstGeom prst="rect">
            <a:avLst/>
          </a:prstGeom>
          <a:noFill/>
        </p:spPr>
        <p:txBody>
          <a:bodyPr wrap="square" rtlCol="0">
            <a:spAutoFit/>
          </a:bodyPr>
          <a:lstStyle/>
          <a:p>
            <a:r>
              <a:rPr lang="cs-CZ" i="1" dirty="0">
                <a:latin typeface="Times New Roman" panose="02020603050405020304" pitchFamily="18" charset="0"/>
                <a:cs typeface="Times New Roman" panose="02020603050405020304" pitchFamily="18" charset="0"/>
              </a:rPr>
              <a:t>Test kyselosti </a:t>
            </a:r>
            <a:r>
              <a:rPr lang="cs-CZ" i="1" dirty="0" smtClean="0">
                <a:latin typeface="Times New Roman" panose="02020603050405020304" pitchFamily="18" charset="0"/>
                <a:cs typeface="Times New Roman" panose="02020603050405020304" pitchFamily="18" charset="0"/>
              </a:rPr>
              <a:t>kůže:</a:t>
            </a:r>
          </a:p>
          <a:p>
            <a:pPr marL="285750" indent="-285750">
              <a:spcBef>
                <a:spcPts val="600"/>
              </a:spcBef>
              <a:spcAft>
                <a:spcPts val="600"/>
              </a:spcAft>
              <a:buFont typeface="Arial" panose="020B0604020202020204" pitchFamily="34" charset="0"/>
              <a:buChar char="•"/>
            </a:pPr>
            <a:r>
              <a:rPr lang="cs-CZ" dirty="0">
                <a:latin typeface="Times New Roman" panose="02020603050405020304" pitchFamily="18" charset="0"/>
                <a:cs typeface="Times New Roman" panose="02020603050405020304" pitchFamily="18" charset="0"/>
              </a:rPr>
              <a:t>jedná se o vyšetření odolnosti kůže vůči zásaditým látkám</a:t>
            </a:r>
          </a:p>
          <a:p>
            <a:pPr marL="285750" indent="-285750">
              <a:spcBef>
                <a:spcPts val="600"/>
              </a:spcBef>
              <a:spcAft>
                <a:spcPts val="600"/>
              </a:spcAft>
              <a:buFont typeface="Arial" panose="020B0604020202020204" pitchFamily="34" charset="0"/>
              <a:buChar char="•"/>
            </a:pPr>
            <a:r>
              <a:rPr lang="cs-CZ" dirty="0">
                <a:latin typeface="Times New Roman" panose="02020603050405020304" pitchFamily="18" charset="0"/>
                <a:cs typeface="Times New Roman" panose="02020603050405020304" pitchFamily="18" charset="0"/>
              </a:rPr>
              <a:t>sleduje se, za jak dlouho dojde k podráždění kůže</a:t>
            </a:r>
          </a:p>
          <a:p>
            <a:pPr marL="285750" indent="-285750">
              <a:spcBef>
                <a:spcPts val="600"/>
              </a:spcBef>
              <a:spcAft>
                <a:spcPts val="600"/>
              </a:spcAft>
              <a:buFont typeface="Arial" panose="020B0604020202020204" pitchFamily="34" charset="0"/>
              <a:buChar char="•"/>
            </a:pPr>
            <a:r>
              <a:rPr lang="cs-CZ" dirty="0">
                <a:latin typeface="Times New Roman" panose="02020603050405020304" pitchFamily="18" charset="0"/>
                <a:cs typeface="Times New Roman" panose="02020603050405020304" pitchFamily="18" charset="0"/>
              </a:rPr>
              <a:t>čím je doba, za kterou vznikne </a:t>
            </a:r>
            <a:r>
              <a:rPr lang="cs-CZ" dirty="0" smtClean="0">
                <a:latin typeface="Times New Roman" panose="02020603050405020304" pitchFamily="18" charset="0"/>
                <a:cs typeface="Times New Roman" panose="02020603050405020304" pitchFamily="18" charset="0"/>
              </a:rPr>
              <a:t>podráždění </a:t>
            </a:r>
            <a:r>
              <a:rPr lang="cs-CZ" dirty="0">
                <a:latin typeface="Times New Roman" panose="02020603050405020304" pitchFamily="18" charset="0"/>
                <a:cs typeface="Times New Roman" panose="02020603050405020304" pitchFamily="18" charset="0"/>
              </a:rPr>
              <a:t>delší, tím je odolnost kůže </a:t>
            </a:r>
            <a:r>
              <a:rPr lang="cs-CZ" dirty="0" smtClean="0">
                <a:latin typeface="Times New Roman" panose="02020603050405020304" pitchFamily="18" charset="0"/>
                <a:cs typeface="Times New Roman" panose="02020603050405020304" pitchFamily="18" charset="0"/>
              </a:rPr>
              <a:t>lepší</a:t>
            </a:r>
            <a:endParaRPr lang="ru-RU" i="1" dirty="0"/>
          </a:p>
        </p:txBody>
      </p:sp>
    </p:spTree>
    <p:extLst>
      <p:ext uri="{BB962C8B-B14F-4D97-AF65-F5344CB8AC3E}">
        <p14:creationId xmlns:p14="http://schemas.microsoft.com/office/powerpoint/2010/main" val="909011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251520" y="332656"/>
            <a:ext cx="8892480" cy="461665"/>
          </a:xfrm>
          <a:prstGeom prst="rect">
            <a:avLst/>
          </a:prstGeom>
          <a:noFill/>
        </p:spPr>
        <p:txBody>
          <a:bodyPr wrap="square" rtlCol="0">
            <a:spAutoFit/>
          </a:bodyPr>
          <a:lstStyle/>
          <a:p>
            <a:r>
              <a:rPr lang="cs-CZ" sz="2400" b="1" dirty="0" smtClean="0">
                <a:latin typeface="Times New Roman" panose="02020603050405020304" pitchFamily="18" charset="0"/>
                <a:cs typeface="Times New Roman" panose="02020603050405020304" pitchFamily="18" charset="0"/>
              </a:rPr>
              <a:t>XXX.I.2 Obraz reaktivity kožních cév - dermografismus </a:t>
            </a:r>
            <a:endParaRPr lang="cs-CZ" sz="2400" b="1" dirty="0">
              <a:latin typeface="Times New Roman" panose="02020603050405020304" pitchFamily="18" charset="0"/>
              <a:cs typeface="Times New Roman" panose="02020603050405020304" pitchFamily="18" charset="0"/>
            </a:endParaRPr>
          </a:p>
        </p:txBody>
      </p:sp>
      <p:sp>
        <p:nvSpPr>
          <p:cNvPr id="3" name="TextovéPole 2"/>
          <p:cNvSpPr txBox="1"/>
          <p:nvPr/>
        </p:nvSpPr>
        <p:spPr>
          <a:xfrm>
            <a:off x="467544" y="980728"/>
            <a:ext cx="7632848" cy="4231928"/>
          </a:xfrm>
          <a:prstGeom prst="rect">
            <a:avLst/>
          </a:prstGeom>
          <a:noFill/>
        </p:spPr>
        <p:txBody>
          <a:bodyPr wrap="square" rtlCol="0">
            <a:spAutoFit/>
          </a:bodyPr>
          <a:lstStyle/>
          <a:p>
            <a:pPr algn="just"/>
            <a:r>
              <a:rPr lang="cs-CZ" b="1" dirty="0" smtClean="0">
                <a:latin typeface="Times New Roman" panose="02020603050405020304" pitchFamily="18" charset="0"/>
                <a:cs typeface="Times New Roman" panose="02020603050405020304" pitchFamily="18" charset="0"/>
              </a:rPr>
              <a:t>Dermografismus</a:t>
            </a:r>
            <a:r>
              <a:rPr lang="cs-CZ" dirty="0" smtClean="0">
                <a:latin typeface="Times New Roman" panose="02020603050405020304" pitchFamily="18" charset="0"/>
                <a:cs typeface="Times New Roman" panose="02020603050405020304" pitchFamily="18" charset="0"/>
              </a:rPr>
              <a:t> je vaskulární reakce </a:t>
            </a:r>
            <a:r>
              <a:rPr lang="cs-CZ" dirty="0">
                <a:latin typeface="Times New Roman" panose="02020603050405020304" pitchFamily="18" charset="0"/>
                <a:cs typeface="Times New Roman" panose="02020603050405020304" pitchFamily="18" charset="0"/>
              </a:rPr>
              <a:t>kůže vznikající jako odpověď na mechanické podráždění. </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600"/>
              </a:spcAft>
            </a:pPr>
            <a:r>
              <a:rPr lang="cs-CZ" dirty="0" smtClean="0">
                <a:latin typeface="Times New Roman" panose="02020603050405020304" pitchFamily="18" charset="0"/>
                <a:cs typeface="Times New Roman" panose="02020603050405020304" pitchFamily="18" charset="0"/>
              </a:rPr>
              <a:t>Rozlišujeme:</a:t>
            </a:r>
          </a:p>
          <a:p>
            <a:pPr marL="285750" indent="-285750" algn="just">
              <a:spcBef>
                <a:spcPts val="600"/>
              </a:spcBef>
              <a:spcAft>
                <a:spcPts val="600"/>
              </a:spcAft>
              <a:buFont typeface="Arial" panose="020B0604020202020204" pitchFamily="34" charset="0"/>
              <a:buChar char="•"/>
            </a:pPr>
            <a:r>
              <a:rPr lang="cs-CZ" i="1" dirty="0" smtClean="0">
                <a:latin typeface="Times New Roman" panose="02020603050405020304" pitchFamily="18" charset="0"/>
                <a:cs typeface="Times New Roman" panose="02020603050405020304" pitchFamily="18" charset="0"/>
              </a:rPr>
              <a:t>Červený</a:t>
            </a:r>
            <a:r>
              <a:rPr lang="cs-CZ" dirty="0" smtClean="0">
                <a:latin typeface="Times New Roman" panose="02020603050405020304" pitchFamily="18" charset="0"/>
                <a:cs typeface="Times New Roman" panose="02020603050405020304" pitchFamily="18" charset="0"/>
              </a:rPr>
              <a:t> </a:t>
            </a:r>
            <a:r>
              <a:rPr lang="cs-CZ" i="1" dirty="0" smtClean="0">
                <a:latin typeface="Times New Roman" panose="02020603050405020304" pitchFamily="18" charset="0"/>
                <a:cs typeface="Times New Roman" panose="02020603050405020304" pitchFamily="18" charset="0"/>
              </a:rPr>
              <a:t>(</a:t>
            </a:r>
            <a:r>
              <a:rPr lang="la-Latn" i="1" dirty="0" smtClean="0">
                <a:latin typeface="Times New Roman" panose="02020603050405020304" pitchFamily="18" charset="0"/>
                <a:cs typeface="Times New Roman" panose="02020603050405020304" pitchFamily="18" charset="0"/>
              </a:rPr>
              <a:t>dermographismus ruber</a:t>
            </a:r>
            <a:r>
              <a:rPr lang="cs-CZ" i="1" dirty="0" smtClean="0">
                <a:latin typeface="Times New Roman" panose="02020603050405020304" pitchFamily="18" charset="0"/>
                <a:cs typeface="Times New Roman" panose="02020603050405020304" pitchFamily="18" charset="0"/>
              </a:rPr>
              <a:t>) nebo </a:t>
            </a:r>
            <a:r>
              <a:rPr lang="cs-CZ" i="1" dirty="0" err="1" smtClean="0">
                <a:latin typeface="Times New Roman" panose="02020603050405020304" pitchFamily="18" charset="0"/>
                <a:cs typeface="Times New Roman" panose="02020603050405020304" pitchFamily="18" charset="0"/>
              </a:rPr>
              <a:t>vazodilatační</a:t>
            </a:r>
            <a:r>
              <a:rPr lang="cs-CZ" i="1" dirty="0" smtClean="0">
                <a:latin typeface="Times New Roman" panose="02020603050405020304" pitchFamily="18" charset="0"/>
                <a:cs typeface="Times New Roman" panose="02020603050405020304" pitchFamily="18" charset="0"/>
              </a:rPr>
              <a:t> </a:t>
            </a:r>
            <a:r>
              <a:rPr lang="cs-CZ" i="1" dirty="0" smtClean="0">
                <a:latin typeface="Times New Roman" panose="02020603050405020304" pitchFamily="18" charset="0"/>
                <a:cs typeface="Times New Roman" panose="02020603050405020304" pitchFamily="18" charset="0"/>
              </a:rPr>
              <a:t>dermografismus, </a:t>
            </a:r>
            <a:r>
              <a:rPr lang="cs-CZ" dirty="0">
                <a:latin typeface="Times New Roman" panose="02020603050405020304" pitchFamily="18" charset="0"/>
                <a:cs typeface="Times New Roman" panose="02020603050405020304" pitchFamily="18" charset="0"/>
              </a:rPr>
              <a:t>který je projevem normální reakce kůže na </a:t>
            </a:r>
            <a:r>
              <a:rPr lang="cs-CZ" dirty="0" smtClean="0">
                <a:latin typeface="Times New Roman" panose="02020603050405020304" pitchFamily="18" charset="0"/>
                <a:cs typeface="Times New Roman" panose="02020603050405020304" pitchFamily="18" charset="0"/>
              </a:rPr>
              <a:t>podráždění. Zesílený červený dermografismus je projevem zvýšené aktivity parasympatiku.</a:t>
            </a:r>
          </a:p>
          <a:p>
            <a:pPr marL="285750" indent="-285750" algn="just">
              <a:spcBef>
                <a:spcPts val="600"/>
              </a:spcBef>
              <a:spcAft>
                <a:spcPts val="600"/>
              </a:spcAft>
              <a:buFont typeface="Arial" panose="020B0604020202020204" pitchFamily="34" charset="0"/>
              <a:buChar char="•"/>
            </a:pPr>
            <a:r>
              <a:rPr lang="cs-CZ" i="1" dirty="0" smtClean="0">
                <a:latin typeface="Times New Roman" panose="02020603050405020304" pitchFamily="18" charset="0"/>
                <a:cs typeface="Times New Roman" panose="02020603050405020304" pitchFamily="18" charset="0"/>
              </a:rPr>
              <a:t>Bílý</a:t>
            </a:r>
            <a:r>
              <a:rPr lang="cs-CZ" dirty="0" smtClean="0">
                <a:latin typeface="Times New Roman" panose="02020603050405020304" pitchFamily="18" charset="0"/>
                <a:cs typeface="Times New Roman" panose="02020603050405020304" pitchFamily="18" charset="0"/>
              </a:rPr>
              <a:t> (</a:t>
            </a:r>
            <a:r>
              <a:rPr lang="la-Latn" i="1" dirty="0">
                <a:latin typeface="Times New Roman" panose="02020603050405020304" pitchFamily="18" charset="0"/>
                <a:cs typeface="Times New Roman" panose="02020603050405020304" pitchFamily="18" charset="0"/>
              </a:rPr>
              <a:t>dermographismus albus</a:t>
            </a:r>
            <a:r>
              <a:rPr lang="cs-CZ" dirty="0" smtClean="0">
                <a:latin typeface="Times New Roman" panose="02020603050405020304" pitchFamily="18" charset="0"/>
                <a:cs typeface="Times New Roman" panose="02020603050405020304" pitchFamily="18" charset="0"/>
              </a:rPr>
              <a:t>) </a:t>
            </a:r>
            <a:r>
              <a:rPr lang="cs-CZ" i="1" dirty="0">
                <a:latin typeface="Times New Roman" panose="02020603050405020304" pitchFamily="18" charset="0"/>
                <a:cs typeface="Times New Roman" panose="02020603050405020304" pitchFamily="18" charset="0"/>
              </a:rPr>
              <a:t>nebo </a:t>
            </a:r>
            <a:r>
              <a:rPr lang="cs-CZ" i="1" dirty="0" err="1" smtClean="0">
                <a:latin typeface="Times New Roman" panose="02020603050405020304" pitchFamily="18" charset="0"/>
                <a:cs typeface="Times New Roman" panose="02020603050405020304" pitchFamily="18" charset="0"/>
              </a:rPr>
              <a:t>vazokonstrikční</a:t>
            </a:r>
            <a:r>
              <a:rPr lang="cs-CZ" i="1" dirty="0" smtClean="0">
                <a:latin typeface="Times New Roman" panose="02020603050405020304" pitchFamily="18" charset="0"/>
                <a:cs typeface="Times New Roman" panose="02020603050405020304" pitchFamily="18" charset="0"/>
              </a:rPr>
              <a:t> </a:t>
            </a:r>
            <a:r>
              <a:rPr lang="cs-CZ" i="1" dirty="0">
                <a:latin typeface="Times New Roman" panose="02020603050405020304" pitchFamily="18" charset="0"/>
                <a:cs typeface="Times New Roman" panose="02020603050405020304" pitchFamily="18" charset="0"/>
              </a:rPr>
              <a:t>dermografismus</a:t>
            </a:r>
            <a:r>
              <a:rPr lang="cs-CZ" dirty="0" smtClean="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jenž je projevem abnormální reakce kůže a je charakteristický u atopických </a:t>
            </a:r>
            <a:r>
              <a:rPr lang="cs-CZ" dirty="0" smtClean="0">
                <a:latin typeface="Times New Roman" panose="02020603050405020304" pitchFamily="18" charset="0"/>
                <a:cs typeface="Times New Roman" panose="02020603050405020304" pitchFamily="18" charset="0"/>
              </a:rPr>
              <a:t>ekzémů. </a:t>
            </a:r>
            <a:r>
              <a:rPr lang="cs-CZ" dirty="0">
                <a:latin typeface="Times New Roman" panose="02020603050405020304" pitchFamily="18" charset="0"/>
                <a:cs typeface="Times New Roman" panose="02020603050405020304" pitchFamily="18" charset="0"/>
              </a:rPr>
              <a:t>Zesílený </a:t>
            </a:r>
            <a:r>
              <a:rPr lang="cs-CZ" dirty="0" smtClean="0">
                <a:latin typeface="Times New Roman" panose="02020603050405020304" pitchFamily="18" charset="0"/>
                <a:cs typeface="Times New Roman" panose="02020603050405020304" pitchFamily="18" charset="0"/>
              </a:rPr>
              <a:t>bílý </a:t>
            </a:r>
            <a:r>
              <a:rPr lang="cs-CZ" dirty="0">
                <a:latin typeface="Times New Roman" panose="02020603050405020304" pitchFamily="18" charset="0"/>
                <a:cs typeface="Times New Roman" panose="02020603050405020304" pitchFamily="18" charset="0"/>
              </a:rPr>
              <a:t>dermografismus je projevem zvýšené aktivity </a:t>
            </a:r>
            <a:r>
              <a:rPr lang="cs-CZ" dirty="0" smtClean="0">
                <a:latin typeface="Times New Roman" panose="02020603050405020304" pitchFamily="18" charset="0"/>
                <a:cs typeface="Times New Roman" panose="02020603050405020304" pitchFamily="18" charset="0"/>
              </a:rPr>
              <a:t>sympatiku.</a:t>
            </a:r>
          </a:p>
          <a:p>
            <a:pPr marL="285750" indent="-285750" algn="just">
              <a:spcBef>
                <a:spcPts val="600"/>
              </a:spcBef>
              <a:spcAft>
                <a:spcPts val="600"/>
              </a:spcAft>
              <a:buFont typeface="Arial" panose="020B0604020202020204" pitchFamily="34" charset="0"/>
              <a:buChar char="•"/>
            </a:pPr>
            <a:r>
              <a:rPr lang="cs-CZ" i="1" dirty="0" smtClean="0">
                <a:latin typeface="Times New Roman" panose="02020603050405020304" pitchFamily="18" charset="0"/>
                <a:cs typeface="Times New Roman" panose="02020603050405020304" pitchFamily="18" charset="0"/>
              </a:rPr>
              <a:t>Plastický dermografismus </a:t>
            </a:r>
            <a:r>
              <a:rPr lang="cs-CZ" i="1" dirty="0">
                <a:latin typeface="Times New Roman" panose="02020603050405020304" pitchFamily="18" charset="0"/>
                <a:cs typeface="Times New Roman" panose="02020603050405020304" pitchFamily="18" charset="0"/>
              </a:rPr>
              <a:t>(</a:t>
            </a:r>
            <a:r>
              <a:rPr lang="la-Latn" i="1" dirty="0">
                <a:latin typeface="Times New Roman" panose="02020603050405020304" pitchFamily="18" charset="0"/>
                <a:cs typeface="Times New Roman" panose="02020603050405020304" pitchFamily="18" charset="0"/>
              </a:rPr>
              <a:t>dermographismus oedematosus</a:t>
            </a:r>
            <a:r>
              <a:rPr lang="cs-CZ" i="1" dirty="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pravidelně </a:t>
            </a:r>
            <a:r>
              <a:rPr lang="cs-CZ" dirty="0">
                <a:latin typeface="Times New Roman" panose="02020603050405020304" pitchFamily="18" charset="0"/>
                <a:cs typeface="Times New Roman" panose="02020603050405020304" pitchFamily="18" charset="0"/>
              </a:rPr>
              <a:t>se </a:t>
            </a:r>
            <a:r>
              <a:rPr lang="cs-CZ" dirty="0" smtClean="0">
                <a:latin typeface="Times New Roman" panose="02020603050405020304" pitchFamily="18" charset="0"/>
                <a:cs typeface="Times New Roman" panose="02020603050405020304" pitchFamily="18" charset="0"/>
              </a:rPr>
              <a:t>vyskytuje </a:t>
            </a:r>
            <a:r>
              <a:rPr lang="cs-CZ" dirty="0">
                <a:latin typeface="Times New Roman" panose="02020603050405020304" pitchFamily="18" charset="0"/>
                <a:cs typeface="Times New Roman" panose="02020603050405020304" pitchFamily="18" charset="0"/>
              </a:rPr>
              <a:t>u kontaktní kopřivky. Vzhledem k charakteru reaktivity kožních cév se také nazývá </a:t>
            </a:r>
            <a:r>
              <a:rPr lang="cs-CZ" dirty="0" smtClean="0">
                <a:latin typeface="Times New Roman" panose="02020603050405020304" pitchFamily="18" charset="0"/>
                <a:cs typeface="Times New Roman" panose="02020603050405020304" pitchFamily="18" charset="0"/>
              </a:rPr>
              <a:t>transsudační. </a:t>
            </a:r>
            <a:r>
              <a:rPr lang="cs-CZ" dirty="0">
                <a:latin typeface="Times New Roman" panose="02020603050405020304" pitchFamily="18" charset="0"/>
                <a:cs typeface="Times New Roman" panose="02020603050405020304" pitchFamily="18" charset="0"/>
              </a:rPr>
              <a:t>V místě komprese kůže se záhy objevuje mírné vyvýšení.</a:t>
            </a:r>
            <a:endParaRPr lang="cs-CZ" dirty="0" smtClean="0">
              <a:latin typeface="Times New Roman" panose="02020603050405020304" pitchFamily="18" charset="0"/>
              <a:cs typeface="Times New Roman" panose="02020603050405020304" pitchFamily="18" charset="0"/>
            </a:endParaRPr>
          </a:p>
        </p:txBody>
      </p:sp>
      <p:pic>
        <p:nvPicPr>
          <p:cNvPr id="4" name="Obrázek 3"/>
          <p:cNvPicPr>
            <a:picLocks noChangeAspect="1"/>
          </p:cNvPicPr>
          <p:nvPr/>
        </p:nvPicPr>
        <p:blipFill rotWithShape="1">
          <a:blip r:embed="rId2">
            <a:extLst>
              <a:ext uri="{28A0092B-C50C-407E-A947-70E740481C1C}">
                <a14:useLocalDpi xmlns:a14="http://schemas.microsoft.com/office/drawing/2010/main" val="0"/>
              </a:ext>
            </a:extLst>
          </a:blip>
          <a:srcRect r="18698"/>
          <a:stretch/>
        </p:blipFill>
        <p:spPr>
          <a:xfrm>
            <a:off x="827584" y="5212656"/>
            <a:ext cx="2010041" cy="1143488"/>
          </a:xfrm>
          <a:prstGeom prst="rect">
            <a:avLst/>
          </a:prstGeom>
        </p:spPr>
      </p:pic>
      <p:pic>
        <p:nvPicPr>
          <p:cNvPr id="5" name="Obrázek 4"/>
          <p:cNvPicPr>
            <a:picLocks noChangeAspect="1"/>
          </p:cNvPicPr>
          <p:nvPr/>
        </p:nvPicPr>
        <p:blipFill rotWithShape="1">
          <a:blip r:embed="rId3">
            <a:extLst>
              <a:ext uri="{28A0092B-C50C-407E-A947-70E740481C1C}">
                <a14:useLocalDpi xmlns:a14="http://schemas.microsoft.com/office/drawing/2010/main" val="0"/>
              </a:ext>
            </a:extLst>
          </a:blip>
          <a:srcRect l="27448"/>
          <a:stretch/>
        </p:blipFill>
        <p:spPr>
          <a:xfrm>
            <a:off x="5928498" y="5212656"/>
            <a:ext cx="2027878" cy="1134789"/>
          </a:xfrm>
          <a:prstGeom prst="rect">
            <a:avLst/>
          </a:prstGeom>
        </p:spPr>
      </p:pic>
      <p:sp>
        <p:nvSpPr>
          <p:cNvPr id="6" name="TextovéPole 5"/>
          <p:cNvSpPr txBox="1"/>
          <p:nvPr/>
        </p:nvSpPr>
        <p:spPr>
          <a:xfrm>
            <a:off x="827584" y="6381328"/>
            <a:ext cx="2010041" cy="276999"/>
          </a:xfrm>
          <a:prstGeom prst="rect">
            <a:avLst/>
          </a:prstGeom>
          <a:noFill/>
        </p:spPr>
        <p:txBody>
          <a:bodyPr wrap="square" rtlCol="0">
            <a:spAutoFit/>
          </a:bodyPr>
          <a:lstStyle/>
          <a:p>
            <a:r>
              <a:rPr lang="la-Latn" sz="1200" dirty="0">
                <a:latin typeface="Times New Roman" panose="02020603050405020304" pitchFamily="18" charset="0"/>
                <a:cs typeface="Times New Roman" panose="02020603050405020304" pitchFamily="18" charset="0"/>
              </a:rPr>
              <a:t>dermographismus ruber</a:t>
            </a:r>
            <a:endParaRPr lang="cs-CZ" sz="1200" dirty="0"/>
          </a:p>
        </p:txBody>
      </p:sp>
      <p:sp>
        <p:nvSpPr>
          <p:cNvPr id="7" name="TextovéPole 6"/>
          <p:cNvSpPr txBox="1"/>
          <p:nvPr/>
        </p:nvSpPr>
        <p:spPr>
          <a:xfrm>
            <a:off x="6090351" y="6381328"/>
            <a:ext cx="2010041" cy="276999"/>
          </a:xfrm>
          <a:prstGeom prst="rect">
            <a:avLst/>
          </a:prstGeom>
          <a:noFill/>
        </p:spPr>
        <p:txBody>
          <a:bodyPr wrap="square" rtlCol="0">
            <a:spAutoFit/>
          </a:bodyPr>
          <a:lstStyle/>
          <a:p>
            <a:r>
              <a:rPr lang="la-Latn" sz="1200" dirty="0">
                <a:latin typeface="Times New Roman" panose="02020603050405020304" pitchFamily="18" charset="0"/>
                <a:cs typeface="Times New Roman" panose="02020603050405020304" pitchFamily="18" charset="0"/>
              </a:rPr>
              <a:t>dermographismus </a:t>
            </a:r>
            <a:r>
              <a:rPr lang="cs-CZ" sz="1200" dirty="0" err="1" smtClean="0">
                <a:latin typeface="Times New Roman" panose="02020603050405020304" pitchFamily="18" charset="0"/>
                <a:cs typeface="Times New Roman" panose="02020603050405020304" pitchFamily="18" charset="0"/>
              </a:rPr>
              <a:t>albus</a:t>
            </a:r>
            <a:endParaRPr lang="cs-CZ" sz="1200" dirty="0"/>
          </a:p>
        </p:txBody>
      </p:sp>
      <p:pic>
        <p:nvPicPr>
          <p:cNvPr id="9" name="Obrázek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19872" y="5212656"/>
            <a:ext cx="2010041" cy="1134788"/>
          </a:xfrm>
          <a:prstGeom prst="rect">
            <a:avLst/>
          </a:prstGeom>
        </p:spPr>
      </p:pic>
      <p:sp>
        <p:nvSpPr>
          <p:cNvPr id="10" name="TextovéPole 9"/>
          <p:cNvSpPr txBox="1"/>
          <p:nvPr/>
        </p:nvSpPr>
        <p:spPr>
          <a:xfrm>
            <a:off x="3347864" y="6381328"/>
            <a:ext cx="2154057" cy="276999"/>
          </a:xfrm>
          <a:prstGeom prst="rect">
            <a:avLst/>
          </a:prstGeom>
          <a:noFill/>
        </p:spPr>
        <p:txBody>
          <a:bodyPr wrap="square" rtlCol="0">
            <a:spAutoFit/>
          </a:bodyPr>
          <a:lstStyle/>
          <a:p>
            <a:r>
              <a:rPr lang="la-Latn" sz="1200" dirty="0">
                <a:latin typeface="Times New Roman" panose="02020603050405020304" pitchFamily="18" charset="0"/>
                <a:cs typeface="Times New Roman" panose="02020603050405020304" pitchFamily="18" charset="0"/>
              </a:rPr>
              <a:t>dermographismus oedematosus</a:t>
            </a:r>
            <a:endParaRPr lang="cs-CZ" sz="1200" dirty="0"/>
          </a:p>
        </p:txBody>
      </p:sp>
    </p:spTree>
    <p:extLst>
      <p:ext uri="{BB962C8B-B14F-4D97-AF65-F5344CB8AC3E}">
        <p14:creationId xmlns:p14="http://schemas.microsoft.com/office/powerpoint/2010/main" val="18316906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72008" y="404664"/>
            <a:ext cx="9036496" cy="461665"/>
          </a:xfrm>
          <a:prstGeom prst="rect">
            <a:avLst/>
          </a:prstGeom>
          <a:noFill/>
        </p:spPr>
        <p:txBody>
          <a:bodyPr wrap="square" rtlCol="0">
            <a:spAutoFit/>
          </a:bodyPr>
          <a:lstStyle/>
          <a:p>
            <a:r>
              <a:rPr lang="cs-CZ" sz="2400" b="1" dirty="0" smtClean="0">
                <a:latin typeface="Times New Roman" panose="02020603050405020304" pitchFamily="18" charset="0"/>
                <a:cs typeface="Times New Roman" panose="02020603050405020304" pitchFamily="18" charset="0"/>
              </a:rPr>
              <a:t>XXXI.3. Zkouška reaktivity potních žláz – </a:t>
            </a:r>
            <a:r>
              <a:rPr lang="cs-CZ" sz="2400" b="1" dirty="0" err="1" smtClean="0">
                <a:latin typeface="Times New Roman" panose="02020603050405020304" pitchFamily="18" charset="0"/>
                <a:cs typeface="Times New Roman" panose="02020603050405020304" pitchFamily="18" charset="0"/>
              </a:rPr>
              <a:t>Minorova</a:t>
            </a:r>
            <a:r>
              <a:rPr lang="cs-CZ" sz="2400" b="1" dirty="0" smtClean="0">
                <a:latin typeface="Times New Roman" panose="02020603050405020304" pitchFamily="18" charset="0"/>
                <a:cs typeface="Times New Roman" panose="02020603050405020304" pitchFamily="18" charset="0"/>
              </a:rPr>
              <a:t> zkouška</a:t>
            </a:r>
            <a:endParaRPr lang="cs-CZ" sz="2400" b="1" dirty="0">
              <a:latin typeface="Times New Roman" panose="02020603050405020304" pitchFamily="18" charset="0"/>
              <a:cs typeface="Times New Roman" panose="02020603050405020304" pitchFamily="18" charset="0"/>
            </a:endParaRPr>
          </a:p>
        </p:txBody>
      </p:sp>
      <p:sp>
        <p:nvSpPr>
          <p:cNvPr id="3" name="TextBox 2"/>
          <p:cNvSpPr txBox="1"/>
          <p:nvPr/>
        </p:nvSpPr>
        <p:spPr>
          <a:xfrm>
            <a:off x="395536" y="1340768"/>
            <a:ext cx="8208912" cy="1908215"/>
          </a:xfrm>
          <a:prstGeom prst="rect">
            <a:avLst/>
          </a:prstGeom>
          <a:noFill/>
        </p:spPr>
        <p:txBody>
          <a:bodyPr wrap="square" rtlCol="0">
            <a:spAutoFit/>
          </a:bodyPr>
          <a:lstStyle/>
          <a:p>
            <a:pPr algn="just">
              <a:spcAft>
                <a:spcPts val="1200"/>
              </a:spcAft>
            </a:pPr>
            <a:r>
              <a:rPr lang="cs-CZ" dirty="0">
                <a:latin typeface="Times New Roman" pitchFamily="18" charset="0"/>
                <a:cs typeface="Times New Roman" pitchFamily="18" charset="0"/>
              </a:rPr>
              <a:t>Potní žlázy</a:t>
            </a:r>
          </a:p>
          <a:p>
            <a:pPr algn="just"/>
            <a:r>
              <a:rPr lang="cs-CZ" dirty="0">
                <a:latin typeface="Times New Roman" pitchFamily="18" charset="0"/>
                <a:cs typeface="Times New Roman" pitchFamily="18" charset="0"/>
              </a:rPr>
              <a:t>V kůži jsou nerovnoměrně rozloženy – nejvíce je jich v podpaží, na čele, na dlaních a ploskách nohou. Pot obsahuje 98,5% až 99% vody, 0,6% NaCl a rozpuštěné organické látky (močovinu, mastné kyseliny, aminokyseliny, aj.) Tvoří se z tkáňového moku. Množství vyloučeného potu závisí na teplotě prostředí a na tělesné námaze. Kolísá od 0,5l do 10l a více za 24hod</a:t>
            </a:r>
            <a:r>
              <a:rPr lang="cs-CZ"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3887470"/>
            <a:ext cx="3960440" cy="2188344"/>
          </a:xfrm>
          <a:prstGeom prst="rect">
            <a:avLst/>
          </a:prstGeom>
        </p:spPr>
      </p:pic>
      <p:sp>
        <p:nvSpPr>
          <p:cNvPr id="5" name="Прямоугольник 4"/>
          <p:cNvSpPr/>
          <p:nvPr/>
        </p:nvSpPr>
        <p:spPr>
          <a:xfrm>
            <a:off x="323528" y="6119718"/>
            <a:ext cx="2113079" cy="261610"/>
          </a:xfrm>
          <a:prstGeom prst="rect">
            <a:avLst/>
          </a:prstGeom>
        </p:spPr>
        <p:txBody>
          <a:bodyPr wrap="none">
            <a:spAutoFit/>
          </a:bodyPr>
          <a:lstStyle/>
          <a:p>
            <a:r>
              <a:rPr lang="cs-CZ" sz="1100" dirty="0">
                <a:latin typeface="Times New Roman" pitchFamily="18" charset="0"/>
                <a:cs typeface="Times New Roman" pitchFamily="18" charset="0"/>
              </a:rPr>
              <a:t>Před zákrokem aktivní potní žlázy</a:t>
            </a:r>
            <a:endParaRPr lang="ru-RU" sz="1100" dirty="0">
              <a:latin typeface="Times New Roman" pitchFamily="18" charset="0"/>
              <a:cs typeface="Times New Roman" pitchFamily="18" charset="0"/>
            </a:endParaRPr>
          </a:p>
        </p:txBody>
      </p:sp>
      <p:sp>
        <p:nvSpPr>
          <p:cNvPr id="6" name="Прямоугольник 5"/>
          <p:cNvSpPr/>
          <p:nvPr/>
        </p:nvSpPr>
        <p:spPr>
          <a:xfrm>
            <a:off x="2339752" y="6119718"/>
            <a:ext cx="2106667" cy="261610"/>
          </a:xfrm>
          <a:prstGeom prst="rect">
            <a:avLst/>
          </a:prstGeom>
        </p:spPr>
        <p:txBody>
          <a:bodyPr wrap="none">
            <a:spAutoFit/>
          </a:bodyPr>
          <a:lstStyle/>
          <a:p>
            <a:r>
              <a:rPr lang="cs-CZ" sz="1100" dirty="0">
                <a:latin typeface="Times New Roman" pitchFamily="18" charset="0"/>
                <a:cs typeface="Times New Roman" pitchFamily="18" charset="0"/>
              </a:rPr>
              <a:t>Po zákroku neaktivní potní </a:t>
            </a:r>
            <a:r>
              <a:rPr lang="cs-CZ" sz="1100" dirty="0" smtClean="0">
                <a:latin typeface="Times New Roman" pitchFamily="18" charset="0"/>
                <a:cs typeface="Times New Roman" pitchFamily="18" charset="0"/>
              </a:rPr>
              <a:t>žlázy</a:t>
            </a:r>
            <a:r>
              <a:rPr lang="en-US" sz="1100" dirty="0" smtClean="0">
                <a:latin typeface="Times New Roman" pitchFamily="18" charset="0"/>
                <a:cs typeface="Times New Roman" pitchFamily="18" charset="0"/>
              </a:rPr>
              <a:t>*</a:t>
            </a:r>
            <a:endParaRPr lang="ru-RU" sz="1100" dirty="0">
              <a:latin typeface="Times New Roman" pitchFamily="18" charset="0"/>
              <a:cs typeface="Times New Roman" pitchFamily="18" charset="0"/>
            </a:endParaRPr>
          </a:p>
        </p:txBody>
      </p:sp>
      <p:sp>
        <p:nvSpPr>
          <p:cNvPr id="7" name="TextBox 6"/>
          <p:cNvSpPr txBox="1"/>
          <p:nvPr/>
        </p:nvSpPr>
        <p:spPr>
          <a:xfrm>
            <a:off x="323528" y="3383414"/>
            <a:ext cx="3102131" cy="369332"/>
          </a:xfrm>
          <a:prstGeom prst="rect">
            <a:avLst/>
          </a:prstGeom>
          <a:noFill/>
        </p:spPr>
        <p:txBody>
          <a:bodyPr wrap="none" rtlCol="0">
            <a:spAutoFit/>
          </a:bodyPr>
          <a:lstStyle/>
          <a:p>
            <a:r>
              <a:rPr lang="cs-CZ" dirty="0">
                <a:latin typeface="Times New Roman" panose="02020603050405020304" pitchFamily="18" charset="0"/>
                <a:cs typeface="Times New Roman" panose="02020603050405020304" pitchFamily="18" charset="0"/>
              </a:rPr>
              <a:t>Zkouška reaktivity potních žláz</a:t>
            </a:r>
            <a:endParaRPr lang="ru-RU" dirty="0"/>
          </a:p>
        </p:txBody>
      </p:sp>
      <p:sp>
        <p:nvSpPr>
          <p:cNvPr id="8" name="TextBox 7"/>
          <p:cNvSpPr txBox="1"/>
          <p:nvPr/>
        </p:nvSpPr>
        <p:spPr>
          <a:xfrm>
            <a:off x="4427984" y="3861048"/>
            <a:ext cx="3168352" cy="646331"/>
          </a:xfrm>
          <a:prstGeom prst="rect">
            <a:avLst/>
          </a:prstGeom>
          <a:noFill/>
        </p:spPr>
        <p:txBody>
          <a:bodyPr wrap="square" rtlCol="0">
            <a:spAutoFit/>
          </a:bodyPr>
          <a:lstStyle/>
          <a:p>
            <a:pPr algn="just"/>
            <a:r>
              <a:rPr lang="en-US" dirty="0">
                <a:latin typeface="Times New Roman" pitchFamily="18" charset="0"/>
                <a:cs typeface="Times New Roman" pitchFamily="18" charset="0"/>
              </a:rPr>
              <a:t>*</a:t>
            </a:r>
            <a:r>
              <a:rPr lang="cs-CZ" dirty="0" smtClean="0">
                <a:latin typeface="Times New Roman" pitchFamily="18" charset="0"/>
                <a:cs typeface="Times New Roman" pitchFamily="18" charset="0"/>
              </a:rPr>
              <a:t>odstranění </a:t>
            </a:r>
            <a:r>
              <a:rPr lang="cs-CZ" dirty="0">
                <a:latin typeface="Times New Roman" pitchFamily="18" charset="0"/>
                <a:cs typeface="Times New Roman" pitchFamily="18" charset="0"/>
              </a:rPr>
              <a:t>nadměrného pocení </a:t>
            </a:r>
            <a:r>
              <a:rPr lang="en-US" dirty="0" smtClean="0">
                <a:latin typeface="Times New Roman" pitchFamily="18" charset="0"/>
                <a:cs typeface="Times New Roman" pitchFamily="18" charset="0"/>
              </a:rPr>
              <a:t>   </a:t>
            </a:r>
          </a:p>
          <a:p>
            <a:pPr algn="just"/>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cs-CZ" dirty="0" smtClean="0">
                <a:latin typeface="Times New Roman" pitchFamily="18" charset="0"/>
                <a:cs typeface="Times New Roman" pitchFamily="18" charset="0"/>
              </a:rPr>
              <a:t>botulotoxinem nebo laserem</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2651544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611560" y="332656"/>
            <a:ext cx="8136904" cy="461665"/>
          </a:xfrm>
          <a:prstGeom prst="rect">
            <a:avLst/>
          </a:prstGeom>
          <a:noFill/>
        </p:spPr>
        <p:txBody>
          <a:bodyPr wrap="square" rtlCol="0">
            <a:spAutoFit/>
          </a:bodyPr>
          <a:lstStyle/>
          <a:p>
            <a:r>
              <a:rPr lang="cs-CZ" sz="2400" b="1" dirty="0" smtClean="0">
                <a:latin typeface="Times New Roman" panose="02020603050405020304" pitchFamily="18" charset="0"/>
                <a:cs typeface="Times New Roman" panose="02020603050405020304" pitchFamily="18" charset="0"/>
              </a:rPr>
              <a:t>XXXII.1. Body tepelné a chladové</a:t>
            </a:r>
            <a:endParaRPr lang="cs-CZ" sz="2400" b="1" dirty="0">
              <a:latin typeface="Times New Roman" panose="02020603050405020304" pitchFamily="18" charset="0"/>
              <a:cs typeface="Times New Roman" panose="02020603050405020304" pitchFamily="18" charset="0"/>
            </a:endParaRPr>
          </a:p>
        </p:txBody>
      </p:sp>
      <p:sp>
        <p:nvSpPr>
          <p:cNvPr id="3" name="TextBox 2"/>
          <p:cNvSpPr txBox="1"/>
          <p:nvPr/>
        </p:nvSpPr>
        <p:spPr>
          <a:xfrm>
            <a:off x="410239" y="908720"/>
            <a:ext cx="8122201" cy="2893100"/>
          </a:xfrm>
          <a:prstGeom prst="rect">
            <a:avLst/>
          </a:prstGeom>
          <a:noFill/>
        </p:spPr>
        <p:txBody>
          <a:bodyPr wrap="square" rtlCol="0">
            <a:spAutoFit/>
          </a:bodyPr>
          <a:lstStyle/>
          <a:p>
            <a:pPr algn="just">
              <a:spcBef>
                <a:spcPts val="600"/>
              </a:spcBef>
              <a:spcAft>
                <a:spcPts val="600"/>
              </a:spcAft>
            </a:pPr>
            <a:r>
              <a:rPr lang="cs-CZ" dirty="0">
                <a:latin typeface="Times New Roman" pitchFamily="18" charset="0"/>
                <a:cs typeface="Times New Roman" pitchFamily="18" charset="0"/>
              </a:rPr>
              <a:t>Teplota je </a:t>
            </a:r>
            <a:r>
              <a:rPr lang="cs-CZ" dirty="0" smtClean="0">
                <a:latin typeface="Times New Roman" pitchFamily="18" charset="0"/>
                <a:cs typeface="Times New Roman" pitchFamily="18" charset="0"/>
              </a:rPr>
              <a:t>vnímána </a:t>
            </a:r>
            <a:r>
              <a:rPr lang="cs-CZ" dirty="0">
                <a:latin typeface="Times New Roman" pitchFamily="18" charset="0"/>
                <a:cs typeface="Times New Roman" pitchFamily="18" charset="0"/>
              </a:rPr>
              <a:t>dvěma typy </a:t>
            </a:r>
            <a:r>
              <a:rPr lang="cs-CZ" dirty="0" smtClean="0">
                <a:latin typeface="Times New Roman" pitchFamily="18" charset="0"/>
                <a:cs typeface="Times New Roman" pitchFamily="18" charset="0"/>
              </a:rPr>
              <a:t>smyslových orgánů</a:t>
            </a:r>
            <a:r>
              <a:rPr lang="cs-CZ" dirty="0">
                <a:latin typeface="Times New Roman" pitchFamily="18" charset="0"/>
                <a:cs typeface="Times New Roman" pitchFamily="18" charset="0"/>
              </a:rPr>
              <a:t>: jedny </a:t>
            </a:r>
            <a:r>
              <a:rPr lang="cs-CZ" dirty="0" smtClean="0">
                <a:latin typeface="Times New Roman" pitchFamily="18" charset="0"/>
                <a:cs typeface="Times New Roman" pitchFamily="18" charset="0"/>
              </a:rPr>
              <a:t>reagují</a:t>
            </a:r>
            <a:r>
              <a:rPr lang="ru-RU" dirty="0" smtClean="0">
                <a:latin typeface="Times New Roman" pitchFamily="18" charset="0"/>
                <a:cs typeface="Times New Roman" pitchFamily="18" charset="0"/>
              </a:rPr>
              <a:t> </a:t>
            </a:r>
            <a:r>
              <a:rPr lang="cs-CZ" dirty="0" smtClean="0">
                <a:latin typeface="Times New Roman" pitchFamily="18" charset="0"/>
                <a:cs typeface="Times New Roman" pitchFamily="18" charset="0"/>
              </a:rPr>
              <a:t>maximálně </a:t>
            </a:r>
            <a:r>
              <a:rPr lang="cs-CZ" dirty="0">
                <a:latin typeface="Times New Roman" pitchFamily="18" charset="0"/>
                <a:cs typeface="Times New Roman" pitchFamily="18" charset="0"/>
              </a:rPr>
              <a:t>na teploty o něco </a:t>
            </a:r>
            <a:r>
              <a:rPr lang="cs-CZ" dirty="0" smtClean="0">
                <a:latin typeface="Times New Roman" pitchFamily="18" charset="0"/>
                <a:cs typeface="Times New Roman" pitchFamily="18" charset="0"/>
              </a:rPr>
              <a:t>málo vyšší</a:t>
            </a:r>
            <a:r>
              <a:rPr lang="ru-RU" dirty="0" smtClean="0">
                <a:latin typeface="Times New Roman" pitchFamily="18" charset="0"/>
                <a:cs typeface="Times New Roman" pitchFamily="18" charset="0"/>
              </a:rPr>
              <a:t>, </a:t>
            </a:r>
            <a:r>
              <a:rPr lang="cs-CZ" dirty="0">
                <a:latin typeface="Times New Roman" pitchFamily="18" charset="0"/>
                <a:cs typeface="Times New Roman" pitchFamily="18" charset="0"/>
              </a:rPr>
              <a:t>než je </a:t>
            </a:r>
            <a:r>
              <a:rPr lang="cs-CZ" dirty="0" smtClean="0">
                <a:latin typeface="Times New Roman" pitchFamily="18" charset="0"/>
                <a:cs typeface="Times New Roman" pitchFamily="18" charset="0"/>
              </a:rPr>
              <a:t>tělesná</a:t>
            </a:r>
            <a:r>
              <a:rPr lang="ru-RU" dirty="0" smtClean="0">
                <a:latin typeface="Times New Roman" pitchFamily="18" charset="0"/>
                <a:cs typeface="Times New Roman" pitchFamily="18" charset="0"/>
              </a:rPr>
              <a:t> </a:t>
            </a:r>
            <a:r>
              <a:rPr lang="cs-CZ" dirty="0">
                <a:latin typeface="Times New Roman" pitchFamily="18" charset="0"/>
                <a:cs typeface="Times New Roman" pitchFamily="18" charset="0"/>
              </a:rPr>
              <a:t>teplota, </a:t>
            </a:r>
            <a:r>
              <a:rPr lang="cs-CZ" dirty="0" smtClean="0">
                <a:latin typeface="Times New Roman" pitchFamily="18" charset="0"/>
                <a:cs typeface="Times New Roman" pitchFamily="18" charset="0"/>
              </a:rPr>
              <a:t>druhé</a:t>
            </a:r>
            <a:r>
              <a:rPr lang="ru-RU" dirty="0" smtClean="0">
                <a:latin typeface="Times New Roman" pitchFamily="18" charset="0"/>
                <a:cs typeface="Times New Roman" pitchFamily="18" charset="0"/>
              </a:rPr>
              <a:t> </a:t>
            </a:r>
            <a:r>
              <a:rPr lang="cs-CZ" dirty="0">
                <a:latin typeface="Times New Roman" pitchFamily="18" charset="0"/>
                <a:cs typeface="Times New Roman" pitchFamily="18" charset="0"/>
              </a:rPr>
              <a:t>na teploty o </a:t>
            </a:r>
            <a:r>
              <a:rPr lang="cs-CZ" dirty="0" smtClean="0">
                <a:latin typeface="Times New Roman" pitchFamily="18" charset="0"/>
                <a:cs typeface="Times New Roman" pitchFamily="18" charset="0"/>
              </a:rPr>
              <a:t>něco nižší</a:t>
            </a:r>
            <a:r>
              <a:rPr lang="ru-RU" dirty="0" smtClean="0">
                <a:latin typeface="Times New Roman" pitchFamily="18" charset="0"/>
                <a:cs typeface="Times New Roman" pitchFamily="18" charset="0"/>
              </a:rPr>
              <a:t>, </a:t>
            </a:r>
            <a:r>
              <a:rPr lang="cs-CZ" dirty="0">
                <a:latin typeface="Times New Roman" pitchFamily="18" charset="0"/>
                <a:cs typeface="Times New Roman" pitchFamily="18" charset="0"/>
              </a:rPr>
              <a:t>než je </a:t>
            </a:r>
            <a:r>
              <a:rPr lang="cs-CZ" dirty="0" smtClean="0">
                <a:latin typeface="Times New Roman" pitchFamily="18" charset="0"/>
                <a:cs typeface="Times New Roman" pitchFamily="18" charset="0"/>
              </a:rPr>
              <a:t>tělesná</a:t>
            </a:r>
            <a:r>
              <a:rPr lang="ru-RU" dirty="0" smtClean="0">
                <a:latin typeface="Times New Roman" pitchFamily="18" charset="0"/>
                <a:cs typeface="Times New Roman" pitchFamily="18" charset="0"/>
              </a:rPr>
              <a:t> </a:t>
            </a:r>
            <a:r>
              <a:rPr lang="cs-CZ" dirty="0">
                <a:latin typeface="Times New Roman" pitchFamily="18" charset="0"/>
                <a:cs typeface="Times New Roman" pitchFamily="18" charset="0"/>
              </a:rPr>
              <a:t>teplota. </a:t>
            </a:r>
            <a:r>
              <a:rPr lang="cs-CZ" dirty="0" smtClean="0">
                <a:latin typeface="Times New Roman" pitchFamily="18" charset="0"/>
                <a:cs typeface="Times New Roman" pitchFamily="18" charset="0"/>
              </a:rPr>
              <a:t>První</a:t>
            </a:r>
            <a:r>
              <a:rPr lang="ru-RU" dirty="0" smtClean="0">
                <a:latin typeface="Times New Roman" pitchFamily="18" charset="0"/>
                <a:cs typeface="Times New Roman" pitchFamily="18" charset="0"/>
              </a:rPr>
              <a:t> </a:t>
            </a:r>
            <a:r>
              <a:rPr lang="cs-CZ" dirty="0">
                <a:latin typeface="Times New Roman" pitchFamily="18" charset="0"/>
                <a:cs typeface="Times New Roman" pitchFamily="18" charset="0"/>
              </a:rPr>
              <a:t>z nich jsou </a:t>
            </a:r>
            <a:r>
              <a:rPr lang="cs-CZ" dirty="0" smtClean="0">
                <a:latin typeface="Times New Roman" pitchFamily="18" charset="0"/>
                <a:cs typeface="Times New Roman" pitchFamily="18" charset="0"/>
              </a:rPr>
              <a:t>čidla pro </a:t>
            </a:r>
            <a:r>
              <a:rPr lang="cs-CZ" dirty="0">
                <a:latin typeface="Times New Roman" pitchFamily="18" charset="0"/>
                <a:cs typeface="Times New Roman" pitchFamily="18" charset="0"/>
              </a:rPr>
              <a:t>teplo a </a:t>
            </a:r>
            <a:r>
              <a:rPr lang="cs-CZ" dirty="0" smtClean="0">
                <a:latin typeface="Times New Roman" pitchFamily="18" charset="0"/>
                <a:cs typeface="Times New Roman" pitchFamily="18" charset="0"/>
              </a:rPr>
              <a:t>druhé</a:t>
            </a:r>
            <a:r>
              <a:rPr lang="ru-RU" dirty="0" smtClean="0">
                <a:latin typeface="Times New Roman" pitchFamily="18" charset="0"/>
                <a:cs typeface="Times New Roman" pitchFamily="18" charset="0"/>
              </a:rPr>
              <a:t> </a:t>
            </a:r>
            <a:r>
              <a:rPr lang="cs-CZ" dirty="0">
                <a:latin typeface="Times New Roman" pitchFamily="18" charset="0"/>
                <a:cs typeface="Times New Roman" pitchFamily="18" charset="0"/>
              </a:rPr>
              <a:t>čidla pro chlad. </a:t>
            </a:r>
            <a:endParaRPr lang="cs-CZ" dirty="0" smtClean="0">
              <a:latin typeface="Times New Roman" pitchFamily="18" charset="0"/>
              <a:cs typeface="Times New Roman" pitchFamily="18" charset="0"/>
            </a:endParaRPr>
          </a:p>
          <a:p>
            <a:pPr algn="just">
              <a:spcBef>
                <a:spcPts val="600"/>
              </a:spcBef>
              <a:spcAft>
                <a:spcPts val="600"/>
              </a:spcAft>
            </a:pPr>
            <a:r>
              <a:rPr lang="cs-CZ" dirty="0" smtClean="0">
                <a:latin typeface="Times New Roman" pitchFamily="18" charset="0"/>
                <a:cs typeface="Times New Roman" pitchFamily="18" charset="0"/>
              </a:rPr>
              <a:t>Mapovací</a:t>
            </a:r>
            <a:r>
              <a:rPr lang="ru-RU" dirty="0" smtClean="0">
                <a:latin typeface="Times New Roman" pitchFamily="18" charset="0"/>
                <a:cs typeface="Times New Roman" pitchFamily="18" charset="0"/>
              </a:rPr>
              <a:t> </a:t>
            </a:r>
            <a:r>
              <a:rPr lang="cs-CZ" dirty="0">
                <a:latin typeface="Times New Roman" pitchFamily="18" charset="0"/>
                <a:cs typeface="Times New Roman" pitchFamily="18" charset="0"/>
              </a:rPr>
              <a:t>pokusy </a:t>
            </a:r>
            <a:r>
              <a:rPr lang="cs-CZ" dirty="0" smtClean="0">
                <a:latin typeface="Times New Roman" pitchFamily="18" charset="0"/>
                <a:cs typeface="Times New Roman" pitchFamily="18" charset="0"/>
              </a:rPr>
              <a:t>ukázaly</a:t>
            </a:r>
            <a:r>
              <a:rPr lang="cs-CZ" dirty="0">
                <a:latin typeface="Times New Roman" pitchFamily="18" charset="0"/>
                <a:cs typeface="Times New Roman" pitchFamily="18" charset="0"/>
              </a:rPr>
              <a:t>, že na kůži </a:t>
            </a:r>
            <a:r>
              <a:rPr lang="cs-CZ" dirty="0" smtClean="0">
                <a:latin typeface="Times New Roman" pitchFamily="18" charset="0"/>
                <a:cs typeface="Times New Roman" pitchFamily="18" charset="0"/>
              </a:rPr>
              <a:t>existují odděleně místa </a:t>
            </a:r>
            <a:r>
              <a:rPr lang="cs-CZ" dirty="0" smtClean="0">
                <a:latin typeface="Times New Roman" pitchFamily="18" charset="0"/>
                <a:cs typeface="Times New Roman" pitchFamily="18" charset="0"/>
              </a:rPr>
              <a:t>citlivá</a:t>
            </a:r>
            <a:r>
              <a:rPr lang="ru-RU" dirty="0" smtClean="0">
                <a:latin typeface="Times New Roman" pitchFamily="18" charset="0"/>
                <a:cs typeface="Times New Roman" pitchFamily="18" charset="0"/>
              </a:rPr>
              <a:t> </a:t>
            </a:r>
            <a:r>
              <a:rPr lang="cs-CZ" dirty="0">
                <a:latin typeface="Times New Roman" pitchFamily="18" charset="0"/>
                <a:cs typeface="Times New Roman" pitchFamily="18" charset="0"/>
              </a:rPr>
              <a:t>na chlad a na teplo. </a:t>
            </a:r>
            <a:r>
              <a:rPr lang="cs-CZ" dirty="0" smtClean="0">
                <a:latin typeface="Times New Roman" pitchFamily="18" charset="0"/>
                <a:cs typeface="Times New Roman" pitchFamily="18" charset="0"/>
              </a:rPr>
              <a:t>Přitom je 4–10krát více míst citlivých </a:t>
            </a:r>
            <a:r>
              <a:rPr lang="cs-CZ" dirty="0">
                <a:latin typeface="Times New Roman" pitchFamily="18" charset="0"/>
                <a:cs typeface="Times New Roman" pitchFamily="18" charset="0"/>
              </a:rPr>
              <a:t>na chlad než na </a:t>
            </a:r>
            <a:r>
              <a:rPr lang="cs-CZ" dirty="0" smtClean="0">
                <a:latin typeface="Times New Roman" pitchFamily="18" charset="0"/>
                <a:cs typeface="Times New Roman" pitchFamily="18" charset="0"/>
              </a:rPr>
              <a:t>teplo. Chladové</a:t>
            </a:r>
            <a:r>
              <a:rPr lang="ru-RU" dirty="0" smtClean="0">
                <a:latin typeface="Times New Roman" pitchFamily="18" charset="0"/>
                <a:cs typeface="Times New Roman" pitchFamily="18" charset="0"/>
              </a:rPr>
              <a:t> </a:t>
            </a:r>
            <a:r>
              <a:rPr lang="cs-CZ" dirty="0">
                <a:latin typeface="Times New Roman" pitchFamily="18" charset="0"/>
                <a:cs typeface="Times New Roman" pitchFamily="18" charset="0"/>
              </a:rPr>
              <a:t>receptory </a:t>
            </a:r>
            <a:r>
              <a:rPr lang="cs-CZ" dirty="0" smtClean="0">
                <a:latin typeface="Times New Roman" pitchFamily="18" charset="0"/>
                <a:cs typeface="Times New Roman" pitchFamily="18" charset="0"/>
              </a:rPr>
              <a:t>reagují v rozmezí</a:t>
            </a:r>
            <a:r>
              <a:rPr lang="ru-RU" dirty="0" smtClean="0">
                <a:latin typeface="Times New Roman" pitchFamily="18" charset="0"/>
                <a:cs typeface="Times New Roman" pitchFamily="18" charset="0"/>
              </a:rPr>
              <a:t> </a:t>
            </a:r>
            <a:r>
              <a:rPr lang="cs-CZ" dirty="0">
                <a:latin typeface="Times New Roman" pitchFamily="18" charset="0"/>
                <a:cs typeface="Times New Roman" pitchFamily="18" charset="0"/>
              </a:rPr>
              <a:t>teploty mezi </a:t>
            </a:r>
            <a:r>
              <a:rPr lang="cs-CZ" dirty="0" smtClean="0">
                <a:latin typeface="Times New Roman" pitchFamily="18" charset="0"/>
                <a:cs typeface="Times New Roman" pitchFamily="18" charset="0"/>
              </a:rPr>
              <a:t>10–40 </a:t>
            </a:r>
            <a:r>
              <a:rPr lang="cs-CZ" dirty="0">
                <a:latin typeface="Times New Roman" pitchFamily="18" charset="0"/>
                <a:cs typeface="Times New Roman" pitchFamily="18" charset="0"/>
              </a:rPr>
              <a:t>°C a </a:t>
            </a:r>
            <a:r>
              <a:rPr lang="cs-CZ" dirty="0" smtClean="0">
                <a:latin typeface="Times New Roman" pitchFamily="18" charset="0"/>
                <a:cs typeface="Times New Roman" pitchFamily="18" charset="0"/>
              </a:rPr>
              <a:t>tepelné</a:t>
            </a:r>
            <a:r>
              <a:rPr lang="ru-RU" dirty="0" smtClean="0">
                <a:latin typeface="Times New Roman" pitchFamily="18" charset="0"/>
                <a:cs typeface="Times New Roman" pitchFamily="18" charset="0"/>
              </a:rPr>
              <a:t> </a:t>
            </a:r>
            <a:r>
              <a:rPr lang="cs-CZ" dirty="0" smtClean="0">
                <a:latin typeface="Times New Roman" pitchFamily="18" charset="0"/>
                <a:cs typeface="Times New Roman" pitchFamily="18" charset="0"/>
              </a:rPr>
              <a:t>receptory </a:t>
            </a:r>
            <a:r>
              <a:rPr lang="cs-CZ" dirty="0">
                <a:latin typeface="Times New Roman" pitchFamily="18" charset="0"/>
                <a:cs typeface="Times New Roman" pitchFamily="18" charset="0"/>
              </a:rPr>
              <a:t>v </a:t>
            </a:r>
            <a:r>
              <a:rPr lang="cs-CZ" dirty="0" smtClean="0">
                <a:latin typeface="Times New Roman" pitchFamily="18" charset="0"/>
                <a:cs typeface="Times New Roman" pitchFamily="18" charset="0"/>
              </a:rPr>
              <a:t>rozmezí</a:t>
            </a:r>
            <a:r>
              <a:rPr lang="ru-RU" dirty="0" smtClean="0">
                <a:latin typeface="Times New Roman" pitchFamily="18" charset="0"/>
                <a:cs typeface="Times New Roman" pitchFamily="18" charset="0"/>
              </a:rPr>
              <a:t> 30–4</a:t>
            </a:r>
            <a:r>
              <a:rPr lang="cs-CZ" dirty="0" smtClean="0">
                <a:latin typeface="Times New Roman" pitchFamily="18" charset="0"/>
                <a:cs typeface="Times New Roman" pitchFamily="18" charset="0"/>
              </a:rPr>
              <a:t>9</a:t>
            </a:r>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a:t>
            </a:r>
            <a:r>
              <a:rPr lang="cs-CZ" dirty="0">
                <a:latin typeface="Times New Roman" pitchFamily="18" charset="0"/>
                <a:cs typeface="Times New Roman" pitchFamily="18" charset="0"/>
              </a:rPr>
              <a:t>C. </a:t>
            </a:r>
            <a:endParaRPr lang="cs-CZ" dirty="0" smtClean="0">
              <a:latin typeface="Times New Roman" pitchFamily="18" charset="0"/>
              <a:cs typeface="Times New Roman" pitchFamily="18" charset="0"/>
            </a:endParaRPr>
          </a:p>
          <a:p>
            <a:pPr algn="just">
              <a:spcBef>
                <a:spcPts val="600"/>
              </a:spcBef>
              <a:spcAft>
                <a:spcPts val="600"/>
              </a:spcAft>
            </a:pPr>
            <a:r>
              <a:rPr lang="cs-CZ" dirty="0" smtClean="0">
                <a:latin typeface="Times New Roman" pitchFamily="18" charset="0"/>
                <a:cs typeface="Times New Roman" pitchFamily="18" charset="0"/>
              </a:rPr>
              <a:t>Na změnu teploty </a:t>
            </a:r>
            <a:r>
              <a:rPr lang="cs-CZ" dirty="0" smtClean="0">
                <a:latin typeface="Times New Roman" pitchFamily="18" charset="0"/>
                <a:cs typeface="Times New Roman" pitchFamily="18" charset="0"/>
              </a:rPr>
              <a:t>také </a:t>
            </a:r>
            <a:r>
              <a:rPr lang="cs-CZ" dirty="0" smtClean="0">
                <a:latin typeface="Times New Roman" pitchFamily="18" charset="0"/>
                <a:cs typeface="Times New Roman" pitchFamily="18" charset="0"/>
              </a:rPr>
              <a:t>reagují receptory bolesti. Receptory bolesti jsou stimulovány pouze </a:t>
            </a:r>
            <a:r>
              <a:rPr lang="cs-CZ" dirty="0">
                <a:latin typeface="Times New Roman" pitchFamily="18" charset="0"/>
                <a:cs typeface="Times New Roman" pitchFamily="18" charset="0"/>
              </a:rPr>
              <a:t>při extrémní teplotě nebo extrémním chladu</a:t>
            </a:r>
            <a:r>
              <a:rPr lang="cs-CZ" dirty="0" smtClean="0">
                <a:latin typeface="Times New Roman" pitchFamily="18" charset="0"/>
                <a:cs typeface="Times New Roman" pitchFamily="18" charset="0"/>
              </a:rPr>
              <a:t>, a proto jsou zodpovědné spolu s chladovými a tepelnými receptory </a:t>
            </a:r>
            <a:r>
              <a:rPr lang="cs-CZ" dirty="0" smtClean="0">
                <a:latin typeface="Times New Roman" pitchFamily="18" charset="0"/>
                <a:cs typeface="Times New Roman" pitchFamily="18" charset="0"/>
              </a:rPr>
              <a:t>za </a:t>
            </a:r>
            <a:r>
              <a:rPr lang="cs-CZ" dirty="0" smtClean="0">
                <a:latin typeface="Times New Roman" pitchFamily="18" charset="0"/>
                <a:cs typeface="Times New Roman" pitchFamily="18" charset="0"/>
              </a:rPr>
              <a:t>pocity pálení a </a:t>
            </a:r>
            <a:r>
              <a:rPr lang="cs-CZ" dirty="0" smtClean="0">
                <a:latin typeface="Times New Roman" pitchFamily="18" charset="0"/>
                <a:cs typeface="Times New Roman" pitchFamily="18" charset="0"/>
              </a:rPr>
              <a:t>mrznutí. </a:t>
            </a:r>
            <a:endParaRPr lang="ru-RU" dirty="0">
              <a:latin typeface="Times New Roman" pitchFamily="18" charset="0"/>
              <a:cs typeface="Times New Roman" pitchFamily="18" charset="0"/>
            </a:endParaRPr>
          </a:p>
        </p:txBody>
      </p:sp>
      <p:grpSp>
        <p:nvGrpSpPr>
          <p:cNvPr id="56" name="Skupina 55"/>
          <p:cNvGrpSpPr/>
          <p:nvPr/>
        </p:nvGrpSpPr>
        <p:grpSpPr>
          <a:xfrm>
            <a:off x="467544" y="4149080"/>
            <a:ext cx="4896544" cy="2366531"/>
            <a:chOff x="467544" y="4149080"/>
            <a:chExt cx="4896544" cy="2366531"/>
          </a:xfrm>
        </p:grpSpPr>
        <p:grpSp>
          <p:nvGrpSpPr>
            <p:cNvPr id="54" name="Skupina 53"/>
            <p:cNvGrpSpPr/>
            <p:nvPr/>
          </p:nvGrpSpPr>
          <p:grpSpPr>
            <a:xfrm>
              <a:off x="708295" y="4149080"/>
              <a:ext cx="4655793" cy="2366531"/>
              <a:chOff x="708295" y="4149080"/>
              <a:chExt cx="4655793" cy="2366531"/>
            </a:xfrm>
          </p:grpSpPr>
          <p:grpSp>
            <p:nvGrpSpPr>
              <p:cNvPr id="36" name="Skupina 35"/>
              <p:cNvGrpSpPr/>
              <p:nvPr/>
            </p:nvGrpSpPr>
            <p:grpSpPr>
              <a:xfrm>
                <a:off x="708295" y="4149080"/>
                <a:ext cx="4655793" cy="2164735"/>
                <a:chOff x="708295" y="4149080"/>
                <a:chExt cx="4655793" cy="2164735"/>
              </a:xfrm>
            </p:grpSpPr>
            <p:grpSp>
              <p:nvGrpSpPr>
                <p:cNvPr id="14" name="Skupina 13"/>
                <p:cNvGrpSpPr/>
                <p:nvPr/>
              </p:nvGrpSpPr>
              <p:grpSpPr>
                <a:xfrm>
                  <a:off x="755576" y="4149080"/>
                  <a:ext cx="4608512" cy="2097757"/>
                  <a:chOff x="755576" y="4149080"/>
                  <a:chExt cx="4608512" cy="2097757"/>
                </a:xfrm>
              </p:grpSpPr>
              <p:cxnSp>
                <p:nvCxnSpPr>
                  <p:cNvPr id="10" name="Přímá spojnice 9"/>
                  <p:cNvCxnSpPr/>
                  <p:nvPr/>
                </p:nvCxnSpPr>
                <p:spPr>
                  <a:xfrm>
                    <a:off x="755576" y="6246837"/>
                    <a:ext cx="46085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Přímá spojnice 11"/>
                  <p:cNvCxnSpPr/>
                  <p:nvPr/>
                </p:nvCxnSpPr>
                <p:spPr>
                  <a:xfrm flipV="1">
                    <a:off x="755576" y="4149080"/>
                    <a:ext cx="0" cy="20966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6" name="Přímá spojnice 15"/>
                <p:cNvCxnSpPr/>
                <p:nvPr/>
              </p:nvCxnSpPr>
              <p:spPr>
                <a:xfrm>
                  <a:off x="971600" y="6202960"/>
                  <a:ext cx="0" cy="11085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Přímá spojnice 16"/>
                <p:cNvCxnSpPr/>
                <p:nvPr/>
              </p:nvCxnSpPr>
              <p:spPr>
                <a:xfrm>
                  <a:off x="1356094" y="6202960"/>
                  <a:ext cx="0" cy="11085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Přímá spojnice 17"/>
                <p:cNvCxnSpPr/>
                <p:nvPr/>
              </p:nvCxnSpPr>
              <p:spPr>
                <a:xfrm>
                  <a:off x="1746676" y="6201808"/>
                  <a:ext cx="0" cy="11085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Přímá spojnice 18"/>
                <p:cNvCxnSpPr/>
                <p:nvPr/>
              </p:nvCxnSpPr>
              <p:spPr>
                <a:xfrm>
                  <a:off x="2137048" y="6201808"/>
                  <a:ext cx="0" cy="11085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Přímá spojnice 19"/>
                <p:cNvCxnSpPr/>
                <p:nvPr/>
              </p:nvCxnSpPr>
              <p:spPr>
                <a:xfrm>
                  <a:off x="2526268" y="6201808"/>
                  <a:ext cx="0" cy="11085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Přímá spojnice 20"/>
                <p:cNvCxnSpPr/>
                <p:nvPr/>
              </p:nvCxnSpPr>
              <p:spPr>
                <a:xfrm>
                  <a:off x="2931449" y="6202960"/>
                  <a:ext cx="0" cy="11085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Přímá spojnice 21"/>
                <p:cNvCxnSpPr/>
                <p:nvPr/>
              </p:nvCxnSpPr>
              <p:spPr>
                <a:xfrm>
                  <a:off x="3299696" y="6202960"/>
                  <a:ext cx="0" cy="11085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Přímá spojnice 22"/>
                <p:cNvCxnSpPr/>
                <p:nvPr/>
              </p:nvCxnSpPr>
              <p:spPr>
                <a:xfrm>
                  <a:off x="3690068" y="6202960"/>
                  <a:ext cx="0" cy="11085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Přímá spojnice 23"/>
                <p:cNvCxnSpPr/>
                <p:nvPr/>
              </p:nvCxnSpPr>
              <p:spPr>
                <a:xfrm>
                  <a:off x="4082946" y="6202960"/>
                  <a:ext cx="0" cy="11085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Přímá spojnice 24"/>
                <p:cNvCxnSpPr/>
                <p:nvPr/>
              </p:nvCxnSpPr>
              <p:spPr>
                <a:xfrm>
                  <a:off x="4469660" y="6202960"/>
                  <a:ext cx="0" cy="11085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Přímá spojnice 25"/>
                <p:cNvCxnSpPr/>
                <p:nvPr/>
              </p:nvCxnSpPr>
              <p:spPr>
                <a:xfrm>
                  <a:off x="4860032" y="6201808"/>
                  <a:ext cx="0" cy="11085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5" name="Skupina 34"/>
                <p:cNvGrpSpPr/>
                <p:nvPr/>
              </p:nvGrpSpPr>
              <p:grpSpPr>
                <a:xfrm>
                  <a:off x="708295" y="4293096"/>
                  <a:ext cx="99373" cy="1562228"/>
                  <a:chOff x="640824" y="4293096"/>
                  <a:chExt cx="234314" cy="1562228"/>
                </a:xfrm>
              </p:grpSpPr>
              <p:cxnSp>
                <p:nvCxnSpPr>
                  <p:cNvPr id="29" name="Přímá spojnice 28"/>
                  <p:cNvCxnSpPr/>
                  <p:nvPr/>
                </p:nvCxnSpPr>
                <p:spPr>
                  <a:xfrm flipH="1">
                    <a:off x="640824" y="5855324"/>
                    <a:ext cx="216024"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Přímá spojnice 30"/>
                  <p:cNvCxnSpPr/>
                  <p:nvPr/>
                </p:nvCxnSpPr>
                <p:spPr>
                  <a:xfrm flipH="1">
                    <a:off x="659114" y="4293096"/>
                    <a:ext cx="216024"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Přímá spojnice 31"/>
                  <p:cNvCxnSpPr/>
                  <p:nvPr/>
                </p:nvCxnSpPr>
                <p:spPr>
                  <a:xfrm flipH="1">
                    <a:off x="651798" y="4688564"/>
                    <a:ext cx="216024"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Přímá spojnice 32"/>
                  <p:cNvCxnSpPr/>
                  <p:nvPr/>
                </p:nvCxnSpPr>
                <p:spPr>
                  <a:xfrm flipH="1">
                    <a:off x="651798" y="5077868"/>
                    <a:ext cx="216024"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Přímá spojnice 33"/>
                  <p:cNvCxnSpPr/>
                  <p:nvPr/>
                </p:nvCxnSpPr>
                <p:spPr>
                  <a:xfrm flipH="1">
                    <a:off x="644482" y="5459856"/>
                    <a:ext cx="216024"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53" name="Skupina 52"/>
              <p:cNvGrpSpPr/>
              <p:nvPr/>
            </p:nvGrpSpPr>
            <p:grpSpPr>
              <a:xfrm>
                <a:off x="841301" y="6256362"/>
                <a:ext cx="4215705" cy="259249"/>
                <a:chOff x="841301" y="6256362"/>
                <a:chExt cx="4215705" cy="259249"/>
              </a:xfrm>
            </p:grpSpPr>
            <p:sp>
              <p:nvSpPr>
                <p:cNvPr id="37" name="TextovéPole 36"/>
                <p:cNvSpPr txBox="1"/>
                <p:nvPr/>
              </p:nvSpPr>
              <p:spPr>
                <a:xfrm>
                  <a:off x="1195124" y="6260460"/>
                  <a:ext cx="360040" cy="253916"/>
                </a:xfrm>
                <a:prstGeom prst="rect">
                  <a:avLst/>
                </a:prstGeom>
                <a:noFill/>
              </p:spPr>
              <p:txBody>
                <a:bodyPr wrap="square" rtlCol="0">
                  <a:spAutoFit/>
                </a:bodyPr>
                <a:lstStyle/>
                <a:p>
                  <a:r>
                    <a:rPr lang="cs-CZ" sz="1050" dirty="0" smtClean="0">
                      <a:latin typeface="Times New Roman" panose="02020603050405020304" pitchFamily="18" charset="0"/>
                      <a:cs typeface="Times New Roman" panose="02020603050405020304" pitchFamily="18" charset="0"/>
                    </a:rPr>
                    <a:t>10</a:t>
                  </a:r>
                  <a:endParaRPr lang="cs-CZ" sz="1050" dirty="0">
                    <a:latin typeface="Times New Roman" panose="02020603050405020304" pitchFamily="18" charset="0"/>
                    <a:cs typeface="Times New Roman" panose="02020603050405020304" pitchFamily="18" charset="0"/>
                  </a:endParaRPr>
                </a:p>
              </p:txBody>
            </p:sp>
            <p:sp>
              <p:nvSpPr>
                <p:cNvPr id="38" name="TextovéPole 37"/>
                <p:cNvSpPr txBox="1"/>
                <p:nvPr/>
              </p:nvSpPr>
              <p:spPr>
                <a:xfrm>
                  <a:off x="1595289" y="6261695"/>
                  <a:ext cx="360040" cy="253916"/>
                </a:xfrm>
                <a:prstGeom prst="rect">
                  <a:avLst/>
                </a:prstGeom>
                <a:noFill/>
              </p:spPr>
              <p:txBody>
                <a:bodyPr wrap="square" rtlCol="0">
                  <a:spAutoFit/>
                </a:bodyPr>
                <a:lstStyle/>
                <a:p>
                  <a:r>
                    <a:rPr lang="cs-CZ" sz="1050" dirty="0" smtClean="0">
                      <a:latin typeface="Times New Roman" panose="02020603050405020304" pitchFamily="18" charset="0"/>
                      <a:cs typeface="Times New Roman" panose="02020603050405020304" pitchFamily="18" charset="0"/>
                    </a:rPr>
                    <a:t>15</a:t>
                  </a:r>
                  <a:endParaRPr lang="cs-CZ" sz="1050" dirty="0">
                    <a:latin typeface="Times New Roman" panose="02020603050405020304" pitchFamily="18" charset="0"/>
                    <a:cs typeface="Times New Roman" panose="02020603050405020304" pitchFamily="18" charset="0"/>
                  </a:endParaRPr>
                </a:p>
              </p:txBody>
            </p:sp>
            <p:sp>
              <p:nvSpPr>
                <p:cNvPr id="39" name="TextovéPole 38"/>
                <p:cNvSpPr txBox="1"/>
                <p:nvPr/>
              </p:nvSpPr>
              <p:spPr>
                <a:xfrm>
                  <a:off x="1979712" y="6256362"/>
                  <a:ext cx="360040" cy="253916"/>
                </a:xfrm>
                <a:prstGeom prst="rect">
                  <a:avLst/>
                </a:prstGeom>
                <a:noFill/>
              </p:spPr>
              <p:txBody>
                <a:bodyPr wrap="square" rtlCol="0">
                  <a:spAutoFit/>
                </a:bodyPr>
                <a:lstStyle/>
                <a:p>
                  <a:r>
                    <a:rPr lang="cs-CZ" sz="1050" dirty="0">
                      <a:latin typeface="Times New Roman" panose="02020603050405020304" pitchFamily="18" charset="0"/>
                      <a:cs typeface="Times New Roman" panose="02020603050405020304" pitchFamily="18" charset="0"/>
                    </a:rPr>
                    <a:t>2</a:t>
                  </a:r>
                  <a:r>
                    <a:rPr lang="cs-CZ" sz="1050" dirty="0" smtClean="0">
                      <a:latin typeface="Times New Roman" panose="02020603050405020304" pitchFamily="18" charset="0"/>
                      <a:cs typeface="Times New Roman" panose="02020603050405020304" pitchFamily="18" charset="0"/>
                    </a:rPr>
                    <a:t>0</a:t>
                  </a:r>
                  <a:endParaRPr lang="cs-CZ" sz="1050" dirty="0">
                    <a:latin typeface="Times New Roman" panose="02020603050405020304" pitchFamily="18" charset="0"/>
                    <a:cs typeface="Times New Roman" panose="02020603050405020304" pitchFamily="18" charset="0"/>
                  </a:endParaRPr>
                </a:p>
              </p:txBody>
            </p:sp>
            <p:sp>
              <p:nvSpPr>
                <p:cNvPr id="40" name="TextovéPole 39"/>
                <p:cNvSpPr txBox="1"/>
                <p:nvPr/>
              </p:nvSpPr>
              <p:spPr>
                <a:xfrm>
                  <a:off x="2368327" y="6261695"/>
                  <a:ext cx="360040" cy="253916"/>
                </a:xfrm>
                <a:prstGeom prst="rect">
                  <a:avLst/>
                </a:prstGeom>
                <a:noFill/>
              </p:spPr>
              <p:txBody>
                <a:bodyPr wrap="square" rtlCol="0">
                  <a:spAutoFit/>
                </a:bodyPr>
                <a:lstStyle/>
                <a:p>
                  <a:r>
                    <a:rPr lang="cs-CZ" sz="1050" dirty="0" smtClean="0">
                      <a:latin typeface="Times New Roman" panose="02020603050405020304" pitchFamily="18" charset="0"/>
                      <a:cs typeface="Times New Roman" panose="02020603050405020304" pitchFamily="18" charset="0"/>
                    </a:rPr>
                    <a:t>25</a:t>
                  </a:r>
                  <a:endParaRPr lang="cs-CZ" sz="1050" dirty="0">
                    <a:latin typeface="Times New Roman" panose="02020603050405020304" pitchFamily="18" charset="0"/>
                    <a:cs typeface="Times New Roman" panose="02020603050405020304" pitchFamily="18" charset="0"/>
                  </a:endParaRPr>
                </a:p>
              </p:txBody>
            </p:sp>
            <p:sp>
              <p:nvSpPr>
                <p:cNvPr id="41" name="TextovéPole 40"/>
                <p:cNvSpPr txBox="1"/>
                <p:nvPr/>
              </p:nvSpPr>
              <p:spPr>
                <a:xfrm>
                  <a:off x="2771800" y="6257503"/>
                  <a:ext cx="360040" cy="253916"/>
                </a:xfrm>
                <a:prstGeom prst="rect">
                  <a:avLst/>
                </a:prstGeom>
                <a:noFill/>
              </p:spPr>
              <p:txBody>
                <a:bodyPr wrap="square" rtlCol="0">
                  <a:spAutoFit/>
                </a:bodyPr>
                <a:lstStyle/>
                <a:p>
                  <a:r>
                    <a:rPr lang="cs-CZ" sz="1050" dirty="0" smtClean="0">
                      <a:latin typeface="Times New Roman" panose="02020603050405020304" pitchFamily="18" charset="0"/>
                      <a:cs typeface="Times New Roman" panose="02020603050405020304" pitchFamily="18" charset="0"/>
                    </a:rPr>
                    <a:t>30</a:t>
                  </a:r>
                  <a:endParaRPr lang="cs-CZ" sz="1050" dirty="0">
                    <a:latin typeface="Times New Roman" panose="02020603050405020304" pitchFamily="18" charset="0"/>
                    <a:cs typeface="Times New Roman" panose="02020603050405020304" pitchFamily="18" charset="0"/>
                  </a:endParaRPr>
                </a:p>
              </p:txBody>
            </p:sp>
            <p:sp>
              <p:nvSpPr>
                <p:cNvPr id="42" name="TextovéPole 41"/>
                <p:cNvSpPr txBox="1"/>
                <p:nvPr/>
              </p:nvSpPr>
              <p:spPr>
                <a:xfrm>
                  <a:off x="3141365" y="6256362"/>
                  <a:ext cx="360040" cy="253916"/>
                </a:xfrm>
                <a:prstGeom prst="rect">
                  <a:avLst/>
                </a:prstGeom>
                <a:noFill/>
              </p:spPr>
              <p:txBody>
                <a:bodyPr wrap="square" rtlCol="0">
                  <a:spAutoFit/>
                </a:bodyPr>
                <a:lstStyle/>
                <a:p>
                  <a:r>
                    <a:rPr lang="cs-CZ" sz="1050" dirty="0" smtClean="0">
                      <a:latin typeface="Times New Roman" panose="02020603050405020304" pitchFamily="18" charset="0"/>
                      <a:cs typeface="Times New Roman" panose="02020603050405020304" pitchFamily="18" charset="0"/>
                    </a:rPr>
                    <a:t>35</a:t>
                  </a:r>
                  <a:endParaRPr lang="cs-CZ" sz="1050" dirty="0">
                    <a:latin typeface="Times New Roman" panose="02020603050405020304" pitchFamily="18" charset="0"/>
                    <a:cs typeface="Times New Roman" panose="02020603050405020304" pitchFamily="18" charset="0"/>
                  </a:endParaRPr>
                </a:p>
              </p:txBody>
            </p:sp>
            <p:sp>
              <p:nvSpPr>
                <p:cNvPr id="43" name="TextovéPole 42"/>
                <p:cNvSpPr txBox="1"/>
                <p:nvPr/>
              </p:nvSpPr>
              <p:spPr>
                <a:xfrm>
                  <a:off x="3529980" y="6257503"/>
                  <a:ext cx="360040" cy="253916"/>
                </a:xfrm>
                <a:prstGeom prst="rect">
                  <a:avLst/>
                </a:prstGeom>
                <a:noFill/>
              </p:spPr>
              <p:txBody>
                <a:bodyPr wrap="square" rtlCol="0">
                  <a:spAutoFit/>
                </a:bodyPr>
                <a:lstStyle/>
                <a:p>
                  <a:r>
                    <a:rPr lang="cs-CZ" sz="1050" dirty="0" smtClean="0">
                      <a:latin typeface="Times New Roman" panose="02020603050405020304" pitchFamily="18" charset="0"/>
                      <a:cs typeface="Times New Roman" panose="02020603050405020304" pitchFamily="18" charset="0"/>
                    </a:rPr>
                    <a:t>40</a:t>
                  </a:r>
                  <a:endParaRPr lang="cs-CZ" sz="1050" dirty="0">
                    <a:latin typeface="Times New Roman" panose="02020603050405020304" pitchFamily="18" charset="0"/>
                    <a:cs typeface="Times New Roman" panose="02020603050405020304" pitchFamily="18" charset="0"/>
                  </a:endParaRPr>
                </a:p>
              </p:txBody>
            </p:sp>
            <p:sp>
              <p:nvSpPr>
                <p:cNvPr id="44" name="TextovéPole 43"/>
                <p:cNvSpPr txBox="1"/>
                <p:nvPr/>
              </p:nvSpPr>
              <p:spPr>
                <a:xfrm>
                  <a:off x="3923928" y="6257711"/>
                  <a:ext cx="360040" cy="253916"/>
                </a:xfrm>
                <a:prstGeom prst="rect">
                  <a:avLst/>
                </a:prstGeom>
                <a:noFill/>
              </p:spPr>
              <p:txBody>
                <a:bodyPr wrap="square" rtlCol="0">
                  <a:spAutoFit/>
                </a:bodyPr>
                <a:lstStyle/>
                <a:p>
                  <a:r>
                    <a:rPr lang="cs-CZ" sz="1050" dirty="0" smtClean="0">
                      <a:latin typeface="Times New Roman" panose="02020603050405020304" pitchFamily="18" charset="0"/>
                      <a:cs typeface="Times New Roman" panose="02020603050405020304" pitchFamily="18" charset="0"/>
                    </a:rPr>
                    <a:t>45</a:t>
                  </a:r>
                  <a:endParaRPr lang="cs-CZ" sz="1050" dirty="0">
                    <a:latin typeface="Times New Roman" panose="02020603050405020304" pitchFamily="18" charset="0"/>
                    <a:cs typeface="Times New Roman" panose="02020603050405020304" pitchFamily="18" charset="0"/>
                  </a:endParaRPr>
                </a:p>
              </p:txBody>
            </p:sp>
            <p:sp>
              <p:nvSpPr>
                <p:cNvPr id="45" name="TextovéPole 44"/>
                <p:cNvSpPr txBox="1"/>
                <p:nvPr/>
              </p:nvSpPr>
              <p:spPr>
                <a:xfrm>
                  <a:off x="4312543" y="6261695"/>
                  <a:ext cx="360040" cy="253916"/>
                </a:xfrm>
                <a:prstGeom prst="rect">
                  <a:avLst/>
                </a:prstGeom>
                <a:noFill/>
              </p:spPr>
              <p:txBody>
                <a:bodyPr wrap="square" rtlCol="0">
                  <a:spAutoFit/>
                </a:bodyPr>
                <a:lstStyle/>
                <a:p>
                  <a:r>
                    <a:rPr lang="cs-CZ" sz="1050" dirty="0" smtClean="0">
                      <a:latin typeface="Times New Roman" panose="02020603050405020304" pitchFamily="18" charset="0"/>
                      <a:cs typeface="Times New Roman" panose="02020603050405020304" pitchFamily="18" charset="0"/>
                    </a:rPr>
                    <a:t>50</a:t>
                  </a:r>
                  <a:endParaRPr lang="cs-CZ" sz="1050" dirty="0">
                    <a:latin typeface="Times New Roman" panose="02020603050405020304" pitchFamily="18" charset="0"/>
                    <a:cs typeface="Times New Roman" panose="02020603050405020304" pitchFamily="18" charset="0"/>
                  </a:endParaRPr>
                </a:p>
              </p:txBody>
            </p:sp>
            <p:sp>
              <p:nvSpPr>
                <p:cNvPr id="46" name="TextovéPole 45"/>
                <p:cNvSpPr txBox="1"/>
                <p:nvPr/>
              </p:nvSpPr>
              <p:spPr>
                <a:xfrm>
                  <a:off x="4696966" y="6257503"/>
                  <a:ext cx="360040" cy="253916"/>
                </a:xfrm>
                <a:prstGeom prst="rect">
                  <a:avLst/>
                </a:prstGeom>
                <a:noFill/>
              </p:spPr>
              <p:txBody>
                <a:bodyPr wrap="square" rtlCol="0">
                  <a:spAutoFit/>
                </a:bodyPr>
                <a:lstStyle/>
                <a:p>
                  <a:r>
                    <a:rPr lang="cs-CZ" sz="1050" dirty="0" smtClean="0">
                      <a:latin typeface="Times New Roman" panose="02020603050405020304" pitchFamily="18" charset="0"/>
                      <a:cs typeface="Times New Roman" panose="02020603050405020304" pitchFamily="18" charset="0"/>
                    </a:rPr>
                    <a:t>55</a:t>
                  </a:r>
                  <a:endParaRPr lang="cs-CZ" sz="1050" dirty="0">
                    <a:latin typeface="Times New Roman" panose="02020603050405020304" pitchFamily="18" charset="0"/>
                    <a:cs typeface="Times New Roman" panose="02020603050405020304" pitchFamily="18" charset="0"/>
                  </a:endParaRPr>
                </a:p>
              </p:txBody>
            </p:sp>
            <p:sp>
              <p:nvSpPr>
                <p:cNvPr id="47" name="TextovéPole 46"/>
                <p:cNvSpPr txBox="1"/>
                <p:nvPr/>
              </p:nvSpPr>
              <p:spPr>
                <a:xfrm>
                  <a:off x="841301" y="6261695"/>
                  <a:ext cx="360040" cy="253916"/>
                </a:xfrm>
                <a:prstGeom prst="rect">
                  <a:avLst/>
                </a:prstGeom>
                <a:noFill/>
              </p:spPr>
              <p:txBody>
                <a:bodyPr wrap="square" rtlCol="0">
                  <a:spAutoFit/>
                </a:bodyPr>
                <a:lstStyle/>
                <a:p>
                  <a:r>
                    <a:rPr lang="cs-CZ" sz="1050" dirty="0" smtClean="0">
                      <a:latin typeface="Times New Roman" panose="02020603050405020304" pitchFamily="18" charset="0"/>
                      <a:cs typeface="Times New Roman" panose="02020603050405020304" pitchFamily="18" charset="0"/>
                    </a:rPr>
                    <a:t>5</a:t>
                  </a:r>
                  <a:endParaRPr lang="cs-CZ" sz="1050" dirty="0">
                    <a:latin typeface="Times New Roman" panose="02020603050405020304" pitchFamily="18" charset="0"/>
                    <a:cs typeface="Times New Roman" panose="02020603050405020304" pitchFamily="18" charset="0"/>
                  </a:endParaRPr>
                </a:p>
              </p:txBody>
            </p:sp>
          </p:grpSp>
        </p:grpSp>
        <p:grpSp>
          <p:nvGrpSpPr>
            <p:cNvPr id="55" name="Skupina 54"/>
            <p:cNvGrpSpPr/>
            <p:nvPr/>
          </p:nvGrpSpPr>
          <p:grpSpPr>
            <a:xfrm>
              <a:off x="467544" y="4168130"/>
              <a:ext cx="412998" cy="1828567"/>
              <a:chOff x="467544" y="4168130"/>
              <a:chExt cx="412998" cy="1828567"/>
            </a:xfrm>
          </p:grpSpPr>
          <p:sp>
            <p:nvSpPr>
              <p:cNvPr id="48" name="TextovéPole 47"/>
              <p:cNvSpPr txBox="1"/>
              <p:nvPr/>
            </p:nvSpPr>
            <p:spPr>
              <a:xfrm>
                <a:off x="504503" y="5742781"/>
                <a:ext cx="360040" cy="253916"/>
              </a:xfrm>
              <a:prstGeom prst="rect">
                <a:avLst/>
              </a:prstGeom>
              <a:noFill/>
            </p:spPr>
            <p:txBody>
              <a:bodyPr wrap="square" rtlCol="0">
                <a:spAutoFit/>
              </a:bodyPr>
              <a:lstStyle/>
              <a:p>
                <a:r>
                  <a:rPr lang="cs-CZ" sz="1050" dirty="0" smtClean="0">
                    <a:latin typeface="Times New Roman" panose="02020603050405020304" pitchFamily="18" charset="0"/>
                    <a:cs typeface="Times New Roman" panose="02020603050405020304" pitchFamily="18" charset="0"/>
                  </a:rPr>
                  <a:t>2</a:t>
                </a:r>
                <a:endParaRPr lang="cs-CZ" sz="1050" dirty="0">
                  <a:latin typeface="Times New Roman" panose="02020603050405020304" pitchFamily="18" charset="0"/>
                  <a:cs typeface="Times New Roman" panose="02020603050405020304" pitchFamily="18" charset="0"/>
                </a:endParaRPr>
              </a:p>
            </p:txBody>
          </p:sp>
          <p:sp>
            <p:nvSpPr>
              <p:cNvPr id="49" name="TextovéPole 48"/>
              <p:cNvSpPr txBox="1"/>
              <p:nvPr/>
            </p:nvSpPr>
            <p:spPr>
              <a:xfrm>
                <a:off x="519361" y="5339308"/>
                <a:ext cx="360040" cy="253916"/>
              </a:xfrm>
              <a:prstGeom prst="rect">
                <a:avLst/>
              </a:prstGeom>
              <a:noFill/>
            </p:spPr>
            <p:txBody>
              <a:bodyPr wrap="square" rtlCol="0">
                <a:spAutoFit/>
              </a:bodyPr>
              <a:lstStyle/>
              <a:p>
                <a:r>
                  <a:rPr lang="cs-CZ" sz="1050" dirty="0" smtClean="0">
                    <a:latin typeface="Times New Roman" panose="02020603050405020304" pitchFamily="18" charset="0"/>
                    <a:cs typeface="Times New Roman" panose="02020603050405020304" pitchFamily="18" charset="0"/>
                  </a:rPr>
                  <a:t>4</a:t>
                </a:r>
                <a:endParaRPr lang="cs-CZ" sz="1050" dirty="0">
                  <a:latin typeface="Times New Roman" panose="02020603050405020304" pitchFamily="18" charset="0"/>
                  <a:cs typeface="Times New Roman" panose="02020603050405020304" pitchFamily="18" charset="0"/>
                </a:endParaRPr>
              </a:p>
            </p:txBody>
          </p:sp>
          <p:sp>
            <p:nvSpPr>
              <p:cNvPr id="50" name="TextovéPole 49"/>
              <p:cNvSpPr txBox="1"/>
              <p:nvPr/>
            </p:nvSpPr>
            <p:spPr>
              <a:xfrm>
                <a:off x="520502" y="4931643"/>
                <a:ext cx="360040" cy="253916"/>
              </a:xfrm>
              <a:prstGeom prst="rect">
                <a:avLst/>
              </a:prstGeom>
              <a:noFill/>
            </p:spPr>
            <p:txBody>
              <a:bodyPr wrap="square" rtlCol="0">
                <a:spAutoFit/>
              </a:bodyPr>
              <a:lstStyle/>
              <a:p>
                <a:r>
                  <a:rPr lang="cs-CZ" sz="1050" dirty="0" smtClean="0">
                    <a:latin typeface="Times New Roman" panose="02020603050405020304" pitchFamily="18" charset="0"/>
                    <a:cs typeface="Times New Roman" panose="02020603050405020304" pitchFamily="18" charset="0"/>
                  </a:rPr>
                  <a:t>6</a:t>
                </a:r>
                <a:endParaRPr lang="cs-CZ" sz="1050" dirty="0">
                  <a:latin typeface="Times New Roman" panose="02020603050405020304" pitchFamily="18" charset="0"/>
                  <a:cs typeface="Times New Roman" panose="02020603050405020304" pitchFamily="18" charset="0"/>
                </a:endParaRPr>
              </a:p>
            </p:txBody>
          </p:sp>
          <p:sp>
            <p:nvSpPr>
              <p:cNvPr id="51" name="TextovéPole 50"/>
              <p:cNvSpPr txBox="1"/>
              <p:nvPr/>
            </p:nvSpPr>
            <p:spPr>
              <a:xfrm>
                <a:off x="505644" y="4566270"/>
                <a:ext cx="360040" cy="253916"/>
              </a:xfrm>
              <a:prstGeom prst="rect">
                <a:avLst/>
              </a:prstGeom>
              <a:noFill/>
            </p:spPr>
            <p:txBody>
              <a:bodyPr wrap="square" rtlCol="0">
                <a:spAutoFit/>
              </a:bodyPr>
              <a:lstStyle/>
              <a:p>
                <a:r>
                  <a:rPr lang="cs-CZ" sz="1050" dirty="0" smtClean="0">
                    <a:latin typeface="Times New Roman" panose="02020603050405020304" pitchFamily="18" charset="0"/>
                    <a:cs typeface="Times New Roman" panose="02020603050405020304" pitchFamily="18" charset="0"/>
                  </a:rPr>
                  <a:t>8</a:t>
                </a:r>
                <a:endParaRPr lang="cs-CZ" sz="1050" dirty="0">
                  <a:latin typeface="Times New Roman" panose="02020603050405020304" pitchFamily="18" charset="0"/>
                  <a:cs typeface="Times New Roman" panose="02020603050405020304" pitchFamily="18" charset="0"/>
                </a:endParaRPr>
              </a:p>
            </p:txBody>
          </p:sp>
          <p:sp>
            <p:nvSpPr>
              <p:cNvPr id="52" name="TextovéPole 51"/>
              <p:cNvSpPr txBox="1"/>
              <p:nvPr/>
            </p:nvSpPr>
            <p:spPr>
              <a:xfrm>
                <a:off x="467544" y="4168130"/>
                <a:ext cx="360040" cy="253916"/>
              </a:xfrm>
              <a:prstGeom prst="rect">
                <a:avLst/>
              </a:prstGeom>
              <a:noFill/>
            </p:spPr>
            <p:txBody>
              <a:bodyPr wrap="square" rtlCol="0">
                <a:spAutoFit/>
              </a:bodyPr>
              <a:lstStyle/>
              <a:p>
                <a:r>
                  <a:rPr lang="cs-CZ" sz="1050" dirty="0" smtClean="0">
                    <a:latin typeface="Times New Roman" panose="02020603050405020304" pitchFamily="18" charset="0"/>
                    <a:cs typeface="Times New Roman" panose="02020603050405020304" pitchFamily="18" charset="0"/>
                  </a:rPr>
                  <a:t>10</a:t>
                </a:r>
                <a:endParaRPr lang="cs-CZ" sz="1050" dirty="0">
                  <a:latin typeface="Times New Roman" panose="02020603050405020304" pitchFamily="18" charset="0"/>
                  <a:cs typeface="Times New Roman" panose="02020603050405020304" pitchFamily="18" charset="0"/>
                </a:endParaRPr>
              </a:p>
            </p:txBody>
          </p:sp>
        </p:grpSp>
      </p:grpSp>
      <p:grpSp>
        <p:nvGrpSpPr>
          <p:cNvPr id="70" name="Skupina 69"/>
          <p:cNvGrpSpPr/>
          <p:nvPr/>
        </p:nvGrpSpPr>
        <p:grpSpPr>
          <a:xfrm>
            <a:off x="1343026" y="4843708"/>
            <a:ext cx="2337614" cy="1404692"/>
            <a:chOff x="1343026" y="4843708"/>
            <a:chExt cx="2337614" cy="1404692"/>
          </a:xfrm>
        </p:grpSpPr>
        <p:sp>
          <p:nvSpPr>
            <p:cNvPr id="66" name="Volný tvar 65"/>
            <p:cNvSpPr/>
            <p:nvPr/>
          </p:nvSpPr>
          <p:spPr>
            <a:xfrm>
              <a:off x="1343026" y="4843708"/>
              <a:ext cx="1187956" cy="1404692"/>
            </a:xfrm>
            <a:custGeom>
              <a:avLst/>
              <a:gdLst>
                <a:gd name="connsiteX0" fmla="*/ 790575 w 790575"/>
                <a:gd name="connsiteY0" fmla="*/ 0 h 1381125"/>
                <a:gd name="connsiteX1" fmla="*/ 409575 w 790575"/>
                <a:gd name="connsiteY1" fmla="*/ 1000125 h 1381125"/>
                <a:gd name="connsiteX2" fmla="*/ 0 w 790575"/>
                <a:gd name="connsiteY2" fmla="*/ 1381125 h 1381125"/>
                <a:gd name="connsiteX0" fmla="*/ 790575 w 790575"/>
                <a:gd name="connsiteY0" fmla="*/ 0 h 1381125"/>
                <a:gd name="connsiteX1" fmla="*/ 674590 w 790575"/>
                <a:gd name="connsiteY1" fmla="*/ 342900 h 1381125"/>
                <a:gd name="connsiteX2" fmla="*/ 409575 w 790575"/>
                <a:gd name="connsiteY2" fmla="*/ 1000125 h 1381125"/>
                <a:gd name="connsiteX3" fmla="*/ 0 w 790575"/>
                <a:gd name="connsiteY3" fmla="*/ 1381125 h 1381125"/>
                <a:gd name="connsiteX0" fmla="*/ 790575 w 790575"/>
                <a:gd name="connsiteY0" fmla="*/ 0 h 1381125"/>
                <a:gd name="connsiteX1" fmla="*/ 591857 w 790575"/>
                <a:gd name="connsiteY1" fmla="*/ 285750 h 1381125"/>
                <a:gd name="connsiteX2" fmla="*/ 409575 w 790575"/>
                <a:gd name="connsiteY2" fmla="*/ 1000125 h 1381125"/>
                <a:gd name="connsiteX3" fmla="*/ 0 w 790575"/>
                <a:gd name="connsiteY3" fmla="*/ 1381125 h 1381125"/>
                <a:gd name="connsiteX0" fmla="*/ 790575 w 790575"/>
                <a:gd name="connsiteY0" fmla="*/ 0 h 1381125"/>
                <a:gd name="connsiteX1" fmla="*/ 623677 w 790575"/>
                <a:gd name="connsiteY1" fmla="*/ 161925 h 1381125"/>
                <a:gd name="connsiteX2" fmla="*/ 409575 w 790575"/>
                <a:gd name="connsiteY2" fmla="*/ 1000125 h 1381125"/>
                <a:gd name="connsiteX3" fmla="*/ 0 w 790575"/>
                <a:gd name="connsiteY3" fmla="*/ 1381125 h 1381125"/>
                <a:gd name="connsiteX0" fmla="*/ 790575 w 790575"/>
                <a:gd name="connsiteY0" fmla="*/ 59 h 1381184"/>
                <a:gd name="connsiteX1" fmla="*/ 623677 w 790575"/>
                <a:gd name="connsiteY1" fmla="*/ 85784 h 1381184"/>
                <a:gd name="connsiteX2" fmla="*/ 409575 w 790575"/>
                <a:gd name="connsiteY2" fmla="*/ 1000184 h 1381184"/>
                <a:gd name="connsiteX3" fmla="*/ 0 w 790575"/>
                <a:gd name="connsiteY3" fmla="*/ 1381184 h 1381184"/>
                <a:gd name="connsiteX0" fmla="*/ 790575 w 790575"/>
                <a:gd name="connsiteY0" fmla="*/ 17657 h 1398782"/>
                <a:gd name="connsiteX1" fmla="*/ 623677 w 790575"/>
                <a:gd name="connsiteY1" fmla="*/ 103382 h 1398782"/>
                <a:gd name="connsiteX2" fmla="*/ 409575 w 790575"/>
                <a:gd name="connsiteY2" fmla="*/ 1017782 h 1398782"/>
                <a:gd name="connsiteX3" fmla="*/ 0 w 790575"/>
                <a:gd name="connsiteY3" fmla="*/ 1398782 h 1398782"/>
                <a:gd name="connsiteX0" fmla="*/ 793724 w 793724"/>
                <a:gd name="connsiteY0" fmla="*/ 7277 h 1411969"/>
                <a:gd name="connsiteX1" fmla="*/ 623677 w 793724"/>
                <a:gd name="connsiteY1" fmla="*/ 116569 h 1411969"/>
                <a:gd name="connsiteX2" fmla="*/ 409575 w 793724"/>
                <a:gd name="connsiteY2" fmla="*/ 1030969 h 1411969"/>
                <a:gd name="connsiteX3" fmla="*/ 0 w 793724"/>
                <a:gd name="connsiteY3" fmla="*/ 1411969 h 1411969"/>
                <a:gd name="connsiteX0" fmla="*/ 793724 w 793724"/>
                <a:gd name="connsiteY0" fmla="*/ 0 h 1404692"/>
                <a:gd name="connsiteX1" fmla="*/ 623677 w 793724"/>
                <a:gd name="connsiteY1" fmla="*/ 109292 h 1404692"/>
                <a:gd name="connsiteX2" fmla="*/ 409575 w 793724"/>
                <a:gd name="connsiteY2" fmla="*/ 1023692 h 1404692"/>
                <a:gd name="connsiteX3" fmla="*/ 0 w 793724"/>
                <a:gd name="connsiteY3" fmla="*/ 1404692 h 1404692"/>
                <a:gd name="connsiteX0" fmla="*/ 793724 w 793724"/>
                <a:gd name="connsiteY0" fmla="*/ 0 h 1404692"/>
                <a:gd name="connsiteX1" fmla="*/ 623677 w 793724"/>
                <a:gd name="connsiteY1" fmla="*/ 109292 h 1404692"/>
                <a:gd name="connsiteX2" fmla="*/ 223770 w 793724"/>
                <a:gd name="connsiteY2" fmla="*/ 905857 h 1404692"/>
                <a:gd name="connsiteX3" fmla="*/ 0 w 793724"/>
                <a:gd name="connsiteY3" fmla="*/ 1404692 h 1404692"/>
                <a:gd name="connsiteX0" fmla="*/ 793724 w 793724"/>
                <a:gd name="connsiteY0" fmla="*/ 0 h 1404692"/>
                <a:gd name="connsiteX1" fmla="*/ 623677 w 793724"/>
                <a:gd name="connsiteY1" fmla="*/ 109292 h 1404692"/>
                <a:gd name="connsiteX2" fmla="*/ 223770 w 793724"/>
                <a:gd name="connsiteY2" fmla="*/ 905857 h 1404692"/>
                <a:gd name="connsiteX3" fmla="*/ 0 w 793724"/>
                <a:gd name="connsiteY3" fmla="*/ 1404692 h 1404692"/>
              </a:gdLst>
              <a:ahLst/>
              <a:cxnLst>
                <a:cxn ang="0">
                  <a:pos x="connsiteX0" y="connsiteY0"/>
                </a:cxn>
                <a:cxn ang="0">
                  <a:pos x="connsiteX1" y="connsiteY1"/>
                </a:cxn>
                <a:cxn ang="0">
                  <a:pos x="connsiteX2" y="connsiteY2"/>
                </a:cxn>
                <a:cxn ang="0">
                  <a:pos x="connsiteX3" y="connsiteY3"/>
                </a:cxn>
              </a:cxnLst>
              <a:rect l="l" t="t" r="r" b="b"/>
              <a:pathLst>
                <a:path w="793724" h="1404692">
                  <a:moveTo>
                    <a:pt x="793724" y="0"/>
                  </a:moveTo>
                  <a:cubicBezTo>
                    <a:pt x="749200" y="5302"/>
                    <a:pt x="680879" y="-834"/>
                    <a:pt x="623677" y="109292"/>
                  </a:cubicBezTo>
                  <a:cubicBezTo>
                    <a:pt x="560177" y="275980"/>
                    <a:pt x="327716" y="689957"/>
                    <a:pt x="223770" y="905857"/>
                  </a:cubicBezTo>
                  <a:cubicBezTo>
                    <a:pt x="119824" y="1121757"/>
                    <a:pt x="72772" y="1239730"/>
                    <a:pt x="0" y="1404692"/>
                  </a:cubicBezTo>
                </a:path>
              </a:pathLst>
            </a:cu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9" name="Volný tvar 68"/>
            <p:cNvSpPr/>
            <p:nvPr/>
          </p:nvSpPr>
          <p:spPr>
            <a:xfrm flipH="1">
              <a:off x="2530981" y="4848276"/>
              <a:ext cx="1149659" cy="1400008"/>
            </a:xfrm>
            <a:custGeom>
              <a:avLst/>
              <a:gdLst>
                <a:gd name="connsiteX0" fmla="*/ 790575 w 790575"/>
                <a:gd name="connsiteY0" fmla="*/ 0 h 1381125"/>
                <a:gd name="connsiteX1" fmla="*/ 409575 w 790575"/>
                <a:gd name="connsiteY1" fmla="*/ 1000125 h 1381125"/>
                <a:gd name="connsiteX2" fmla="*/ 0 w 790575"/>
                <a:gd name="connsiteY2" fmla="*/ 1381125 h 1381125"/>
                <a:gd name="connsiteX0" fmla="*/ 790575 w 790575"/>
                <a:gd name="connsiteY0" fmla="*/ 0 h 1381125"/>
                <a:gd name="connsiteX1" fmla="*/ 674590 w 790575"/>
                <a:gd name="connsiteY1" fmla="*/ 342900 h 1381125"/>
                <a:gd name="connsiteX2" fmla="*/ 409575 w 790575"/>
                <a:gd name="connsiteY2" fmla="*/ 1000125 h 1381125"/>
                <a:gd name="connsiteX3" fmla="*/ 0 w 790575"/>
                <a:gd name="connsiteY3" fmla="*/ 1381125 h 1381125"/>
                <a:gd name="connsiteX0" fmla="*/ 790575 w 790575"/>
                <a:gd name="connsiteY0" fmla="*/ 0 h 1381125"/>
                <a:gd name="connsiteX1" fmla="*/ 591857 w 790575"/>
                <a:gd name="connsiteY1" fmla="*/ 285750 h 1381125"/>
                <a:gd name="connsiteX2" fmla="*/ 409575 w 790575"/>
                <a:gd name="connsiteY2" fmla="*/ 1000125 h 1381125"/>
                <a:gd name="connsiteX3" fmla="*/ 0 w 790575"/>
                <a:gd name="connsiteY3" fmla="*/ 1381125 h 1381125"/>
                <a:gd name="connsiteX0" fmla="*/ 790575 w 790575"/>
                <a:gd name="connsiteY0" fmla="*/ 0 h 1381125"/>
                <a:gd name="connsiteX1" fmla="*/ 623677 w 790575"/>
                <a:gd name="connsiteY1" fmla="*/ 161925 h 1381125"/>
                <a:gd name="connsiteX2" fmla="*/ 409575 w 790575"/>
                <a:gd name="connsiteY2" fmla="*/ 1000125 h 1381125"/>
                <a:gd name="connsiteX3" fmla="*/ 0 w 790575"/>
                <a:gd name="connsiteY3" fmla="*/ 1381125 h 1381125"/>
                <a:gd name="connsiteX0" fmla="*/ 790575 w 790575"/>
                <a:gd name="connsiteY0" fmla="*/ 59 h 1381184"/>
                <a:gd name="connsiteX1" fmla="*/ 623677 w 790575"/>
                <a:gd name="connsiteY1" fmla="*/ 85784 h 1381184"/>
                <a:gd name="connsiteX2" fmla="*/ 409575 w 790575"/>
                <a:gd name="connsiteY2" fmla="*/ 1000184 h 1381184"/>
                <a:gd name="connsiteX3" fmla="*/ 0 w 790575"/>
                <a:gd name="connsiteY3" fmla="*/ 1381184 h 1381184"/>
                <a:gd name="connsiteX0" fmla="*/ 790575 w 790575"/>
                <a:gd name="connsiteY0" fmla="*/ 19433 h 1400558"/>
                <a:gd name="connsiteX1" fmla="*/ 623677 w 790575"/>
                <a:gd name="connsiteY1" fmla="*/ 105158 h 1400558"/>
                <a:gd name="connsiteX2" fmla="*/ 409575 w 790575"/>
                <a:gd name="connsiteY2" fmla="*/ 1019558 h 1400558"/>
                <a:gd name="connsiteX3" fmla="*/ 0 w 790575"/>
                <a:gd name="connsiteY3" fmla="*/ 1400558 h 1400558"/>
                <a:gd name="connsiteX0" fmla="*/ 787373 w 787373"/>
                <a:gd name="connsiteY0" fmla="*/ 7644 h 1417050"/>
                <a:gd name="connsiteX1" fmla="*/ 623677 w 787373"/>
                <a:gd name="connsiteY1" fmla="*/ 121650 h 1417050"/>
                <a:gd name="connsiteX2" fmla="*/ 409575 w 787373"/>
                <a:gd name="connsiteY2" fmla="*/ 1036050 h 1417050"/>
                <a:gd name="connsiteX3" fmla="*/ 0 w 787373"/>
                <a:gd name="connsiteY3" fmla="*/ 1417050 h 1417050"/>
                <a:gd name="connsiteX0" fmla="*/ 787373 w 787373"/>
                <a:gd name="connsiteY0" fmla="*/ 29 h 1409435"/>
                <a:gd name="connsiteX1" fmla="*/ 623677 w 787373"/>
                <a:gd name="connsiteY1" fmla="*/ 114035 h 1409435"/>
                <a:gd name="connsiteX2" fmla="*/ 409575 w 787373"/>
                <a:gd name="connsiteY2" fmla="*/ 1028435 h 1409435"/>
                <a:gd name="connsiteX3" fmla="*/ 0 w 787373"/>
                <a:gd name="connsiteY3" fmla="*/ 1409435 h 1409435"/>
                <a:gd name="connsiteX0" fmla="*/ 780969 w 780969"/>
                <a:gd name="connsiteY0" fmla="*/ 29 h 1400008"/>
                <a:gd name="connsiteX1" fmla="*/ 617273 w 780969"/>
                <a:gd name="connsiteY1" fmla="*/ 114035 h 1400008"/>
                <a:gd name="connsiteX2" fmla="*/ 403171 w 780969"/>
                <a:gd name="connsiteY2" fmla="*/ 1028435 h 1400008"/>
                <a:gd name="connsiteX3" fmla="*/ 0 w 780969"/>
                <a:gd name="connsiteY3" fmla="*/ 1400008 h 1400008"/>
                <a:gd name="connsiteX0" fmla="*/ 780969 w 780969"/>
                <a:gd name="connsiteY0" fmla="*/ 29 h 1400008"/>
                <a:gd name="connsiteX1" fmla="*/ 617273 w 780969"/>
                <a:gd name="connsiteY1" fmla="*/ 114035 h 1400008"/>
                <a:gd name="connsiteX2" fmla="*/ 319923 w 780969"/>
                <a:gd name="connsiteY2" fmla="*/ 726777 h 1400008"/>
                <a:gd name="connsiteX3" fmla="*/ 0 w 780969"/>
                <a:gd name="connsiteY3" fmla="*/ 1400008 h 1400008"/>
                <a:gd name="connsiteX0" fmla="*/ 780969 w 780969"/>
                <a:gd name="connsiteY0" fmla="*/ 29 h 1400008"/>
                <a:gd name="connsiteX1" fmla="*/ 617273 w 780969"/>
                <a:gd name="connsiteY1" fmla="*/ 114035 h 1400008"/>
                <a:gd name="connsiteX2" fmla="*/ 319923 w 780969"/>
                <a:gd name="connsiteY2" fmla="*/ 726777 h 1400008"/>
                <a:gd name="connsiteX3" fmla="*/ 0 w 780969"/>
                <a:gd name="connsiteY3" fmla="*/ 1400008 h 1400008"/>
              </a:gdLst>
              <a:ahLst/>
              <a:cxnLst>
                <a:cxn ang="0">
                  <a:pos x="connsiteX0" y="connsiteY0"/>
                </a:cxn>
                <a:cxn ang="0">
                  <a:pos x="connsiteX1" y="connsiteY1"/>
                </a:cxn>
                <a:cxn ang="0">
                  <a:pos x="connsiteX2" y="connsiteY2"/>
                </a:cxn>
                <a:cxn ang="0">
                  <a:pos x="connsiteX3" y="connsiteY3"/>
                </a:cxn>
              </a:cxnLst>
              <a:rect l="l" t="t" r="r" b="b"/>
              <a:pathLst>
                <a:path w="780969" h="1400008">
                  <a:moveTo>
                    <a:pt x="780969" y="29"/>
                  </a:moveTo>
                  <a:cubicBezTo>
                    <a:pt x="726417" y="619"/>
                    <a:pt x="677571" y="-10231"/>
                    <a:pt x="617273" y="114035"/>
                  </a:cubicBezTo>
                  <a:cubicBezTo>
                    <a:pt x="553773" y="280723"/>
                    <a:pt x="422802" y="512448"/>
                    <a:pt x="319923" y="726777"/>
                  </a:cubicBezTo>
                  <a:cubicBezTo>
                    <a:pt x="217044" y="941106"/>
                    <a:pt x="52457" y="1230333"/>
                    <a:pt x="0" y="1400008"/>
                  </a:cubicBezTo>
                </a:path>
              </a:pathLst>
            </a:cu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sp>
        <p:nvSpPr>
          <p:cNvPr id="71" name="Volný tvar 70"/>
          <p:cNvSpPr/>
          <p:nvPr/>
        </p:nvSpPr>
        <p:spPr>
          <a:xfrm>
            <a:off x="754144" y="5085761"/>
            <a:ext cx="989815" cy="1154783"/>
          </a:xfrm>
          <a:custGeom>
            <a:avLst/>
            <a:gdLst>
              <a:gd name="connsiteX0" fmla="*/ 0 w 989815"/>
              <a:gd name="connsiteY0" fmla="*/ 0 h 1154783"/>
              <a:gd name="connsiteX1" fmla="*/ 221530 w 989815"/>
              <a:gd name="connsiteY1" fmla="*/ 372359 h 1154783"/>
              <a:gd name="connsiteX2" fmla="*/ 603316 w 989815"/>
              <a:gd name="connsiteY2" fmla="*/ 772998 h 1154783"/>
              <a:gd name="connsiteX3" fmla="*/ 989815 w 989815"/>
              <a:gd name="connsiteY3" fmla="*/ 1154783 h 1154783"/>
              <a:gd name="connsiteX0" fmla="*/ 0 w 989815"/>
              <a:gd name="connsiteY0" fmla="*/ 0 h 1154783"/>
              <a:gd name="connsiteX1" fmla="*/ 207390 w 989815"/>
              <a:gd name="connsiteY1" fmla="*/ 410066 h 1154783"/>
              <a:gd name="connsiteX2" fmla="*/ 603316 w 989815"/>
              <a:gd name="connsiteY2" fmla="*/ 772998 h 1154783"/>
              <a:gd name="connsiteX3" fmla="*/ 989815 w 989815"/>
              <a:gd name="connsiteY3" fmla="*/ 1154783 h 1154783"/>
              <a:gd name="connsiteX0" fmla="*/ 0 w 989815"/>
              <a:gd name="connsiteY0" fmla="*/ 0 h 1154783"/>
              <a:gd name="connsiteX1" fmla="*/ 207390 w 989815"/>
              <a:gd name="connsiteY1" fmla="*/ 410066 h 1154783"/>
              <a:gd name="connsiteX2" fmla="*/ 579749 w 989815"/>
              <a:gd name="connsiteY2" fmla="*/ 820132 h 1154783"/>
              <a:gd name="connsiteX3" fmla="*/ 989815 w 989815"/>
              <a:gd name="connsiteY3" fmla="*/ 1154783 h 1154783"/>
              <a:gd name="connsiteX0" fmla="*/ 0 w 989815"/>
              <a:gd name="connsiteY0" fmla="*/ 0 h 1154783"/>
              <a:gd name="connsiteX1" fmla="*/ 207390 w 989815"/>
              <a:gd name="connsiteY1" fmla="*/ 410066 h 1154783"/>
              <a:gd name="connsiteX2" fmla="*/ 358219 w 989815"/>
              <a:gd name="connsiteY2" fmla="*/ 593888 h 1154783"/>
              <a:gd name="connsiteX3" fmla="*/ 579749 w 989815"/>
              <a:gd name="connsiteY3" fmla="*/ 820132 h 1154783"/>
              <a:gd name="connsiteX4" fmla="*/ 989815 w 989815"/>
              <a:gd name="connsiteY4" fmla="*/ 1154783 h 1154783"/>
              <a:gd name="connsiteX0" fmla="*/ 0 w 989815"/>
              <a:gd name="connsiteY0" fmla="*/ 0 h 1154783"/>
              <a:gd name="connsiteX1" fmla="*/ 207390 w 989815"/>
              <a:gd name="connsiteY1" fmla="*/ 410066 h 1154783"/>
              <a:gd name="connsiteX2" fmla="*/ 329938 w 989815"/>
              <a:gd name="connsiteY2" fmla="*/ 612742 h 1154783"/>
              <a:gd name="connsiteX3" fmla="*/ 579749 w 989815"/>
              <a:gd name="connsiteY3" fmla="*/ 820132 h 1154783"/>
              <a:gd name="connsiteX4" fmla="*/ 989815 w 989815"/>
              <a:gd name="connsiteY4" fmla="*/ 1154783 h 1154783"/>
              <a:gd name="connsiteX0" fmla="*/ 0 w 989815"/>
              <a:gd name="connsiteY0" fmla="*/ 0 h 1154783"/>
              <a:gd name="connsiteX1" fmla="*/ 207390 w 989815"/>
              <a:gd name="connsiteY1" fmla="*/ 410066 h 1154783"/>
              <a:gd name="connsiteX2" fmla="*/ 329938 w 989815"/>
              <a:gd name="connsiteY2" fmla="*/ 612742 h 1154783"/>
              <a:gd name="connsiteX3" fmla="*/ 579749 w 989815"/>
              <a:gd name="connsiteY3" fmla="*/ 820132 h 1154783"/>
              <a:gd name="connsiteX4" fmla="*/ 772998 w 989815"/>
              <a:gd name="connsiteY4" fmla="*/ 970961 h 1154783"/>
              <a:gd name="connsiteX5" fmla="*/ 989815 w 989815"/>
              <a:gd name="connsiteY5" fmla="*/ 1154783 h 1154783"/>
              <a:gd name="connsiteX0" fmla="*/ 0 w 989815"/>
              <a:gd name="connsiteY0" fmla="*/ 0 h 1154783"/>
              <a:gd name="connsiteX1" fmla="*/ 207390 w 989815"/>
              <a:gd name="connsiteY1" fmla="*/ 410066 h 1154783"/>
              <a:gd name="connsiteX2" fmla="*/ 329938 w 989815"/>
              <a:gd name="connsiteY2" fmla="*/ 612742 h 1154783"/>
              <a:gd name="connsiteX3" fmla="*/ 579749 w 989815"/>
              <a:gd name="connsiteY3" fmla="*/ 843699 h 1154783"/>
              <a:gd name="connsiteX4" fmla="*/ 772998 w 989815"/>
              <a:gd name="connsiteY4" fmla="*/ 970961 h 1154783"/>
              <a:gd name="connsiteX5" fmla="*/ 989815 w 989815"/>
              <a:gd name="connsiteY5" fmla="*/ 1154783 h 1154783"/>
              <a:gd name="connsiteX0" fmla="*/ 0 w 989815"/>
              <a:gd name="connsiteY0" fmla="*/ 0 h 1154783"/>
              <a:gd name="connsiteX1" fmla="*/ 207390 w 989815"/>
              <a:gd name="connsiteY1" fmla="*/ 410066 h 1154783"/>
              <a:gd name="connsiteX2" fmla="*/ 329938 w 989815"/>
              <a:gd name="connsiteY2" fmla="*/ 612742 h 1154783"/>
              <a:gd name="connsiteX3" fmla="*/ 579749 w 989815"/>
              <a:gd name="connsiteY3" fmla="*/ 843699 h 1154783"/>
              <a:gd name="connsiteX4" fmla="*/ 787138 w 989815"/>
              <a:gd name="connsiteY4" fmla="*/ 1018095 h 1154783"/>
              <a:gd name="connsiteX5" fmla="*/ 989815 w 989815"/>
              <a:gd name="connsiteY5" fmla="*/ 1154783 h 11547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89815" h="1154783">
                <a:moveTo>
                  <a:pt x="0" y="0"/>
                </a:moveTo>
                <a:cubicBezTo>
                  <a:pt x="60488" y="121763"/>
                  <a:pt x="152400" y="307942"/>
                  <a:pt x="207390" y="410066"/>
                </a:cubicBezTo>
                <a:cubicBezTo>
                  <a:pt x="262380" y="512190"/>
                  <a:pt x="267878" y="544398"/>
                  <a:pt x="329938" y="612742"/>
                </a:cubicBezTo>
                <a:cubicBezTo>
                  <a:pt x="391998" y="681086"/>
                  <a:pt x="503549" y="776140"/>
                  <a:pt x="579749" y="843699"/>
                </a:cubicBezTo>
                <a:cubicBezTo>
                  <a:pt x="655949" y="911258"/>
                  <a:pt x="718794" y="962320"/>
                  <a:pt x="787138" y="1018095"/>
                </a:cubicBezTo>
                <a:cubicBezTo>
                  <a:pt x="855482" y="1073870"/>
                  <a:pt x="953679" y="1124146"/>
                  <a:pt x="989815" y="1154783"/>
                </a:cubicBezTo>
              </a:path>
            </a:pathLst>
          </a:custGeom>
          <a:noFill/>
          <a:ln>
            <a:solidFill>
              <a:srgbClr val="00206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6" name="Volný tvar 75"/>
          <p:cNvSpPr/>
          <p:nvPr/>
        </p:nvSpPr>
        <p:spPr>
          <a:xfrm>
            <a:off x="2927023" y="4282790"/>
            <a:ext cx="1531855" cy="1962468"/>
          </a:xfrm>
          <a:custGeom>
            <a:avLst/>
            <a:gdLst>
              <a:gd name="connsiteX0" fmla="*/ 0 w 1531855"/>
              <a:gd name="connsiteY0" fmla="*/ 1980148 h 1984862"/>
              <a:gd name="connsiteX1" fmla="*/ 372358 w 1531855"/>
              <a:gd name="connsiteY1" fmla="*/ 1786899 h 1984862"/>
              <a:gd name="connsiteX2" fmla="*/ 772998 w 1531855"/>
              <a:gd name="connsiteY2" fmla="*/ 825365 h 1984862"/>
              <a:gd name="connsiteX3" fmla="*/ 1145356 w 1531855"/>
              <a:gd name="connsiteY3" fmla="*/ 33513 h 1984862"/>
              <a:gd name="connsiteX4" fmla="*/ 1531855 w 1531855"/>
              <a:gd name="connsiteY4" fmla="*/ 1984862 h 1984862"/>
              <a:gd name="connsiteX0" fmla="*/ 0 w 1531855"/>
              <a:gd name="connsiteY0" fmla="*/ 1957380 h 1962094"/>
              <a:gd name="connsiteX1" fmla="*/ 372358 w 1531855"/>
              <a:gd name="connsiteY1" fmla="*/ 1764131 h 1962094"/>
              <a:gd name="connsiteX2" fmla="*/ 772998 w 1531855"/>
              <a:gd name="connsiteY2" fmla="*/ 802597 h 1962094"/>
              <a:gd name="connsiteX3" fmla="*/ 1192490 w 1531855"/>
              <a:gd name="connsiteY3" fmla="*/ 34312 h 1962094"/>
              <a:gd name="connsiteX4" fmla="*/ 1531855 w 1531855"/>
              <a:gd name="connsiteY4" fmla="*/ 1962094 h 1962094"/>
              <a:gd name="connsiteX0" fmla="*/ 0 w 1531855"/>
              <a:gd name="connsiteY0" fmla="*/ 1957754 h 1962468"/>
              <a:gd name="connsiteX1" fmla="*/ 372358 w 1531855"/>
              <a:gd name="connsiteY1" fmla="*/ 1764505 h 1962468"/>
              <a:gd name="connsiteX2" fmla="*/ 772998 w 1531855"/>
              <a:gd name="connsiteY2" fmla="*/ 802971 h 1962468"/>
              <a:gd name="connsiteX3" fmla="*/ 1192490 w 1531855"/>
              <a:gd name="connsiteY3" fmla="*/ 34686 h 1962468"/>
              <a:gd name="connsiteX4" fmla="*/ 1531855 w 1531855"/>
              <a:gd name="connsiteY4" fmla="*/ 1962468 h 19624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31855" h="1962468">
                <a:moveTo>
                  <a:pt x="0" y="1957754"/>
                </a:moveTo>
                <a:cubicBezTo>
                  <a:pt x="121762" y="1957361"/>
                  <a:pt x="243525" y="1956969"/>
                  <a:pt x="372358" y="1764505"/>
                </a:cubicBezTo>
                <a:cubicBezTo>
                  <a:pt x="501191" y="1572041"/>
                  <a:pt x="655163" y="1100701"/>
                  <a:pt x="772998" y="802971"/>
                </a:cubicBezTo>
                <a:cubicBezTo>
                  <a:pt x="890833" y="505241"/>
                  <a:pt x="1066014" y="-158563"/>
                  <a:pt x="1192490" y="34686"/>
                </a:cubicBezTo>
                <a:cubicBezTo>
                  <a:pt x="1318966" y="227935"/>
                  <a:pt x="1401843" y="1083418"/>
                  <a:pt x="1531855" y="1962468"/>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7" name="Volný tvar 76"/>
          <p:cNvSpPr/>
          <p:nvPr/>
        </p:nvSpPr>
        <p:spPr>
          <a:xfrm>
            <a:off x="4062953" y="4364610"/>
            <a:ext cx="966247" cy="1871221"/>
          </a:xfrm>
          <a:custGeom>
            <a:avLst/>
            <a:gdLst>
              <a:gd name="connsiteX0" fmla="*/ 0 w 966247"/>
              <a:gd name="connsiteY0" fmla="*/ 1871221 h 1871221"/>
              <a:gd name="connsiteX1" fmla="*/ 405352 w 966247"/>
              <a:gd name="connsiteY1" fmla="*/ 1489435 h 1871221"/>
              <a:gd name="connsiteX2" fmla="*/ 805991 w 966247"/>
              <a:gd name="connsiteY2" fmla="*/ 476054 h 1871221"/>
              <a:gd name="connsiteX3" fmla="*/ 966247 w 966247"/>
              <a:gd name="connsiteY3" fmla="*/ 0 h 1871221"/>
            </a:gdLst>
            <a:ahLst/>
            <a:cxnLst>
              <a:cxn ang="0">
                <a:pos x="connsiteX0" y="connsiteY0"/>
              </a:cxn>
              <a:cxn ang="0">
                <a:pos x="connsiteX1" y="connsiteY1"/>
              </a:cxn>
              <a:cxn ang="0">
                <a:pos x="connsiteX2" y="connsiteY2"/>
              </a:cxn>
              <a:cxn ang="0">
                <a:pos x="connsiteX3" y="connsiteY3"/>
              </a:cxn>
            </a:cxnLst>
            <a:rect l="l" t="t" r="r" b="b"/>
            <a:pathLst>
              <a:path w="966247" h="1871221">
                <a:moveTo>
                  <a:pt x="0" y="1871221"/>
                </a:moveTo>
                <a:cubicBezTo>
                  <a:pt x="135510" y="1796592"/>
                  <a:pt x="271020" y="1721963"/>
                  <a:pt x="405352" y="1489435"/>
                </a:cubicBezTo>
                <a:cubicBezTo>
                  <a:pt x="539684" y="1256907"/>
                  <a:pt x="712508" y="724293"/>
                  <a:pt x="805991" y="476054"/>
                </a:cubicBezTo>
                <a:cubicBezTo>
                  <a:pt x="899474" y="227815"/>
                  <a:pt x="932860" y="113907"/>
                  <a:pt x="966247" y="0"/>
                </a:cubicBezTo>
              </a:path>
            </a:pathLst>
          </a:custGeom>
          <a:noFill/>
          <a:ln>
            <a:solidFill>
              <a:srgbClr val="FF0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3" name="TextovéPole 82"/>
          <p:cNvSpPr txBox="1"/>
          <p:nvPr/>
        </p:nvSpPr>
        <p:spPr>
          <a:xfrm>
            <a:off x="2123728" y="6464369"/>
            <a:ext cx="1713305" cy="276999"/>
          </a:xfrm>
          <a:prstGeom prst="rect">
            <a:avLst/>
          </a:prstGeom>
          <a:noFill/>
        </p:spPr>
        <p:txBody>
          <a:bodyPr wrap="square" rtlCol="0">
            <a:spAutoFit/>
          </a:bodyPr>
          <a:lstStyle/>
          <a:p>
            <a:r>
              <a:rPr lang="cs-CZ" sz="1200" dirty="0" smtClean="0">
                <a:latin typeface="Times New Roman" panose="02020603050405020304" pitchFamily="18" charset="0"/>
                <a:cs typeface="Times New Roman" panose="02020603050405020304" pitchFamily="18" charset="0"/>
              </a:rPr>
              <a:t>Teplot</a:t>
            </a:r>
            <a:r>
              <a:rPr lang="en-US" sz="1200" dirty="0" smtClean="0">
                <a:latin typeface="Times New Roman" panose="02020603050405020304" pitchFamily="18" charset="0"/>
                <a:cs typeface="Times New Roman" panose="02020603050405020304" pitchFamily="18" charset="0"/>
              </a:rPr>
              <a:t>a</a:t>
            </a:r>
            <a:r>
              <a:rPr lang="cs-CZ" sz="1200" dirty="0" smtClean="0">
                <a:latin typeface="Times New Roman" panose="02020603050405020304" pitchFamily="18" charset="0"/>
                <a:cs typeface="Times New Roman" panose="02020603050405020304" pitchFamily="18" charset="0"/>
              </a:rPr>
              <a:t> </a:t>
            </a:r>
            <a:r>
              <a:rPr lang="en-US" sz="1200" dirty="0" smtClean="0">
                <a:latin typeface="Times New Roman" panose="02020603050405020304" pitchFamily="18" charset="0"/>
                <a:cs typeface="Times New Roman" panose="02020603050405020304" pitchFamily="18" charset="0"/>
              </a:rPr>
              <a:t>[</a:t>
            </a:r>
            <a:r>
              <a:rPr lang="en-US" sz="1200" baseline="30000" dirty="0" smtClean="0">
                <a:latin typeface="Times New Roman" panose="02020603050405020304" pitchFamily="18" charset="0"/>
                <a:cs typeface="Times New Roman" panose="02020603050405020304" pitchFamily="18" charset="0"/>
              </a:rPr>
              <a:t>◦</a:t>
            </a:r>
            <a:r>
              <a:rPr lang="en-US" sz="1200" dirty="0" smtClean="0">
                <a:latin typeface="Times New Roman" panose="02020603050405020304" pitchFamily="18" charset="0"/>
                <a:cs typeface="Times New Roman" panose="02020603050405020304" pitchFamily="18" charset="0"/>
              </a:rPr>
              <a:t>]</a:t>
            </a:r>
            <a:endParaRPr lang="cs-CZ" sz="1200" dirty="0">
              <a:latin typeface="Times New Roman" panose="02020603050405020304" pitchFamily="18" charset="0"/>
              <a:cs typeface="Times New Roman" panose="02020603050405020304" pitchFamily="18" charset="0"/>
            </a:endParaRPr>
          </a:p>
        </p:txBody>
      </p:sp>
      <p:sp>
        <p:nvSpPr>
          <p:cNvPr id="84" name="TextovéPole 83"/>
          <p:cNvSpPr txBox="1"/>
          <p:nvPr/>
        </p:nvSpPr>
        <p:spPr>
          <a:xfrm rot="16200000">
            <a:off x="-582088" y="4838672"/>
            <a:ext cx="1944216" cy="276999"/>
          </a:xfrm>
          <a:prstGeom prst="rect">
            <a:avLst/>
          </a:prstGeom>
          <a:noFill/>
        </p:spPr>
        <p:txBody>
          <a:bodyPr wrap="square" rtlCol="0">
            <a:spAutoFit/>
          </a:bodyPr>
          <a:lstStyle/>
          <a:p>
            <a:r>
              <a:rPr lang="en-US" sz="1200" dirty="0" smtClean="0">
                <a:latin typeface="Times New Roman" panose="02020603050405020304" pitchFamily="18" charset="0"/>
                <a:cs typeface="Times New Roman" panose="02020603050405020304" pitchFamily="18" charset="0"/>
              </a:rPr>
              <a:t>Po</a:t>
            </a:r>
            <a:r>
              <a:rPr lang="cs-CZ" sz="1200" dirty="0" smtClean="0">
                <a:latin typeface="Times New Roman" panose="02020603050405020304" pitchFamily="18" charset="0"/>
                <a:cs typeface="Times New Roman" panose="02020603050405020304" pitchFamily="18" charset="0"/>
              </a:rPr>
              <a:t>č</a:t>
            </a:r>
            <a:r>
              <a:rPr lang="en-US" sz="1200" dirty="0" smtClean="0">
                <a:latin typeface="Times New Roman" panose="02020603050405020304" pitchFamily="18" charset="0"/>
                <a:cs typeface="Times New Roman" panose="02020603050405020304" pitchFamily="18" charset="0"/>
              </a:rPr>
              <a:t>et </a:t>
            </a:r>
            <a:r>
              <a:rPr lang="cs-CZ" sz="1200" dirty="0" smtClean="0">
                <a:latin typeface="Times New Roman" panose="02020603050405020304" pitchFamily="18" charset="0"/>
                <a:cs typeface="Times New Roman" panose="02020603050405020304" pitchFamily="18" charset="0"/>
              </a:rPr>
              <a:t>impulzů za sekundu</a:t>
            </a:r>
            <a:endParaRPr lang="cs-CZ" sz="1200" dirty="0">
              <a:latin typeface="Times New Roman" panose="02020603050405020304" pitchFamily="18" charset="0"/>
              <a:cs typeface="Times New Roman" panose="02020603050405020304" pitchFamily="18" charset="0"/>
            </a:endParaRPr>
          </a:p>
        </p:txBody>
      </p:sp>
      <p:grpSp>
        <p:nvGrpSpPr>
          <p:cNvPr id="88" name="Skupina 87"/>
          <p:cNvGrpSpPr/>
          <p:nvPr/>
        </p:nvGrpSpPr>
        <p:grpSpPr>
          <a:xfrm>
            <a:off x="6300192" y="4509120"/>
            <a:ext cx="1800200" cy="276999"/>
            <a:chOff x="6300192" y="4457670"/>
            <a:chExt cx="1800200" cy="276999"/>
          </a:xfrm>
        </p:grpSpPr>
        <p:cxnSp>
          <p:nvCxnSpPr>
            <p:cNvPr id="80" name="Přímá spojnice 79"/>
            <p:cNvCxnSpPr/>
            <p:nvPr/>
          </p:nvCxnSpPr>
          <p:spPr>
            <a:xfrm>
              <a:off x="6300192" y="4599888"/>
              <a:ext cx="406466" cy="0"/>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sp>
          <p:nvSpPr>
            <p:cNvPr id="85" name="TextovéPole 84"/>
            <p:cNvSpPr txBox="1"/>
            <p:nvPr/>
          </p:nvSpPr>
          <p:spPr>
            <a:xfrm>
              <a:off x="6660232" y="4457670"/>
              <a:ext cx="1440160" cy="276999"/>
            </a:xfrm>
            <a:prstGeom prst="rect">
              <a:avLst/>
            </a:prstGeom>
            <a:noFill/>
          </p:spPr>
          <p:txBody>
            <a:bodyPr wrap="square" rtlCol="0">
              <a:spAutoFit/>
            </a:bodyPr>
            <a:lstStyle/>
            <a:p>
              <a:r>
                <a:rPr lang="cs-CZ" sz="1200" dirty="0" smtClean="0">
                  <a:latin typeface="Times New Roman" panose="02020603050405020304" pitchFamily="18" charset="0"/>
                  <a:cs typeface="Times New Roman" panose="02020603050405020304" pitchFamily="18" charset="0"/>
                </a:rPr>
                <a:t>Chladové receptory</a:t>
              </a:r>
              <a:endParaRPr lang="cs-CZ" sz="1200" dirty="0">
                <a:latin typeface="Times New Roman" panose="02020603050405020304" pitchFamily="18" charset="0"/>
                <a:cs typeface="Times New Roman" panose="02020603050405020304" pitchFamily="18" charset="0"/>
              </a:endParaRPr>
            </a:p>
          </p:txBody>
        </p:sp>
      </p:grpSp>
      <p:grpSp>
        <p:nvGrpSpPr>
          <p:cNvPr id="87" name="Skupina 86"/>
          <p:cNvGrpSpPr/>
          <p:nvPr/>
        </p:nvGrpSpPr>
        <p:grpSpPr>
          <a:xfrm>
            <a:off x="6305525" y="4715619"/>
            <a:ext cx="1794867" cy="276999"/>
            <a:chOff x="6305525" y="4581128"/>
            <a:chExt cx="1794867" cy="276999"/>
          </a:xfrm>
        </p:grpSpPr>
        <p:cxnSp>
          <p:nvCxnSpPr>
            <p:cNvPr id="81" name="Přímá spojnice 80"/>
            <p:cNvCxnSpPr/>
            <p:nvPr/>
          </p:nvCxnSpPr>
          <p:spPr>
            <a:xfrm>
              <a:off x="6305525" y="4729336"/>
              <a:ext cx="406466"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86" name="TextovéPole 85"/>
            <p:cNvSpPr txBox="1"/>
            <p:nvPr/>
          </p:nvSpPr>
          <p:spPr>
            <a:xfrm>
              <a:off x="6660232" y="4581128"/>
              <a:ext cx="1440160" cy="276999"/>
            </a:xfrm>
            <a:prstGeom prst="rect">
              <a:avLst/>
            </a:prstGeom>
            <a:noFill/>
          </p:spPr>
          <p:txBody>
            <a:bodyPr wrap="square" rtlCol="0">
              <a:spAutoFit/>
            </a:bodyPr>
            <a:lstStyle/>
            <a:p>
              <a:r>
                <a:rPr lang="cs-CZ" sz="1200" dirty="0" smtClean="0">
                  <a:latin typeface="Times New Roman" panose="02020603050405020304" pitchFamily="18" charset="0"/>
                  <a:cs typeface="Times New Roman" panose="02020603050405020304" pitchFamily="18" charset="0"/>
                </a:rPr>
                <a:t>Tepelné receptory</a:t>
              </a:r>
              <a:endParaRPr lang="cs-CZ" sz="1200" dirty="0">
                <a:latin typeface="Times New Roman" panose="02020603050405020304" pitchFamily="18" charset="0"/>
                <a:cs typeface="Times New Roman" panose="02020603050405020304" pitchFamily="18" charset="0"/>
              </a:endParaRPr>
            </a:p>
          </p:txBody>
        </p:sp>
      </p:grpSp>
      <p:grpSp>
        <p:nvGrpSpPr>
          <p:cNvPr id="90" name="Skupina 89"/>
          <p:cNvGrpSpPr/>
          <p:nvPr/>
        </p:nvGrpSpPr>
        <p:grpSpPr>
          <a:xfrm>
            <a:off x="6300192" y="4293096"/>
            <a:ext cx="1800200" cy="276999"/>
            <a:chOff x="6300192" y="4293096"/>
            <a:chExt cx="1800200" cy="276999"/>
          </a:xfrm>
        </p:grpSpPr>
        <p:cxnSp>
          <p:nvCxnSpPr>
            <p:cNvPr id="79" name="Přímá spojnice 78"/>
            <p:cNvCxnSpPr/>
            <p:nvPr/>
          </p:nvCxnSpPr>
          <p:spPr>
            <a:xfrm>
              <a:off x="6300192" y="4457013"/>
              <a:ext cx="406466" cy="0"/>
            </a:xfrm>
            <a:prstGeom prst="line">
              <a:avLst/>
            </a:prstGeom>
            <a:ln w="28575">
              <a:solidFill>
                <a:srgbClr val="002060"/>
              </a:solidFill>
              <a:prstDash val="dashDot"/>
            </a:ln>
          </p:spPr>
          <p:style>
            <a:lnRef idx="1">
              <a:schemeClr val="accent1"/>
            </a:lnRef>
            <a:fillRef idx="0">
              <a:schemeClr val="accent1"/>
            </a:fillRef>
            <a:effectRef idx="0">
              <a:schemeClr val="accent1"/>
            </a:effectRef>
            <a:fontRef idx="minor">
              <a:schemeClr val="tx1"/>
            </a:fontRef>
          </p:style>
        </p:cxnSp>
        <p:sp>
          <p:nvSpPr>
            <p:cNvPr id="89" name="TextovéPole 88"/>
            <p:cNvSpPr txBox="1"/>
            <p:nvPr/>
          </p:nvSpPr>
          <p:spPr>
            <a:xfrm>
              <a:off x="6660232" y="4293096"/>
              <a:ext cx="1440160" cy="276999"/>
            </a:xfrm>
            <a:prstGeom prst="rect">
              <a:avLst/>
            </a:prstGeom>
            <a:noFill/>
          </p:spPr>
          <p:txBody>
            <a:bodyPr wrap="square" rtlCol="0">
              <a:spAutoFit/>
            </a:bodyPr>
            <a:lstStyle/>
            <a:p>
              <a:r>
                <a:rPr lang="cs-CZ" sz="1200" dirty="0" smtClean="0">
                  <a:latin typeface="Times New Roman" panose="02020603050405020304" pitchFamily="18" charset="0"/>
                  <a:cs typeface="Times New Roman" panose="02020603050405020304" pitchFamily="18" charset="0"/>
                </a:rPr>
                <a:t>Chladová bolest</a:t>
              </a:r>
              <a:endParaRPr lang="cs-CZ" sz="1200" dirty="0">
                <a:latin typeface="Times New Roman" panose="02020603050405020304" pitchFamily="18" charset="0"/>
                <a:cs typeface="Times New Roman" panose="02020603050405020304" pitchFamily="18" charset="0"/>
              </a:endParaRPr>
            </a:p>
          </p:txBody>
        </p:sp>
      </p:grpSp>
      <p:grpSp>
        <p:nvGrpSpPr>
          <p:cNvPr id="92" name="Skupina 91"/>
          <p:cNvGrpSpPr/>
          <p:nvPr/>
        </p:nvGrpSpPr>
        <p:grpSpPr>
          <a:xfrm>
            <a:off x="6305525" y="4952201"/>
            <a:ext cx="1794867" cy="276999"/>
            <a:chOff x="6305525" y="4736177"/>
            <a:chExt cx="1794867" cy="276999"/>
          </a:xfrm>
        </p:grpSpPr>
        <p:cxnSp>
          <p:nvCxnSpPr>
            <p:cNvPr id="82" name="Přímá spojnice 81"/>
            <p:cNvCxnSpPr/>
            <p:nvPr/>
          </p:nvCxnSpPr>
          <p:spPr>
            <a:xfrm>
              <a:off x="6305525" y="4869160"/>
              <a:ext cx="406466" cy="0"/>
            </a:xfrm>
            <a:prstGeom prst="line">
              <a:avLst/>
            </a:prstGeom>
            <a:ln w="28575">
              <a:solidFill>
                <a:srgbClr val="FF0000"/>
              </a:solidFill>
              <a:prstDash val="dashDot"/>
            </a:ln>
          </p:spPr>
          <p:style>
            <a:lnRef idx="1">
              <a:schemeClr val="accent1"/>
            </a:lnRef>
            <a:fillRef idx="0">
              <a:schemeClr val="accent1"/>
            </a:fillRef>
            <a:effectRef idx="0">
              <a:schemeClr val="accent1"/>
            </a:effectRef>
            <a:fontRef idx="minor">
              <a:schemeClr val="tx1"/>
            </a:fontRef>
          </p:style>
        </p:cxnSp>
        <p:sp>
          <p:nvSpPr>
            <p:cNvPr id="91" name="TextovéPole 90"/>
            <p:cNvSpPr txBox="1"/>
            <p:nvPr/>
          </p:nvSpPr>
          <p:spPr>
            <a:xfrm>
              <a:off x="6660232" y="4736177"/>
              <a:ext cx="1440160" cy="276999"/>
            </a:xfrm>
            <a:prstGeom prst="rect">
              <a:avLst/>
            </a:prstGeom>
            <a:noFill/>
          </p:spPr>
          <p:txBody>
            <a:bodyPr wrap="square" rtlCol="0">
              <a:spAutoFit/>
            </a:bodyPr>
            <a:lstStyle/>
            <a:p>
              <a:r>
                <a:rPr lang="cs-CZ" sz="1200" dirty="0" smtClean="0">
                  <a:latin typeface="Times New Roman" panose="02020603050405020304" pitchFamily="18" charset="0"/>
                  <a:cs typeface="Times New Roman" panose="02020603050405020304" pitchFamily="18" charset="0"/>
                </a:rPr>
                <a:t>Pálivá </a:t>
              </a:r>
              <a:r>
                <a:rPr lang="cs-CZ" sz="1200" dirty="0" smtClean="0">
                  <a:latin typeface="Times New Roman" panose="02020603050405020304" pitchFamily="18" charset="0"/>
                  <a:cs typeface="Times New Roman" panose="02020603050405020304" pitchFamily="18" charset="0"/>
                </a:rPr>
                <a:t>bolest</a:t>
              </a:r>
              <a:endParaRPr lang="cs-CZ" sz="1200" dirty="0">
                <a:latin typeface="Times New Roman" panose="02020603050405020304" pitchFamily="18" charset="0"/>
                <a:cs typeface="Times New Roman" panose="02020603050405020304" pitchFamily="18" charset="0"/>
              </a:endParaRPr>
            </a:p>
          </p:txBody>
        </p:sp>
      </p:grpSp>
      <p:sp>
        <p:nvSpPr>
          <p:cNvPr id="93" name="TextovéPole 92"/>
          <p:cNvSpPr txBox="1"/>
          <p:nvPr/>
        </p:nvSpPr>
        <p:spPr>
          <a:xfrm>
            <a:off x="6012160" y="6631468"/>
            <a:ext cx="3312368" cy="253916"/>
          </a:xfrm>
          <a:prstGeom prst="rect">
            <a:avLst/>
          </a:prstGeom>
          <a:noFill/>
        </p:spPr>
        <p:txBody>
          <a:bodyPr wrap="square" rtlCol="0">
            <a:spAutoFit/>
          </a:bodyPr>
          <a:lstStyle/>
          <a:p>
            <a:r>
              <a:rPr lang="en-US" sz="1050" dirty="0" smtClean="0">
                <a:latin typeface="Times New Roman" panose="02020603050405020304" pitchFamily="18" charset="0"/>
                <a:cs typeface="Times New Roman" panose="02020603050405020304" pitchFamily="18" charset="0"/>
              </a:rPr>
              <a:t>* </a:t>
            </a:r>
            <a:r>
              <a:rPr lang="en-US" sz="1050" dirty="0" err="1" smtClean="0">
                <a:latin typeface="Times New Roman" panose="02020603050405020304" pitchFamily="18" charset="0"/>
                <a:cs typeface="Times New Roman" panose="02020603050405020304" pitchFamily="18" charset="0"/>
              </a:rPr>
              <a:t>Gu</a:t>
            </a:r>
            <a:r>
              <a:rPr lang="cs-CZ" sz="1050" dirty="0" smtClean="0">
                <a:latin typeface="Times New Roman" panose="02020603050405020304" pitchFamily="18" charset="0"/>
                <a:cs typeface="Times New Roman" panose="02020603050405020304" pitchFamily="18" charset="0"/>
              </a:rPr>
              <a:t>y</a:t>
            </a:r>
            <a:r>
              <a:rPr lang="en-US" sz="1050" dirty="0" smtClean="0">
                <a:latin typeface="Times New Roman" panose="02020603050405020304" pitchFamily="18" charset="0"/>
                <a:cs typeface="Times New Roman" panose="02020603050405020304" pitchFamily="18" charset="0"/>
              </a:rPr>
              <a:t>ton &amp; Hall, Textbook of Medical Physiology, 2001</a:t>
            </a:r>
            <a:endParaRPr lang="en-US" sz="105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387608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p:cNvSpPr txBox="1"/>
          <p:nvPr/>
        </p:nvSpPr>
        <p:spPr>
          <a:xfrm>
            <a:off x="611560" y="332656"/>
            <a:ext cx="8136904" cy="461665"/>
          </a:xfrm>
          <a:prstGeom prst="rect">
            <a:avLst/>
          </a:prstGeom>
          <a:noFill/>
        </p:spPr>
        <p:txBody>
          <a:bodyPr wrap="square" rtlCol="0">
            <a:spAutoFit/>
          </a:bodyPr>
          <a:lstStyle/>
          <a:p>
            <a:r>
              <a:rPr lang="cs-CZ" sz="2400" b="1" dirty="0" smtClean="0">
                <a:latin typeface="Times New Roman" panose="02020603050405020304" pitchFamily="18" charset="0"/>
                <a:cs typeface="Times New Roman" panose="02020603050405020304" pitchFamily="18" charset="0"/>
              </a:rPr>
              <a:t>XXXII.1. Body tepelné a chladové</a:t>
            </a:r>
            <a:endParaRPr lang="cs-CZ" sz="2400" b="1" dirty="0">
              <a:latin typeface="Times New Roman" panose="02020603050405020304" pitchFamily="18" charset="0"/>
              <a:cs typeface="Times New Roman" panose="02020603050405020304" pitchFamily="18" charset="0"/>
            </a:endParaRPr>
          </a:p>
        </p:txBody>
      </p:sp>
      <p:pic>
        <p:nvPicPr>
          <p:cNvPr id="5"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1419741"/>
            <a:ext cx="1478604" cy="2160240"/>
          </a:xfrm>
          <a:prstGeom prst="rect">
            <a:avLst/>
          </a:prstGeom>
        </p:spPr>
      </p:pic>
      <p:pic>
        <p:nvPicPr>
          <p:cNvPr id="6" name="Рисунок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88024" y="1419741"/>
            <a:ext cx="1546698" cy="2160240"/>
          </a:xfrm>
          <a:prstGeom prst="rect">
            <a:avLst/>
          </a:prstGeom>
        </p:spPr>
      </p:pic>
      <p:sp>
        <p:nvSpPr>
          <p:cNvPr id="7" name="TextBox 7"/>
          <p:cNvSpPr txBox="1"/>
          <p:nvPr/>
        </p:nvSpPr>
        <p:spPr>
          <a:xfrm>
            <a:off x="1835696" y="1275725"/>
            <a:ext cx="2304256" cy="2308324"/>
          </a:xfrm>
          <a:prstGeom prst="rect">
            <a:avLst/>
          </a:prstGeom>
          <a:noFill/>
        </p:spPr>
        <p:txBody>
          <a:bodyPr wrap="square" rtlCol="0">
            <a:spAutoFit/>
          </a:bodyPr>
          <a:lstStyle/>
          <a:p>
            <a:r>
              <a:rPr lang="cs-CZ" i="1" dirty="0" smtClean="0">
                <a:latin typeface="Times New Roman" pitchFamily="18" charset="0"/>
                <a:cs typeface="Times New Roman" pitchFamily="18" charset="0"/>
              </a:rPr>
              <a:t>Krauseho </a:t>
            </a:r>
            <a:r>
              <a:rPr lang="cs-CZ" i="1" dirty="0" smtClean="0">
                <a:latin typeface="Times New Roman" pitchFamily="18" charset="0"/>
                <a:cs typeface="Times New Roman" pitchFamily="18" charset="0"/>
              </a:rPr>
              <a:t>tělíska</a:t>
            </a:r>
            <a:r>
              <a:rPr lang="cs-CZ" dirty="0" smtClean="0">
                <a:latin typeface="Times New Roman" pitchFamily="18" charset="0"/>
                <a:cs typeface="Times New Roman" pitchFamily="18" charset="0"/>
              </a:rPr>
              <a:t>:</a:t>
            </a:r>
          </a:p>
          <a:p>
            <a:pPr marL="285750" indent="-285750">
              <a:buFont typeface="Arial" pitchFamily="34" charset="0"/>
              <a:buChar char="•"/>
            </a:pPr>
            <a:r>
              <a:rPr lang="cs-CZ" dirty="0">
                <a:latin typeface="Times New Roman" pitchFamily="18" charset="0"/>
                <a:cs typeface="Times New Roman" pitchFamily="18" charset="0"/>
              </a:rPr>
              <a:t>oválná, složená z větvení jednoho dendritu mezi Schwannovými buňkami, obalené </a:t>
            </a:r>
            <a:r>
              <a:rPr lang="cs-CZ" dirty="0" smtClean="0">
                <a:latin typeface="Times New Roman" pitchFamily="18" charset="0"/>
                <a:cs typeface="Times New Roman" pitchFamily="18" charset="0"/>
              </a:rPr>
              <a:t>epineuriem</a:t>
            </a:r>
            <a:endParaRPr lang="cs-CZ" dirty="0" smtClean="0">
              <a:latin typeface="Times New Roman" pitchFamily="18" charset="0"/>
              <a:cs typeface="Times New Roman" pitchFamily="18" charset="0"/>
            </a:endParaRPr>
          </a:p>
          <a:p>
            <a:pPr marL="285750" indent="-285750">
              <a:buFont typeface="Arial" pitchFamily="34" charset="0"/>
              <a:buChar char="•"/>
            </a:pPr>
            <a:r>
              <a:rPr lang="cs-CZ" dirty="0" smtClean="0">
                <a:latin typeface="Times New Roman" pitchFamily="18" charset="0"/>
                <a:cs typeface="Times New Roman" pitchFamily="18" charset="0"/>
              </a:rPr>
              <a:t>receptory chladu</a:t>
            </a:r>
          </a:p>
        </p:txBody>
      </p:sp>
      <p:sp>
        <p:nvSpPr>
          <p:cNvPr id="8" name="TextBox 8"/>
          <p:cNvSpPr txBox="1"/>
          <p:nvPr/>
        </p:nvSpPr>
        <p:spPr>
          <a:xfrm>
            <a:off x="6437820" y="1287600"/>
            <a:ext cx="2304256" cy="1754326"/>
          </a:xfrm>
          <a:prstGeom prst="rect">
            <a:avLst/>
          </a:prstGeom>
          <a:noFill/>
        </p:spPr>
        <p:txBody>
          <a:bodyPr wrap="square" rtlCol="0">
            <a:spAutoFit/>
          </a:bodyPr>
          <a:lstStyle/>
          <a:p>
            <a:r>
              <a:rPr lang="cs-CZ" i="1" dirty="0">
                <a:latin typeface="Times New Roman" pitchFamily="18" charset="0"/>
                <a:cs typeface="Times New Roman" pitchFamily="18" charset="0"/>
              </a:rPr>
              <a:t>Ruffiniho </a:t>
            </a:r>
            <a:r>
              <a:rPr lang="cs-CZ" i="1" dirty="0" smtClean="0">
                <a:latin typeface="Times New Roman" pitchFamily="18" charset="0"/>
                <a:cs typeface="Times New Roman" pitchFamily="18" charset="0"/>
              </a:rPr>
              <a:t>tělíska</a:t>
            </a:r>
            <a:r>
              <a:rPr lang="cs-CZ" dirty="0" smtClean="0">
                <a:latin typeface="Times New Roman" pitchFamily="18" charset="0"/>
                <a:cs typeface="Times New Roman" pitchFamily="18" charset="0"/>
              </a:rPr>
              <a:t>:</a:t>
            </a:r>
          </a:p>
          <a:p>
            <a:pPr marL="285750" indent="-285750">
              <a:buFont typeface="Arial" pitchFamily="34" charset="0"/>
              <a:buChar char="•"/>
            </a:pPr>
            <a:r>
              <a:rPr lang="cs-CZ" dirty="0">
                <a:latin typeface="Times New Roman" pitchFamily="18" charset="0"/>
                <a:cs typeface="Times New Roman" pitchFamily="18" charset="0"/>
              </a:rPr>
              <a:t>jedno nervové vlákno silně rozvětvené a obalené </a:t>
            </a:r>
            <a:r>
              <a:rPr lang="cs-CZ" dirty="0" smtClean="0">
                <a:latin typeface="Times New Roman" pitchFamily="18" charset="0"/>
                <a:cs typeface="Times New Roman" pitchFamily="18" charset="0"/>
              </a:rPr>
              <a:t>pouzdrem</a:t>
            </a:r>
          </a:p>
          <a:p>
            <a:pPr marL="285750" indent="-285750">
              <a:buFont typeface="Arial" pitchFamily="34" charset="0"/>
              <a:buChar char="•"/>
            </a:pPr>
            <a:r>
              <a:rPr lang="cs-CZ" dirty="0">
                <a:latin typeface="Times New Roman" pitchFamily="18" charset="0"/>
                <a:cs typeface="Times New Roman" pitchFamily="18" charset="0"/>
              </a:rPr>
              <a:t>receptory </a:t>
            </a:r>
            <a:r>
              <a:rPr lang="cs-CZ" dirty="0" smtClean="0">
                <a:latin typeface="Times New Roman" pitchFamily="18" charset="0"/>
                <a:cs typeface="Times New Roman" pitchFamily="18" charset="0"/>
              </a:rPr>
              <a:t>tepla</a:t>
            </a:r>
          </a:p>
        </p:txBody>
      </p:sp>
      <p:sp>
        <p:nvSpPr>
          <p:cNvPr id="10" name="TextovéPole 9"/>
          <p:cNvSpPr txBox="1"/>
          <p:nvPr/>
        </p:nvSpPr>
        <p:spPr>
          <a:xfrm>
            <a:off x="251520" y="3501008"/>
            <a:ext cx="8640960" cy="923330"/>
          </a:xfrm>
          <a:prstGeom prst="rect">
            <a:avLst/>
          </a:prstGeom>
          <a:noFill/>
        </p:spPr>
        <p:txBody>
          <a:bodyPr wrap="square" rtlCol="0">
            <a:spAutoFit/>
          </a:bodyPr>
          <a:lstStyle/>
          <a:p>
            <a:pPr algn="just"/>
            <a:r>
              <a:rPr lang="cs-CZ" dirty="0" smtClean="0">
                <a:latin typeface="Times New Roman" panose="02020603050405020304" pitchFamily="18" charset="0"/>
                <a:cs typeface="Times New Roman" panose="02020603050405020304" pitchFamily="18" charset="0"/>
              </a:rPr>
              <a:t>Poměr tepelných receptorů k chladovým </a:t>
            </a:r>
            <a:r>
              <a:rPr lang="cs-CZ" dirty="0" smtClean="0">
                <a:latin typeface="Times New Roman" panose="02020603050405020304" pitchFamily="18" charset="0"/>
                <a:cs typeface="Times New Roman" panose="02020603050405020304" pitchFamily="18" charset="0"/>
              </a:rPr>
              <a:t>1 : 3-10; v </a:t>
            </a:r>
            <a:r>
              <a:rPr lang="cs-CZ" dirty="0" smtClean="0">
                <a:latin typeface="Times New Roman" panose="02020603050405020304" pitchFamily="18" charset="0"/>
                <a:cs typeface="Times New Roman" panose="02020603050405020304" pitchFamily="18" charset="0"/>
              </a:rPr>
              <a:t>různých částech těla je hustota receptorů různá (15-25 chladových receptorů na 1 cm</a:t>
            </a:r>
            <a:r>
              <a:rPr lang="cs-CZ" baseline="30000" dirty="0" smtClean="0">
                <a:latin typeface="Times New Roman" panose="02020603050405020304" pitchFamily="18" charset="0"/>
                <a:cs typeface="Times New Roman" panose="02020603050405020304" pitchFamily="18" charset="0"/>
              </a:rPr>
              <a:t>2</a:t>
            </a:r>
            <a:r>
              <a:rPr lang="cs-CZ" dirty="0" smtClean="0">
                <a:latin typeface="Times New Roman" panose="02020603050405020304" pitchFamily="18" charset="0"/>
                <a:cs typeface="Times New Roman" panose="02020603050405020304" pitchFamily="18" charset="0"/>
              </a:rPr>
              <a:t> v ústech a 3-5 chladových receptorů na 1 cm</a:t>
            </a:r>
            <a:r>
              <a:rPr lang="cs-CZ" baseline="30000" dirty="0" smtClean="0">
                <a:latin typeface="Times New Roman" panose="02020603050405020304" pitchFamily="18" charset="0"/>
                <a:cs typeface="Times New Roman" panose="02020603050405020304" pitchFamily="18" charset="0"/>
              </a:rPr>
              <a:t>2</a:t>
            </a:r>
            <a:r>
              <a:rPr lang="cs-CZ" dirty="0" smtClean="0">
                <a:latin typeface="Times New Roman" panose="02020603050405020304" pitchFamily="18" charset="0"/>
                <a:cs typeface="Times New Roman" panose="02020603050405020304" pitchFamily="18" charset="0"/>
              </a:rPr>
              <a:t> na prstu).</a:t>
            </a:r>
            <a:endParaRPr lang="cs-CZ" dirty="0">
              <a:latin typeface="Times New Roman" panose="02020603050405020304" pitchFamily="18" charset="0"/>
              <a:cs typeface="Times New Roman" panose="02020603050405020304" pitchFamily="18" charset="0"/>
            </a:endParaRPr>
          </a:p>
        </p:txBody>
      </p:sp>
      <p:grpSp>
        <p:nvGrpSpPr>
          <p:cNvPr id="13" name="Skupina 12"/>
          <p:cNvGrpSpPr/>
          <p:nvPr/>
        </p:nvGrpSpPr>
        <p:grpSpPr>
          <a:xfrm>
            <a:off x="35496" y="4801522"/>
            <a:ext cx="8856984" cy="1219766"/>
            <a:chOff x="35496" y="4657506"/>
            <a:chExt cx="8856984" cy="1219766"/>
          </a:xfrm>
        </p:grpSpPr>
        <p:sp>
          <p:nvSpPr>
            <p:cNvPr id="9" name="TextovéPole 8"/>
            <p:cNvSpPr txBox="1"/>
            <p:nvPr/>
          </p:nvSpPr>
          <p:spPr>
            <a:xfrm>
              <a:off x="251520" y="4676943"/>
              <a:ext cx="8640960" cy="1200329"/>
            </a:xfrm>
            <a:prstGeom prst="rect">
              <a:avLst/>
            </a:prstGeom>
            <a:noFill/>
          </p:spPr>
          <p:txBody>
            <a:bodyPr wrap="square" rtlCol="0">
              <a:spAutoFit/>
            </a:bodyPr>
            <a:lstStyle/>
            <a:p>
              <a:pPr algn="just"/>
              <a:r>
                <a:rPr lang="cs-CZ" dirty="0" smtClean="0">
                  <a:latin typeface="Times New Roman" panose="02020603050405020304" pitchFamily="18" charset="0"/>
                  <a:cs typeface="Times New Roman" panose="02020603050405020304" pitchFamily="18" charset="0"/>
                </a:rPr>
                <a:t>Termoreceptory (obecně) se nachází nejenom v </a:t>
              </a:r>
              <a:r>
                <a:rPr lang="cs-CZ" dirty="0" smtClean="0">
                  <a:latin typeface="Times New Roman" panose="02020603050405020304" pitchFamily="18" charset="0"/>
                  <a:cs typeface="Times New Roman" panose="02020603050405020304" pitchFamily="18" charset="0"/>
                </a:rPr>
                <a:t>kůži </a:t>
              </a:r>
              <a:r>
                <a:rPr lang="cs-CZ" dirty="0" smtClean="0">
                  <a:latin typeface="Times New Roman" panose="02020603050405020304" pitchFamily="18" charset="0"/>
                  <a:cs typeface="Times New Roman" panose="02020603050405020304" pitchFamily="18" charset="0"/>
                </a:rPr>
                <a:t>ale </a:t>
              </a:r>
              <a:r>
                <a:rPr lang="cs-CZ" dirty="0">
                  <a:latin typeface="Times New Roman" panose="02020603050405020304" pitchFamily="18" charset="0"/>
                  <a:cs typeface="Times New Roman" panose="02020603050405020304" pitchFamily="18" charset="0"/>
                </a:rPr>
                <a:t>i v hypotalamu, v </a:t>
              </a:r>
              <a:r>
                <a:rPr lang="cs-CZ" dirty="0" smtClean="0">
                  <a:latin typeface="Times New Roman" panose="02020603050405020304" pitchFamily="18" charset="0"/>
                  <a:cs typeface="Times New Roman" panose="02020603050405020304" pitchFamily="18" charset="0"/>
                </a:rPr>
                <a:t>orgánech </a:t>
              </a:r>
              <a:r>
                <a:rPr lang="cs-CZ" dirty="0">
                  <a:latin typeface="Times New Roman" panose="02020603050405020304" pitchFamily="18" charset="0"/>
                  <a:cs typeface="Times New Roman" panose="02020603050405020304" pitchFamily="18" charset="0"/>
                </a:rPr>
                <a:t>dutiny břišní a kolem velkých cév v horní části břicha a hrudníku (reagují </a:t>
              </a:r>
              <a:r>
                <a:rPr lang="cs-CZ" dirty="0" smtClean="0">
                  <a:latin typeface="Times New Roman" panose="02020603050405020304" pitchFamily="18" charset="0"/>
                  <a:cs typeface="Times New Roman" panose="02020603050405020304" pitchFamily="18" charset="0"/>
                </a:rPr>
                <a:t>více na </a:t>
              </a:r>
              <a:r>
                <a:rPr lang="cs-CZ" dirty="0">
                  <a:latin typeface="Times New Roman" panose="02020603050405020304" pitchFamily="18" charset="0"/>
                  <a:cs typeface="Times New Roman" panose="02020603050405020304" pitchFamily="18" charset="0"/>
                </a:rPr>
                <a:t>snížení než zvýšení teploty) a podílí se na termoregulaci. Stejně tak i chemoreceptory (glomus caroticum) registrují změny teploty krve.</a:t>
              </a:r>
            </a:p>
          </p:txBody>
        </p:sp>
        <p:sp>
          <p:nvSpPr>
            <p:cNvPr id="11" name="TextovéPole 10"/>
            <p:cNvSpPr txBox="1"/>
            <p:nvPr/>
          </p:nvSpPr>
          <p:spPr>
            <a:xfrm>
              <a:off x="35496" y="4657506"/>
              <a:ext cx="576064" cy="461665"/>
            </a:xfrm>
            <a:prstGeom prst="rect">
              <a:avLst/>
            </a:prstGeom>
            <a:noFill/>
          </p:spPr>
          <p:txBody>
            <a:bodyPr wrap="square" rtlCol="0">
              <a:spAutoFit/>
            </a:bodyPr>
            <a:lstStyle/>
            <a:p>
              <a:r>
                <a:rPr lang="cs-CZ" sz="2400" dirty="0" smtClean="0">
                  <a:solidFill>
                    <a:srgbClr val="C00000"/>
                  </a:solidFill>
                  <a:latin typeface="Times New Roman" panose="02020603050405020304" pitchFamily="18" charset="0"/>
                  <a:cs typeface="Times New Roman" panose="02020603050405020304" pitchFamily="18" charset="0"/>
                </a:rPr>
                <a:t>*</a:t>
              </a:r>
              <a:endParaRPr lang="cs-CZ" sz="2400" dirty="0">
                <a:solidFill>
                  <a:srgbClr val="C00000"/>
                </a:solidFill>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32900572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515906" y="1293268"/>
            <a:ext cx="7532465" cy="2585323"/>
          </a:xfrm>
          <a:prstGeom prst="rect">
            <a:avLst/>
          </a:prstGeom>
          <a:noFill/>
        </p:spPr>
        <p:txBody>
          <a:bodyPr wrap="square" rtlCol="0">
            <a:spAutoFit/>
          </a:bodyPr>
          <a:lstStyle/>
          <a:p>
            <a:pPr algn="just"/>
            <a:r>
              <a:rPr lang="cs-CZ" i="1" dirty="0">
                <a:latin typeface="Times New Roman" pitchFamily="18" charset="0"/>
                <a:cs typeface="Times New Roman" pitchFamily="18" charset="0"/>
              </a:rPr>
              <a:t>Meissnerova </a:t>
            </a:r>
            <a:r>
              <a:rPr lang="cs-CZ" i="1" dirty="0" smtClean="0">
                <a:latin typeface="Times New Roman" pitchFamily="18" charset="0"/>
                <a:cs typeface="Times New Roman" pitchFamily="18" charset="0"/>
              </a:rPr>
              <a:t>tělíska</a:t>
            </a:r>
            <a:r>
              <a:rPr lang="cs-CZ" dirty="0" smtClean="0">
                <a:latin typeface="Times New Roman" pitchFamily="18" charset="0"/>
                <a:cs typeface="Times New Roman" pitchFamily="18" charset="0"/>
              </a:rPr>
              <a:t> </a:t>
            </a:r>
            <a:r>
              <a:rPr lang="cs-CZ" dirty="0" smtClean="0">
                <a:latin typeface="Times New Roman" pitchFamily="18" charset="0"/>
                <a:cs typeface="Times New Roman" pitchFamily="18" charset="0"/>
              </a:rPr>
              <a:t> - </a:t>
            </a:r>
            <a:r>
              <a:rPr lang="cs-CZ" dirty="0">
                <a:latin typeface="Times New Roman" pitchFamily="18" charset="0"/>
                <a:cs typeface="Times New Roman" pitchFamily="18" charset="0"/>
              </a:rPr>
              <a:t>vysoce adaptivní mechanoreceptor především pro hmat na prstech a </a:t>
            </a:r>
            <a:r>
              <a:rPr lang="cs-CZ" dirty="0" smtClean="0">
                <a:latin typeface="Times New Roman" pitchFamily="18" charset="0"/>
                <a:cs typeface="Times New Roman" pitchFamily="18" charset="0"/>
              </a:rPr>
              <a:t>rtech. Meissnerova </a:t>
            </a:r>
            <a:r>
              <a:rPr lang="cs-CZ" dirty="0">
                <a:latin typeface="Times New Roman" pitchFamily="18" charset="0"/>
                <a:cs typeface="Times New Roman" pitchFamily="18" charset="0"/>
              </a:rPr>
              <a:t>tělíska jsou </a:t>
            </a:r>
            <a:r>
              <a:rPr lang="cs-CZ" dirty="0" smtClean="0">
                <a:latin typeface="Times New Roman" pitchFamily="18" charset="0"/>
                <a:cs typeface="Times New Roman" pitchFamily="18" charset="0"/>
              </a:rPr>
              <a:t>prodloužená, </a:t>
            </a:r>
            <a:r>
              <a:rPr lang="cs-CZ" dirty="0">
                <a:latin typeface="Times New Roman" pitchFamily="18" charset="0"/>
                <a:cs typeface="Times New Roman" pitchFamily="18" charset="0"/>
              </a:rPr>
              <a:t>obalená zakončení velkého myelinizovaného nervového vlákna. Uvnitř svého obalu se  ještě dělí do drobných terminálních filament. Receptor je stimulován tak, že dojde k deformaci </a:t>
            </a:r>
            <a:r>
              <a:rPr lang="cs-CZ" dirty="0" smtClean="0">
                <a:latin typeface="Times New Roman" pitchFamily="18" charset="0"/>
                <a:cs typeface="Times New Roman" pitchFamily="18" charset="0"/>
              </a:rPr>
              <a:t>pouzdra, </a:t>
            </a:r>
            <a:r>
              <a:rPr lang="cs-CZ" dirty="0">
                <a:latin typeface="Times New Roman" pitchFamily="18" charset="0"/>
                <a:cs typeface="Times New Roman" pitchFamily="18" charset="0"/>
              </a:rPr>
              <a:t>a tím i ke stimulaci nervového zakončení</a:t>
            </a:r>
            <a:r>
              <a:rPr lang="cs-CZ" dirty="0" smtClean="0">
                <a:latin typeface="Times New Roman" pitchFamily="18" charset="0"/>
                <a:cs typeface="Times New Roman" pitchFamily="18" charset="0"/>
              </a:rPr>
              <a:t>. Tělísko </a:t>
            </a:r>
            <a:r>
              <a:rPr lang="cs-CZ" dirty="0">
                <a:latin typeface="Times New Roman" pitchFamily="18" charset="0"/>
                <a:cs typeface="Times New Roman" pitchFamily="18" charset="0"/>
              </a:rPr>
              <a:t>je zapojeno do vnímání pocitů lehkých a povrchových vibrací (rychle se adaptující receptor) - zapojuje se do hmatu, a to zejména tehdy, dotkneme-li se pokožky jemně nebo rychle, a nebo se pokožka dostane do kontaktu s pohybujícími </a:t>
            </a:r>
            <a:r>
              <a:rPr lang="cs-CZ" dirty="0" smtClean="0">
                <a:latin typeface="Times New Roman" pitchFamily="18" charset="0"/>
                <a:cs typeface="Times New Roman" pitchFamily="18" charset="0"/>
              </a:rPr>
              <a:t>se předměty</a:t>
            </a:r>
            <a:r>
              <a:rPr lang="cs-CZ" dirty="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
        <p:nvSpPr>
          <p:cNvPr id="2" name="TextovéPole 1"/>
          <p:cNvSpPr txBox="1"/>
          <p:nvPr/>
        </p:nvSpPr>
        <p:spPr>
          <a:xfrm>
            <a:off x="611560" y="260648"/>
            <a:ext cx="8208912" cy="461665"/>
          </a:xfrm>
          <a:prstGeom prst="rect">
            <a:avLst/>
          </a:prstGeom>
          <a:noFill/>
        </p:spPr>
        <p:txBody>
          <a:bodyPr wrap="square" rtlCol="0">
            <a:spAutoFit/>
          </a:bodyPr>
          <a:lstStyle/>
          <a:p>
            <a:r>
              <a:rPr lang="cs-CZ" sz="2400" b="1" dirty="0" smtClean="0">
                <a:latin typeface="Times New Roman" panose="02020603050405020304" pitchFamily="18" charset="0"/>
                <a:cs typeface="Times New Roman" panose="02020603050405020304" pitchFamily="18" charset="0"/>
              </a:rPr>
              <a:t>XXXII.2. Body tlakové a bolestivé</a:t>
            </a:r>
            <a:endParaRPr lang="cs-CZ" sz="2400" b="1" dirty="0">
              <a:latin typeface="Times New Roman" panose="02020603050405020304" pitchFamily="18" charset="0"/>
              <a:cs typeface="Times New Roman" panose="02020603050405020304" pitchFamily="18" charset="0"/>
            </a:endParaRPr>
          </a:p>
        </p:txBody>
      </p:sp>
      <p:sp>
        <p:nvSpPr>
          <p:cNvPr id="3" name="TextBox 2"/>
          <p:cNvSpPr txBox="1"/>
          <p:nvPr/>
        </p:nvSpPr>
        <p:spPr>
          <a:xfrm>
            <a:off x="107504" y="764704"/>
            <a:ext cx="7128792" cy="461665"/>
          </a:xfrm>
          <a:prstGeom prst="rect">
            <a:avLst/>
          </a:prstGeom>
          <a:noFill/>
        </p:spPr>
        <p:txBody>
          <a:bodyPr wrap="square" rtlCol="0">
            <a:spAutoFit/>
          </a:bodyPr>
          <a:lstStyle/>
          <a:p>
            <a:r>
              <a:rPr lang="cs-CZ" sz="2400" i="1" dirty="0">
                <a:latin typeface="Times New Roman" pitchFamily="18" charset="0"/>
                <a:cs typeface="Times New Roman" pitchFamily="18" charset="0"/>
              </a:rPr>
              <a:t>Receptory dotyku a </a:t>
            </a:r>
            <a:r>
              <a:rPr lang="cs-CZ" sz="2400" i="1" dirty="0" smtClean="0">
                <a:latin typeface="Times New Roman" pitchFamily="18" charset="0"/>
                <a:cs typeface="Times New Roman" pitchFamily="18" charset="0"/>
              </a:rPr>
              <a:t>tlaku</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121" y="4221089"/>
            <a:ext cx="1478604" cy="2376263"/>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060" y="1412776"/>
            <a:ext cx="1478604" cy="2376263"/>
          </a:xfrm>
          <a:prstGeom prst="rect">
            <a:avLst/>
          </a:prstGeom>
        </p:spPr>
      </p:pic>
      <p:sp>
        <p:nvSpPr>
          <p:cNvPr id="7" name="TextBox 6"/>
          <p:cNvSpPr txBox="1"/>
          <p:nvPr/>
        </p:nvSpPr>
        <p:spPr>
          <a:xfrm>
            <a:off x="1512039" y="4112697"/>
            <a:ext cx="7524328" cy="2031325"/>
          </a:xfrm>
          <a:prstGeom prst="rect">
            <a:avLst/>
          </a:prstGeom>
          <a:noFill/>
        </p:spPr>
        <p:txBody>
          <a:bodyPr wrap="square" rtlCol="0">
            <a:spAutoFit/>
          </a:bodyPr>
          <a:lstStyle/>
          <a:p>
            <a:pPr algn="just"/>
            <a:r>
              <a:rPr lang="cs-CZ" i="1" dirty="0">
                <a:latin typeface="Times New Roman" pitchFamily="18" charset="0"/>
                <a:cs typeface="Times New Roman" pitchFamily="18" charset="0"/>
              </a:rPr>
              <a:t>Vater-Paciniho </a:t>
            </a:r>
            <a:r>
              <a:rPr lang="cs-CZ" i="1" dirty="0" smtClean="0">
                <a:latin typeface="Times New Roman" pitchFamily="18" charset="0"/>
                <a:cs typeface="Times New Roman" pitchFamily="18" charset="0"/>
              </a:rPr>
              <a:t>tělíska </a:t>
            </a:r>
            <a:r>
              <a:rPr lang="cs-CZ" i="1" dirty="0" smtClean="0">
                <a:latin typeface="Times New Roman" pitchFamily="18" charset="0"/>
                <a:cs typeface="Times New Roman" pitchFamily="18" charset="0"/>
              </a:rPr>
              <a:t>- </a:t>
            </a:r>
            <a:r>
              <a:rPr lang="cs-CZ" dirty="0" smtClean="0">
                <a:latin typeface="Times New Roman" pitchFamily="18" charset="0"/>
                <a:cs typeface="Times New Roman" pitchFamily="18" charset="0"/>
              </a:rPr>
              <a:t>až </a:t>
            </a:r>
            <a:r>
              <a:rPr lang="cs-CZ" dirty="0">
                <a:latin typeface="Times New Roman" pitchFamily="18" charset="0"/>
                <a:cs typeface="Times New Roman" pitchFamily="18" charset="0"/>
              </a:rPr>
              <a:t>2 mm velká, jejich dendrit je obalený Schwannovými buňkami a </a:t>
            </a:r>
            <a:r>
              <a:rPr lang="cs-CZ" dirty="0" smtClean="0">
                <a:latin typeface="Times New Roman" pitchFamily="18" charset="0"/>
                <a:cs typeface="Times New Roman" pitchFamily="18" charset="0"/>
              </a:rPr>
              <a:t>periferně </a:t>
            </a:r>
            <a:r>
              <a:rPr lang="cs-CZ" dirty="0">
                <a:latin typeface="Times New Roman" pitchFamily="18" charset="0"/>
                <a:cs typeface="Times New Roman" pitchFamily="18" charset="0"/>
              </a:rPr>
              <a:t>od nich ještě mnoha vrstvami </a:t>
            </a:r>
            <a:r>
              <a:rPr lang="cs-CZ" dirty="0" smtClean="0">
                <a:latin typeface="Times New Roman" pitchFamily="18" charset="0"/>
                <a:cs typeface="Times New Roman" pitchFamily="18" charset="0"/>
              </a:rPr>
              <a:t>epineuria. Nacházejí </a:t>
            </a:r>
            <a:r>
              <a:rPr lang="cs-CZ" dirty="0">
                <a:latin typeface="Times New Roman" pitchFamily="18" charset="0"/>
                <a:cs typeface="Times New Roman" pitchFamily="18" charset="0"/>
              </a:rPr>
              <a:t>se jak na povrchu těla, tak v hlubokých tkáních. Vyznačují se schopností téměř okamžité adaptace (v setinách sekund), proto je může stimulovat pouze velmi rychle se měnící mechanický podnět (např. komprese). Tím jsou obzvláště cenné v registraci vibrací o vyšší frekvenci.</a:t>
            </a:r>
            <a:endParaRPr lang="ru-RU" dirty="0">
              <a:latin typeface="Times New Roman" pitchFamily="18" charset="0"/>
              <a:cs typeface="Times New Roman" pitchFamily="18" charset="0"/>
            </a:endParaRPr>
          </a:p>
          <a:p>
            <a:pPr algn="just"/>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3664066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1"/>
          <p:cNvSpPr txBox="1"/>
          <p:nvPr/>
        </p:nvSpPr>
        <p:spPr>
          <a:xfrm>
            <a:off x="611560" y="260648"/>
            <a:ext cx="8208912" cy="461665"/>
          </a:xfrm>
          <a:prstGeom prst="rect">
            <a:avLst/>
          </a:prstGeom>
          <a:noFill/>
        </p:spPr>
        <p:txBody>
          <a:bodyPr wrap="square" rtlCol="0">
            <a:spAutoFit/>
          </a:bodyPr>
          <a:lstStyle/>
          <a:p>
            <a:r>
              <a:rPr lang="cs-CZ" sz="2400" b="1" dirty="0" smtClean="0">
                <a:latin typeface="Times New Roman" panose="02020603050405020304" pitchFamily="18" charset="0"/>
                <a:cs typeface="Times New Roman" panose="02020603050405020304" pitchFamily="18" charset="0"/>
              </a:rPr>
              <a:t>XXXII.2. Body tlakové a bolestivé</a:t>
            </a:r>
            <a:endParaRPr lang="cs-CZ" sz="2400" b="1" dirty="0">
              <a:latin typeface="Times New Roman" panose="02020603050405020304" pitchFamily="18" charset="0"/>
              <a:cs typeface="Times New Roman" panose="02020603050405020304" pitchFamily="18" charset="0"/>
            </a:endParaRPr>
          </a:p>
        </p:txBody>
      </p:sp>
      <p:sp>
        <p:nvSpPr>
          <p:cNvPr id="4" name="TextBox 3"/>
          <p:cNvSpPr txBox="1"/>
          <p:nvPr/>
        </p:nvSpPr>
        <p:spPr>
          <a:xfrm>
            <a:off x="251520" y="908720"/>
            <a:ext cx="8712968" cy="2031325"/>
          </a:xfrm>
          <a:prstGeom prst="rect">
            <a:avLst/>
          </a:prstGeom>
          <a:noFill/>
        </p:spPr>
        <p:txBody>
          <a:bodyPr wrap="square" rtlCol="0">
            <a:spAutoFit/>
          </a:bodyPr>
          <a:lstStyle/>
          <a:p>
            <a:pPr algn="just"/>
            <a:r>
              <a:rPr lang="cs-CZ" i="1" dirty="0">
                <a:latin typeface="Times New Roman" pitchFamily="18" charset="0"/>
                <a:cs typeface="Times New Roman" pitchFamily="18" charset="0"/>
              </a:rPr>
              <a:t>Merkelovy disky</a:t>
            </a:r>
          </a:p>
          <a:p>
            <a:pPr algn="just"/>
            <a:r>
              <a:rPr lang="cs-CZ" dirty="0">
                <a:latin typeface="Times New Roman" pitchFamily="18" charset="0"/>
                <a:cs typeface="Times New Roman" pitchFamily="18" charset="0"/>
              </a:rPr>
              <a:t>Tento typ receptoru se nachází po celé ploše kůže. V neochlupených oblastech doprovází Meissnerova tělíska, velmi se ale od nich liší způsobem </a:t>
            </a:r>
            <a:r>
              <a:rPr lang="cs-CZ" dirty="0" smtClean="0">
                <a:latin typeface="Times New Roman" pitchFamily="18" charset="0"/>
                <a:cs typeface="Times New Roman" pitchFamily="18" charset="0"/>
              </a:rPr>
              <a:t>signalizace - </a:t>
            </a:r>
            <a:r>
              <a:rPr lang="cs-CZ" dirty="0">
                <a:latin typeface="Times New Roman" pitchFamily="18" charset="0"/>
                <a:cs typeface="Times New Roman" pitchFamily="18" charset="0"/>
              </a:rPr>
              <a:t>na rozdíl od nich jsou totiž Merkelovy disky méně citlivé na podráždění. Při podráždění sice zprvu vysílají silný signál, ten ale postupně slábne, až </a:t>
            </a:r>
            <a:r>
              <a:rPr lang="cs-CZ" dirty="0" smtClean="0">
                <a:latin typeface="Times New Roman" pitchFamily="18" charset="0"/>
                <a:cs typeface="Times New Roman" pitchFamily="18" charset="0"/>
              </a:rPr>
              <a:t>dosáhneme </a:t>
            </a:r>
            <a:r>
              <a:rPr lang="cs-CZ" dirty="0">
                <a:latin typeface="Times New Roman" pitchFamily="18" charset="0"/>
                <a:cs typeface="Times New Roman" pitchFamily="18" charset="0"/>
              </a:rPr>
              <a:t>určité </a:t>
            </a:r>
            <a:r>
              <a:rPr lang="cs-CZ" dirty="0" smtClean="0">
                <a:latin typeface="Times New Roman" pitchFamily="18" charset="0"/>
                <a:cs typeface="Times New Roman" pitchFamily="18" charset="0"/>
              </a:rPr>
              <a:t>udržovací </a:t>
            </a:r>
            <a:r>
              <a:rPr lang="cs-CZ" dirty="0" smtClean="0">
                <a:latin typeface="Times New Roman" pitchFamily="18" charset="0"/>
                <a:cs typeface="Times New Roman" pitchFamily="18" charset="0"/>
              </a:rPr>
              <a:t>hladiny signálu. </a:t>
            </a:r>
            <a:r>
              <a:rPr lang="cs-CZ" dirty="0">
                <a:latin typeface="Times New Roman" pitchFamily="18" charset="0"/>
                <a:cs typeface="Times New Roman" pitchFamily="18" charset="0"/>
              </a:rPr>
              <a:t>Díky této vlastnosti poskytují zejména informace o trvajícím kontaktu pokožky s objektem.</a:t>
            </a:r>
          </a:p>
          <a:p>
            <a:pPr algn="just"/>
            <a:endParaRPr lang="ru-RU" dirty="0">
              <a:latin typeface="Times New Roman" pitchFamily="18" charset="0"/>
              <a:cs typeface="Times New Roman" pitchFamily="18" charset="0"/>
            </a:endParaRPr>
          </a:p>
        </p:txBody>
      </p:sp>
      <p:sp>
        <p:nvSpPr>
          <p:cNvPr id="5" name="TextBox 4"/>
          <p:cNvSpPr txBox="1"/>
          <p:nvPr/>
        </p:nvSpPr>
        <p:spPr>
          <a:xfrm>
            <a:off x="179512" y="2888064"/>
            <a:ext cx="8784976" cy="3493264"/>
          </a:xfrm>
          <a:prstGeom prst="rect">
            <a:avLst/>
          </a:prstGeom>
          <a:noFill/>
        </p:spPr>
        <p:txBody>
          <a:bodyPr wrap="square" rtlCol="0">
            <a:spAutoFit/>
          </a:bodyPr>
          <a:lstStyle/>
          <a:p>
            <a:pPr algn="just"/>
            <a:r>
              <a:rPr lang="cs-CZ" sz="2400" i="1" dirty="0" smtClean="0">
                <a:latin typeface="Times New Roman" pitchFamily="18" charset="0"/>
                <a:cs typeface="Times New Roman" pitchFamily="18" charset="0"/>
              </a:rPr>
              <a:t>Bolest</a:t>
            </a:r>
          </a:p>
          <a:p>
            <a:pPr algn="just">
              <a:spcBef>
                <a:spcPts val="600"/>
              </a:spcBef>
              <a:spcAft>
                <a:spcPts val="600"/>
              </a:spcAft>
            </a:pPr>
            <a:r>
              <a:rPr lang="cs-CZ" dirty="0" smtClean="0">
                <a:latin typeface="Times New Roman" pitchFamily="18" charset="0"/>
                <a:cs typeface="Times New Roman" pitchFamily="18" charset="0"/>
              </a:rPr>
              <a:t>Bolest </a:t>
            </a:r>
            <a:r>
              <a:rPr lang="cs-CZ" dirty="0">
                <a:latin typeface="Times New Roman" pitchFamily="18" charset="0"/>
                <a:cs typeface="Times New Roman" pitchFamily="18" charset="0"/>
              </a:rPr>
              <a:t>je fyziologický vjem sloužící jako ochranný mechanismus, její úkol </a:t>
            </a:r>
            <a:r>
              <a:rPr lang="cs-CZ" dirty="0" smtClean="0">
                <a:latin typeface="Times New Roman" pitchFamily="18" charset="0"/>
                <a:cs typeface="Times New Roman" pitchFamily="18" charset="0"/>
              </a:rPr>
              <a:t>spočívá                 </a:t>
            </a:r>
            <a:r>
              <a:rPr lang="cs-CZ" dirty="0">
                <a:latin typeface="Times New Roman" pitchFamily="18" charset="0"/>
                <a:cs typeface="Times New Roman" pitchFamily="18" charset="0"/>
              </a:rPr>
              <a:t>v zabránění dalšímu poškození tkáně</a:t>
            </a:r>
            <a:r>
              <a:rPr lang="cs-CZ" dirty="0" smtClean="0">
                <a:latin typeface="Times New Roman" pitchFamily="18" charset="0"/>
                <a:cs typeface="Times New Roman" pitchFamily="18" charset="0"/>
              </a:rPr>
              <a:t>.</a:t>
            </a:r>
          </a:p>
          <a:p>
            <a:pPr algn="just">
              <a:spcBef>
                <a:spcPts val="600"/>
              </a:spcBef>
              <a:spcAft>
                <a:spcPts val="600"/>
              </a:spcAft>
            </a:pPr>
            <a:r>
              <a:rPr lang="cs-CZ" dirty="0">
                <a:latin typeface="Times New Roman" pitchFamily="18" charset="0"/>
                <a:cs typeface="Times New Roman" pitchFamily="18" charset="0"/>
              </a:rPr>
              <a:t>Existují dva základní typy bolesti: </a:t>
            </a:r>
            <a:endParaRPr lang="cs-CZ" dirty="0" smtClean="0">
              <a:latin typeface="Times New Roman" pitchFamily="18" charset="0"/>
              <a:cs typeface="Times New Roman" pitchFamily="18" charset="0"/>
            </a:endParaRPr>
          </a:p>
          <a:p>
            <a:pPr marL="285750" indent="-285750" algn="just">
              <a:spcBef>
                <a:spcPts val="600"/>
              </a:spcBef>
              <a:spcAft>
                <a:spcPts val="600"/>
              </a:spcAft>
              <a:buFont typeface="Arial" pitchFamily="34" charset="0"/>
              <a:buChar char="•"/>
            </a:pPr>
            <a:r>
              <a:rPr lang="cs-CZ" dirty="0" smtClean="0">
                <a:latin typeface="Times New Roman" pitchFamily="18" charset="0"/>
                <a:cs typeface="Times New Roman" pitchFamily="18" charset="0"/>
              </a:rPr>
              <a:t>Rychlá </a:t>
            </a:r>
            <a:r>
              <a:rPr lang="cs-CZ" dirty="0">
                <a:latin typeface="Times New Roman" pitchFamily="18" charset="0"/>
                <a:cs typeface="Times New Roman" pitchFamily="18" charset="0"/>
              </a:rPr>
              <a:t>bolest se vyvíjí během desetin sekundy. Bývá také označována jako ostrá bolest. Tento vjem nejčastěji vzniká při mechanickém porušení kožního krytu typu bodnutí nebo </a:t>
            </a:r>
            <a:r>
              <a:rPr lang="cs-CZ" dirty="0" smtClean="0">
                <a:latin typeface="Times New Roman" pitchFamily="18" charset="0"/>
                <a:cs typeface="Times New Roman" pitchFamily="18" charset="0"/>
              </a:rPr>
              <a:t>říznutí apod</a:t>
            </a:r>
            <a:r>
              <a:rPr lang="cs-CZ" dirty="0">
                <a:latin typeface="Times New Roman" pitchFamily="18" charset="0"/>
                <a:cs typeface="Times New Roman" pitchFamily="18" charset="0"/>
              </a:rPr>
              <a:t>. </a:t>
            </a:r>
            <a:r>
              <a:rPr lang="cs-CZ" dirty="0" smtClean="0">
                <a:latin typeface="Times New Roman" pitchFamily="18" charset="0"/>
                <a:cs typeface="Times New Roman" pitchFamily="18" charset="0"/>
              </a:rPr>
              <a:t>Nevzniká </a:t>
            </a:r>
            <a:r>
              <a:rPr lang="cs-CZ" dirty="0">
                <a:latin typeface="Times New Roman" pitchFamily="18" charset="0"/>
                <a:cs typeface="Times New Roman" pitchFamily="18" charset="0"/>
              </a:rPr>
              <a:t>v hlubokých tkáních </a:t>
            </a:r>
            <a:r>
              <a:rPr lang="cs-CZ" dirty="0" smtClean="0">
                <a:latin typeface="Times New Roman" pitchFamily="18" charset="0"/>
                <a:cs typeface="Times New Roman" pitchFamily="18" charset="0"/>
              </a:rPr>
              <a:t>těla.</a:t>
            </a:r>
          </a:p>
          <a:p>
            <a:pPr marL="285750" indent="-285750" algn="just">
              <a:spcBef>
                <a:spcPts val="600"/>
              </a:spcBef>
              <a:spcAft>
                <a:spcPts val="600"/>
              </a:spcAft>
              <a:buFont typeface="Arial" pitchFamily="34" charset="0"/>
              <a:buChar char="•"/>
            </a:pPr>
            <a:r>
              <a:rPr lang="cs-CZ" dirty="0" smtClean="0">
                <a:latin typeface="Times New Roman" pitchFamily="18" charset="0"/>
                <a:cs typeface="Times New Roman" pitchFamily="18" charset="0"/>
              </a:rPr>
              <a:t>Pomalá </a:t>
            </a:r>
            <a:r>
              <a:rPr lang="cs-CZ" dirty="0">
                <a:latin typeface="Times New Roman" pitchFamily="18" charset="0"/>
                <a:cs typeface="Times New Roman" pitchFamily="18" charset="0"/>
              </a:rPr>
              <a:t>bolest nastupuje až po několika sekundách od působení bolestivého stimulu. Pomalu se rozvíjí a zvyšuje svou </a:t>
            </a:r>
            <a:r>
              <a:rPr lang="cs-CZ" dirty="0" smtClean="0">
                <a:latin typeface="Times New Roman" pitchFamily="18" charset="0"/>
                <a:cs typeface="Times New Roman" pitchFamily="18" charset="0"/>
              </a:rPr>
              <a:t>intenzitu. Nastává </a:t>
            </a:r>
            <a:r>
              <a:rPr lang="cs-CZ" dirty="0">
                <a:latin typeface="Times New Roman" pitchFamily="18" charset="0"/>
                <a:cs typeface="Times New Roman" pitchFamily="18" charset="0"/>
              </a:rPr>
              <a:t>jak v hlubokých, tak v povrchových tkáních</a:t>
            </a:r>
            <a:r>
              <a:rPr lang="cs-CZ" dirty="0" smtClean="0">
                <a:latin typeface="Times New Roman" pitchFamily="18" charset="0"/>
                <a:cs typeface="Times New Roman" pitchFamily="18" charset="0"/>
              </a:rPr>
              <a:t>.</a:t>
            </a:r>
            <a:endParaRPr lang="ru-RU" dirty="0"/>
          </a:p>
        </p:txBody>
      </p:sp>
    </p:spTree>
    <p:extLst>
      <p:ext uri="{BB962C8B-B14F-4D97-AF65-F5344CB8AC3E}">
        <p14:creationId xmlns:p14="http://schemas.microsoft.com/office/powerpoint/2010/main" val="1731449515"/>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2571</TotalTime>
  <Words>1403</Words>
  <Application>Microsoft Office PowerPoint</Application>
  <PresentationFormat>Předvádění na obrazovce (4:3)</PresentationFormat>
  <Paragraphs>102</Paragraphs>
  <Slides>11</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11</vt:i4>
      </vt:variant>
    </vt:vector>
  </HeadingPairs>
  <TitlesOfParts>
    <vt:vector size="15" baseType="lpstr">
      <vt:lpstr>Arial</vt:lpstr>
      <vt:lpstr>Calibri</vt:lpstr>
      <vt:lpstr>Times New Roman</vt:lpstr>
      <vt:lpstr>Motiv systému Office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Ksenia</dc:creator>
  <cp:lastModifiedBy>Zuzana Nováková</cp:lastModifiedBy>
  <cp:revision>72</cp:revision>
  <dcterms:created xsi:type="dcterms:W3CDTF">2016-01-29T06:52:52Z</dcterms:created>
  <dcterms:modified xsi:type="dcterms:W3CDTF">2016-03-04T13:08:25Z</dcterms:modified>
</cp:coreProperties>
</file>