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notesSlides/notesSlide23.xml" ContentType="application/vnd.openxmlformats-officedocument.presentationml.notesSlide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notesSlides/notesSlide25.xml" ContentType="application/vnd.openxmlformats-officedocument.presentationml.notesSlide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470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5" r:id="rId51"/>
    <p:sldId id="526" r:id="rId52"/>
    <p:sldId id="520" r:id="rId53"/>
    <p:sldId id="521" r:id="rId54"/>
    <p:sldId id="522" r:id="rId55"/>
    <p:sldId id="523" r:id="rId56"/>
    <p:sldId id="524" r:id="rId57"/>
  </p:sldIdLst>
  <p:sldSz cx="9144000" cy="6858000" type="screen4x3"/>
  <p:notesSz cx="6858000" cy="9144000"/>
  <p:custDataLst>
    <p:tags r:id="rId5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8" autoAdjust="0"/>
    <p:restoredTop sz="94660"/>
  </p:normalViewPr>
  <p:slideViewPr>
    <p:cSldViewPr>
      <p:cViewPr varScale="1">
        <p:scale>
          <a:sx n="122" d="100"/>
          <a:sy n="122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2781A-2750-4458-B44E-C9DA862D48F4}" type="datetimeFigureOut">
              <a:rPr lang="cs-CZ" smtClean="0"/>
              <a:pPr/>
              <a:t>28.3.2017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DB4AF-8F81-432F-A476-39B1B4C43A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24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>
                <a:solidFill>
                  <a:prstClr val="black"/>
                </a:solidFill>
              </a:rPr>
              <a:pPr eaLnBrk="1" hangingPunct="1"/>
              <a:t>1</a:t>
            </a:fld>
            <a:endParaRPr lang="cs-CZ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1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5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84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6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4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0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39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9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11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7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6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7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0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27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90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0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49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75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DCA511-C80C-4713-B30A-4937E09C4D41}" type="slidenum">
              <a:rPr kumimoji="0" lang="ru-RU" b="0" smtClean="0">
                <a:solidFill>
                  <a:prstClr val="black"/>
                </a:solidFill>
              </a:rPr>
              <a:pPr/>
              <a:t>56</a:t>
            </a:fld>
            <a:endParaRPr kumimoji="0" lang="ru-RU" b="0" smtClean="0">
              <a:solidFill>
                <a:prstClr val="black"/>
              </a:solidFill>
            </a:endParaRPr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085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4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3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5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6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B4AF-8F81-432F-A476-39B1B4C43AAE}" type="slidenum">
              <a:rPr lang="cs-CZ" smtClean="0">
                <a:solidFill>
                  <a:prstClr val="black"/>
                </a:solidFill>
              </a:rPr>
              <a:pPr/>
              <a:t>23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8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4DE6804-4B02-4364-A3CD-2B6B62E9A960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2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7F6C660-79A7-4797-9DFB-7B5CC6346AD7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3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9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771A-4E3E-4399-BD64-3F2718A65EA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4FD5-D34F-4296-96D3-E9CCABC611F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kument_aplikace_Microsoft_Word1.docx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kument_aplikace_Microsoft_Word2.docx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staticke/animgraf/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hyperlink" Target="https://www.czso.cz/staticke/animgraf/projekce_1950_2101/index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emf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Dokument_aplikace_Microsoft_Word3.docx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notesSlide" Target="../notesSlides/notesSlide10.xml"/><Relationship Id="rId9" Type="http://schemas.openxmlformats.org/officeDocument/2006/relationships/package" Target="../embeddings/Dokument_aplikace_Microsoft_Word4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emf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Dokument_aplikace_Microsoft_Word5.docx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emf"/><Relationship Id="rId4" Type="http://schemas.openxmlformats.org/officeDocument/2006/relationships/notesSlide" Target="../notesSlides/notesSlide11.xml"/><Relationship Id="rId9" Type="http://schemas.openxmlformats.org/officeDocument/2006/relationships/package" Target="../embeddings/Dokument_aplikace_Microsoft_Word6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Dokument_aplikace_Microsoft_Word7.docx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emf"/><Relationship Id="rId4" Type="http://schemas.openxmlformats.org/officeDocument/2006/relationships/notesSlide" Target="../notesSlides/notesSlide12.xml"/><Relationship Id="rId9" Type="http://schemas.openxmlformats.org/officeDocument/2006/relationships/package" Target="../embeddings/Dokument_aplikace_Microsoft_Word8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emf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Dokument_aplikace_Microsoft_Word9.docx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Dokument_aplikace_Microsoft_Word10.docx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Dokument_aplikace_Microsoft_Word11.docx"/><Relationship Id="rId2" Type="http://schemas.openxmlformats.org/officeDocument/2006/relationships/tags" Target="../tags/tag3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Dokument_aplikace_Microsoft_Word12.docx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Dokument_aplikace_Microsoft_Word13.docx"/><Relationship Id="rId2" Type="http://schemas.openxmlformats.org/officeDocument/2006/relationships/tags" Target="../tags/tag4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Dokument_aplikace_Microsoft_Word14.docx"/><Relationship Id="rId2" Type="http://schemas.openxmlformats.org/officeDocument/2006/relationships/tags" Target="../tags/tag4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Dokument_aplikace_Microsoft_Word15.docx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6.xml"/><Relationship Id="rId7" Type="http://schemas.openxmlformats.org/officeDocument/2006/relationships/package" Target="../embeddings/Dokument_aplikace_Microsoft_Word16.docx"/><Relationship Id="rId2" Type="http://schemas.openxmlformats.org/officeDocument/2006/relationships/tags" Target="../tags/tag4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Layout" Target="../slideLayouts/slideLayout6.xml"/><Relationship Id="rId7" Type="http://schemas.openxmlformats.org/officeDocument/2006/relationships/package" Target="../embeddings/Dokument_aplikace_Microsoft_Word17.docx"/><Relationship Id="rId2" Type="http://schemas.openxmlformats.org/officeDocument/2006/relationships/tags" Target="../tags/tag4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6.xml"/><Relationship Id="rId7" Type="http://schemas.openxmlformats.org/officeDocument/2006/relationships/package" Target="../embeddings/Dokument_aplikace_Microsoft_Word18.docx"/><Relationship Id="rId2" Type="http://schemas.openxmlformats.org/officeDocument/2006/relationships/tags" Target="../tags/tag4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6.xml"/><Relationship Id="rId7" Type="http://schemas.openxmlformats.org/officeDocument/2006/relationships/package" Target="../embeddings/Dokument_aplikace_Microsoft_Word19.docx"/><Relationship Id="rId2" Type="http://schemas.openxmlformats.org/officeDocument/2006/relationships/tags" Target="../tags/tag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6.xml"/><Relationship Id="rId7" Type="http://schemas.openxmlformats.org/officeDocument/2006/relationships/package" Target="../embeddings/Dokument_aplikace_Microsoft_Word20.docx"/><Relationship Id="rId2" Type="http://schemas.openxmlformats.org/officeDocument/2006/relationships/tags" Target="../tags/tag4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Dokument_aplikace_Microsoft_Word21.docx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emf"/><Relationship Id="rId2" Type="http://schemas.openxmlformats.org/officeDocument/2006/relationships/tags" Target="../tags/tag50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Dokument_aplikace_Microsoft_Word22.docx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6.emf"/><Relationship Id="rId5" Type="http://schemas.openxmlformats.org/officeDocument/2006/relationships/package" Target="../embeddings/Dokument_aplikace_Microsoft_Word23.docx"/><Relationship Id="rId4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5.bin"/><Relationship Id="rId2" Type="http://schemas.openxmlformats.org/officeDocument/2006/relationships/tags" Target="../tags/tag5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7696200" cy="2736304"/>
          </a:xfrm>
          <a:ln w="76200">
            <a:noFill/>
          </a:ln>
        </p:spPr>
        <p:txBody>
          <a:bodyPr>
            <a:normAutofit/>
          </a:bodyPr>
          <a:lstStyle/>
          <a:p>
            <a:pPr marL="0" indent="0">
              <a:buSzPct val="120000"/>
              <a:buNone/>
              <a:defRPr/>
            </a:pPr>
            <a:r>
              <a:rPr lang="cs-CZ" sz="3700" dirty="0">
                <a:solidFill>
                  <a:srgbClr val="3608B8"/>
                </a:solidFill>
                <a:latin typeface="Arial Black" pitchFamily="34" charset="0"/>
              </a:rPr>
              <a:t>STANDARDIZACE </a:t>
            </a:r>
            <a:r>
              <a:rPr lang="cs-CZ" sz="3700" dirty="0" smtClean="0">
                <a:solidFill>
                  <a:srgbClr val="3608B8"/>
                </a:solidFill>
                <a:latin typeface="Arial Black" pitchFamily="34" charset="0"/>
              </a:rPr>
              <a:t>RELATIVNÍCH UKAZATELŮ</a:t>
            </a:r>
            <a:endParaRPr lang="cs-CZ" sz="1600" dirty="0">
              <a:solidFill>
                <a:srgbClr val="3608B8"/>
              </a:solidFill>
            </a:endParaRPr>
          </a:p>
          <a:p>
            <a:pPr>
              <a:buSzPct val="120000"/>
              <a:defRPr/>
            </a:pPr>
            <a:endParaRPr lang="cs-CZ" sz="1600" dirty="0" smtClean="0">
              <a:solidFill>
                <a:srgbClr val="3608B8"/>
              </a:solidFill>
            </a:endParaRPr>
          </a:p>
          <a:p>
            <a:pPr>
              <a:buSzPct val="120000"/>
              <a:defRPr/>
            </a:pPr>
            <a:endParaRPr lang="cs-CZ" sz="1600" dirty="0">
              <a:solidFill>
                <a:srgbClr val="3608B8"/>
              </a:solidFill>
            </a:endParaRPr>
          </a:p>
          <a:p>
            <a:pPr>
              <a:buSzPct val="120000"/>
              <a:defRPr/>
            </a:pPr>
            <a:endParaRPr lang="cs-CZ" sz="1600" dirty="0">
              <a:solidFill>
                <a:srgbClr val="3608B8"/>
              </a:solidFill>
            </a:endParaRPr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0000"/>
              <a:buFont typeface="Wingdings" pitchFamily="2" charset="2"/>
              <a:buNone/>
            </a:pPr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26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899592" y="620688"/>
          <a:ext cx="4114800" cy="5993458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1371600"/>
                <a:gridCol w="1371600"/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53 115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-161419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3608B8"/>
                </a:solidFill>
              </a:rPr>
              <a:t>Věková struktura a počet zemřelých</a:t>
            </a:r>
            <a:endParaRPr lang="cs-CZ" sz="2400" b="1" dirty="0">
              <a:solidFill>
                <a:srgbClr val="3608B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1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608B8"/>
                </a:solidFill>
              </a:rPr>
              <a:t>Vlastnosti relativních ukazatelů</a:t>
            </a:r>
            <a:endParaRPr lang="cs-CZ" sz="32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Relativní ukazatele (celkové, hrubé) vyjadřují</a:t>
            </a:r>
          </a:p>
          <a:p>
            <a:pPr lvl="3"/>
            <a:r>
              <a:rPr lang="cs-CZ" sz="2800" dirty="0" smtClean="0"/>
              <a:t>jak</a:t>
            </a:r>
            <a:r>
              <a:rPr lang="cs-CZ" sz="2800" b="1" dirty="0" smtClean="0">
                <a:solidFill>
                  <a:srgbClr val="FF0000"/>
                </a:solidFill>
              </a:rPr>
              <a:t> četnost</a:t>
            </a:r>
            <a:r>
              <a:rPr lang="cs-CZ" sz="2800" dirty="0" smtClean="0"/>
              <a:t> výskytu jevu, </a:t>
            </a:r>
          </a:p>
          <a:p>
            <a:pPr lvl="3"/>
            <a:r>
              <a:rPr lang="cs-CZ" sz="2800" dirty="0" smtClean="0"/>
              <a:t>tak</a:t>
            </a:r>
            <a:r>
              <a:rPr lang="cs-CZ" sz="2800" b="1" dirty="0" smtClean="0">
                <a:solidFill>
                  <a:srgbClr val="FF0000"/>
                </a:solidFill>
              </a:rPr>
              <a:t> složení </a:t>
            </a:r>
            <a:r>
              <a:rPr lang="cs-CZ" sz="2800" dirty="0" smtClean="0"/>
              <a:t>populace.</a:t>
            </a:r>
          </a:p>
          <a:p>
            <a:endParaRPr lang="cs-CZ" sz="2800" dirty="0" smtClean="0"/>
          </a:p>
          <a:p>
            <a:r>
              <a:rPr lang="cs-CZ" sz="2800" b="1" dirty="0" smtClean="0"/>
              <a:t>Pro podskupiny můžeme vypočítat specifické ukazatele </a:t>
            </a:r>
            <a:r>
              <a:rPr lang="cs-CZ" sz="2800" dirty="0" smtClean="0"/>
              <a:t>(např. specifická úmrtnost pro jednotlivé věkové kategorie)</a:t>
            </a:r>
          </a:p>
          <a:p>
            <a:r>
              <a:rPr lang="cs-CZ" sz="2800" b="1" dirty="0" smtClean="0"/>
              <a:t>Hodnota celkového ukazatele za populaci = vážený průměr specifických ukazatelů </a:t>
            </a:r>
            <a:r>
              <a:rPr lang="cs-CZ" sz="2800" dirty="0" smtClean="0"/>
              <a:t>(</a:t>
            </a:r>
            <a:r>
              <a:rPr lang="cs-CZ" sz="2800" dirty="0" err="1" smtClean="0"/>
              <a:t>h.m.ú</a:t>
            </a:r>
            <a:r>
              <a:rPr lang="cs-CZ" sz="2800" dirty="0" smtClean="0"/>
              <a:t>. = vážený průměr specifických úmrtností)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915816" y="270892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0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32040" y="836712"/>
            <a:ext cx="1368152" cy="6021288"/>
          </a:xfrm>
          <a:prstGeom prst="rect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827584" y="836712"/>
          <a:ext cx="5486400" cy="6002803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1371600"/>
                <a:gridCol w="1371600"/>
                <a:gridCol w="1371600"/>
              </a:tblGrid>
              <a:tr h="464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zemřelých</a:t>
                      </a:r>
                      <a:endParaRPr lang="cs-CZ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-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10 800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53 115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-53339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44208" y="1089661"/>
            <a:ext cx="2760440" cy="57035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250" dirty="0" smtClean="0"/>
              <a:t>2,9 x 55 = 160 </a:t>
            </a:r>
          </a:p>
          <a:p>
            <a:pPr marL="0" indent="0">
              <a:buNone/>
            </a:pPr>
            <a:r>
              <a:rPr lang="cs-CZ" sz="1250" dirty="0" smtClean="0"/>
              <a:t>0,2 x 238 = 40</a:t>
            </a:r>
          </a:p>
          <a:p>
            <a:pPr marL="0" indent="0">
              <a:buNone/>
            </a:pPr>
            <a:r>
              <a:rPr lang="cs-CZ" sz="1250" dirty="0" smtClean="0"/>
              <a:t>0,1 x 275 = 30</a:t>
            </a:r>
          </a:p>
          <a:p>
            <a:pPr marL="0" indent="0">
              <a:buNone/>
            </a:pPr>
            <a:r>
              <a:rPr lang="cs-CZ" sz="1250" dirty="0" smtClean="0"/>
              <a:t>0,1 x 235 = 10</a:t>
            </a:r>
          </a:p>
          <a:p>
            <a:pPr marL="0" indent="0">
              <a:buNone/>
            </a:pPr>
            <a:r>
              <a:rPr lang="cs-CZ" sz="1250" dirty="0" smtClean="0"/>
              <a:t>0,2 x 253 = 50</a:t>
            </a:r>
          </a:p>
          <a:p>
            <a:pPr marL="0" indent="0">
              <a:buNone/>
            </a:pPr>
            <a:r>
              <a:rPr lang="cs-CZ" sz="1250" dirty="0" smtClean="0"/>
              <a:t>0,2 x 333 = 80</a:t>
            </a:r>
          </a:p>
          <a:p>
            <a:pPr marL="0" indent="0">
              <a:buNone/>
            </a:pPr>
            <a:r>
              <a:rPr lang="cs-CZ" sz="1250" dirty="0" smtClean="0"/>
              <a:t>0,3 x 363 = 110</a:t>
            </a:r>
          </a:p>
          <a:p>
            <a:pPr marL="0" indent="0">
              <a:buNone/>
            </a:pPr>
            <a:r>
              <a:rPr lang="cs-CZ" sz="1250" dirty="0" smtClean="0"/>
              <a:t>0,3 x 409 = 130</a:t>
            </a:r>
          </a:p>
          <a:p>
            <a:pPr marL="0" indent="0">
              <a:buNone/>
            </a:pPr>
            <a:r>
              <a:rPr lang="cs-CZ" sz="1250" dirty="0" smtClean="0"/>
              <a:t>0,5 x 480 = 250</a:t>
            </a:r>
          </a:p>
          <a:p>
            <a:pPr marL="0" indent="0">
              <a:buNone/>
            </a:pPr>
            <a:r>
              <a:rPr lang="cs-CZ" sz="1250" dirty="0" smtClean="0"/>
              <a:t>0,9 x 394 = 350</a:t>
            </a:r>
          </a:p>
          <a:p>
            <a:pPr marL="0" indent="0">
              <a:buNone/>
            </a:pPr>
            <a:r>
              <a:rPr lang="cs-CZ" sz="1250" dirty="0" smtClean="0"/>
              <a:t>2,0 x 360 = 580</a:t>
            </a:r>
          </a:p>
          <a:p>
            <a:pPr marL="0" indent="0">
              <a:buNone/>
            </a:pPr>
            <a:r>
              <a:rPr lang="cs-CZ" sz="1250" dirty="0" smtClean="0"/>
              <a:t>2,8 x 322 = 910</a:t>
            </a:r>
          </a:p>
          <a:p>
            <a:pPr marL="0" indent="0">
              <a:buNone/>
            </a:pPr>
            <a:r>
              <a:rPr lang="cs-CZ" sz="1250" dirty="0" smtClean="0"/>
              <a:t>4,8 x 353 = 1 700</a:t>
            </a:r>
          </a:p>
          <a:p>
            <a:pPr marL="0" indent="0">
              <a:buNone/>
            </a:pPr>
            <a:r>
              <a:rPr lang="cs-CZ" sz="1250" dirty="0" smtClean="0"/>
              <a:t>8,3 x 349 = 2 900</a:t>
            </a:r>
          </a:p>
          <a:p>
            <a:pPr marL="0" indent="0">
              <a:buNone/>
            </a:pPr>
            <a:r>
              <a:rPr lang="cs-CZ" sz="1250" dirty="0" smtClean="0"/>
              <a:t>14,9 x 295 = 4 400</a:t>
            </a:r>
          </a:p>
          <a:p>
            <a:pPr marL="0" indent="0">
              <a:buNone/>
            </a:pPr>
            <a:r>
              <a:rPr lang="cs-CZ" sz="1250" dirty="0" smtClean="0"/>
              <a:t>25,9 x 189 = 4 900</a:t>
            </a:r>
          </a:p>
          <a:p>
            <a:pPr marL="0" indent="0">
              <a:buNone/>
            </a:pPr>
            <a:r>
              <a:rPr lang="cs-CZ" sz="1250" dirty="0" smtClean="0"/>
              <a:t>54,6 x 119 = 6 500</a:t>
            </a:r>
          </a:p>
          <a:p>
            <a:pPr marL="0" indent="0">
              <a:buNone/>
            </a:pPr>
            <a:r>
              <a:rPr lang="cs-CZ" sz="1250" dirty="0" smtClean="0"/>
              <a:t>128,6 x 84 = 10 800</a:t>
            </a:r>
          </a:p>
          <a:p>
            <a:pPr marL="0" indent="0">
              <a:buNone/>
            </a:pPr>
            <a:r>
              <a:rPr lang="cs-CZ" sz="1250" dirty="0" smtClean="0"/>
              <a:t>324,3 x  37 = 12 000</a:t>
            </a:r>
          </a:p>
          <a:p>
            <a:pPr marL="0" indent="0">
              <a:buNone/>
            </a:pPr>
            <a:r>
              <a:rPr lang="cs-CZ" sz="1200" dirty="0" smtClean="0"/>
              <a:t>755,5 x 9 = 6 800</a:t>
            </a:r>
          </a:p>
          <a:p>
            <a:pPr marL="0" indent="0">
              <a:buNone/>
            </a:pPr>
            <a:r>
              <a:rPr lang="cs-CZ" sz="1200" dirty="0" smtClean="0"/>
              <a:t>415,0 x 1 = 415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3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608B8"/>
                </a:solidFill>
              </a:rPr>
              <a:t>Vlastnosti relativních ukazatelů</a:t>
            </a:r>
            <a:endParaRPr lang="cs-CZ" sz="32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Relativní ukazatele (celkové, hrubé) vyjadřují</a:t>
            </a:r>
          </a:p>
          <a:p>
            <a:pPr lvl="3"/>
            <a:r>
              <a:rPr lang="cs-CZ" sz="2800" dirty="0" smtClean="0"/>
              <a:t>jak</a:t>
            </a:r>
            <a:r>
              <a:rPr lang="cs-CZ" sz="2800" b="1" dirty="0" smtClean="0">
                <a:solidFill>
                  <a:srgbClr val="FF0000"/>
                </a:solidFill>
              </a:rPr>
              <a:t> četnost</a:t>
            </a:r>
            <a:r>
              <a:rPr lang="cs-CZ" sz="2800" dirty="0" smtClean="0"/>
              <a:t> výskytu jevu, </a:t>
            </a:r>
          </a:p>
          <a:p>
            <a:pPr lvl="3"/>
            <a:r>
              <a:rPr lang="cs-CZ" sz="2800" dirty="0" smtClean="0"/>
              <a:t>tak</a:t>
            </a:r>
            <a:r>
              <a:rPr lang="cs-CZ" sz="2800" b="1" dirty="0" smtClean="0">
                <a:solidFill>
                  <a:srgbClr val="FF0000"/>
                </a:solidFill>
              </a:rPr>
              <a:t> složení </a:t>
            </a:r>
            <a:r>
              <a:rPr lang="cs-CZ" sz="2800" dirty="0" smtClean="0"/>
              <a:t>populace.</a:t>
            </a:r>
          </a:p>
          <a:p>
            <a:endParaRPr lang="cs-CZ" sz="2800" dirty="0" smtClean="0"/>
          </a:p>
          <a:p>
            <a:r>
              <a:rPr lang="cs-CZ" sz="2800" b="1" dirty="0"/>
              <a:t>Pro podskupiny můžeme vypočítat specifické ukazatele </a:t>
            </a:r>
            <a:r>
              <a:rPr lang="cs-CZ" sz="2800" dirty="0"/>
              <a:t>(např. specifická úmrtnost pro jednotlivé věkové kategorie)</a:t>
            </a:r>
          </a:p>
          <a:p>
            <a:r>
              <a:rPr lang="cs-CZ" sz="2800" b="1" dirty="0"/>
              <a:t>Hodnota celkového ukazatele za populaci = vážený průměr specifických ukazatelů </a:t>
            </a:r>
            <a:r>
              <a:rPr lang="cs-CZ" sz="2800" dirty="0"/>
              <a:t>(</a:t>
            </a:r>
            <a:r>
              <a:rPr lang="cs-CZ" sz="2800" dirty="0" err="1"/>
              <a:t>h.m.ú</a:t>
            </a:r>
            <a:r>
              <a:rPr lang="cs-CZ" sz="2800" dirty="0"/>
              <a:t>. </a:t>
            </a:r>
            <a:r>
              <a:rPr lang="cs-CZ" sz="2800" dirty="0" smtClean="0"/>
              <a:t>= vážený </a:t>
            </a:r>
            <a:r>
              <a:rPr lang="cs-CZ" sz="2800" dirty="0"/>
              <a:t>průměr specifických úmrtností)</a:t>
            </a:r>
          </a:p>
          <a:p>
            <a:r>
              <a:rPr lang="cs-CZ" sz="2800" dirty="0" smtClean="0"/>
              <a:t>V hodnotě celkového ukazatele jsou specifické míry jednotlivých podskupin zastoupeny proporcionálně (demokraticky)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915816" y="245689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4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318519" y="908720"/>
          <a:ext cx="8229600" cy="5616622"/>
        </p:xfrm>
        <a:graphic>
          <a:graphicData uri="http://schemas.openxmlformats.org/drawingml/2006/table">
            <a:tbl>
              <a:tblPr firstRow="1" firstCol="1" bandRow="1"/>
              <a:tblGrid>
                <a:gridCol w="2743200"/>
                <a:gridCol w="2743200"/>
                <a:gridCol w="2743200"/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-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1000 obyv. 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populace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18519" y="-5075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3608B8"/>
                </a:solidFill>
              </a:rPr>
              <a:t>Srovnejte </a:t>
            </a:r>
            <a:r>
              <a:rPr lang="cs-CZ" sz="2400" b="1" dirty="0" err="1" smtClean="0">
                <a:solidFill>
                  <a:srgbClr val="3608B8"/>
                </a:solidFill>
              </a:rPr>
              <a:t>specif</a:t>
            </a:r>
            <a:r>
              <a:rPr lang="cs-CZ" sz="2400" b="1" dirty="0" smtClean="0">
                <a:solidFill>
                  <a:srgbClr val="3608B8"/>
                </a:solidFill>
              </a:rPr>
              <a:t>. a hrubou úmrtnost v populaci A </a:t>
            </a:r>
            <a:r>
              <a:rPr lang="cs-CZ" sz="2400" b="1" dirty="0" err="1" smtClean="0">
                <a:solidFill>
                  <a:srgbClr val="3608B8"/>
                </a:solidFill>
              </a:rPr>
              <a:t>a</a:t>
            </a:r>
            <a:r>
              <a:rPr lang="cs-CZ" sz="2400" b="1" dirty="0" smtClean="0">
                <a:solidFill>
                  <a:srgbClr val="3608B8"/>
                </a:solidFill>
              </a:rPr>
              <a:t> B.</a:t>
            </a:r>
            <a:endParaRPr lang="cs-CZ" sz="2400" b="1" dirty="0">
              <a:solidFill>
                <a:srgbClr val="3608B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9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61864" y="692692"/>
          <a:ext cx="5637795" cy="6169239"/>
        </p:xfrm>
        <a:graphic>
          <a:graphicData uri="http://schemas.openxmlformats.org/drawingml/2006/table">
            <a:tbl>
              <a:tblPr firstRow="1" firstCol="1" bandRow="1"/>
              <a:tblGrid>
                <a:gridCol w="1127559"/>
                <a:gridCol w="1127559"/>
                <a:gridCol w="1127559"/>
                <a:gridCol w="1127559"/>
                <a:gridCol w="1127559"/>
              </a:tblGrid>
              <a:tr h="1147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A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populaci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-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Specifická úmrtnost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1000 obyv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-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populace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409 000 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419 000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491 000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r>
                        <a:rPr lang="cs-CZ" sz="1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r>
                        <a:rPr lang="cs-C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cs-CZ" sz="1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cs-C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5 153 000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104462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3608B8"/>
                </a:solidFill>
              </a:rPr>
              <a:t>Věková struktura a specifická úmrtnost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idx="1"/>
          </p:nvPr>
        </p:nvSpPr>
        <p:spPr>
          <a:xfrm>
            <a:off x="5899657" y="1117128"/>
            <a:ext cx="2760440" cy="57035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2,9 x 55 = 160 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0,2 x 238 = 40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0,1 x 275 = 30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0,1 x 235 = 10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0,2 x 253 = 50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0,2 x 333 = 80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0,3 x 363 = 110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0,3 x 409 = 130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0,5 x 480 = 240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0,9 x 394 = 350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2,0 x 360 = 580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2,8 x 322 = 910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4,8 x 353 = 1 700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8,3 x 349 = 2 900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14,9 x 295 = 4 400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25,9 x 189 = 4 900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54,6 x 119 = 6 500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128,6 x 84 = 10 800</a:t>
            </a:r>
          </a:p>
          <a:p>
            <a:pPr marL="0" indent="0">
              <a:buNone/>
            </a:pPr>
            <a:r>
              <a:rPr lang="cs-CZ" sz="1250" dirty="0" smtClean="0">
                <a:solidFill>
                  <a:srgbClr val="C00000"/>
                </a:solidFill>
              </a:rPr>
              <a:t>324,3 x  37 = 12 000</a:t>
            </a:r>
          </a:p>
          <a:p>
            <a:pPr marL="0" indent="0">
              <a:buNone/>
            </a:pPr>
            <a:r>
              <a:rPr lang="cs-CZ" sz="1200" dirty="0" smtClean="0">
                <a:solidFill>
                  <a:srgbClr val="C00000"/>
                </a:solidFill>
              </a:rPr>
              <a:t>755,5 x 9 = 6 800</a:t>
            </a:r>
          </a:p>
          <a:p>
            <a:pPr marL="0" indent="0">
              <a:buNone/>
            </a:pPr>
            <a:r>
              <a:rPr lang="cs-CZ" sz="1200" dirty="0" smtClean="0">
                <a:solidFill>
                  <a:srgbClr val="C00000"/>
                </a:solidFill>
              </a:rPr>
              <a:t>415,0 x 1 = 415</a:t>
            </a:r>
            <a:endParaRPr lang="cs-CZ" sz="1200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7524328" y="1112037"/>
            <a:ext cx="2760440" cy="570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z="12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12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cs-CZ" sz="12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2,9 x 56 = 162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0,2 x 240 = 48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0,1 x 279 = 28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0,1 x 240 = 24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0,2 x 259 = 52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0,2 x 340 = 68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0,3 x 380 = 114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0,3 x 419 = 126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0,5 x 491 = 246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0,9 x 383 = 315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2,0 x 350 = 560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2,8 x 313 = 876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4,8 x 353 = 1 700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8,3 x 341 = 2830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14,9 x 288 = 4 291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25,9 x 183 = 4 900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54,6 x 114 = 6 224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128,6 x 80 = 10 288</a:t>
            </a:r>
          </a:p>
          <a:p>
            <a:pPr marL="0" indent="0">
              <a:buFont typeface="Arial" pitchFamily="34" charset="0"/>
              <a:buNone/>
            </a:pPr>
            <a:r>
              <a:rPr lang="cs-CZ" sz="1250" dirty="0" smtClean="0">
                <a:solidFill>
                  <a:prstClr val="black"/>
                </a:solidFill>
              </a:rPr>
              <a:t>324,3 x  35 = 11 350</a:t>
            </a:r>
          </a:p>
          <a:p>
            <a:pPr marL="0" indent="0">
              <a:buFont typeface="Arial" pitchFamily="34" charset="0"/>
              <a:buNone/>
            </a:pPr>
            <a:r>
              <a:rPr lang="cs-CZ" sz="1200" dirty="0" smtClean="0">
                <a:solidFill>
                  <a:prstClr val="black"/>
                </a:solidFill>
              </a:rPr>
              <a:t>755,5 x 8 = 6 044</a:t>
            </a:r>
          </a:p>
          <a:p>
            <a:pPr marL="0" indent="0">
              <a:buFont typeface="Arial" pitchFamily="34" charset="0"/>
              <a:buNone/>
            </a:pPr>
            <a:r>
              <a:rPr lang="cs-CZ" sz="1200" dirty="0" smtClean="0">
                <a:solidFill>
                  <a:prstClr val="black"/>
                </a:solidFill>
              </a:rPr>
              <a:t>415,0 x 1 = 415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856" y="29984"/>
            <a:ext cx="8640960" cy="778097"/>
          </a:xfrm>
        </p:spPr>
        <p:txBody>
          <a:bodyPr>
            <a:noAutofit/>
          </a:bodyPr>
          <a:lstStyle/>
          <a:p>
            <a:r>
              <a:rPr lang="cs-CZ" sz="2700" b="1" dirty="0" smtClean="0">
                <a:solidFill>
                  <a:srgbClr val="3608B8"/>
                </a:solidFill>
              </a:rPr>
              <a:t>Srovnání úmrtnosti</a:t>
            </a:r>
            <a:endParaRPr lang="cs-CZ" sz="2700" b="1" dirty="0">
              <a:solidFill>
                <a:srgbClr val="3608B8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ČR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467544" y="1484784"/>
          <a:ext cx="7488832" cy="452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Dokument" r:id="rId6" imgW="6404034" imgH="3595182" progId="Word.Document.12">
                  <p:embed/>
                </p:oleObj>
              </mc:Choice>
              <mc:Fallback>
                <p:oleObj name="Dokument" r:id="rId6" imgW="6404034" imgH="3595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1484784"/>
                        <a:ext cx="7488832" cy="4525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686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3608B8"/>
                </a:solidFill>
              </a:rPr>
              <a:t>Srovnávání relativních ukazatelů</a:t>
            </a:r>
            <a:endParaRPr lang="cs-CZ" sz="36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 smtClean="0"/>
              <a:t>pouze k </a:t>
            </a:r>
            <a:r>
              <a:rPr lang="cs-CZ" dirty="0"/>
              <a:t>orientačnímu </a:t>
            </a:r>
            <a:r>
              <a:rPr lang="cs-CZ" dirty="0" smtClean="0"/>
              <a:t>srovnání</a:t>
            </a:r>
            <a:endParaRPr lang="cs-CZ" dirty="0"/>
          </a:p>
          <a:p>
            <a:r>
              <a:rPr lang="cs-CZ" dirty="0" smtClean="0"/>
              <a:t>je žádoucí </a:t>
            </a:r>
            <a:r>
              <a:rPr lang="cs-CZ" dirty="0"/>
              <a:t>používat vhodné </a:t>
            </a:r>
            <a:r>
              <a:rPr lang="cs-CZ" dirty="0" smtClean="0"/>
              <a:t>ukazatele, tzv. srovnávací či standardizované ukazatele</a:t>
            </a:r>
            <a:endParaRPr lang="cs-CZ" dirty="0"/>
          </a:p>
          <a:p>
            <a:endParaRPr lang="cs-CZ" dirty="0" smtClean="0"/>
          </a:p>
          <a:p>
            <a:pPr marL="1371600" lvl="3" indent="0">
              <a:buNone/>
            </a:pP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08B8"/>
                </a:solidFill>
              </a:rPr>
              <a:t>Ukazatele vhodné pro srovnávání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32859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FF0000"/>
                </a:solidFill>
              </a:rPr>
              <a:t>Specifické ukazatele </a:t>
            </a:r>
          </a:p>
          <a:p>
            <a:pPr lvl="2"/>
            <a:r>
              <a:rPr lang="cs-CZ" sz="2800" dirty="0"/>
              <a:t>m</a:t>
            </a:r>
            <a:r>
              <a:rPr lang="cs-CZ" sz="2800" dirty="0" smtClean="0"/>
              <a:t>ohou být přímo srovnávány</a:t>
            </a:r>
          </a:p>
          <a:p>
            <a:pPr lvl="2"/>
            <a:r>
              <a:rPr lang="cs-CZ" sz="2800" dirty="0" smtClean="0"/>
              <a:t>nevýhody: </a:t>
            </a:r>
          </a:p>
          <a:p>
            <a:pPr marL="1828800" lvl="3" indent="-457200">
              <a:buAutoNum type="arabicPeriod"/>
            </a:pPr>
            <a:r>
              <a:rPr lang="cs-CZ" sz="2400" dirty="0" smtClean="0"/>
              <a:t>tříští soubor do malých podskupin </a:t>
            </a:r>
          </a:p>
          <a:p>
            <a:pPr marL="1828800" lvl="3" indent="-457200">
              <a:buAutoNum type="arabicPeriod"/>
            </a:pPr>
            <a:r>
              <a:rPr lang="cs-CZ" sz="2400" dirty="0" smtClean="0"/>
              <a:t>neumožňují srovnání populací jako celku</a:t>
            </a:r>
          </a:p>
          <a:p>
            <a:pPr marL="1371600" lvl="3" indent="0">
              <a:buNone/>
            </a:pPr>
            <a:endParaRPr lang="cs-CZ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1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0292"/>
            <a:ext cx="7375535" cy="134593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66222"/>
            <a:ext cx="7266913" cy="500560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845835" y="658100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>
                <a:solidFill>
                  <a:prstClr val="black"/>
                </a:solidFill>
              </a:rPr>
              <a:t>Zdroj: ÚZIS: Zdravotnická ročenka ČR 2013</a:t>
            </a:r>
            <a:endParaRPr lang="cs-CZ" sz="1200" i="1" dirty="0">
              <a:solidFill>
                <a:prstClr val="black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3779912" y="1916832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779912" y="2564904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779912" y="2780928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779912" y="2996952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779912" y="3212976"/>
            <a:ext cx="136815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88024" y="9935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= incidence tuberkulózy</a:t>
            </a:r>
            <a:endParaRPr lang="cs-CZ" sz="1600" b="1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83768" y="764704"/>
            <a:ext cx="2880320" cy="43204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64088" y="757237"/>
            <a:ext cx="2880320" cy="432048"/>
          </a:xfrm>
          <a:prstGeom prst="rect">
            <a:avLst/>
          </a:prstGeom>
          <a:solidFill>
            <a:schemeClr val="accent5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433464" y="1459891"/>
            <a:ext cx="5810944" cy="240918"/>
          </a:xfrm>
          <a:prstGeom prst="rect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115616" y="743244"/>
            <a:ext cx="1317848" cy="4341940"/>
          </a:xfrm>
          <a:prstGeom prst="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115616" y="5301208"/>
            <a:ext cx="723151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15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cs-CZ" sz="3200" b="1" dirty="0" smtClean="0">
                <a:solidFill>
                  <a:srgbClr val="3608B8"/>
                </a:solidFill>
              </a:rPr>
              <a:t>Srovnávání ukazatelů</a:t>
            </a:r>
            <a:endParaRPr lang="cs-CZ" sz="3200" b="1" dirty="0">
              <a:solidFill>
                <a:srgbClr val="3608B8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47260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cs-CZ" dirty="0"/>
              <a:t>Úspěšnost léčby pacientů se stejnou dg. ve dvou různých </a:t>
            </a:r>
            <a:r>
              <a:rPr lang="cs-CZ" dirty="0" smtClean="0"/>
              <a:t>nemocnicích.</a:t>
            </a:r>
            <a:endParaRPr lang="cs-CZ" dirty="0"/>
          </a:p>
          <a:p>
            <a:pPr marL="571500" indent="-571500">
              <a:buFont typeface="Wingdings" pitchFamily="2" charset="2"/>
              <a:buNone/>
            </a:pPr>
            <a:endParaRPr lang="cs-CZ" dirty="0"/>
          </a:p>
          <a:p>
            <a:pPr marL="571500" indent="-571500">
              <a:buFont typeface="Wingdings" pitchFamily="2" charset="2"/>
              <a:buNone/>
            </a:pPr>
            <a:endParaRPr lang="cs-CZ" dirty="0" smtClean="0"/>
          </a:p>
          <a:p>
            <a:pPr marL="571500" indent="-571500">
              <a:buFont typeface="Wingdings" pitchFamily="2" charset="2"/>
              <a:buNone/>
            </a:pPr>
            <a:endParaRPr lang="cs-CZ" dirty="0"/>
          </a:p>
          <a:p>
            <a:pPr marL="571500" indent="-571500">
              <a:buFont typeface="Wingdings" pitchFamily="2" charset="2"/>
              <a:buNone/>
            </a:pPr>
            <a:endParaRPr lang="cs-CZ" dirty="0" smtClean="0"/>
          </a:p>
          <a:p>
            <a:pPr marL="571500" indent="-571500">
              <a:buFont typeface="Wingdings" pitchFamily="2" charset="2"/>
              <a:buNone/>
            </a:pPr>
            <a:r>
              <a:rPr lang="cs-CZ" dirty="0" smtClean="0"/>
              <a:t>Otázka</a:t>
            </a:r>
            <a:r>
              <a:rPr lang="cs-CZ" dirty="0"/>
              <a:t>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</a:t>
            </a:r>
            <a:r>
              <a:rPr lang="cs-CZ" dirty="0" smtClean="0"/>
              <a:t>?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611560" y="2276872"/>
          <a:ext cx="5400600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1800200"/>
                <a:gridCol w="1800200"/>
              </a:tblGrid>
              <a:tr h="1390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Nemocnice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Počet pacientů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 abs.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5974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08B8"/>
                </a:solidFill>
              </a:rPr>
              <a:t>Ukazatele vhodné pro srovnávání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328592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FF0000"/>
                </a:solidFill>
              </a:rPr>
              <a:t>Specifické ukazatele </a:t>
            </a:r>
          </a:p>
          <a:p>
            <a:pPr lvl="2"/>
            <a:r>
              <a:rPr lang="cs-CZ" sz="2800" dirty="0"/>
              <a:t>m</a:t>
            </a:r>
            <a:r>
              <a:rPr lang="cs-CZ" sz="2800" dirty="0" smtClean="0"/>
              <a:t>ohou být přímo srovnávány</a:t>
            </a:r>
          </a:p>
          <a:p>
            <a:pPr lvl="2"/>
            <a:r>
              <a:rPr lang="cs-CZ" sz="2800" dirty="0" smtClean="0"/>
              <a:t>nevýhody: </a:t>
            </a:r>
          </a:p>
          <a:p>
            <a:pPr marL="1828800" lvl="3" indent="-457200">
              <a:buAutoNum type="arabicPeriod"/>
            </a:pPr>
            <a:r>
              <a:rPr lang="cs-CZ" sz="2400" dirty="0" smtClean="0"/>
              <a:t>tříští soubor do malých podskupin </a:t>
            </a:r>
          </a:p>
          <a:p>
            <a:pPr marL="1828800" lvl="3" indent="-457200">
              <a:buAutoNum type="arabicPeriod"/>
            </a:pPr>
            <a:r>
              <a:rPr lang="cs-CZ" sz="2400" dirty="0" smtClean="0"/>
              <a:t>neumožňují srovnání populací jako celku</a:t>
            </a:r>
          </a:p>
          <a:p>
            <a:pPr marL="1371600" lvl="3" indent="0">
              <a:buNone/>
            </a:pPr>
            <a:endParaRPr lang="cs-CZ" sz="2400" dirty="0" smtClean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 smtClean="0">
                <a:solidFill>
                  <a:srgbClr val="FF0000"/>
                </a:solidFill>
              </a:rPr>
              <a:t>Standardizované ukazatele</a:t>
            </a:r>
          </a:p>
          <a:p>
            <a:pPr lvl="2"/>
            <a:r>
              <a:rPr lang="cs-CZ" sz="2800" dirty="0" smtClean="0"/>
              <a:t>srovnání populací jako celku</a:t>
            </a:r>
          </a:p>
          <a:p>
            <a:pPr lvl="2"/>
            <a:r>
              <a:rPr lang="cs-CZ" sz="2800" dirty="0" smtClean="0"/>
              <a:t>přepočítané hodnoty; pouze pro srovnávání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08B8"/>
                </a:solidFill>
              </a:rPr>
              <a:t>Standardizace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Metoda statistické analýzy, umožňující </a:t>
            </a:r>
            <a:r>
              <a:rPr lang="cs-CZ" b="1" dirty="0">
                <a:solidFill>
                  <a:srgbClr val="C00000"/>
                </a:solidFill>
              </a:rPr>
              <a:t>objektivní srovnání </a:t>
            </a:r>
            <a:r>
              <a:rPr lang="cs-CZ" b="1" dirty="0"/>
              <a:t>dvou </a:t>
            </a:r>
            <a:r>
              <a:rPr lang="cs-CZ" dirty="0"/>
              <a:t>či více </a:t>
            </a:r>
            <a:r>
              <a:rPr lang="cs-CZ" b="1" dirty="0" smtClean="0">
                <a:solidFill>
                  <a:srgbClr val="C00000"/>
                </a:solidFill>
              </a:rPr>
              <a:t>populací s rozdílnou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strukturou.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 smtClean="0"/>
              <a:t>(</a:t>
            </a:r>
            <a:r>
              <a:rPr lang="cs-CZ" dirty="0"/>
              <a:t>např. odlišná struktura </a:t>
            </a:r>
            <a:r>
              <a:rPr lang="cs-CZ" dirty="0" smtClean="0"/>
              <a:t>podle </a:t>
            </a:r>
            <a:r>
              <a:rPr lang="cs-CZ" dirty="0"/>
              <a:t>věku, pohlaví, rodinného stavu, stadia nemoci</a:t>
            </a:r>
            <a:r>
              <a:rPr lang="cs-CZ" dirty="0" smtClean="0"/>
              <a:t>…)</a:t>
            </a:r>
          </a:p>
          <a:p>
            <a:pPr marL="400050" lvl="1" indent="0">
              <a:buNone/>
            </a:pP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08B8"/>
                </a:solidFill>
              </a:rPr>
              <a:t>Standardizace ukazatelů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048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Převedení ukazatelů na </a:t>
            </a:r>
            <a:r>
              <a:rPr lang="cs-CZ" sz="2800" b="1" dirty="0" smtClean="0">
                <a:solidFill>
                  <a:srgbClr val="C00000"/>
                </a:solidFill>
              </a:rPr>
              <a:t>stejný základ</a:t>
            </a:r>
            <a:r>
              <a:rPr lang="cs-CZ" sz="2800" dirty="0" smtClean="0"/>
              <a:t>, čímž se </a:t>
            </a:r>
            <a:r>
              <a:rPr lang="cs-CZ" sz="2800" b="1" dirty="0" smtClean="0"/>
              <a:t>odstraní vliv jejich rozdílné struktury.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/>
              <a:t>S</a:t>
            </a:r>
            <a:r>
              <a:rPr lang="cs-CZ" sz="2800" dirty="0" smtClean="0"/>
              <a:t>polečným základem je tzv. </a:t>
            </a:r>
            <a:r>
              <a:rPr lang="cs-CZ" sz="2800" b="1" cap="all" dirty="0" smtClean="0">
                <a:solidFill>
                  <a:srgbClr val="C00000"/>
                </a:solidFill>
              </a:rPr>
              <a:t>standard </a:t>
            </a:r>
            <a:r>
              <a:rPr lang="cs-CZ" sz="2800" dirty="0" smtClean="0"/>
              <a:t>(standardní populace).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856" y="29984"/>
            <a:ext cx="8640960" cy="778097"/>
          </a:xfrm>
        </p:spPr>
        <p:txBody>
          <a:bodyPr>
            <a:noAutofit/>
          </a:bodyPr>
          <a:lstStyle/>
          <a:p>
            <a:r>
              <a:rPr lang="cs-CZ" sz="2700" b="1" dirty="0" smtClean="0">
                <a:solidFill>
                  <a:srgbClr val="3608B8"/>
                </a:solidFill>
              </a:rPr>
              <a:t>Srovnání úmrtnosti</a:t>
            </a:r>
            <a:endParaRPr lang="cs-CZ" sz="2700" b="1" dirty="0">
              <a:solidFill>
                <a:srgbClr val="3608B8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ČR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469900" y="1482725"/>
          <a:ext cx="7480300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Dokument" r:id="rId6" imgW="6432938" imgH="3606375" progId="Word.Document.12">
                  <p:embed/>
                </p:oleObj>
              </mc:Choice>
              <mc:Fallback>
                <p:oleObj name="Dokument" r:id="rId6" imgW="6432938" imgH="3606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900" y="1482725"/>
                        <a:ext cx="7480300" cy="41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916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608B8"/>
                </a:solidFill>
              </a:rPr>
              <a:t>Volba standardu</a:t>
            </a:r>
            <a:r>
              <a:rPr lang="cs-CZ" dirty="0">
                <a:solidFill>
                  <a:srgbClr val="3608B8"/>
                </a:solidFill>
              </a:rPr>
              <a:t/>
            </a:r>
            <a:br>
              <a:rPr lang="cs-CZ" dirty="0">
                <a:solidFill>
                  <a:srgbClr val="3608B8"/>
                </a:solidFill>
              </a:rPr>
            </a:b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Závisí na okolnostech srovnávání</a:t>
            </a:r>
            <a:endParaRPr lang="cs-CZ" sz="2800" dirty="0"/>
          </a:p>
          <a:p>
            <a:pPr lvl="1"/>
            <a:r>
              <a:rPr lang="cs-CZ" sz="2400" dirty="0" smtClean="0"/>
              <a:t>evropský standard</a:t>
            </a:r>
          </a:p>
          <a:p>
            <a:pPr lvl="1"/>
            <a:r>
              <a:rPr lang="cs-CZ" sz="2400" dirty="0" smtClean="0"/>
              <a:t>světový standard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oučet nebo průměr srovnávaných populací</a:t>
            </a:r>
          </a:p>
          <a:p>
            <a:pPr lvl="1"/>
            <a:r>
              <a:rPr lang="cs-CZ" sz="2400" dirty="0" smtClean="0"/>
              <a:t>nadřazená populace</a:t>
            </a:r>
          </a:p>
          <a:p>
            <a:pPr marL="457200" lvl="1" indent="0">
              <a:buNone/>
            </a:pPr>
            <a:endParaRPr lang="cs-CZ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1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% latex2html id marker 39314&#10;\setcounter{footnote}{1}\fnsymbol{footnote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600200"/>
            <a:ext cx="571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323528" y="332657"/>
          <a:ext cx="8352930" cy="63691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2295"/>
                <a:gridCol w="1146127"/>
                <a:gridCol w="1146127"/>
                <a:gridCol w="1146127"/>
                <a:gridCol w="1146127"/>
                <a:gridCol w="1146127"/>
              </a:tblGrid>
              <a:tr h="605680">
                <a:tc gridSpan="6">
                  <a:txBody>
                    <a:bodyPr/>
                    <a:lstStyle/>
                    <a:p>
                      <a:r>
                        <a:rPr lang="cs-CZ" sz="1800" b="1" dirty="0" smtClean="0"/>
                        <a:t>Věková </a:t>
                      </a:r>
                      <a:r>
                        <a:rPr lang="cs-CZ" sz="1800" b="1" dirty="0"/>
                        <a:t>struktura standardní africké, evropské, světové, useknuté </a:t>
                      </a:r>
                      <a:r>
                        <a:rPr lang="cs-CZ" sz="1800" b="1" dirty="0" smtClean="0"/>
                        <a:t>světové    </a:t>
                      </a:r>
                      <a:r>
                        <a:rPr lang="cs-CZ" sz="1800" b="1" dirty="0"/>
                        <a:t>a WHO světové populace</a:t>
                      </a:r>
                    </a:p>
                  </a:txBody>
                  <a:tcPr marL="14733" marR="14733" marT="14733" marB="1473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4080">
                <a:tc>
                  <a:txBody>
                    <a:bodyPr/>
                    <a:lstStyle/>
                    <a:p>
                      <a:r>
                        <a:rPr lang="cs-CZ" sz="900" dirty="0"/>
                        <a:t>Tabulka 3.10: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47145" marR="47145" marT="23573" marB="23573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Věk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Africká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Evropská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Useknutá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WHO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světová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světová</a:t>
                      </a:r>
                    </a:p>
                  </a:txBody>
                  <a:tcPr marL="14733" marR="14733" marT="14733" marB="14733" anchor="ctr"/>
                </a:tc>
              </a:tr>
              <a:tr h="263557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1600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2400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1800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1-4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6400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9600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5-9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8700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10-14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8600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15-19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8500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20-24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8200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25-29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7900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30-34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7600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35-39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7200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40-44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6600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45-49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50-54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5400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55-59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4600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60-64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3700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65-69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4000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70-74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2200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75-79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1500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80-84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900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85+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-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celkem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31000 </a:t>
                      </a:r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100000 </a:t>
                      </a:r>
                    </a:p>
                  </a:txBody>
                  <a:tcPr marL="14733" marR="14733" marT="14733" marB="14733" anchor="ctr"/>
                </a:tc>
              </a:tr>
              <a:tr h="232048">
                <a:tc gridSpan="4"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85-89: 400, 90-94: 200, 95-99: 0, 100+: 0 </a:t>
                      </a:r>
                    </a:p>
                  </a:txBody>
                  <a:tcPr marL="14733" marR="14733" marT="14733" marB="1473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14733" marR="14733" marT="14733" marB="14733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14733" marR="14733" marT="14733" marB="14733" anchor="ctr"/>
                </a:tc>
              </a:tr>
            </a:tbl>
          </a:graphicData>
        </a:graphic>
      </p:graphicFrame>
      <p:pic>
        <p:nvPicPr>
          <p:cNvPr id="14347" name="Picture 11" descr="% latex2html id marker 39315&#10;\setcounter{footnote}{1}\fnsymbol{footnote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600200"/>
            <a:ext cx="571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511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cs-CZ" dirty="0" smtClean="0">
                <a:solidFill>
                  <a:prstClr val="black"/>
                </a:solidFill>
                <a:cs typeface="Arial" pitchFamily="34" charset="0"/>
              </a:rPr>
            </a:br>
            <a:endParaRPr lang="cs-CZ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3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3608B8"/>
                </a:solidFill>
              </a:rPr>
              <a:t>Volba standardu</a:t>
            </a:r>
            <a:r>
              <a:rPr lang="cs-CZ" dirty="0">
                <a:solidFill>
                  <a:srgbClr val="3608B8"/>
                </a:solidFill>
              </a:rPr>
              <a:t/>
            </a:r>
            <a:br>
              <a:rPr lang="cs-CZ" dirty="0">
                <a:solidFill>
                  <a:srgbClr val="3608B8"/>
                </a:solidFill>
              </a:rPr>
            </a:b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Závisí na okolnostech srovnávání</a:t>
            </a:r>
            <a:endParaRPr lang="cs-CZ" sz="2800" dirty="0"/>
          </a:p>
          <a:p>
            <a:pPr lvl="1"/>
            <a:r>
              <a:rPr lang="cs-CZ" sz="2400" dirty="0" smtClean="0"/>
              <a:t>evropský standard</a:t>
            </a:r>
          </a:p>
          <a:p>
            <a:pPr lvl="1"/>
            <a:r>
              <a:rPr lang="cs-CZ" sz="2400" dirty="0" smtClean="0"/>
              <a:t>světový standard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oučet nebo průměr srovnávaných populací</a:t>
            </a:r>
          </a:p>
          <a:p>
            <a:pPr lvl="1"/>
            <a:r>
              <a:rPr lang="cs-CZ" sz="2400" dirty="0" smtClean="0"/>
              <a:t>nadřazená populace</a:t>
            </a:r>
          </a:p>
          <a:p>
            <a:pPr lvl="1"/>
            <a:endParaRPr lang="cs-CZ" sz="2400" dirty="0" smtClean="0"/>
          </a:p>
          <a:p>
            <a:pPr marL="514350" indent="-457200"/>
            <a:r>
              <a:rPr lang="cs-CZ" sz="2800" b="1" dirty="0" smtClean="0"/>
              <a:t>Příliš se neliší </a:t>
            </a:r>
            <a:r>
              <a:rPr lang="cs-CZ" sz="2800" dirty="0" smtClean="0"/>
              <a:t>od složení srovnávaných populací</a:t>
            </a:r>
          </a:p>
          <a:p>
            <a:pPr marL="57150" indent="0">
              <a:buNone/>
            </a:pPr>
            <a:endParaRPr lang="cs-CZ" sz="2800" dirty="0" smtClean="0"/>
          </a:p>
          <a:p>
            <a:r>
              <a:rPr lang="cs-CZ" sz="2800" b="1" dirty="0" smtClean="0"/>
              <a:t>Změna standardu </a:t>
            </a:r>
            <a:r>
              <a:rPr lang="cs-CZ" sz="2800" dirty="0" smtClean="0"/>
              <a:t>= změna hodnot standardizovaného ukazatele, ALE zůstává relace větší – menší.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9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346" y="548680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608B8"/>
                </a:solidFill>
              </a:rPr>
              <a:t>Standardizované ukazatele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Teoretické, přepočítané hodnoty, mají smysl </a:t>
            </a:r>
            <a:r>
              <a:rPr lang="cs-CZ" sz="2800" b="1" dirty="0" smtClean="0">
                <a:solidFill>
                  <a:srgbClr val="C00000"/>
                </a:solidFill>
              </a:rPr>
              <a:t>pouze pro srovnání</a:t>
            </a:r>
            <a:r>
              <a:rPr lang="cs-CZ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 smtClean="0"/>
          </a:p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rgbClr val="C00000"/>
                </a:solidFill>
              </a:rPr>
              <a:t>Různé ukazatele </a:t>
            </a:r>
            <a:r>
              <a:rPr lang="cs-CZ" sz="2800" dirty="0" smtClean="0"/>
              <a:t>podle </a:t>
            </a:r>
            <a:r>
              <a:rPr lang="cs-CZ" sz="2800" b="1" dirty="0" smtClean="0">
                <a:solidFill>
                  <a:srgbClr val="C00000"/>
                </a:solidFill>
              </a:rPr>
              <a:t>různých znaků</a:t>
            </a:r>
            <a:r>
              <a:rPr lang="cs-CZ" sz="2800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b="1" dirty="0" smtClean="0"/>
          </a:p>
          <a:p>
            <a:pPr>
              <a:spcBef>
                <a:spcPts val="0"/>
              </a:spcBef>
            </a:pPr>
            <a:r>
              <a:rPr lang="cs-CZ" sz="2800" dirty="0" smtClean="0"/>
              <a:t>Při sledování dlouhodobých </a:t>
            </a:r>
            <a:r>
              <a:rPr lang="cs-CZ" sz="2800" b="1" dirty="0" smtClean="0"/>
              <a:t>časových </a:t>
            </a:r>
            <a:r>
              <a:rPr lang="cs-CZ" sz="2800" dirty="0" smtClean="0"/>
              <a:t>řad</a:t>
            </a:r>
            <a:r>
              <a:rPr lang="cs-CZ" sz="2800" b="1" dirty="0" smtClean="0"/>
              <a:t>.</a:t>
            </a:r>
          </a:p>
          <a:p>
            <a:pPr lvl="1">
              <a:defRPr/>
            </a:pPr>
            <a:r>
              <a:rPr lang="cs-CZ" dirty="0" smtClean="0">
                <a:hlinkClick r:id="rId3"/>
              </a:rPr>
              <a:t> Věková </a:t>
            </a:r>
            <a:r>
              <a:rPr lang="cs-CZ" dirty="0">
                <a:hlinkClick r:id="rId3"/>
              </a:rPr>
              <a:t>skladba obyvatelstva ČR, 1945-2013</a:t>
            </a:r>
            <a:r>
              <a:rPr lang="cs-CZ" dirty="0"/>
              <a:t> </a:t>
            </a:r>
          </a:p>
          <a:p>
            <a:pPr lvl="1">
              <a:defRPr/>
            </a:pPr>
            <a:r>
              <a:rPr lang="cs-CZ" dirty="0" smtClean="0">
                <a:hlinkClick r:id="rId4"/>
              </a:rPr>
              <a:t> Projekce </a:t>
            </a:r>
            <a:r>
              <a:rPr lang="cs-CZ" dirty="0">
                <a:hlinkClick r:id="rId4"/>
              </a:rPr>
              <a:t>obyvatelstva ČR do roku 2101</a:t>
            </a:r>
            <a:r>
              <a:rPr lang="cs-CZ" dirty="0"/>
              <a:t> 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457200" lvl="1" indent="0">
              <a:spcBef>
                <a:spcPts val="0"/>
              </a:spcBef>
              <a:buNone/>
            </a:pPr>
            <a:endParaRPr lang="cs-CZ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3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czso.cz/documents/10180/28532303/217505812.png/a918555a-cd26-423e-a2b6-a1701b581a81?version=1.0&amp;t=14351313048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25805" cy="52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8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66" y="32719"/>
            <a:ext cx="470296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32922" y="3021463"/>
            <a:ext cx="1285667" cy="17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2922" y="3363725"/>
            <a:ext cx="1368152" cy="21602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06033" y="6410007"/>
            <a:ext cx="23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>
                <a:solidFill>
                  <a:prstClr val="black"/>
                </a:solidFill>
              </a:rPr>
              <a:t>Zdroj: ÚZIS: Zdravotnická ročenka ČR 2015</a:t>
            </a:r>
            <a:endParaRPr lang="cs-CZ" sz="1200" i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47260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cs-CZ" dirty="0"/>
              <a:t>Úspěšnost léčby pacientů se stejnou dg. ve dvou různých </a:t>
            </a:r>
            <a:r>
              <a:rPr lang="cs-CZ" dirty="0" smtClean="0"/>
              <a:t>nemocnicích.</a:t>
            </a:r>
            <a:endParaRPr lang="cs-CZ" dirty="0"/>
          </a:p>
          <a:p>
            <a:pPr marL="571500" indent="-571500">
              <a:buFont typeface="Wingdings" pitchFamily="2" charset="2"/>
              <a:buNone/>
            </a:pPr>
            <a:endParaRPr lang="cs-CZ" dirty="0"/>
          </a:p>
          <a:p>
            <a:pPr marL="571500" indent="-571500">
              <a:buFont typeface="Wingdings" pitchFamily="2" charset="2"/>
              <a:buNone/>
            </a:pPr>
            <a:endParaRPr lang="cs-CZ" dirty="0" smtClean="0"/>
          </a:p>
          <a:p>
            <a:pPr marL="571500" indent="-571500">
              <a:buFont typeface="Wingdings" pitchFamily="2" charset="2"/>
              <a:buNone/>
            </a:pPr>
            <a:endParaRPr lang="cs-CZ" dirty="0"/>
          </a:p>
          <a:p>
            <a:pPr marL="571500" indent="-571500">
              <a:buFont typeface="Wingdings" pitchFamily="2" charset="2"/>
              <a:buNone/>
            </a:pPr>
            <a:endParaRPr lang="cs-CZ" dirty="0" smtClean="0"/>
          </a:p>
          <a:p>
            <a:pPr marL="571500" indent="-571500">
              <a:buFont typeface="Wingdings" pitchFamily="2" charset="2"/>
              <a:buNone/>
            </a:pPr>
            <a:r>
              <a:rPr lang="cs-CZ" dirty="0" smtClean="0"/>
              <a:t>Otázka</a:t>
            </a:r>
            <a:r>
              <a:rPr lang="cs-CZ" dirty="0"/>
              <a:t>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Která nemocnice je úspěšnější?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cs-CZ" dirty="0"/>
              <a:t>Můžeme na základě relativního ukazatele </a:t>
            </a:r>
            <a:r>
              <a:rPr lang="cs-CZ" dirty="0" smtClean="0"/>
              <a:t>srovnávat </a:t>
            </a:r>
            <a:r>
              <a:rPr lang="cs-CZ" dirty="0"/>
              <a:t>úspěšnost nemocnice v léčbě?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611560" y="2276872"/>
          <a:ext cx="7200800" cy="1102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390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Nemocnice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Počet pacientů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 abs.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relat.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69%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43%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8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0592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608B8"/>
                </a:solidFill>
              </a:rPr>
              <a:t>Metody standardizace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cs-CZ" dirty="0" smtClean="0"/>
              <a:t>2 základní metody:</a:t>
            </a:r>
          </a:p>
          <a:p>
            <a:pPr marL="914400" lvl="1" indent="-457200"/>
            <a:r>
              <a:rPr lang="cs-CZ" b="1" dirty="0" smtClean="0"/>
              <a:t>Přímá standardizace</a:t>
            </a:r>
          </a:p>
          <a:p>
            <a:pPr marL="914400" lvl="1" indent="-457200"/>
            <a:r>
              <a:rPr lang="cs-CZ" dirty="0" smtClean="0"/>
              <a:t>Nepřímá standardizace </a:t>
            </a:r>
          </a:p>
          <a:p>
            <a:pPr marL="914400" lvl="1" indent="-457200"/>
            <a:endParaRPr lang="cs-CZ" dirty="0" smtClean="0"/>
          </a:p>
          <a:p>
            <a:pPr marL="514350" indent="-457200"/>
            <a:r>
              <a:rPr lang="cs-CZ" dirty="0" smtClean="0"/>
              <a:t>Konkrétní </a:t>
            </a:r>
            <a:r>
              <a:rPr lang="cs-CZ" dirty="0"/>
              <a:t>metodu </a:t>
            </a:r>
            <a:r>
              <a:rPr lang="cs-CZ" dirty="0" smtClean="0"/>
              <a:t>vybíráme nejčastěji podle </a:t>
            </a:r>
            <a:r>
              <a:rPr lang="cs-CZ" dirty="0"/>
              <a:t>toho, jaké údaje máme k dispozici.</a:t>
            </a:r>
          </a:p>
          <a:p>
            <a:pPr marL="914400" lvl="1" indent="-457200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3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3608B8"/>
                </a:solidFill>
              </a:rPr>
              <a:t>Přímá standardizace</a:t>
            </a:r>
            <a:endParaRPr lang="cs-CZ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Potřebné údaje</a:t>
            </a:r>
            <a:endParaRPr lang="cs-CZ" dirty="0" smtClean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Výpočet standardizovaných ukazatelů</a:t>
            </a:r>
            <a:endParaRPr lang="cs-CZ" dirty="0" smtClean="0"/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Porovnání hodnot </a:t>
            </a:r>
            <a:r>
              <a:rPr lang="cs-CZ" b="1" dirty="0">
                <a:solidFill>
                  <a:srgbClr val="FF0000"/>
                </a:solidFill>
              </a:rPr>
              <a:t>standardizovaných </a:t>
            </a:r>
            <a:r>
              <a:rPr lang="cs-CZ" b="1" dirty="0" smtClean="0">
                <a:solidFill>
                  <a:srgbClr val="FF0000"/>
                </a:solidFill>
              </a:rPr>
              <a:t>ukazatelů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8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3608B8"/>
                </a:solidFill>
              </a:rPr>
              <a:t>Přímá standardizace</a:t>
            </a:r>
            <a:endParaRPr lang="cs-CZ" b="1" dirty="0">
              <a:solidFill>
                <a:srgbClr val="3608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544616"/>
              </a:xfrm>
            </p:spPr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b="1" dirty="0" smtClean="0">
                    <a:solidFill>
                      <a:srgbClr val="FF0000"/>
                    </a:solidFill>
                  </a:rPr>
                  <a:t>Potřebujeme znát:</a:t>
                </a:r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cs-CZ" sz="3200" dirty="0" smtClean="0"/>
                  <a:t>specifické úmrtnosti (incidence, prevalence) ve srovnávaných populacích</a:t>
                </a:r>
              </a:p>
              <a:p>
                <a:pPr marL="1314450" lvl="2" indent="-514350">
                  <a:buFont typeface="+mj-lt"/>
                  <a:buAutoNum type="alphaLcParenR"/>
                </a:pPr>
                <a:r>
                  <a:rPr lang="cs-CZ" sz="3200" dirty="0"/>
                  <a:t>v</a:t>
                </a:r>
                <a:r>
                  <a:rPr lang="cs-CZ" sz="3200" dirty="0" smtClean="0"/>
                  <a:t>ěkové složení standardu (počet lidí v jednotlivých věkových skupinách zvolené standardní populace)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cs-CZ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b="1" dirty="0" smtClean="0">
                    <a:solidFill>
                      <a:srgbClr val="FF0000"/>
                    </a:solidFill>
                  </a:rPr>
                  <a:t>Ptáme se,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jaká </a:t>
                </a:r>
                <a:r>
                  <a:rPr lang="cs-CZ" b="1" dirty="0">
                    <a:solidFill>
                      <a:srgbClr val="FF0000"/>
                    </a:solidFill>
                  </a:rPr>
                  <a:t>by byla hrubá úmrtnost ve standardní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populaci, kdyby: 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 smtClean="0"/>
                  <a:t>v ní lidé umírali podle specifických měr úmrtnosti první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</a:t>
                </a:r>
                <a:r>
                  <a:rPr lang="cs-CZ" sz="3200" dirty="0" smtClean="0"/>
                  <a:t>druhé srovnávané populace?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/>
                  <a:t>v ní lidé umírali podle specifických měr úmrtnosti </a:t>
                </a:r>
                <a:r>
                  <a:rPr lang="cs-CZ" sz="3200" dirty="0" smtClean="0"/>
                  <a:t>třetí </a:t>
                </a:r>
                <a:r>
                  <a:rPr lang="cs-CZ" sz="3200" dirty="0"/>
                  <a:t>srovnávané populace</a:t>
                </a:r>
                <a:r>
                  <a:rPr lang="cs-CZ" sz="3200" dirty="0" smtClean="0"/>
                  <a:t>?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r>
                  <a:rPr lang="cs-CZ" sz="3200" dirty="0" smtClean="0"/>
                  <a:t>…..  atd.</a:t>
                </a:r>
              </a:p>
              <a:p>
                <a:pPr marL="1257300" lvl="2" indent="-457200">
                  <a:buFont typeface="+mj-lt"/>
                  <a:buAutoNum type="alphaLcParenR"/>
                </a:pPr>
                <a:endParaRPr lang="cs-CZ" sz="3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b="1" dirty="0" smtClean="0">
                    <a:solidFill>
                      <a:srgbClr val="FF0000"/>
                    </a:solidFill>
                  </a:rPr>
                  <a:t>Porovnáme hodnoty vypočítaných standardizovaných úmrtností pro srovnávané populace.                                           </a:t>
                </a:r>
              </a:p>
              <a:p>
                <a:pPr lvl="2"/>
                <a:r>
                  <a:rPr lang="cs-CZ" sz="3200" b="1" dirty="0" smtClean="0"/>
                  <a:t>Provádí se pomocí znamének ne/rovnosti</a:t>
                </a:r>
                <a:r>
                  <a:rPr lang="cs-CZ" sz="3200" b="1" dirty="0"/>
                  <a:t>:</a:t>
                </a:r>
                <a:r>
                  <a:rPr lang="cs-CZ" sz="32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,&gt;, =</m:t>
                    </m:r>
                  </m:oMath>
                </a14:m>
                <a:endParaRPr lang="cs-C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544616"/>
              </a:xfrm>
              <a:blipFill rotWithShape="0">
                <a:blip r:embed="rId3"/>
                <a:stretch>
                  <a:fillRect l="-667" t="-16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91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endParaRPr lang="cs-CZ" sz="2700" b="1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495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</a:t>
            </a:r>
            <a:r>
              <a:rPr lang="cs-CZ" sz="1600" b="1" dirty="0"/>
              <a:t>ČR</a:t>
            </a:r>
          </a:p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457982" y="1052736"/>
          <a:ext cx="6329362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kument" r:id="rId6" imgW="6464392" imgH="3552747" progId="Word.Document.12">
                  <p:embed/>
                </p:oleObj>
              </mc:Choice>
              <mc:Fallback>
                <p:oleObj name="Dokument" r:id="rId6" imgW="6464392" imgH="355274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82" y="1052736"/>
                        <a:ext cx="6329362" cy="347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611560" y="4935458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kument" r:id="rId9" imgW="5959395" imgH="1578954" progId="Word.Document.12">
                  <p:embed/>
                </p:oleObj>
              </mc:Choice>
              <mc:Fallback>
                <p:oleObj name="Dokument" r:id="rId9" imgW="5959395" imgH="15789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935458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16901" y="4221087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 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sz="1600" b="1" dirty="0">
                <a:solidFill>
                  <a:prstClr val="black"/>
                </a:solidFill>
              </a:rPr>
              <a:t>Věkové složení </a:t>
            </a:r>
            <a:r>
              <a:rPr lang="cs-CZ" sz="1600" b="1" dirty="0" smtClean="0">
                <a:solidFill>
                  <a:prstClr val="black"/>
                </a:solidFill>
              </a:rPr>
              <a:t>standardu (zde součet populací ČR a SR):</a:t>
            </a:r>
            <a:endParaRPr lang="cs-CZ" sz="1600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700" b="1" dirty="0" smtClean="0">
                <a:solidFill>
                  <a:srgbClr val="FF0000"/>
                </a:solidFill>
              </a:rPr>
              <a:t>1. Potřebné údaje:</a:t>
            </a: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48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       ČR</a:t>
            </a:r>
            <a:endParaRPr lang="cs-CZ" sz="1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611560" y="1484784"/>
          <a:ext cx="62976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kument" r:id="rId6" imgW="6348729" imgH="3407642" progId="Word.Document.12">
                  <p:embed/>
                </p:oleObj>
              </mc:Choice>
              <mc:Fallback>
                <p:oleObj name="Dokument" r:id="rId6" imgW="6348729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6297613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611560" y="4935458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kument" r:id="rId9" imgW="5959395" imgH="1578954" progId="Word.Document.12">
                  <p:embed/>
                </p:oleObj>
              </mc:Choice>
              <mc:Fallback>
                <p:oleObj name="Dokument" r:id="rId9" imgW="5959395" imgH="15789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935458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611560" y="4365104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 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sz="1600" b="1" dirty="0">
                <a:solidFill>
                  <a:prstClr val="black"/>
                </a:solidFill>
              </a:rPr>
              <a:t>Věkové složení </a:t>
            </a:r>
            <a:r>
              <a:rPr lang="cs-CZ" sz="1600" b="1" dirty="0" smtClean="0">
                <a:solidFill>
                  <a:prstClr val="black"/>
                </a:solidFill>
              </a:rPr>
              <a:t>standardu (součet populací ČR a SR):</a:t>
            </a:r>
            <a:endParaRPr lang="cs-CZ" sz="1600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64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700" b="1" dirty="0" smtClean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7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6412" y="1412776"/>
            <a:ext cx="8229600" cy="40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     ČR</a:t>
            </a:r>
            <a:endParaRPr lang="cs-CZ" sz="1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559097" y="1988840"/>
          <a:ext cx="629761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kument" r:id="rId6" imgW="6348729" imgH="3399723" progId="Word.Document.12">
                  <p:embed/>
                </p:oleObj>
              </mc:Choice>
              <mc:Fallback>
                <p:oleObj name="Dokument" r:id="rId6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97" y="1988840"/>
                        <a:ext cx="6297613" cy="337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611560" y="4935458"/>
          <a:ext cx="52705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kument" r:id="rId9" imgW="5959395" imgH="1578954" progId="Word.Document.12">
                  <p:embed/>
                </p:oleObj>
              </mc:Choice>
              <mc:Fallback>
                <p:oleObj name="Dokument" r:id="rId9" imgW="5959395" imgH="15789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935458"/>
                        <a:ext cx="52705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611560" y="4365104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 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sz="1600" b="1" dirty="0">
                <a:solidFill>
                  <a:prstClr val="black"/>
                </a:solidFill>
              </a:rPr>
              <a:t>Věkové složení </a:t>
            </a:r>
            <a:r>
              <a:rPr lang="cs-CZ" sz="1600" b="1" dirty="0" smtClean="0">
                <a:solidFill>
                  <a:prstClr val="black"/>
                </a:solidFill>
              </a:rPr>
              <a:t>standardu (součet populací ČR a SR):</a:t>
            </a:r>
            <a:endParaRPr lang="cs-CZ" sz="1600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2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7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16412" y="1412776"/>
            <a:ext cx="8229600" cy="40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     Standard - ČR</a:t>
            </a:r>
            <a:endParaRPr lang="cs-CZ" sz="1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506635" y="1988840"/>
          <a:ext cx="629761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kument" r:id="rId6" imgW="6348729" imgH="3399723" progId="Word.Document.12">
                  <p:embed/>
                </p:oleObj>
              </mc:Choice>
              <mc:Fallback>
                <p:oleObj name="Dokument" r:id="rId6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635" y="1988840"/>
                        <a:ext cx="6297613" cy="337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799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</a:t>
                </a:r>
                <a:r>
                  <a:rPr lang="cs-CZ" sz="2900" b="1" dirty="0" smtClean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9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9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ve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st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ve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st</m:t>
                        </m:r>
                        <m:r>
                          <m:rPr>
                            <m:nor/>
                          </m:rPr>
                          <a:rPr lang="cs-CZ" sz="2900" b="1" i="0" dirty="0" smtClean="0"/>
                          <m:t>.</m:t>
                        </m:r>
                      </m:den>
                    </m:f>
                    <m:r>
                      <a:rPr lang="cs-CZ" sz="2900" b="1" i="1" smtClean="0">
                        <a:latin typeface="Cambria Math"/>
                      </a:rPr>
                      <m:t> </m:t>
                    </m:r>
                    <m:r>
                      <a:rPr lang="cs-CZ" sz="29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 smtClean="0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 smtClean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14712" y="3573016"/>
          <a:ext cx="6552728" cy="353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kument" r:id="rId7" imgW="6348729" imgH="3399723" progId="Word.Document.12">
                  <p:embed/>
                </p:oleObj>
              </mc:Choice>
              <mc:Fallback>
                <p:oleObj name="Dokument" r:id="rId7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12" y="3573016"/>
                        <a:ext cx="6552728" cy="35343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87020" y="4628475"/>
            <a:ext cx="1008112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black"/>
                </a:solidFill>
              </a:rPr>
              <a:t>???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2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</a:t>
                </a:r>
                <a:r>
                  <a:rPr lang="cs-CZ" sz="2900" b="1" dirty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9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9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 smtClean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15963" y="3570288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kument" r:id="rId7" imgW="6348729" imgH="3399723" progId="Word.Document.12">
                  <p:embed/>
                </p:oleObj>
              </mc:Choice>
              <mc:Fallback>
                <p:oleObj name="Dokument" r:id="rId7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570288"/>
                        <a:ext cx="6511925" cy="3490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87020" y="4628475"/>
            <a:ext cx="1008112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black"/>
                </a:solidFill>
              </a:rPr>
              <a:t>???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863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</a:t>
                </a:r>
                <a:r>
                  <a:rPr lang="cs-CZ" sz="2900" b="1" dirty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9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9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</a:t>
                </a:r>
                <a:r>
                  <a:rPr lang="cs-CZ" sz="2300" b="1" dirty="0" smtClean="0"/>
                  <a:t>Standard - ČR</a:t>
                </a:r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35113" y="3573016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kument" r:id="rId7" imgW="6348729" imgH="3399723" progId="Word.Document.12">
                  <p:embed/>
                </p:oleObj>
              </mc:Choice>
              <mc:Fallback>
                <p:oleObj name="Dokument" r:id="rId7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13" y="3573016"/>
                        <a:ext cx="6511925" cy="3490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87020" y="4628475"/>
            <a:ext cx="1008112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black"/>
                </a:solidFill>
              </a:rPr>
              <a:t>???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29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smtClean="0"/>
              <a:t>Na </a:t>
            </a:r>
            <a:r>
              <a:rPr lang="cs-CZ" dirty="0"/>
              <a:t>základě </a:t>
            </a:r>
            <a:r>
              <a:rPr lang="cs-CZ" dirty="0" smtClean="0"/>
              <a:t>uvedených </a:t>
            </a:r>
            <a:r>
              <a:rPr lang="cs-CZ" dirty="0"/>
              <a:t>údajů </a:t>
            </a:r>
            <a:r>
              <a:rPr lang="cs-CZ" dirty="0" smtClean="0"/>
              <a:t>nemůžeme objektivně </a:t>
            </a:r>
            <a:r>
              <a:rPr lang="cs-CZ" dirty="0"/>
              <a:t>srovnávat úspěšnost nemocnic </a:t>
            </a:r>
            <a:r>
              <a:rPr lang="cs-CZ" dirty="0" smtClean="0"/>
              <a:t>v léčbě</a:t>
            </a:r>
            <a:r>
              <a:rPr lang="cs-CZ" dirty="0"/>
              <a:t>, protože </a:t>
            </a:r>
            <a:r>
              <a:rPr lang="cs-CZ" b="1" dirty="0"/>
              <a:t>není zohledněna skladba pacientů </a:t>
            </a:r>
            <a:r>
              <a:rPr lang="cs-CZ" dirty="0"/>
              <a:t>(věk, přidružená onemocnění, stadium nemoci).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11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</a:t>
                </a:r>
                <a:r>
                  <a:rPr lang="cs-CZ" sz="2900" b="1" dirty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9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9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9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9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9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900" b="1" dirty="0"/>
                          <m:t>.</m:t>
                        </m:r>
                      </m:den>
                    </m:f>
                    <m:r>
                      <a:rPr lang="cs-CZ" sz="2900" b="1" i="1">
                        <a:latin typeface="Cambria Math"/>
                      </a:rPr>
                      <m:t> 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</a:t>
                </a:r>
                <a:r>
                  <a:rPr lang="cs-CZ" sz="2300" b="1" dirty="0" smtClean="0"/>
                  <a:t>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15963" y="3570288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kument" r:id="rId7" imgW="6348729" imgH="3399723" progId="Word.Document.12">
                  <p:embed/>
                </p:oleObj>
              </mc:Choice>
              <mc:Fallback>
                <p:oleObj name="Dokument" r:id="rId7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570288"/>
                        <a:ext cx="6511925" cy="3490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05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</a:t>
                </a:r>
                <a:r>
                  <a:rPr lang="cs-CZ" sz="2900" b="1" dirty="0" smtClean="0"/>
                  <a:t>Hrubá 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9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900" b="1" i="0" dirty="0" smtClean="0"/>
                          <m:t>155 660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900" b="1" i="0" dirty="0" smtClean="0"/>
                          <m:t>15 900 000</m:t>
                        </m:r>
                      </m:den>
                    </m:f>
                    <m:r>
                      <a:rPr lang="cs-CZ" sz="2900" b="1" i="1" smtClean="0">
                        <a:latin typeface="Cambria Math"/>
                      </a:rPr>
                      <m:t> </m:t>
                    </m:r>
                    <m:r>
                      <a:rPr lang="cs-CZ" sz="29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900" b="1" i="1" smtClean="0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9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300" b="1" dirty="0" smtClean="0"/>
                  <a:t>    Standard - ČR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4065316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15963" y="3570288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kument" r:id="rId7" imgW="6348729" imgH="3399723" progId="Word.Document.12">
                  <p:embed/>
                </p:oleObj>
              </mc:Choice>
              <mc:Fallback>
                <p:oleObj name="Dokument" r:id="rId7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570288"/>
                        <a:ext cx="6511925" cy="3490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4628474"/>
            <a:ext cx="1224136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27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</a:t>
            </a:r>
            <a:r>
              <a:rPr lang="cs-CZ" sz="2700" b="1" dirty="0" smtClean="0">
                <a:solidFill>
                  <a:srgbClr val="3608B8"/>
                </a:solidFill>
              </a:rPr>
              <a:t>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2.a. Jaká by byla hrubá úmrtnost ve standardu při použití spec. měr úmrtnosti zjištěných v ČR?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Hrubá úmrtnost ve standardu = 9,8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STANDARDIZOVANÁ ÚMRTNOST PRO ČR = 9,8</a:t>
            </a:r>
            <a:endParaRPr lang="cs-CZ" sz="24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     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 smtClean="0"/>
              <a:t>    Standard - ČR</a:t>
            </a:r>
          </a:p>
          <a:p>
            <a:pPr marL="0" indent="0">
              <a:buNone/>
            </a:pPr>
            <a:endParaRPr lang="cs-CZ" sz="1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755576" y="3717032"/>
          <a:ext cx="6511925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okument" r:id="rId6" imgW="6348729" imgH="3399723" progId="Word.Document.12">
                  <p:embed/>
                </p:oleObj>
              </mc:Choice>
              <mc:Fallback>
                <p:oleObj name="Dokument" r:id="rId6" imgW="6348729" imgH="33997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17032"/>
                        <a:ext cx="6511925" cy="3490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146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5624" cy="1224136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2.b. </a:t>
            </a:r>
            <a:r>
              <a:rPr lang="cs-CZ" sz="2400" b="1" dirty="0">
                <a:solidFill>
                  <a:srgbClr val="FF0000"/>
                </a:solidFill>
              </a:rPr>
              <a:t>Jaká by byla hrubá úmrtnost ve standardu při použití spec. měr úmrtnosti zjištěných </a:t>
            </a:r>
            <a:r>
              <a:rPr lang="cs-CZ" sz="2400" b="1" dirty="0" smtClean="0">
                <a:solidFill>
                  <a:srgbClr val="FF0000"/>
                </a:solidFill>
              </a:rPr>
              <a:t>ve SR</a:t>
            </a:r>
            <a:r>
              <a:rPr lang="cs-CZ" sz="2400" b="1" dirty="0">
                <a:solidFill>
                  <a:srgbClr val="FF0000"/>
                </a:solidFill>
              </a:rPr>
              <a:t>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323528" y="908720"/>
                <a:ext cx="8568952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600" b="1" dirty="0" smtClean="0"/>
                  <a:t>      </a:t>
                </a:r>
                <a:r>
                  <a:rPr lang="cs-CZ" sz="2600" b="1" dirty="0"/>
                  <a:t>Hrubá 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6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6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endParaRPr lang="cs-CZ" sz="1400" b="1" dirty="0"/>
              </a:p>
              <a:p>
                <a:pPr marL="0" indent="0">
                  <a:buNone/>
                </a:pPr>
                <a:r>
                  <a:rPr lang="cs-CZ" sz="1600" b="1" dirty="0" smtClean="0"/>
                  <a:t>      </a:t>
                </a: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528" y="908720"/>
                <a:ext cx="8568952" cy="481488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95536" y="3018043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kument" r:id="rId7" imgW="6250712" imgH="3407642" progId="Word.Document.12">
                  <p:embed/>
                </p:oleObj>
              </mc:Choice>
              <mc:Fallback>
                <p:oleObj name="Dokument" r:id="rId7" imgW="6250712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18043"/>
                        <a:ext cx="6200775" cy="3379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3066629" y="4430542"/>
            <a:ext cx="929307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black"/>
                </a:solidFill>
              </a:rPr>
              <a:t>???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20498" y="4430542"/>
            <a:ext cx="1152128" cy="288032"/>
          </a:xfrm>
          <a:prstGeom prst="rect">
            <a:avLst/>
          </a:prstGeom>
          <a:solidFill>
            <a:schemeClr val="accent4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prstClr val="black"/>
                </a:solidFill>
              </a:rPr>
              <a:t>Std. úm.</a:t>
            </a:r>
            <a:endParaRPr lang="cs-CZ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7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908050"/>
                <a:ext cx="8229600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2600" b="1" dirty="0" smtClean="0"/>
                  <a:t>               Hrubá </a:t>
                </a:r>
                <a:r>
                  <a:rPr lang="cs-CZ" sz="2600" b="1" dirty="0"/>
                  <a:t>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6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6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r>
                  <a:rPr lang="cs-CZ" sz="1050" b="1" dirty="0"/>
                  <a:t>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908050"/>
                <a:ext cx="8229600" cy="481488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95536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kument" r:id="rId7" imgW="6250712" imgH="3407642" progId="Word.Document.12">
                  <p:embed/>
                </p:oleObj>
              </mc:Choice>
              <mc:Fallback>
                <p:oleObj name="Dokument" r:id="rId7" imgW="6250712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6200775" cy="3379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31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908050"/>
                <a:ext cx="8820472" cy="481488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r>
                  <a:rPr lang="cs-CZ" sz="1600" b="1" dirty="0" smtClean="0"/>
                  <a:t>                </a:t>
                </a:r>
                <a:r>
                  <a:rPr lang="cs-CZ" sz="2400" b="1" dirty="0" smtClean="0"/>
                  <a:t>Hrubá </a:t>
                </a:r>
                <a:r>
                  <a:rPr lang="cs-CZ" sz="2400" b="1" dirty="0"/>
                  <a:t>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4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4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4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4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4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4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4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4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4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4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4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400" b="1" dirty="0"/>
                          <m:t>.</m:t>
                        </m:r>
                      </m:den>
                    </m:f>
                    <m:r>
                      <a:rPr lang="cs-CZ" sz="2400" b="1" i="1">
                        <a:latin typeface="Cambria Math"/>
                      </a:rPr>
                      <m:t> </m:t>
                    </m:r>
                    <m:r>
                      <a:rPr lang="cs-CZ" sz="24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4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400" b="1" dirty="0"/>
              </a:p>
              <a:p>
                <a:pPr marL="0" indent="0">
                  <a:buNone/>
                </a:pPr>
                <a:r>
                  <a:rPr lang="cs-CZ" sz="2600" b="1" dirty="0"/>
                  <a:t>      </a:t>
                </a:r>
              </a:p>
              <a:p>
                <a:pPr marL="0" indent="0">
                  <a:buNone/>
                </a:pPr>
                <a:endParaRPr lang="cs-CZ" sz="2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908050"/>
                <a:ext cx="8820472" cy="481488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95536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kument" r:id="rId7" imgW="6250712" imgH="3407642" progId="Word.Document.12">
                  <p:embed/>
                </p:oleObj>
              </mc:Choice>
              <mc:Fallback>
                <p:oleObj name="Dokument" r:id="rId7" imgW="6250712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6200775" cy="3379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25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použití 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908050"/>
                <a:ext cx="8388424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r>
                  <a:rPr lang="cs-CZ" sz="2600" b="1" dirty="0"/>
                  <a:t> </a:t>
                </a:r>
                <a:r>
                  <a:rPr lang="cs-CZ" sz="2600" b="1" dirty="0" smtClean="0"/>
                  <a:t>     Hrubá </a:t>
                </a:r>
                <a:r>
                  <a:rPr lang="cs-CZ" sz="2600" b="1" dirty="0"/>
                  <a:t>úmrtnost ve st.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 dirty="0"/>
                          <m:t>po</m:t>
                        </m:r>
                        <m:r>
                          <m:rPr>
                            <m:nor/>
                          </m:rPr>
                          <a:rPr lang="cs-CZ" sz="2600" b="1" dirty="0"/>
                          <m:t>č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zem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</m:t>
                        </m:r>
                        <m:r>
                          <m:rPr>
                            <m:nor/>
                          </m:rPr>
                          <a:rPr lang="cs-CZ" sz="2600" b="1" dirty="0"/>
                          <m:t>el</m:t>
                        </m:r>
                        <m:r>
                          <m:rPr>
                            <m:nor/>
                          </m:rPr>
                          <a:rPr lang="cs-CZ" sz="2600" b="1" dirty="0"/>
                          <m:t>ý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ch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celkem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ř.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stav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obyvatelstva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ve</m:t>
                        </m:r>
                        <m:r>
                          <m:rPr>
                            <m:nor/>
                          </m:rPr>
                          <a:rPr lang="cs-CZ" sz="2600" b="1" dirty="0"/>
                          <m:t> </m:t>
                        </m:r>
                        <m:r>
                          <m:rPr>
                            <m:nor/>
                          </m:rPr>
                          <a:rPr lang="cs-CZ" sz="2600" b="1" dirty="0"/>
                          <m:t>st</m:t>
                        </m:r>
                        <m:r>
                          <m:rPr>
                            <m:nor/>
                          </m:rPr>
                          <a:rPr lang="cs-CZ" sz="2600" b="1" dirty="0"/>
                          <m:t>.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/>
              </a:p>
              <a:p>
                <a:pPr marL="0" indent="0">
                  <a:buNone/>
                </a:pPr>
                <a:endParaRPr lang="cs-CZ" sz="2600" b="1" dirty="0"/>
              </a:p>
              <a:p>
                <a:pPr marL="0" indent="0">
                  <a:buNone/>
                </a:pPr>
                <a:r>
                  <a:rPr lang="cs-CZ" sz="2600" b="1" dirty="0"/>
                  <a:t>      </a:t>
                </a:r>
              </a:p>
              <a:p>
                <a:pPr marL="0" indent="0">
                  <a:buNone/>
                </a:pPr>
                <a:r>
                  <a:rPr lang="cs-CZ" sz="2600" b="1" dirty="0" smtClean="0"/>
                  <a:t>    </a:t>
                </a:r>
                <a:endParaRPr lang="cs-CZ" sz="2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908050"/>
                <a:ext cx="8388424" cy="481488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95536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okument" r:id="rId7" imgW="6250712" imgH="3407642" progId="Word.Document.12">
                  <p:embed/>
                </p:oleObj>
              </mc:Choice>
              <mc:Fallback>
                <p:oleObj name="Dokument" r:id="rId7" imgW="6250712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6200775" cy="3379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156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</a:t>
            </a: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použití </a:t>
            </a:r>
            <a:r>
              <a:rPr lang="cs-CZ" sz="2400" b="1" dirty="0">
                <a:solidFill>
                  <a:srgbClr val="FF0000"/>
                </a:solidFill>
              </a:rPr>
              <a:t>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text 3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908050"/>
                <a:ext cx="8229600" cy="48148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1600" dirty="0" smtClean="0"/>
                  <a:t>                             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    </a:t>
                </a:r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endParaRPr lang="cs-CZ" sz="1600" b="1" dirty="0"/>
              </a:p>
              <a:p>
                <a:pPr marL="0" indent="0">
                  <a:buNone/>
                </a:pPr>
                <a:endParaRPr lang="cs-CZ" sz="1600" b="1" dirty="0" smtClean="0"/>
              </a:p>
              <a:p>
                <a:pPr marL="0" indent="0">
                  <a:buNone/>
                </a:pPr>
                <a:r>
                  <a:rPr lang="cs-CZ" sz="1600" b="1" dirty="0"/>
                  <a:t> </a:t>
                </a:r>
                <a:r>
                  <a:rPr lang="cs-CZ" sz="1600" b="1" dirty="0" smtClean="0"/>
                  <a:t>                                </a:t>
                </a:r>
                <a:r>
                  <a:rPr lang="cs-CZ" sz="2600" b="1" dirty="0" smtClean="0"/>
                  <a:t>Hrubá </a:t>
                </a:r>
                <a:r>
                  <a:rPr lang="cs-CZ" sz="2600" b="1" dirty="0"/>
                  <a:t>úmrtnost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 b="1" i="0" smtClean="0">
                            <a:latin typeface="Arial" pitchFamily="34" charset="0"/>
                            <a:cs typeface="Arial" pitchFamily="34" charset="0"/>
                          </a:rPr>
                          <m:t>169 935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 b="1" i="0" dirty="0" smtClean="0">
                            <a:latin typeface="Arial" pitchFamily="34" charset="0"/>
                            <a:cs typeface="Arial" pitchFamily="34" charset="0"/>
                          </a:rPr>
                          <m:t>15 900 000</m:t>
                        </m:r>
                      </m:den>
                    </m:f>
                    <m:r>
                      <a:rPr lang="cs-CZ" sz="2600" b="1" i="1">
                        <a:latin typeface="Cambria Math"/>
                      </a:rPr>
                      <m:t> 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cs-CZ" sz="2600" b="1" i="1">
                        <a:latin typeface="Cambria Math"/>
                        <a:ea typeface="Cambria Math"/>
                      </a:rPr>
                      <m:t>𝟏𝟎𝟎𝟎</m:t>
                    </m:r>
                  </m:oMath>
                </a14:m>
                <a:endParaRPr lang="cs-CZ" sz="2600" b="1" dirty="0" smtClean="0"/>
              </a:p>
              <a:p>
                <a:pPr marL="0" indent="0">
                  <a:buNone/>
                </a:pPr>
                <a:endParaRPr lang="cs-CZ" sz="2600" b="1" dirty="0"/>
              </a:p>
              <a:p>
                <a:pPr marL="0" indent="0">
                  <a:buNone/>
                </a:pPr>
                <a:endParaRPr lang="cs-CZ" sz="2600" b="1" dirty="0"/>
              </a:p>
            </p:txBody>
          </p:sp>
        </mc:Choice>
        <mc:Fallback xmlns="">
          <p:sp>
            <p:nvSpPr>
              <p:cNvPr id="4" name="Zástupný symbol pro text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908050"/>
                <a:ext cx="8229600" cy="481488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95536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okument" r:id="rId7" imgW="6250712" imgH="3407642" progId="Word.Document.12">
                  <p:embed/>
                </p:oleObj>
              </mc:Choice>
              <mc:Fallback>
                <p:oleObj name="Dokument" r:id="rId7" imgW="6250712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6200775" cy="3379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571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podle věku</a:t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2.b. Jaká by byla hrubá úmrtnost ve standardu při </a:t>
            </a: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použití </a:t>
            </a:r>
            <a:r>
              <a:rPr lang="cs-CZ" sz="2400" b="1" dirty="0">
                <a:solidFill>
                  <a:srgbClr val="FF0000"/>
                </a:solidFill>
              </a:rPr>
              <a:t>spec. měr úmrtnosti zjištěných ve SR?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481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      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        Hrubá </a:t>
            </a:r>
            <a:r>
              <a:rPr lang="cs-CZ" sz="2400" dirty="0"/>
              <a:t>úmrtnost ve standardu = </a:t>
            </a:r>
            <a:r>
              <a:rPr lang="cs-CZ" sz="2400" dirty="0" smtClean="0"/>
              <a:t>10,7  </a:t>
            </a: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        STANDARDIZOVANÁ </a:t>
            </a:r>
            <a:r>
              <a:rPr lang="cs-CZ" sz="2400" b="1" dirty="0"/>
              <a:t>ÚMRTNOST PRO </a:t>
            </a:r>
            <a:r>
              <a:rPr lang="cs-CZ" sz="2400" b="1" dirty="0" smtClean="0"/>
              <a:t>SR </a:t>
            </a:r>
            <a:r>
              <a:rPr lang="cs-CZ" sz="2400" b="1" dirty="0"/>
              <a:t>= </a:t>
            </a:r>
            <a:r>
              <a:rPr lang="cs-CZ" sz="2400" b="1" dirty="0" smtClean="0"/>
              <a:t>10,7</a:t>
            </a:r>
            <a:endParaRPr lang="cs-CZ" sz="2400" b="1" dirty="0"/>
          </a:p>
          <a:p>
            <a:pPr marL="0" indent="0">
              <a:buNone/>
            </a:pPr>
            <a:endParaRPr lang="cs-CZ" sz="11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2600" b="1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95536" y="2924944"/>
          <a:ext cx="620077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Dokument" r:id="rId6" imgW="6250712" imgH="3407642" progId="Word.Document.12">
                  <p:embed/>
                </p:oleObj>
              </mc:Choice>
              <mc:Fallback>
                <p:oleObj name="Dokument" r:id="rId6" imgW="6250712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24944"/>
                        <a:ext cx="6200775" cy="3379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632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cs-CZ" sz="2700" b="1" dirty="0">
                <a:solidFill>
                  <a:srgbClr val="3608B8"/>
                </a:solidFill>
              </a:rPr>
              <a:t>Příklad: Přímá standardizace úmrtnosti </a:t>
            </a:r>
            <a:r>
              <a:rPr lang="cs-CZ" sz="2700" b="1" dirty="0" smtClean="0">
                <a:solidFill>
                  <a:srgbClr val="3608B8"/>
                </a:solidFill>
              </a:rPr>
              <a:t>podle věku</a:t>
            </a:r>
            <a:br>
              <a:rPr lang="cs-CZ" sz="2700" b="1" dirty="0" smtClean="0">
                <a:solidFill>
                  <a:srgbClr val="3608B8"/>
                </a:solidFill>
              </a:rPr>
            </a:br>
            <a:r>
              <a:rPr lang="cs-CZ" sz="1200" b="1" dirty="0" smtClean="0">
                <a:solidFill>
                  <a:srgbClr val="FFFF00"/>
                </a:solidFill>
              </a:rPr>
              <a:t>.</a:t>
            </a: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3. Srovnání</a:t>
            </a:r>
            <a:r>
              <a:rPr lang="cs-CZ" sz="2700" b="1" dirty="0">
                <a:solidFill>
                  <a:srgbClr val="3608B8"/>
                </a:solidFill>
              </a:rPr>
              <a:t/>
            </a:r>
            <a:br>
              <a:rPr lang="cs-CZ" sz="2700" b="1" dirty="0">
                <a:solidFill>
                  <a:srgbClr val="3608B8"/>
                </a:solidFill>
              </a:rPr>
            </a:br>
            <a:r>
              <a:rPr lang="cs-CZ" sz="2700" b="1" dirty="0" smtClean="0">
                <a:solidFill>
                  <a:srgbClr val="3608B8"/>
                </a:solidFill>
              </a:rPr>
              <a:t/>
            </a:r>
            <a:br>
              <a:rPr lang="cs-CZ" sz="2700" b="1" dirty="0" smtClean="0">
                <a:solidFill>
                  <a:srgbClr val="3608B8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/>
              <a:t>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b="1" dirty="0" smtClean="0"/>
              <a:t>  Standard - ČR           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2000" b="1" dirty="0" smtClean="0"/>
          </a:p>
          <a:p>
            <a:r>
              <a:rPr lang="cs-CZ" sz="2000" b="1" dirty="0" smtClean="0"/>
              <a:t>9,8 &lt; 10,7, tj. standardizovaná úmrtnost je v ČR menší než na Slovensku.</a:t>
            </a:r>
          </a:p>
          <a:p>
            <a:r>
              <a:rPr lang="cs-CZ" sz="2000" b="1" dirty="0" smtClean="0"/>
              <a:t>Kdyby obě země měly stejnou věkovou strukturu, byla by úmrtnost v ČR nižší než na Slovensku.</a:t>
            </a:r>
          </a:p>
          <a:p>
            <a:pPr marL="0" indent="0">
              <a:buNone/>
            </a:pPr>
            <a:endParaRPr lang="cs-CZ" sz="1600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539552" y="2132856"/>
          <a:ext cx="633730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okument" r:id="rId6" imgW="6387287" imgH="3407642" progId="Word.Document.12">
                  <p:embed/>
                </p:oleObj>
              </mc:Choice>
              <mc:Fallback>
                <p:oleObj name="Dokument" r:id="rId6" imgW="6387287" imgH="340764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6337300" cy="337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490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28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3608B8"/>
                </a:solidFill>
              </a:rPr>
              <a:t>Srovnávání </a:t>
            </a:r>
            <a:r>
              <a:rPr lang="cs-CZ" sz="3600" b="1" dirty="0" smtClean="0">
                <a:solidFill>
                  <a:srgbClr val="3608B8"/>
                </a:solidFill>
              </a:rPr>
              <a:t>ukazatelů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8"/>
          </a:xfrm>
        </p:spPr>
        <p:txBody>
          <a:bodyPr/>
          <a:lstStyle/>
          <a:p>
            <a:r>
              <a:rPr lang="cs-CZ" b="1" dirty="0"/>
              <a:t>Zlepšení v podskupinách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– </a:t>
            </a:r>
            <a:r>
              <a:rPr lang="cs-CZ" b="1" dirty="0">
                <a:solidFill>
                  <a:srgbClr val="C00000"/>
                </a:solidFill>
              </a:rPr>
              <a:t>specifické </a:t>
            </a:r>
            <a:r>
              <a:rPr lang="cs-CZ" b="1" dirty="0" smtClean="0">
                <a:solidFill>
                  <a:srgbClr val="C00000"/>
                </a:solidFill>
              </a:rPr>
              <a:t>ukazatele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899592" y="263691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150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pozdních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časných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3608B8"/>
                          </a:solidFill>
                        </a:rPr>
                        <a:t>90</a:t>
                      </a:r>
                      <a:endParaRPr lang="cs-CZ" b="1" dirty="0">
                        <a:solidFill>
                          <a:srgbClr val="3608B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7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pozdních 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 časných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zlepšení u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3608B8"/>
                          </a:solidFill>
                        </a:rPr>
                        <a:t>90</a:t>
                      </a:r>
                      <a:endParaRPr lang="cs-CZ" b="1" dirty="0">
                        <a:solidFill>
                          <a:srgbClr val="3608B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Pravá jednoduchá závorka 15"/>
          <p:cNvSpPr/>
          <p:nvPr/>
        </p:nvSpPr>
        <p:spPr>
          <a:xfrm>
            <a:off x="7092280" y="3212976"/>
            <a:ext cx="360040" cy="1080120"/>
          </a:xfrm>
          <a:prstGeom prst="rightBracket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Pravá jednoduchá závorka 19"/>
          <p:cNvSpPr/>
          <p:nvPr/>
        </p:nvSpPr>
        <p:spPr>
          <a:xfrm>
            <a:off x="7272300" y="3645024"/>
            <a:ext cx="360040" cy="1080120"/>
          </a:xfrm>
          <a:prstGeom prst="rightBracket">
            <a:avLst/>
          </a:prstGeom>
          <a:ln w="63500">
            <a:solidFill>
              <a:srgbClr val="3608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249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cs-CZ" sz="2600" b="1" dirty="0" smtClean="0">
                <a:solidFill>
                  <a:srgbClr val="3608B8"/>
                </a:solidFill>
              </a:rPr>
              <a:t>Příklad na standardizaci ukazatelů</a:t>
            </a:r>
            <a:endParaRPr lang="cs-CZ" sz="26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351047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 smtClean="0"/>
              <a:t>Ve </a:t>
            </a:r>
            <a:r>
              <a:rPr lang="cs-CZ" sz="2200" dirty="0"/>
              <a:t>studii byla srovnávána úmrtnost ve dvou nemocnicích A a </a:t>
            </a:r>
            <a:r>
              <a:rPr lang="cs-CZ" sz="2200" dirty="0" smtClean="0"/>
              <a:t>B. </a:t>
            </a:r>
            <a:r>
              <a:rPr lang="cs-CZ" sz="2000" dirty="0" smtClean="0"/>
              <a:t>Vypočítejte </a:t>
            </a:r>
            <a:r>
              <a:rPr lang="cs-CZ" sz="2000" dirty="0"/>
              <a:t>standardizovanou úmrtnost pro nemocnice A a </a:t>
            </a:r>
            <a:r>
              <a:rPr lang="cs-CZ" sz="2000" dirty="0" smtClean="0"/>
              <a:t>B, </a:t>
            </a:r>
            <a:r>
              <a:rPr lang="cs-CZ" sz="2000" dirty="0"/>
              <a:t>vypočítané hodnoty </a:t>
            </a:r>
            <a:r>
              <a:rPr lang="cs-CZ" sz="2000" dirty="0" smtClean="0"/>
              <a:t>interpretujte.</a:t>
            </a:r>
            <a:r>
              <a:rPr lang="cs-CZ" sz="1600" dirty="0"/>
              <a:t> </a:t>
            </a:r>
            <a:endParaRPr lang="cs-CZ" sz="1600" dirty="0" smtClean="0"/>
          </a:p>
          <a:p>
            <a:pPr marL="57150" indent="0"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51520" y="2420888"/>
          <a:ext cx="4032448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4096"/>
                <a:gridCol w="1728192"/>
                <a:gridCol w="648072"/>
                <a:gridCol w="792088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  <a:latin typeface="Times New Roman"/>
                          <a:ea typeface="Times New Roman"/>
                        </a:rPr>
                        <a:t>Věk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Počet hospitalizovaných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Počet zemřelých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abs.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na 100 hosp.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20 - 44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45 - 66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4,7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4787516" y="2420887"/>
          <a:ext cx="4032956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4096"/>
                <a:gridCol w="1800200"/>
                <a:gridCol w="648072"/>
                <a:gridCol w="720588"/>
              </a:tblGrid>
              <a:tr h="1276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Věk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Počet hospitalizovaných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Počet zemřelých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45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abs.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na 100 hosp.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20 - 44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800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45 - 66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900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788024" y="2092297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solidFill>
                  <a:prstClr val="black"/>
                </a:solidFill>
              </a:rPr>
              <a:t>Nemocnice B:</a:t>
            </a:r>
            <a:endParaRPr lang="cs-CZ" sz="16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36377" y="5013176"/>
          <a:ext cx="52720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Dokument" r:id="rId5" imgW="5959395" imgH="1575349" progId="Word.Document.12">
                  <p:embed/>
                </p:oleObj>
              </mc:Choice>
              <mc:Fallback>
                <p:oleObj name="Dokument" r:id="rId5" imgW="5959395" imgH="15753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77" y="5013176"/>
                        <a:ext cx="5272087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323528" y="4460920"/>
            <a:ext cx="2808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 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sz="1600" b="1" dirty="0">
                <a:solidFill>
                  <a:prstClr val="black"/>
                </a:solidFill>
              </a:rPr>
              <a:t>Věkové složení standardu: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19" y="2092297"/>
            <a:ext cx="1544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solidFill>
                  <a:prstClr val="black"/>
                </a:solidFill>
              </a:rPr>
              <a:t>Nemocnice A:</a:t>
            </a:r>
            <a:endParaRPr lang="cs-CZ" sz="1600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680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600" b="1" dirty="0" smtClean="0">
                <a:solidFill>
                  <a:srgbClr val="3608B8"/>
                </a:solidFill>
              </a:rPr>
              <a:t>Výsledky pro kontrolu</a:t>
            </a:r>
            <a:endParaRPr lang="cs-CZ" sz="26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Standardizovaná úmrtnost v nemocnici A = 3,3  na 100 hospitalizovaných.</a:t>
            </a:r>
          </a:p>
          <a:p>
            <a:r>
              <a:rPr lang="cs-CZ" sz="2400" dirty="0"/>
              <a:t>Standardizovaná úmrtnost v nemocnici </a:t>
            </a:r>
            <a:r>
              <a:rPr lang="cs-CZ" sz="2400" dirty="0" smtClean="0"/>
              <a:t>B </a:t>
            </a:r>
            <a:r>
              <a:rPr lang="cs-CZ" sz="2400" dirty="0"/>
              <a:t>= </a:t>
            </a:r>
            <a:r>
              <a:rPr lang="cs-CZ" sz="2400" dirty="0" smtClean="0"/>
              <a:t>4,7 </a:t>
            </a:r>
            <a:r>
              <a:rPr lang="cs-CZ" sz="2400" dirty="0"/>
              <a:t>na 100 hospitalizovaných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Hrubé míry úmrtnosti srovnávaných nemocnic jsou ovlivněny rozdílnou věkovou strukturou jejich pacientů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Pokud by srovnávané nemocnice měly stejné složení pacientů z hlediska věku (viz standard), byla by úmrtnost   v nemocnici A nižší (3,3) než v nemocnici B (4,7).</a:t>
            </a:r>
            <a:endParaRPr lang="cs-CZ" sz="2400" dirty="0"/>
          </a:p>
          <a:p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0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395465" y="6581001"/>
            <a:ext cx="2762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>
                <a:solidFill>
                  <a:prstClr val="black"/>
                </a:solidFill>
              </a:rPr>
              <a:t>Zdroj: ÚZIS: Zdravotnická ročenka ČR 2015</a:t>
            </a:r>
            <a:endParaRPr lang="cs-CZ" sz="1000" i="1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758"/>
            <a:ext cx="4994871" cy="6870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95465" y="6581001"/>
            <a:ext cx="2762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>
                <a:solidFill>
                  <a:prstClr val="black"/>
                </a:solidFill>
              </a:rPr>
              <a:t>Zdroj: ÚZIS: Zdravotnická ročenka ČR 2015</a:t>
            </a:r>
            <a:endParaRPr lang="cs-CZ" sz="1000" i="1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0"/>
            <a:ext cx="5112568" cy="6864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0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95465" y="6581001"/>
            <a:ext cx="2762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>
                <a:solidFill>
                  <a:prstClr val="black"/>
                </a:solidFill>
              </a:rPr>
              <a:t>Zdroj: ÚZIS: Zdravotnická ročenka ČR 2015</a:t>
            </a:r>
            <a:endParaRPr lang="cs-CZ" sz="1000" i="1" dirty="0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8952712" cy="5616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8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95465" y="6581001"/>
            <a:ext cx="2762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 smtClean="0">
                <a:solidFill>
                  <a:prstClr val="black"/>
                </a:solidFill>
              </a:rPr>
              <a:t>Zdroj: ÚZIS: Zdravotnická ročenka ČR 2015</a:t>
            </a:r>
            <a:endParaRPr lang="cs-CZ" sz="1000" i="1" dirty="0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76672"/>
            <a:ext cx="8812381" cy="5544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52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Text Box 2"/>
          <p:cNvSpPr txBox="1">
            <a:spLocks noChangeArrowheads="1"/>
          </p:cNvSpPr>
          <p:nvPr/>
        </p:nvSpPr>
        <p:spPr bwMode="auto">
          <a:xfrm>
            <a:off x="971550" y="92075"/>
            <a:ext cx="78120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3608B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Diagnózy C18-C21: incidence </a:t>
            </a:r>
            <a:r>
              <a:rPr lang="cs-CZ" sz="2200" b="1" dirty="0" smtClean="0">
                <a:solidFill>
                  <a:srgbClr val="3608B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 tlustého střeva a konečníku ve </a:t>
            </a:r>
            <a:r>
              <a:rPr lang="cs-CZ" sz="2200" b="1" dirty="0">
                <a:solidFill>
                  <a:srgbClr val="3608B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světě</a:t>
            </a:r>
          </a:p>
        </p:txBody>
      </p:sp>
      <p:sp>
        <p:nvSpPr>
          <p:cNvPr id="1095761" name="Text Box 3"/>
          <p:cNvSpPr txBox="1">
            <a:spLocks noChangeArrowheads="1"/>
          </p:cNvSpPr>
          <p:nvPr/>
        </p:nvSpPr>
        <p:spPr bwMode="auto">
          <a:xfrm>
            <a:off x="107950" y="6565900"/>
            <a:ext cx="3384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cs-CZ" dirty="0">
                <a:solidFill>
                  <a:prstClr val="black"/>
                </a:solidFill>
              </a:rPr>
              <a:t>Epidemiologie C18-C21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95684" name="Object 4"/>
          <p:cNvGraphicFramePr>
            <a:graphicFrameLocks noChangeAspect="1"/>
          </p:cNvGraphicFramePr>
          <p:nvPr/>
        </p:nvGraphicFramePr>
        <p:xfrm>
          <a:off x="180975" y="1066800"/>
          <a:ext cx="386715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Graf" r:id="rId5" imgW="3905312" imgH="5124585" progId="MSGraph.Chart.8">
                  <p:embed followColorScheme="full"/>
                </p:oleObj>
              </mc:Choice>
              <mc:Fallback>
                <p:oleObj name="Graf" r:id="rId5" imgW="3905312" imgH="51245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066800"/>
                        <a:ext cx="3867150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62" name="Text Box 5"/>
          <p:cNvSpPr txBox="1">
            <a:spLocks noChangeArrowheads="1"/>
          </p:cNvSpPr>
          <p:nvPr/>
        </p:nvSpPr>
        <p:spPr bwMode="auto">
          <a:xfrm>
            <a:off x="3132138" y="1001713"/>
            <a:ext cx="792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0" lang="cs-CZ" sz="1000" dirty="0">
                <a:solidFill>
                  <a:prstClr val="black"/>
                </a:solidFill>
              </a:rPr>
              <a:t>ASR(W)</a:t>
            </a:r>
          </a:p>
        </p:txBody>
      </p:sp>
      <p:sp>
        <p:nvSpPr>
          <p:cNvPr id="1095763" name="Text Box 6"/>
          <p:cNvSpPr txBox="1">
            <a:spLocks noChangeArrowheads="1"/>
          </p:cNvSpPr>
          <p:nvPr/>
        </p:nvSpPr>
        <p:spPr bwMode="auto">
          <a:xfrm>
            <a:off x="2916238" y="2179638"/>
            <a:ext cx="1368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cs-CZ" sz="1000" dirty="0">
                <a:solidFill>
                  <a:prstClr val="black"/>
                </a:solidFill>
              </a:rPr>
              <a:t>Ostatní země světa</a:t>
            </a:r>
          </a:p>
          <a:p>
            <a:pPr eaLnBrk="1" hangingPunct="1"/>
            <a:r>
              <a:rPr kumimoji="0" lang="cs-CZ" sz="1000" dirty="0">
                <a:solidFill>
                  <a:prstClr val="black"/>
                </a:solidFill>
              </a:rPr>
              <a:t>Evropské země</a:t>
            </a:r>
          </a:p>
          <a:p>
            <a:pPr eaLnBrk="1" hangingPunct="1"/>
            <a:r>
              <a:rPr kumimoji="0" lang="cs-CZ" sz="1000" dirty="0">
                <a:solidFill>
                  <a:prstClr val="black"/>
                </a:solidFill>
              </a:rPr>
              <a:t>Česká republika</a:t>
            </a:r>
          </a:p>
        </p:txBody>
      </p:sp>
      <p:sp>
        <p:nvSpPr>
          <p:cNvPr id="1095764" name="Rectangle 7"/>
          <p:cNvSpPr>
            <a:spLocks noChangeArrowheads="1"/>
          </p:cNvSpPr>
          <p:nvPr/>
        </p:nvSpPr>
        <p:spPr bwMode="auto">
          <a:xfrm>
            <a:off x="2844800" y="2262188"/>
            <a:ext cx="107950" cy="1079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765" name="Rectangle 8"/>
          <p:cNvSpPr>
            <a:spLocks noChangeArrowheads="1"/>
          </p:cNvSpPr>
          <p:nvPr/>
        </p:nvSpPr>
        <p:spPr bwMode="auto">
          <a:xfrm>
            <a:off x="2844800" y="2409825"/>
            <a:ext cx="107950" cy="1079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766" name="Rectangle 9"/>
          <p:cNvSpPr>
            <a:spLocks noChangeArrowheads="1"/>
          </p:cNvSpPr>
          <p:nvPr/>
        </p:nvSpPr>
        <p:spPr bwMode="auto">
          <a:xfrm>
            <a:off x="2844800" y="2559050"/>
            <a:ext cx="107950" cy="107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767" name="Text Box 10"/>
          <p:cNvSpPr txBox="1">
            <a:spLocks noChangeArrowheads="1"/>
          </p:cNvSpPr>
          <p:nvPr/>
        </p:nvSpPr>
        <p:spPr bwMode="auto">
          <a:xfrm>
            <a:off x="377825" y="908050"/>
            <a:ext cx="2735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cs-CZ" sz="1400" dirty="0">
                <a:solidFill>
                  <a:prstClr val="black"/>
                </a:solidFill>
              </a:rPr>
              <a:t>Muži</a:t>
            </a:r>
          </a:p>
        </p:txBody>
      </p:sp>
      <p:graphicFrame>
        <p:nvGraphicFramePr>
          <p:cNvPr id="1095691" name="Group 11"/>
          <p:cNvGraphicFramePr>
            <a:graphicFrameLocks noGrp="1"/>
          </p:cNvGraphicFramePr>
          <p:nvPr/>
        </p:nvGraphicFramePr>
        <p:xfrm>
          <a:off x="2003425" y="2873375"/>
          <a:ext cx="2208213" cy="3200400"/>
        </p:xfrm>
        <a:graphic>
          <a:graphicData uri="http://schemas.openxmlformats.org/drawingml/2006/table">
            <a:tbl>
              <a:tblPr/>
              <a:tblGrid>
                <a:gridCol w="247650"/>
                <a:gridCol w="1420813"/>
                <a:gridCol w="53975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ASR(W)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  <a:endParaRPr kumimoji="1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Česká republika</a:t>
                      </a:r>
                      <a:endParaRPr kumimoji="1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58,5</a:t>
                      </a:r>
                      <a:endParaRPr kumimoji="1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Maďarsko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56,6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Slovensko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54,5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Nový Zéland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53,0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Japonsko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49,3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Austrálie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47,4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Německo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45,5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Chorvatsko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44,7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Spojené Státy Americké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44,6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Slovinsko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Lucembursko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43,6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43,4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43,1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Švédsko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42,7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Kanada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42,2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Rakousko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42,1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Izrael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41,9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Dánsko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41,0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Nizozemsko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40,9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Francie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40,8</a:t>
                      </a: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5759" name="Object 79"/>
          <p:cNvGraphicFramePr>
            <a:graphicFrameLocks noChangeAspect="1"/>
          </p:cNvGraphicFramePr>
          <p:nvPr/>
        </p:nvGraphicFramePr>
        <p:xfrm>
          <a:off x="4953000" y="1063625"/>
          <a:ext cx="386715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Graf" r:id="rId7" imgW="3905312" imgH="5124585" progId="MSGraph.Chart.8">
                  <p:embed followColorScheme="full"/>
                </p:oleObj>
              </mc:Choice>
              <mc:Fallback>
                <p:oleObj name="Graf" r:id="rId7" imgW="3905312" imgH="51245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63625"/>
                        <a:ext cx="3867150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32" name="Text Box 80"/>
          <p:cNvSpPr txBox="1">
            <a:spLocks noChangeArrowheads="1"/>
          </p:cNvSpPr>
          <p:nvPr/>
        </p:nvSpPr>
        <p:spPr bwMode="auto">
          <a:xfrm>
            <a:off x="7904163" y="998538"/>
            <a:ext cx="792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0" lang="cs-CZ" sz="1000" dirty="0">
                <a:solidFill>
                  <a:prstClr val="black"/>
                </a:solidFill>
              </a:rPr>
              <a:t>ASR(W)</a:t>
            </a:r>
          </a:p>
        </p:txBody>
      </p:sp>
      <p:sp>
        <p:nvSpPr>
          <p:cNvPr id="1095833" name="Text Box 81"/>
          <p:cNvSpPr txBox="1">
            <a:spLocks noChangeArrowheads="1"/>
          </p:cNvSpPr>
          <p:nvPr/>
        </p:nvSpPr>
        <p:spPr bwMode="auto">
          <a:xfrm>
            <a:off x="7524750" y="2176463"/>
            <a:ext cx="1368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cs-CZ" sz="1000" dirty="0">
                <a:solidFill>
                  <a:prstClr val="black"/>
                </a:solidFill>
              </a:rPr>
              <a:t>Ostatní země světa</a:t>
            </a:r>
          </a:p>
          <a:p>
            <a:pPr eaLnBrk="1" hangingPunct="1"/>
            <a:r>
              <a:rPr kumimoji="0" lang="cs-CZ" sz="1000" dirty="0">
                <a:solidFill>
                  <a:prstClr val="black"/>
                </a:solidFill>
              </a:rPr>
              <a:t>Evropské země</a:t>
            </a:r>
          </a:p>
          <a:p>
            <a:pPr eaLnBrk="1" hangingPunct="1"/>
            <a:r>
              <a:rPr kumimoji="0" lang="cs-CZ" sz="1000" dirty="0">
                <a:solidFill>
                  <a:prstClr val="black"/>
                </a:solidFill>
              </a:rPr>
              <a:t>Česká republika</a:t>
            </a:r>
          </a:p>
        </p:txBody>
      </p:sp>
      <p:sp>
        <p:nvSpPr>
          <p:cNvPr id="1095834" name="Rectangle 82"/>
          <p:cNvSpPr>
            <a:spLocks noChangeArrowheads="1"/>
          </p:cNvSpPr>
          <p:nvPr/>
        </p:nvSpPr>
        <p:spPr bwMode="auto">
          <a:xfrm>
            <a:off x="7453313" y="2259013"/>
            <a:ext cx="107950" cy="1079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835" name="Rectangle 83"/>
          <p:cNvSpPr>
            <a:spLocks noChangeArrowheads="1"/>
          </p:cNvSpPr>
          <p:nvPr/>
        </p:nvSpPr>
        <p:spPr bwMode="auto">
          <a:xfrm>
            <a:off x="7453313" y="2406650"/>
            <a:ext cx="107950" cy="10795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836" name="Rectangle 84"/>
          <p:cNvSpPr>
            <a:spLocks noChangeArrowheads="1"/>
          </p:cNvSpPr>
          <p:nvPr/>
        </p:nvSpPr>
        <p:spPr bwMode="auto">
          <a:xfrm>
            <a:off x="7453313" y="2555875"/>
            <a:ext cx="107950" cy="107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95837" name="Text Box 85"/>
          <p:cNvSpPr txBox="1">
            <a:spLocks noChangeArrowheads="1"/>
          </p:cNvSpPr>
          <p:nvPr/>
        </p:nvSpPr>
        <p:spPr bwMode="auto">
          <a:xfrm>
            <a:off x="5149850" y="892175"/>
            <a:ext cx="2735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cs-CZ" sz="1400" dirty="0">
                <a:solidFill>
                  <a:prstClr val="black"/>
                </a:solidFill>
              </a:rPr>
              <a:t>Ženy</a:t>
            </a:r>
          </a:p>
        </p:txBody>
      </p:sp>
      <p:graphicFrame>
        <p:nvGraphicFramePr>
          <p:cNvPr id="2" name="Group 86"/>
          <p:cNvGraphicFramePr>
            <a:graphicFrameLocks noGrp="1"/>
          </p:cNvGraphicFramePr>
          <p:nvPr/>
        </p:nvGraphicFramePr>
        <p:xfrm>
          <a:off x="6611938" y="2870200"/>
          <a:ext cx="2208212" cy="3200400"/>
        </p:xfrm>
        <a:graphic>
          <a:graphicData uri="http://schemas.openxmlformats.org/drawingml/2006/table">
            <a:tbl>
              <a:tblPr/>
              <a:tblGrid>
                <a:gridCol w="247650"/>
                <a:gridCol w="1420812"/>
                <a:gridCol w="53975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ASR(W)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Nový Zéland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42,2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37,1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Austrálie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35,9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Izrael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34,9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Maďarsko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33,7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Spojené Státy Americké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33,1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Německo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33,1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Dánsko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Česká republika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32,0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Nizozemsko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30,8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Lucembursko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30,7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Kanada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30,6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Singapur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29,9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Uruguay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15.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Rakousko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27,8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16.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Slovensko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27,4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17.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Island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18.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Irsko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19.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Belgie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26,8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20.</a:t>
                      </a:r>
                    </a:p>
                  </a:txBody>
                  <a:tcPr marL="36000" marR="36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Itálie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26,6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902" name="Rectangle 154"/>
          <p:cNvSpPr>
            <a:spLocks noChangeArrowheads="1"/>
          </p:cNvSpPr>
          <p:nvPr/>
        </p:nvSpPr>
        <p:spPr bwMode="auto">
          <a:xfrm>
            <a:off x="2484438" y="6472238"/>
            <a:ext cx="6408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</a:rPr>
              <a:t>Zdroj: J. Ferlay, F. Bray, P. Pisani and D.M. Parkin: GLOBOCAN 2002: Cancer Incidence, Mortality and Prevalence Worldwide. IARC CancerBase No. 5. version 2.0, IARC</a:t>
            </a:r>
            <a:r>
              <a:rPr lang="cs-CZ" sz="1000" dirty="0">
                <a:solidFill>
                  <a:prstClr val="black"/>
                </a:solidFill>
              </a:rPr>
              <a:t> </a:t>
            </a:r>
            <a:r>
              <a:rPr lang="en-GB" sz="1000" dirty="0">
                <a:solidFill>
                  <a:prstClr val="black"/>
                </a:solidFill>
              </a:rPr>
              <a:t>Press, Lyon, 2004, http://www-dep.iarc.fr</a:t>
            </a:r>
            <a:r>
              <a:rPr lang="cs-CZ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95903" name="Rectangle 155"/>
          <p:cNvSpPr>
            <a:spLocks noChangeArrowheads="1"/>
          </p:cNvSpPr>
          <p:nvPr/>
        </p:nvSpPr>
        <p:spPr bwMode="auto">
          <a:xfrm>
            <a:off x="250825" y="6165850"/>
            <a:ext cx="871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000" dirty="0">
                <a:solidFill>
                  <a:prstClr val="black"/>
                </a:solidFill>
              </a:rPr>
              <a:t>ASR(W): věkově standardizovaná incidence na světový standard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56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solidFill>
                  <a:srgbClr val="3608B8"/>
                </a:solidFill>
              </a:rPr>
              <a:t>Srovnávání ukazatelů</a:t>
            </a:r>
            <a:endParaRPr lang="cs-CZ" sz="32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cs-CZ" dirty="0"/>
              <a:t>Obě nemocnice byly </a:t>
            </a:r>
            <a:r>
              <a:rPr lang="cs-CZ" b="1" dirty="0"/>
              <a:t>stejně úspěšné</a:t>
            </a:r>
            <a:r>
              <a:rPr lang="cs-CZ" dirty="0"/>
              <a:t> při léčbě časných a pozdních případů </a:t>
            </a:r>
            <a:r>
              <a:rPr lang="cs-CZ" dirty="0" smtClean="0"/>
              <a:t>nemoci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cs-CZ" b="1" i="1" dirty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cs-CZ" b="1" dirty="0" smtClean="0"/>
              <a:t>Kdyby </a:t>
            </a:r>
            <a:r>
              <a:rPr lang="cs-CZ" b="1" dirty="0"/>
              <a:t>skladba</a:t>
            </a:r>
            <a:r>
              <a:rPr lang="cs-CZ" dirty="0"/>
              <a:t> pacientů byla v obou nemocnicích </a:t>
            </a:r>
            <a:r>
              <a:rPr lang="cs-CZ" b="1" dirty="0"/>
              <a:t>stejná</a:t>
            </a:r>
            <a:r>
              <a:rPr lang="cs-CZ" dirty="0"/>
              <a:t>, byl by </a:t>
            </a:r>
            <a:r>
              <a:rPr lang="cs-CZ" b="1" dirty="0"/>
              <a:t>stejný i podíl zlepšení</a:t>
            </a:r>
            <a:r>
              <a:rPr lang="cs-CZ" dirty="0"/>
              <a:t>.</a:t>
            </a:r>
            <a:endParaRPr lang="cs-CZ" b="1" dirty="0"/>
          </a:p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49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608B8"/>
                </a:solidFill>
              </a:rPr>
              <a:t>Vlastnosti relativních ukazatelů</a:t>
            </a:r>
            <a:endParaRPr lang="cs-CZ" sz="32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Relativní ukazatele (celkové, hrubé) vyjadřují</a:t>
            </a:r>
          </a:p>
          <a:p>
            <a:pPr lvl="3"/>
            <a:r>
              <a:rPr lang="cs-CZ" sz="2800" dirty="0" smtClean="0"/>
              <a:t>jak</a:t>
            </a:r>
            <a:r>
              <a:rPr lang="cs-CZ" sz="2800" b="1" dirty="0" smtClean="0">
                <a:solidFill>
                  <a:srgbClr val="FF0000"/>
                </a:solidFill>
              </a:rPr>
              <a:t> četnost</a:t>
            </a:r>
            <a:r>
              <a:rPr lang="cs-CZ" sz="2800" dirty="0" smtClean="0"/>
              <a:t> výskytu jevu, </a:t>
            </a:r>
          </a:p>
          <a:p>
            <a:pPr lvl="3"/>
            <a:r>
              <a:rPr lang="cs-CZ" sz="2800" dirty="0" smtClean="0"/>
              <a:t>tak</a:t>
            </a:r>
            <a:r>
              <a:rPr lang="cs-CZ" sz="2800" b="1" dirty="0" smtClean="0">
                <a:solidFill>
                  <a:srgbClr val="FF0000"/>
                </a:solidFill>
              </a:rPr>
              <a:t> složení </a:t>
            </a:r>
            <a:r>
              <a:rPr lang="cs-CZ" sz="2800" dirty="0" smtClean="0"/>
              <a:t>populace.</a:t>
            </a:r>
          </a:p>
          <a:p>
            <a:endParaRPr lang="cs-CZ" sz="2800" dirty="0" smtClean="0"/>
          </a:p>
          <a:p>
            <a:r>
              <a:rPr lang="cs-CZ" sz="2800" dirty="0" smtClean="0"/>
              <a:t>Určité znaky souvisejí se zdravotním stavem</a:t>
            </a:r>
          </a:p>
          <a:p>
            <a:r>
              <a:rPr lang="cs-CZ" sz="2800" dirty="0" smtClean="0"/>
              <a:t>Populace = soubor podskupin</a:t>
            </a:r>
          </a:p>
          <a:p>
            <a:pPr lvl="1"/>
            <a:r>
              <a:rPr lang="cs-CZ" b="1" dirty="0" smtClean="0"/>
              <a:t>podskupiny dle znaku: </a:t>
            </a:r>
            <a:r>
              <a:rPr lang="cs-CZ" dirty="0" smtClean="0"/>
              <a:t>věk, pohlaví, vzdělání, náboženské vyznání, genetický základ, místo bydliště ….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915816" y="2708920"/>
            <a:ext cx="484632" cy="504056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0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611560" y="989046"/>
          <a:ext cx="2357721" cy="5616622"/>
        </p:xfrm>
        <a:graphic>
          <a:graphicData uri="http://schemas.openxmlformats.org/drawingml/2006/table">
            <a:tbl>
              <a:tblPr firstRow="1" firstCol="1" bandRow="1"/>
              <a:tblGrid>
                <a:gridCol w="2357721"/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 5letých věkových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15 - 19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– 24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– 29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34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– 39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– 44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– 49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– 54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– 59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– 64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– 69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– 74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– 79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80 - 84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– 89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90 - 94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95+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18519" y="-5075"/>
            <a:ext cx="8229600" cy="994121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3608B8"/>
                </a:solidFill>
              </a:rPr>
              <a:t>Rozdělení populace do podskupin podle věku nebo nejvyššího dosaženého vzdělání nebo rod. stavu</a:t>
            </a:r>
            <a:endParaRPr lang="cs-CZ" sz="2400" b="1" dirty="0">
              <a:solidFill>
                <a:srgbClr val="3608B8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254458" y="989046"/>
          <a:ext cx="2357721" cy="1690914"/>
        </p:xfrm>
        <a:graphic>
          <a:graphicData uri="http://schemas.openxmlformats.org/drawingml/2006/table">
            <a:tbl>
              <a:tblPr firstRow="1" firstCol="1" bandRow="1"/>
              <a:tblGrid>
                <a:gridCol w="2357721"/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Vzdělání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(vzdělanostní kategorie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Neukončené základní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bez maturity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s maturitou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Vysokoškolské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5908583" y="989046"/>
          <a:ext cx="2357721" cy="1690914"/>
        </p:xfrm>
        <a:graphic>
          <a:graphicData uri="http://schemas.openxmlformats.org/drawingml/2006/table">
            <a:tbl>
              <a:tblPr firstRow="1" firstCol="1" bandRow="1"/>
              <a:tblGrid>
                <a:gridCol w="2357721"/>
              </a:tblGrid>
              <a:tr h="536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Rodinný stav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(kategorie rod stavu</a:t>
                      </a:r>
                      <a:r>
                        <a:rPr lang="cs-CZ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Svobodný/á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Ženatý/vdaná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Rozvedený/á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Vdovec/vdova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Druh/družka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702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608B8"/>
                </a:solidFill>
              </a:rPr>
              <a:t>Vlastnosti relativních ukazatelů</a:t>
            </a:r>
            <a:endParaRPr lang="cs-CZ" sz="3200" b="1" dirty="0">
              <a:solidFill>
                <a:srgbClr val="3608B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Relativní ukazatele (celkové, hrubé) vyjadřují</a:t>
            </a:r>
          </a:p>
          <a:p>
            <a:pPr lvl="3"/>
            <a:r>
              <a:rPr lang="cs-CZ" sz="2800" dirty="0" smtClean="0"/>
              <a:t>jak</a:t>
            </a:r>
            <a:r>
              <a:rPr lang="cs-CZ" sz="2800" b="1" dirty="0" smtClean="0">
                <a:solidFill>
                  <a:srgbClr val="FF0000"/>
                </a:solidFill>
              </a:rPr>
              <a:t> četnost</a:t>
            </a:r>
            <a:r>
              <a:rPr lang="cs-CZ" sz="2800" dirty="0" smtClean="0"/>
              <a:t> výskytu jevu, </a:t>
            </a:r>
          </a:p>
          <a:p>
            <a:pPr lvl="3"/>
            <a:r>
              <a:rPr lang="cs-CZ" sz="2800" dirty="0" smtClean="0"/>
              <a:t>tak</a:t>
            </a:r>
            <a:r>
              <a:rPr lang="cs-CZ" sz="2800" b="1" dirty="0" smtClean="0">
                <a:solidFill>
                  <a:srgbClr val="FF0000"/>
                </a:solidFill>
              </a:rPr>
              <a:t> složení </a:t>
            </a:r>
            <a:r>
              <a:rPr lang="cs-CZ" sz="2800" dirty="0" smtClean="0"/>
              <a:t>populace.</a:t>
            </a:r>
          </a:p>
          <a:p>
            <a:endParaRPr lang="cs-CZ" sz="2800" dirty="0" smtClean="0"/>
          </a:p>
          <a:p>
            <a:r>
              <a:rPr lang="cs-CZ" sz="2800" dirty="0" smtClean="0"/>
              <a:t>Určité znaky souvisejí se zdravotním stavem</a:t>
            </a:r>
          </a:p>
          <a:p>
            <a:r>
              <a:rPr lang="cs-CZ" sz="2800" dirty="0" smtClean="0"/>
              <a:t>Populace = soubor podskupin</a:t>
            </a:r>
          </a:p>
          <a:p>
            <a:pPr lvl="1"/>
            <a:r>
              <a:rPr lang="cs-CZ" b="1" dirty="0"/>
              <a:t>podskupiny dle znaku: </a:t>
            </a:r>
            <a:r>
              <a:rPr lang="cs-CZ" dirty="0"/>
              <a:t>věk, pohlaví, vzdělání, náboženské vyznání, genetický základ, místo bydliště …. </a:t>
            </a:r>
          </a:p>
          <a:p>
            <a:pPr lvl="1"/>
            <a:r>
              <a:rPr lang="cs-CZ" dirty="0" smtClean="0"/>
              <a:t>podskupiny se liší jak velikostí (počet lidí v podskupině), tak mírou výskytu sledovaného jevu (počet případů sledovaného jevu)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2987824" y="2492896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5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c3c7db6-0409-4dbf-94b7-b0cff79f9156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2839</Words>
  <Application>Microsoft Office PowerPoint</Application>
  <PresentationFormat>Předvádění na obrazovce (4:3)</PresentationFormat>
  <Paragraphs>1146</Paragraphs>
  <Slides>56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65" baseType="lpstr">
      <vt:lpstr>Arial</vt:lpstr>
      <vt:lpstr>Arial Black</vt:lpstr>
      <vt:lpstr>Calibri</vt:lpstr>
      <vt:lpstr>Cambria Math</vt:lpstr>
      <vt:lpstr>Times New Roman</vt:lpstr>
      <vt:lpstr>Wingdings</vt:lpstr>
      <vt:lpstr>1_Motiv systému Office</vt:lpstr>
      <vt:lpstr>Dokument</vt:lpstr>
      <vt:lpstr>Graf</vt:lpstr>
      <vt:lpstr>Prezentace aplikace PowerPoint</vt:lpstr>
      <vt:lpstr>Srovnávání ukazatelů</vt:lpstr>
      <vt:lpstr>Srovnávání ukazatelů</vt:lpstr>
      <vt:lpstr>Srovnávání ukazatelů</vt:lpstr>
      <vt:lpstr>Srovnávání ukazatelů</vt:lpstr>
      <vt:lpstr>Srovnávání ukazatelů</vt:lpstr>
      <vt:lpstr>Vlastnosti relativních ukazatelů</vt:lpstr>
      <vt:lpstr>Rozdělení populace do podskupin podle věku nebo nejvyššího dosaženého vzdělání nebo rod. stavu</vt:lpstr>
      <vt:lpstr>Vlastnosti relativních ukazatelů</vt:lpstr>
      <vt:lpstr>Věková struktura a počet zemřelých</vt:lpstr>
      <vt:lpstr>Vlastnosti relativních ukazatelů</vt:lpstr>
      <vt:lpstr>Věková struktura a specifická úmrtnost</vt:lpstr>
      <vt:lpstr>Vlastnosti relativních ukazatelů</vt:lpstr>
      <vt:lpstr>Srovnejte specif. a hrubou úmrtnost v populaci A a B.</vt:lpstr>
      <vt:lpstr>Věková struktura a specifická úmrtnost</vt:lpstr>
      <vt:lpstr>Srovnání úmrtnosti</vt:lpstr>
      <vt:lpstr>Srovnávání relativních ukazatelů</vt:lpstr>
      <vt:lpstr>Ukazatele vhodné pro srovnávání</vt:lpstr>
      <vt:lpstr>Prezentace aplikace PowerPoint</vt:lpstr>
      <vt:lpstr>Ukazatele vhodné pro srovnávání</vt:lpstr>
      <vt:lpstr>Standardizace</vt:lpstr>
      <vt:lpstr>Standardizace ukazatelů</vt:lpstr>
      <vt:lpstr>Srovnání úmrtnosti</vt:lpstr>
      <vt:lpstr>Volba standardu </vt:lpstr>
      <vt:lpstr>Prezentace aplikace PowerPoint</vt:lpstr>
      <vt:lpstr>Volba standardu </vt:lpstr>
      <vt:lpstr>Standardizované ukazatele</vt:lpstr>
      <vt:lpstr>Prezentace aplikace PowerPoint</vt:lpstr>
      <vt:lpstr>Prezentace aplikace PowerPoint</vt:lpstr>
      <vt:lpstr>Metody standardizace</vt:lpstr>
      <vt:lpstr>Přímá standardizace</vt:lpstr>
      <vt:lpstr>Přímá standardizace</vt:lpstr>
      <vt:lpstr>Příklad: Přímá standardizace úmrtnosti podle věku </vt:lpstr>
      <vt:lpstr>Příklad: Přímá standardizace úmrtnosti podle věku 1. Potřebné údaje: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2.a. Jaká by byla hrubá úmrtnost ve standardu při použití spec. měr úmrtnosti zjištěných v ČR?</vt:lpstr>
      <vt:lpstr>Příklad: Přímá standardizace úmrtnosti podle věku  2.b. Jaká by byla hrubá úmrtnost ve standardu při použití spec. měr úmrtnosti zjištěných ve SR?</vt:lpstr>
      <vt:lpstr>Příklad: Přímá standardizace úmrtnosti podle věku  2.b. Jaká by byla hrubá úmrtnost ve standardu při použití spec. měr úmrtnosti zjištěných ve SR?</vt:lpstr>
      <vt:lpstr>Příklad: Přímá standardizace úmrtnosti podle věku  2.b. Jaká by byla hrubá úmrtnost ve standardu při použití spec. měr úmrtnosti zjištěných ve SR?</vt:lpstr>
      <vt:lpstr>Příklad: Přímá standardizace úmrtnosti podle věku  2.b. Jaká by byla hrubá úmrtnost ve standardu při použití spec. měr úmrtnosti zjištěných ve SR?</vt:lpstr>
      <vt:lpstr>Příklad: Přímá standardizace úmrtnosti podle věku  2.b. Jaká by byla hrubá úmrtnost ve standardu při  použití spec. měr úmrtnosti zjištěných ve SR?</vt:lpstr>
      <vt:lpstr>Příklad: Přímá standardizace úmrtnosti podle věku  2.b. Jaká by byla hrubá úmrtnost ve standardu při  použití spec. měr úmrtnosti zjištěných ve SR?</vt:lpstr>
      <vt:lpstr>Příklad: Přímá standardizace úmrtnosti podle věku . 3. Srovnání  </vt:lpstr>
      <vt:lpstr>Příklad na standardizaci ukazatelů</vt:lpstr>
      <vt:lpstr>Výsledky pro kontrolu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Standardizace ukazatelů úmrtnostní tabulky</dc:title>
  <dc:creator>Pavlína Kaňová</dc:creator>
  <cp:lastModifiedBy>Pavlína Kaňová</cp:lastModifiedBy>
  <cp:revision>184</cp:revision>
  <dcterms:created xsi:type="dcterms:W3CDTF">2011-09-20T10:24:33Z</dcterms:created>
  <dcterms:modified xsi:type="dcterms:W3CDTF">2017-03-28T08:23:44Z</dcterms:modified>
</cp:coreProperties>
</file>