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6" r:id="rId2"/>
    <p:sldMasterId id="2147483800" r:id="rId3"/>
    <p:sldMasterId id="2147483813" r:id="rId4"/>
    <p:sldMasterId id="2147483825" r:id="rId5"/>
    <p:sldMasterId id="2147483837" r:id="rId6"/>
    <p:sldMasterId id="2147483849" r:id="rId7"/>
  </p:sldMasterIdLst>
  <p:notesMasterIdLst>
    <p:notesMasterId r:id="rId100"/>
  </p:notesMasterIdLst>
  <p:sldIdLst>
    <p:sldId id="418" r:id="rId8"/>
    <p:sldId id="419" r:id="rId9"/>
    <p:sldId id="404" r:id="rId10"/>
    <p:sldId id="420" r:id="rId11"/>
    <p:sldId id="406" r:id="rId12"/>
    <p:sldId id="407" r:id="rId13"/>
    <p:sldId id="408" r:id="rId14"/>
    <p:sldId id="428" r:id="rId15"/>
    <p:sldId id="429" r:id="rId16"/>
    <p:sldId id="430" r:id="rId17"/>
    <p:sldId id="431" r:id="rId18"/>
    <p:sldId id="432" r:id="rId19"/>
    <p:sldId id="433" r:id="rId20"/>
    <p:sldId id="409" r:id="rId21"/>
    <p:sldId id="410" r:id="rId22"/>
    <p:sldId id="565" r:id="rId23"/>
    <p:sldId id="566" r:id="rId24"/>
    <p:sldId id="567" r:id="rId25"/>
    <p:sldId id="411" r:id="rId26"/>
    <p:sldId id="412" r:id="rId27"/>
    <p:sldId id="413" r:id="rId28"/>
    <p:sldId id="415" r:id="rId29"/>
    <p:sldId id="416" r:id="rId30"/>
    <p:sldId id="417" r:id="rId31"/>
    <p:sldId id="427" r:id="rId32"/>
    <p:sldId id="434" r:id="rId33"/>
    <p:sldId id="435" r:id="rId34"/>
    <p:sldId id="437" r:id="rId35"/>
    <p:sldId id="438" r:id="rId36"/>
    <p:sldId id="439" r:id="rId37"/>
    <p:sldId id="436" r:id="rId38"/>
    <p:sldId id="568" r:id="rId39"/>
    <p:sldId id="440" r:id="rId40"/>
    <p:sldId id="526" r:id="rId41"/>
    <p:sldId id="449" r:id="rId42"/>
    <p:sldId id="564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563" r:id="rId53"/>
    <p:sldId id="459" r:id="rId54"/>
    <p:sldId id="460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529" r:id="rId66"/>
    <p:sldId id="530" r:id="rId67"/>
    <p:sldId id="531" r:id="rId68"/>
    <p:sldId id="532" r:id="rId69"/>
    <p:sldId id="533" r:id="rId70"/>
    <p:sldId id="534" r:id="rId71"/>
    <p:sldId id="535" r:id="rId72"/>
    <p:sldId id="536" r:id="rId73"/>
    <p:sldId id="537" r:id="rId74"/>
    <p:sldId id="538" r:id="rId75"/>
    <p:sldId id="539" r:id="rId76"/>
    <p:sldId id="540" r:id="rId77"/>
    <p:sldId id="541" r:id="rId78"/>
    <p:sldId id="542" r:id="rId79"/>
    <p:sldId id="543" r:id="rId80"/>
    <p:sldId id="544" r:id="rId81"/>
    <p:sldId id="545" r:id="rId82"/>
    <p:sldId id="546" r:id="rId83"/>
    <p:sldId id="547" r:id="rId84"/>
    <p:sldId id="548" r:id="rId85"/>
    <p:sldId id="549" r:id="rId86"/>
    <p:sldId id="550" r:id="rId87"/>
    <p:sldId id="551" r:id="rId88"/>
    <p:sldId id="552" r:id="rId89"/>
    <p:sldId id="562" r:id="rId90"/>
    <p:sldId id="553" r:id="rId91"/>
    <p:sldId id="554" r:id="rId92"/>
    <p:sldId id="555" r:id="rId93"/>
    <p:sldId id="556" r:id="rId94"/>
    <p:sldId id="557" r:id="rId95"/>
    <p:sldId id="558" r:id="rId96"/>
    <p:sldId id="559" r:id="rId97"/>
    <p:sldId id="560" r:id="rId98"/>
    <p:sldId id="561" r:id="rId99"/>
  </p:sldIdLst>
  <p:sldSz cx="9144000" cy="6858000" type="screen4x3"/>
  <p:notesSz cx="6858000" cy="9144000"/>
  <p:custDataLst>
    <p:tags r:id="rId10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811023622053"/>
          <c:y val="4.0796998031496112E-2"/>
          <c:w val="0.60611089238845173"/>
          <c:h val="0.83584867125984286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Prevalence</c:v>
                </c:pt>
              </c:strCache>
            </c:strRef>
          </c:tx>
          <c:cat>
            <c:numRef>
              <c:f>List1!$A$2:$A$8</c:f>
              <c:numCache>
                <c:formatCode>General</c:formatCode>
                <c:ptCount val="7"/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1">
                  <c:v>160</c:v>
                </c:pt>
                <c:pt idx="2">
                  <c:v>140</c:v>
                </c:pt>
                <c:pt idx="3">
                  <c:v>105</c:v>
                </c:pt>
                <c:pt idx="4">
                  <c:v>80</c:v>
                </c:pt>
                <c:pt idx="5">
                  <c:v>60</c:v>
                </c:pt>
                <c:pt idx="6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Incidence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List1!$A$2:$A$8</c:f>
              <c:numCache>
                <c:formatCode>General</c:formatCode>
                <c:ptCount val="7"/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30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09952"/>
        <c:axId val="246511872"/>
      </c:lineChart>
      <c:catAx>
        <c:axId val="2465099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246511872"/>
        <c:crossesAt val="0"/>
        <c:auto val="1"/>
        <c:lblAlgn val="ctr"/>
        <c:lblOffset val="100"/>
        <c:noMultiLvlLbl val="0"/>
      </c:catAx>
      <c:valAx>
        <c:axId val="24651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246509952"/>
        <c:crossesAt val="1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ayout>
        <c:manualLayout>
          <c:xMode val="edge"/>
          <c:yMode val="edge"/>
          <c:x val="0.73925210249588391"/>
          <c:y val="0.38854795266650577"/>
          <c:w val="0.23524182498240942"/>
          <c:h val="0.184831766660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673A-7367-4227-A218-1C7895D40CDE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42E5-5B96-4AB6-BF68-A7D2703BF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50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46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>
                <a:solidFill>
                  <a:srgbClr val="000000"/>
                </a:solidFill>
              </a:rPr>
              <a:pPr eaLnBrk="1" hangingPunct="1"/>
              <a:t>59</a:t>
            </a:fld>
            <a:endParaRPr lang="cs-CZ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1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F03D469-DF35-43B6-ABEC-BA0B18DEDC70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60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CED828B-3920-4342-856D-F37E8095A754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61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3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0DC28357-A909-4860-A693-56090348F3F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62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9D6339B-2192-4BBF-8BC0-8F3BFF0AA4F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63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63D762B-FD91-45DC-A059-1EEF0B8B3A9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64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1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164D6F4-8C9C-49F4-8311-DD0D1F907626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65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82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54CF1C4-68C8-4797-BD36-4DB72E45D65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66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E2DE6B-9028-459C-82DE-0A9D0C197B38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67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73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4F76A19-0EDE-4B85-89F1-D8AB3D2E6FC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68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9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58347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E2DE6B-9028-459C-82DE-0A9D0C197B38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69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34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3A9CC39-862D-431B-8442-D381FDDBF513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78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F310270-70A2-4025-9094-33CBD1695DDE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71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1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865701-D05B-454E-BD9E-2466D452397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40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76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257A1E8-6DC4-4ECB-82F5-ABCDF8DFF2F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93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7FAC428-96CC-4E58-B064-781ADA9E982E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75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12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76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4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4ECD4DC-36C1-4322-88D0-1A6E105F843D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77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61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78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54218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4ECD4DC-36C1-4322-88D0-1A6E105F843D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79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14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EFFF633-FCA0-482D-BDCC-80A4FCC3A751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41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EFFF633-FCA0-482D-BDCC-80A4FCC3A751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867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E6F88E3-11DA-4B96-9D64-7DCBC9365F2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44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E6F88E3-11DA-4B96-9D64-7DCBC9365F2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91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5679041-E184-4C5A-A001-1E6CB70B37EB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17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45CD009-508A-42ED-B25D-6ADE047EE70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85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44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FC193B0-67C3-41C2-B6EE-1A74EE9AA49F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86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23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A4E78CB-4E67-463F-A542-78F246DC322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87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0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89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3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68609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90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73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6E129C6-87EC-4D13-8CE7-708E76D71844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91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12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92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8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2002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205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200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48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2419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6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4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11BF-ACAA-4A2B-B214-5BE384CDC7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6527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9AF7-0943-4834-9FE7-53B6777C8B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6984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D5D1-6D5A-436C-98C9-88ECECABD7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6695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16E3-F52C-4195-AC30-3B2B0802F6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7946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A576-C9F8-4F1C-BA13-51D1100677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9230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57109-21EB-44B5-BEED-09C64C3A46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0515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41BB-DF08-4975-B6FB-15FE1660B2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99087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B22F-94AE-4A40-AF3C-18FA96209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58833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9F75-449D-4514-9E76-7FD4100CD1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99093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1474-0546-4176-95A5-01F08EB220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47421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7981-5DF8-4DC1-9DF0-1F91FC604C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07623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0B45-650B-44FB-AD2C-D8DC4009F4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29187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54DF-BA58-459F-AA68-8EF187CC9C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3395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B7E8-702D-4B11-A1B8-317EC0C5E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60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E42A-8032-421F-AB7E-37F1FFB06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1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EE25-05AF-475B-B3CA-3029CD2C03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22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63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CE70-EC99-4076-8DF9-AE3112B1D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59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9F1B-2BF7-496C-87AC-5CB4EBB9F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46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C680-E442-4577-ADE6-9C7A9B6971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8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AF7D-4AE8-4387-B7CF-AC9BEA873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311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FA6E-9A8B-410E-BA5D-C3549E5B4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313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AC7D-B9B6-4CB6-82D7-23B119AA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14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633C-AB2D-4F69-8C7B-0F63AF656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96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70E-C45B-487A-9761-DFA14B63C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9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04FE-5626-4065-8E6D-1A9B24D9B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86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02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9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42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5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97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746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170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4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2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83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105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4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2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146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32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21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697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71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34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489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839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461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2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28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40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6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09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3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98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698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53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29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3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9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11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A94A8-8D3C-4BBE-8F63-EE287DA641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3032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8E5E6-8716-450B-822A-1205BE8FFD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9132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F15E3-7428-4419-B3C4-E6E5DC2A9D8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8762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A9CEE-A72A-4F34-8B4E-3590A8BE27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1893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27D0B-C559-46A5-97DC-C5E82E90CE2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3957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FD8C9-CEB8-41F5-9761-1C65CC2DD5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4937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C2322-6386-4767-B55F-3C6622F82F8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96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D4EB0-072D-4F11-A358-9E57D2B49A2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557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2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42A06-D037-4383-9040-AD7914A2922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5966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DCE4-47CA-4EF8-9663-2D84B0E1CBA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75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4EB26-D9BB-4EA4-8871-89DC32A70BF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043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CE685-8024-4C0C-AF86-524E4C09439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20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34E59-3ECC-4850-9A27-56601601887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08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8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4CC22-17EB-4031-A2DD-2A8F89F3782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0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30.9.2011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A45D648-7FE8-4098-B3B1-99CA97821598}" type="slidenum">
              <a:rPr lang="cs-CZ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5070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54591EB-597C-49FE-B7FF-67CF8E3FF5A9}" type="slidenum">
              <a:rPr lang="cs-CZ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4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718A5963-5326-4A08-966A-23C355027FE2}" type="slidenum">
              <a:rPr lang="cs-CZ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501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  <a:ea typeface="SimSun" pitchFamily="2" charset="-122"/>
                <a:cs typeface="Arial" charset="0"/>
              </a:rPr>
              <a:pPr/>
              <a:t>28.3.2017</a:t>
            </a:fld>
            <a:endParaRPr lang="cs-CZ">
              <a:solidFill>
                <a:prstClr val="black">
                  <a:tint val="75000"/>
                </a:prstClr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  <a:ea typeface="SimSun" pitchFamily="2" charset="-122"/>
                <a:cs typeface="Arial" charset="0"/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5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1E97A-4EAC-4BF9-8274-0132FCBBBA7B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0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Relationship Id="rId4" Type="http://schemas.openxmlformats.org/officeDocument/2006/relationships/hyperlink" Target="https://www.youtube.com/watch?v=M7CeZXJ4Dg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Relationship Id="rId4" Type="http://schemas.openxmlformats.org/officeDocument/2006/relationships/image" Target="http://www.ph.ucla.edu/epi/snow/broadstpumpwomen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2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Bild:Ignaz_Semmelweis.jpg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1" name="WordArt 27"/>
          <p:cNvSpPr>
            <a:spLocks noChangeArrowheads="1" noChangeShapeType="1" noTextEdit="1"/>
          </p:cNvSpPr>
          <p:nvPr/>
        </p:nvSpPr>
        <p:spPr bwMode="auto">
          <a:xfrm>
            <a:off x="788020" y="1471961"/>
            <a:ext cx="442060" cy="8787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4892" name="WordArt 28"/>
          <p:cNvSpPr>
            <a:spLocks noChangeArrowheads="1" noChangeShapeType="1" noTextEdit="1"/>
          </p:cNvSpPr>
          <p:nvPr/>
        </p:nvSpPr>
        <p:spPr bwMode="auto">
          <a:xfrm>
            <a:off x="788020" y="2802673"/>
            <a:ext cx="606580" cy="9360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64894" name="WordArt 30"/>
          <p:cNvSpPr>
            <a:spLocks noChangeArrowheads="1" noChangeShapeType="1" noTextEdit="1"/>
          </p:cNvSpPr>
          <p:nvPr/>
        </p:nvSpPr>
        <p:spPr bwMode="auto">
          <a:xfrm>
            <a:off x="1846766" y="1779239"/>
            <a:ext cx="5126463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ZDRAVÍ A NEMOC</a:t>
            </a:r>
            <a:endParaRPr lang="cs-CZ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64896" name="WordArt 32"/>
          <p:cNvSpPr>
            <a:spLocks noChangeArrowheads="1" noChangeShapeType="1" noTextEdit="1"/>
          </p:cNvSpPr>
          <p:nvPr/>
        </p:nvSpPr>
        <p:spPr bwMode="auto">
          <a:xfrm>
            <a:off x="1921958" y="3202879"/>
            <a:ext cx="4709299" cy="4398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EPIDEMIOLOGIE</a:t>
            </a:r>
          </a:p>
        </p:txBody>
      </p:sp>
      <p:sp>
        <p:nvSpPr>
          <p:cNvPr id="6" name="WordArt 28"/>
          <p:cNvSpPr>
            <a:spLocks noChangeArrowheads="1" noChangeShapeType="1" noTextEdit="1"/>
          </p:cNvSpPr>
          <p:nvPr/>
        </p:nvSpPr>
        <p:spPr bwMode="auto">
          <a:xfrm>
            <a:off x="836071" y="4289502"/>
            <a:ext cx="672557" cy="9837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3</a:t>
            </a:r>
            <a:endParaRPr lang="cs-CZ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7" name="WordArt 32"/>
          <p:cNvSpPr>
            <a:spLocks noChangeArrowheads="1" noChangeShapeType="1" noTextEdit="1"/>
          </p:cNvSpPr>
          <p:nvPr/>
        </p:nvSpPr>
        <p:spPr bwMode="auto">
          <a:xfrm>
            <a:off x="1846766" y="4729279"/>
            <a:ext cx="6991583" cy="4398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PŘÍČINNOST V EPIDEMIOLOGII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6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68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>
                <a:solidFill>
                  <a:srgbClr val="333399"/>
                </a:solidFill>
                <a:cs typeface="+mn-cs"/>
              </a:rPr>
              <a:t>NEMOC A POHODA</a:t>
            </a:r>
            <a:endParaRPr lang="en-GB" altLang="cs-CZ" sz="44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H="1">
            <a:off x="4662487" y="2674937"/>
            <a:ext cx="5205" cy="27908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1892596" y="4073525"/>
            <a:ext cx="5497218" cy="635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54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CCECFF"/>
                </a:solidFill>
                <a:cs typeface="+mn-cs"/>
              </a:rPr>
              <a:t>POHODA</a:t>
            </a:r>
          </a:p>
          <a:p>
            <a:pPr algn="ctr" eaLnBrk="1" hangingPunct="1"/>
            <a:r>
              <a:rPr lang="cs-CZ" altLang="cs-CZ" sz="2800" b="1" dirty="0">
                <a:solidFill>
                  <a:srgbClr val="CCECFF"/>
                </a:solidFill>
                <a:cs typeface="+mn-cs"/>
              </a:rPr>
              <a:t>VYSOKÁ</a:t>
            </a:r>
            <a:endParaRPr lang="cs-CZ" altLang="cs-CZ" sz="2800" dirty="0">
              <a:solidFill>
                <a:srgbClr val="CCECFF"/>
              </a:solidFill>
              <a:cs typeface="+mn-cs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01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ZDRAVÍ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7458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SMRT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467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CCECFF"/>
                </a:solidFill>
                <a:cs typeface="+mn-cs"/>
              </a:rPr>
              <a:t>NÍZKÁ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733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1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656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2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751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3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5618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4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827088" y="494188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>
                <a:solidFill>
                  <a:srgbClr val="333399"/>
                </a:solidFill>
                <a:cs typeface="+mn-cs"/>
              </a:rPr>
              <a:t>Osoba není nemocná a je v pohodě. Je to žádoucí stav.</a:t>
            </a:r>
            <a:endParaRPr lang="en-GB" altLang="cs-CZ" sz="3200">
              <a:solidFill>
                <a:srgbClr val="333399"/>
              </a:solidFill>
              <a:cs typeface="+mn-cs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2638425" y="2676525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8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>
                <a:solidFill>
                  <a:srgbClr val="333399"/>
                </a:solidFill>
                <a:cs typeface="+mn-cs"/>
              </a:rPr>
              <a:t>NEMOC A POHODA</a:t>
            </a:r>
            <a:endParaRPr lang="en-GB" altLang="cs-CZ" sz="44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4670994" y="2667265"/>
            <a:ext cx="45022" cy="2849967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2008894" y="4073525"/>
            <a:ext cx="5380919" cy="43127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254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POHODA</a:t>
            </a:r>
          </a:p>
          <a:p>
            <a:pPr algn="ctr"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VYSOKÁ</a:t>
            </a:r>
            <a:endParaRPr lang="cs-CZ" altLang="cs-CZ" sz="2800">
              <a:solidFill>
                <a:srgbClr val="CCECFF"/>
              </a:solidFill>
              <a:cs typeface="+mn-cs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76931" y="3875881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ZDRAVÍ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7458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SMRT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467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CCECFF"/>
                </a:solidFill>
                <a:cs typeface="+mn-cs"/>
              </a:rPr>
              <a:t>NÍZKÁ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733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BBE0E3"/>
                </a:solidFill>
                <a:cs typeface="+mn-cs"/>
              </a:rPr>
              <a:t>1</a:t>
            </a:r>
            <a:endParaRPr lang="en-GB" altLang="cs-CZ" sz="3200" b="1">
              <a:solidFill>
                <a:srgbClr val="BBE0E3"/>
              </a:solidFill>
              <a:cs typeface="+mn-cs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656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2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751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3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618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4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827088" y="4941888"/>
            <a:ext cx="8001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>
                <a:solidFill>
                  <a:srgbClr val="333399"/>
                </a:solidFill>
                <a:cs typeface="+mn-cs"/>
              </a:rPr>
              <a:t>Osoba je v pohodě a je nemocná. Buď o své nemoci neví anebo je smířená se svým osudem a vyrovnaná se světem. </a:t>
            </a:r>
            <a:endParaRPr lang="en-GB" altLang="cs-CZ" sz="3200">
              <a:solidFill>
                <a:srgbClr val="333399"/>
              </a:solidFill>
              <a:cs typeface="+mn-cs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554663" y="2647950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7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NEMOC A POHODA</a:t>
            </a:r>
            <a:endParaRPr lang="en-GB" altLang="cs-CZ" b="1" smtClean="0">
              <a:solidFill>
                <a:schemeClr val="accent2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 flipH="1">
            <a:off x="4662488" y="2614613"/>
            <a:ext cx="26987" cy="285115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1917700" y="4073525"/>
            <a:ext cx="5472113" cy="71438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54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POHODA</a:t>
            </a:r>
          </a:p>
          <a:p>
            <a:pPr algn="ctr"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VYSOKÁ</a:t>
            </a:r>
            <a:endParaRPr lang="cs-CZ" altLang="cs-CZ" sz="2800">
              <a:solidFill>
                <a:srgbClr val="CCECFF"/>
              </a:solidFill>
              <a:cs typeface="+mn-cs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1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ZDRAVÍ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458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SMRT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467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CCECFF"/>
                </a:solidFill>
                <a:cs typeface="+mn-cs"/>
              </a:rPr>
              <a:t>NÍZKÁ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733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BBE0E3"/>
                </a:solidFill>
                <a:cs typeface="+mn-cs"/>
              </a:rPr>
              <a:t>1</a:t>
            </a:r>
            <a:endParaRPr lang="en-GB" altLang="cs-CZ" sz="3200" b="1">
              <a:solidFill>
                <a:srgbClr val="BBE0E3"/>
              </a:solidFill>
              <a:cs typeface="+mn-cs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656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2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751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3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618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4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974725" y="1296988"/>
            <a:ext cx="75819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>
                <a:solidFill>
                  <a:srgbClr val="333399"/>
                </a:solidFill>
                <a:cs typeface="+mn-cs"/>
              </a:rPr>
              <a:t>Osoba není nemocná, ale není v pohodě. Např. trpí tím, že není respektována ve společnosti anebo není tělesně fit. Nedovede se těšit ze svého zdraví. </a:t>
            </a:r>
            <a:endParaRPr lang="en-GB" altLang="cs-CZ" sz="3200">
              <a:solidFill>
                <a:srgbClr val="333399"/>
              </a:solidFill>
              <a:cs typeface="+mn-cs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2616200" y="4414838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68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>
                <a:solidFill>
                  <a:srgbClr val="333399"/>
                </a:solidFill>
                <a:cs typeface="+mn-cs"/>
              </a:rPr>
              <a:t>NEMOC A POHODA</a:t>
            </a:r>
            <a:endParaRPr lang="en-GB" altLang="cs-CZ" sz="44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flipH="1">
            <a:off x="4662488" y="2614613"/>
            <a:ext cx="26987" cy="285115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V="1">
            <a:off x="1917700" y="4073525"/>
            <a:ext cx="5472113" cy="71438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54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POHODA</a:t>
            </a:r>
          </a:p>
          <a:p>
            <a:pPr algn="ctr"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VYSOKÁ</a:t>
            </a:r>
            <a:endParaRPr lang="cs-CZ" altLang="cs-CZ" sz="2800">
              <a:solidFill>
                <a:srgbClr val="CCECFF"/>
              </a:solidFill>
              <a:cs typeface="+mn-cs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1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ZDRAVÍ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7458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CCECFF"/>
                </a:solidFill>
                <a:cs typeface="+mn-cs"/>
              </a:rPr>
              <a:t>SMRT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467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CCECFF"/>
                </a:solidFill>
                <a:cs typeface="+mn-cs"/>
              </a:rPr>
              <a:t>NÍZKÁ</a:t>
            </a:r>
            <a:endParaRPr lang="en-GB" altLang="cs-CZ" sz="28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733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BBE0E3"/>
                </a:solidFill>
                <a:cs typeface="+mn-cs"/>
              </a:rPr>
              <a:t>1</a:t>
            </a:r>
            <a:endParaRPr lang="en-GB" altLang="cs-CZ" sz="3200" b="1">
              <a:solidFill>
                <a:srgbClr val="BBE0E3"/>
              </a:solidFill>
              <a:cs typeface="+mn-cs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656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2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751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ECFF"/>
                </a:solidFill>
                <a:cs typeface="+mn-cs"/>
              </a:rPr>
              <a:t>3</a:t>
            </a:r>
            <a:endParaRPr lang="en-GB" altLang="cs-CZ" sz="3200" b="1">
              <a:solidFill>
                <a:srgbClr val="CCECFF"/>
              </a:solidFill>
              <a:cs typeface="+mn-cs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618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4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804863" y="1341438"/>
            <a:ext cx="8001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>
                <a:solidFill>
                  <a:srgbClr val="333399"/>
                </a:solidFill>
                <a:cs typeface="+mn-cs"/>
              </a:rPr>
              <a:t>Osoba je velmi nemocná a není jí dobře. Může jít např. o terminální stádium zhoubného nádoru, je to stav krajně nežádoucí.</a:t>
            </a:r>
            <a:endParaRPr lang="en-GB" altLang="cs-CZ" sz="3200">
              <a:solidFill>
                <a:srgbClr val="333399"/>
              </a:solidFill>
              <a:cs typeface="+mn-cs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505450" y="4381500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0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smtClean="0">
                <a:solidFill>
                  <a:srgbClr val="1B06BA"/>
                </a:solidFill>
              </a:rPr>
              <a:t>OBTÍŽE S DEFINICÍ ZDRAVÍ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Vzhledem ke značné komplexnosti pojmu zdraví a obtížím s jeho definováním bývají pro vědecké účely často vytvářeny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b="1" smtClean="0">
              <a:solidFill>
                <a:srgbClr val="1B06BA"/>
              </a:solidFill>
            </a:endParaRP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operační definice zdraví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modely zdraví</a:t>
            </a:r>
          </a:p>
          <a:p>
            <a:pPr marL="800100" lvl="2" indent="-341313" eaLnBrk="1" hangingPunct="1"/>
            <a:endParaRPr lang="cs-CZ" altLang="cs-CZ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4000" b="1" smtClean="0">
              <a:solidFill>
                <a:srgbClr val="1B06BA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4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OPERAČNÍ DEFINICE ZDRAVÍ 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jsou orientovány na ty charakteristiky zdraví, které souvisejí s cílem zamýšlené studie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např. zdraví 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jako nepřítomnost nemoci nebo vady, 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zdraví jako schopnost adaptace, 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zdraví jako schopnost dobrého fungování (fitness)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  <p:sp>
        <p:nvSpPr>
          <p:cNvPr id="9318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2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91" y="274638"/>
            <a:ext cx="866078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Pojetí zdraví dle </a:t>
            </a:r>
            <a:r>
              <a:rPr lang="cs-CZ" b="1" dirty="0" err="1" smtClean="0">
                <a:solidFill>
                  <a:schemeClr val="accent6"/>
                </a:solidFill>
              </a:rPr>
              <a:t>Mildred</a:t>
            </a:r>
            <a:r>
              <a:rPr lang="cs-CZ" b="1" dirty="0" smtClean="0">
                <a:solidFill>
                  <a:schemeClr val="accent6"/>
                </a:solidFill>
              </a:rPr>
              <a:t> </a:t>
            </a:r>
            <a:r>
              <a:rPr lang="cs-CZ" b="1" dirty="0" err="1" smtClean="0">
                <a:solidFill>
                  <a:schemeClr val="accent6"/>
                </a:solidFill>
              </a:rPr>
              <a:t>Blaxter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ne-nemoc</a:t>
            </a:r>
            <a:r>
              <a:rPr lang="cs-CZ" i="1" dirty="0"/>
              <a:t> </a:t>
            </a:r>
            <a:r>
              <a:rPr lang="cs-CZ" dirty="0"/>
              <a:t>– absence nemoci, nepřítomnost zdravotních potíží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prožívaný stav navzdory onemocnění </a:t>
            </a:r>
            <a:r>
              <a:rPr lang="cs-CZ" dirty="0"/>
              <a:t>– schopnost </a:t>
            </a:r>
            <a:r>
              <a:rPr lang="cs-CZ" dirty="0" smtClean="0"/>
              <a:t>vyrovnat se s nemocí</a:t>
            </a:r>
            <a:r>
              <a:rPr lang="cs-CZ" dirty="0"/>
              <a:t>, prožívat radost ze života i přes zdravotní komplikace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rezerva, kapacita zdraví </a:t>
            </a:r>
            <a:r>
              <a:rPr lang="cs-CZ" dirty="0"/>
              <a:t>– schopnost odolávat nemocem, </a:t>
            </a:r>
            <a:r>
              <a:rPr lang="cs-CZ" dirty="0" smtClean="0"/>
              <a:t>případně snadno </a:t>
            </a:r>
            <a:r>
              <a:rPr lang="cs-CZ" dirty="0"/>
              <a:t>se uzdravovat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3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91" y="274638"/>
            <a:ext cx="866078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Pojetí zdraví dle </a:t>
            </a:r>
            <a:r>
              <a:rPr lang="cs-CZ" b="1" dirty="0" err="1" smtClean="0">
                <a:solidFill>
                  <a:schemeClr val="accent6"/>
                </a:solidFill>
              </a:rPr>
              <a:t>Mildred</a:t>
            </a:r>
            <a:r>
              <a:rPr lang="cs-CZ" b="1" dirty="0" smtClean="0">
                <a:solidFill>
                  <a:schemeClr val="accent6"/>
                </a:solidFill>
              </a:rPr>
              <a:t> </a:t>
            </a:r>
            <a:r>
              <a:rPr lang="cs-CZ" b="1" dirty="0" err="1" smtClean="0">
                <a:solidFill>
                  <a:schemeClr val="accent6"/>
                </a:solidFill>
              </a:rPr>
              <a:t>Blaxter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541" y="14176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fyzická zdatnost </a:t>
            </a:r>
            <a:r>
              <a:rPr lang="cs-CZ" dirty="0"/>
              <a:t>– tělesná výkonnost, síla, odolnost vůči únavě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energie, vitalita </a:t>
            </a:r>
            <a:r>
              <a:rPr lang="cs-CZ" dirty="0"/>
              <a:t>– souvisí </a:t>
            </a:r>
            <a:r>
              <a:rPr lang="cs-CZ" dirty="0" smtClean="0"/>
              <a:t>s pozitivními </a:t>
            </a:r>
            <a:r>
              <a:rPr lang="cs-CZ" dirty="0"/>
              <a:t>pocity jako je </a:t>
            </a:r>
            <a:r>
              <a:rPr lang="cs-CZ" dirty="0" smtClean="0"/>
              <a:t>radost z </a:t>
            </a:r>
            <a:r>
              <a:rPr lang="cs-CZ" dirty="0"/>
              <a:t>práce, z aktivity a s charakteristikami jako živost, čilost, entuziasmus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sociální vazby </a:t>
            </a:r>
            <a:r>
              <a:rPr lang="cs-CZ" dirty="0"/>
              <a:t>– pojetí zdraví typické pro ženy, zahrnuje </a:t>
            </a:r>
            <a:r>
              <a:rPr lang="cs-CZ" dirty="0" smtClean="0"/>
              <a:t>pocit dostatku </a:t>
            </a:r>
            <a:r>
              <a:rPr lang="cs-CZ" dirty="0"/>
              <a:t>energie pro péči o druhé, schopnost pomáhat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91" y="274638"/>
            <a:ext cx="866078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Pojetí zdraví dle </a:t>
            </a:r>
            <a:r>
              <a:rPr lang="cs-CZ" b="1" dirty="0" err="1" smtClean="0">
                <a:solidFill>
                  <a:schemeClr val="accent6"/>
                </a:solidFill>
              </a:rPr>
              <a:t>Mildred</a:t>
            </a:r>
            <a:r>
              <a:rPr lang="cs-CZ" b="1" dirty="0" smtClean="0">
                <a:solidFill>
                  <a:schemeClr val="accent6"/>
                </a:solidFill>
              </a:rPr>
              <a:t> </a:t>
            </a:r>
            <a:r>
              <a:rPr lang="cs-CZ" b="1" dirty="0" err="1" smtClean="0">
                <a:solidFill>
                  <a:schemeClr val="accent6"/>
                </a:solidFill>
              </a:rPr>
              <a:t>Blaxter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541" y="14176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cs-CZ" dirty="0"/>
              <a:t>zdraví jako </a:t>
            </a:r>
            <a:r>
              <a:rPr lang="cs-CZ" b="1" i="1" dirty="0"/>
              <a:t>funkce</a:t>
            </a:r>
            <a:r>
              <a:rPr lang="cs-CZ" i="1" dirty="0"/>
              <a:t> </a:t>
            </a:r>
            <a:r>
              <a:rPr lang="cs-CZ" dirty="0"/>
              <a:t>– schopnost vykonávat nějakou aktivitu (fyzická </a:t>
            </a:r>
            <a:r>
              <a:rPr lang="cs-CZ" dirty="0" smtClean="0"/>
              <a:t>práce, vyrovnávání </a:t>
            </a:r>
            <a:r>
              <a:rPr lang="cs-CZ" dirty="0"/>
              <a:t>se s životními úkoly)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cs-CZ" dirty="0" smtClean="0"/>
              <a:t>zdraví </a:t>
            </a:r>
            <a:r>
              <a:rPr lang="cs-CZ" dirty="0"/>
              <a:t>jako </a:t>
            </a:r>
            <a:r>
              <a:rPr lang="cs-CZ" b="1" i="1" dirty="0"/>
              <a:t>psychosociální pohoda </a:t>
            </a:r>
            <a:r>
              <a:rPr lang="cs-CZ" dirty="0"/>
              <a:t>– tento přístup charakterizuje </a:t>
            </a:r>
            <a:r>
              <a:rPr lang="cs-CZ" dirty="0" smtClean="0"/>
              <a:t>zdravé osoby </a:t>
            </a:r>
            <a:r>
              <a:rPr lang="cs-CZ" dirty="0"/>
              <a:t>jako fyzicky, duševně i duchovně jednotné, vyrovnané a aktivní</a:t>
            </a:r>
          </a:p>
          <a:p>
            <a:pPr marL="514350" indent="-514350">
              <a:buFont typeface="+mj-lt"/>
              <a:buAutoNum type="arabicPeriod" startAt="7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MODELY ZDRAVÍ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smtClean="0"/>
              <a:t>BIOMEDICÍNSKÝ MODEL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smtClean="0"/>
              <a:t>EKOLOGICKO SOCIÁLNÍ MODEL</a:t>
            </a:r>
          </a:p>
        </p:txBody>
      </p:sp>
      <p:sp>
        <p:nvSpPr>
          <p:cNvPr id="9523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7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1" name="WordArt 27"/>
          <p:cNvSpPr>
            <a:spLocks noChangeArrowheads="1" noChangeShapeType="1" noTextEdit="1"/>
          </p:cNvSpPr>
          <p:nvPr/>
        </p:nvSpPr>
        <p:spPr bwMode="auto">
          <a:xfrm>
            <a:off x="1031760" y="1876812"/>
            <a:ext cx="688975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4894" name="WordArt 30"/>
          <p:cNvSpPr>
            <a:spLocks noChangeArrowheads="1" noChangeShapeType="1" noTextEdit="1"/>
          </p:cNvSpPr>
          <p:nvPr/>
        </p:nvSpPr>
        <p:spPr bwMode="auto">
          <a:xfrm>
            <a:off x="2099526" y="2448312"/>
            <a:ext cx="5126463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ZDRAVÍ A NEMOC</a:t>
            </a:r>
            <a:endParaRPr lang="cs-CZ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2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cap="all" dirty="0" smtClean="0">
                <a:solidFill>
                  <a:srgbClr val="1B06BA"/>
                </a:solidFill>
              </a:rPr>
              <a:t>Biomedicínský model zdraví</a:t>
            </a:r>
            <a:endParaRPr lang="en-GB" altLang="cs-CZ" sz="3600" b="1" cap="all" dirty="0" smtClean="0">
              <a:solidFill>
                <a:srgbClr val="1B06BA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Hlavní roli zde hrají:</a:t>
            </a:r>
          </a:p>
          <a:p>
            <a:pPr lvl="1" eaLnBrk="1" hangingPunct="1"/>
            <a:r>
              <a:rPr lang="cs-CZ" altLang="cs-CZ" sz="2400" smtClean="0"/>
              <a:t> symptomy nemoci, </a:t>
            </a:r>
          </a:p>
          <a:p>
            <a:pPr lvl="1" eaLnBrk="1" hangingPunct="1"/>
            <a:r>
              <a:rPr lang="cs-CZ" altLang="cs-CZ" sz="2400" smtClean="0"/>
              <a:t>diagnostická kritéria, </a:t>
            </a:r>
          </a:p>
          <a:p>
            <a:pPr lvl="1" eaLnBrk="1" hangingPunct="1"/>
            <a:r>
              <a:rPr lang="cs-CZ" altLang="cs-CZ" sz="2400" smtClean="0"/>
              <a:t>možnosti a dostupnost diagnostiky nemoci </a:t>
            </a:r>
          </a:p>
          <a:p>
            <a:pPr lvl="1" eaLnBrk="1" hangingPunct="1"/>
            <a:r>
              <a:rPr lang="cs-CZ" altLang="cs-CZ" sz="2400" smtClean="0"/>
              <a:t>a vhodná terapie. </a:t>
            </a:r>
          </a:p>
          <a:p>
            <a:pPr eaLnBrk="1" hangingPunct="1"/>
            <a:r>
              <a:rPr lang="cs-CZ" altLang="cs-CZ" sz="2800" smtClean="0"/>
              <a:t>Takové pojetí vychází z běžné klinické praxe.</a:t>
            </a:r>
          </a:p>
          <a:p>
            <a:pPr eaLnBrk="1" hangingPunct="1"/>
            <a:r>
              <a:rPr lang="cs-CZ" altLang="cs-CZ" sz="2800" smtClean="0"/>
              <a:t>Není dostačující pro plné pochopení významu zdraví</a:t>
            </a:r>
            <a:endParaRPr lang="en-GB" altLang="cs-CZ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31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EKOLOGICKO SOCIÁLNÍ </a:t>
            </a:r>
            <a:b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</a:b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MODEL </a:t>
            </a:r>
            <a:r>
              <a:rPr lang="cs-CZ" sz="3600" b="1" dirty="0" smtClean="0">
                <a:solidFill>
                  <a:srgbClr val="1B06BA"/>
                </a:solidFill>
                <a:latin typeface="Arial" charset="0"/>
                <a:cs typeface="+mn-cs"/>
              </a:rPr>
              <a:t>ZDRAVÍ</a:t>
            </a:r>
            <a:endParaRPr lang="cs-CZ" sz="3600" b="1" dirty="0">
              <a:solidFill>
                <a:srgbClr val="1B06BA"/>
              </a:solidFill>
              <a:latin typeface="Arial" charset="0"/>
              <a:cs typeface="+mn-cs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23875" y="1647825"/>
            <a:ext cx="82296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sz="2400" dirty="0" smtClean="0">
                <a:latin typeface="Arial" charset="0"/>
                <a:cs typeface="+mn-cs"/>
              </a:rPr>
              <a:t>jedinec </a:t>
            </a:r>
            <a:r>
              <a:rPr lang="cs-CZ" sz="2400" b="1" dirty="0">
                <a:latin typeface="Arial" charset="0"/>
                <a:cs typeface="+mn-cs"/>
              </a:rPr>
              <a:t>jako člena sociálních skupin</a:t>
            </a:r>
            <a:r>
              <a:rPr lang="cs-CZ" sz="2400" dirty="0">
                <a:latin typeface="Arial" charset="0"/>
                <a:cs typeface="+mn-cs"/>
              </a:rPr>
              <a:t> (rodina, zaměstnání, společnost) v populačním kontextu.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sz="2400" b="1" dirty="0">
                <a:latin typeface="Arial" charset="0"/>
                <a:cs typeface="+mn-cs"/>
              </a:rPr>
              <a:t>Zájem o všechny </a:t>
            </a:r>
            <a:r>
              <a:rPr lang="cs-CZ" sz="2400" dirty="0">
                <a:latin typeface="Arial" charset="0"/>
                <a:cs typeface="+mn-cs"/>
              </a:rPr>
              <a:t>a zejména sociální </a:t>
            </a:r>
            <a:r>
              <a:rPr lang="cs-CZ" sz="2400" b="1" dirty="0">
                <a:latin typeface="Arial" charset="0"/>
                <a:cs typeface="+mn-cs"/>
              </a:rPr>
              <a:t>charakteristiky zdraví </a:t>
            </a:r>
            <a:r>
              <a:rPr lang="cs-CZ" sz="2400" dirty="0">
                <a:latin typeface="Arial" charset="0"/>
                <a:cs typeface="+mn-cs"/>
              </a:rPr>
              <a:t>(věk, vzdělání, příjem apod.).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sz="2400" b="1" dirty="0">
                <a:latin typeface="Arial" charset="0"/>
                <a:cs typeface="+mn-cs"/>
              </a:rPr>
              <a:t>Vnímavost ke </a:t>
            </a:r>
            <a:r>
              <a:rPr lang="cs-CZ" sz="2400" dirty="0">
                <a:latin typeface="Arial" charset="0"/>
                <a:cs typeface="+mn-cs"/>
              </a:rPr>
              <a:t>kulturním, sociálním i individuálním humánním </a:t>
            </a:r>
            <a:r>
              <a:rPr lang="cs-CZ" sz="2400" b="1" dirty="0">
                <a:latin typeface="Arial" charset="0"/>
                <a:cs typeface="+mn-cs"/>
              </a:rPr>
              <a:t>hodnotám </a:t>
            </a:r>
            <a:r>
              <a:rPr lang="cs-CZ" sz="2400" dirty="0">
                <a:latin typeface="Arial" charset="0"/>
                <a:cs typeface="+mn-cs"/>
              </a:rPr>
              <a:t>a studium jejich vztahu ke zdraví</a:t>
            </a:r>
            <a:r>
              <a:rPr lang="cs-CZ" sz="2400" dirty="0" smtClean="0">
                <a:latin typeface="Arial" charset="0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dirty="0">
                <a:latin typeface="Arial" charset="0"/>
              </a:rPr>
              <a:t>Pozornost věnovaná jak </a:t>
            </a:r>
            <a:r>
              <a:rPr lang="cs-CZ" sz="2400" b="1" dirty="0">
                <a:latin typeface="Arial" charset="0"/>
              </a:rPr>
              <a:t>objektivní</a:t>
            </a:r>
            <a:r>
              <a:rPr lang="cs-CZ" sz="2400" dirty="0">
                <a:latin typeface="Arial" charset="0"/>
              </a:rPr>
              <a:t>, tak </a:t>
            </a:r>
            <a:r>
              <a:rPr lang="cs-CZ" sz="2400" b="1" dirty="0">
                <a:latin typeface="Arial" charset="0"/>
              </a:rPr>
              <a:t>subjektivní</a:t>
            </a:r>
            <a:r>
              <a:rPr lang="cs-CZ" sz="2400" dirty="0">
                <a:latin typeface="Arial" charset="0"/>
              </a:rPr>
              <a:t> stránce zdraví a jeho poruch.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dirty="0">
                <a:latin typeface="Arial" charset="0"/>
              </a:rPr>
              <a:t>Studium vztahu jednání lidí a zdraví </a:t>
            </a:r>
            <a:r>
              <a:rPr lang="cs-CZ" sz="2400" b="1" dirty="0">
                <a:latin typeface="Arial" charset="0"/>
              </a:rPr>
              <a:t>v kontextu každodenního života</a:t>
            </a:r>
            <a:r>
              <a:rPr lang="cs-CZ" sz="2400" dirty="0">
                <a:latin typeface="Arial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cs-CZ" sz="2400" dirty="0">
              <a:latin typeface="Arial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536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NEMOC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Podobně jako u zdraví neexistuje jednoduchá definice.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Má složku psychologickou, tělesnou i sociální.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Lze ji pojímat z mnoha aspektů: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nemoc jako </a:t>
            </a:r>
            <a:r>
              <a:rPr lang="cs-CZ" b="1" dirty="0" smtClean="0"/>
              <a:t>objektivní porucha</a:t>
            </a:r>
            <a:r>
              <a:rPr lang="cs-CZ" dirty="0" smtClean="0"/>
              <a:t> 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nemoc jako </a:t>
            </a:r>
            <a:r>
              <a:rPr lang="cs-CZ" b="1" dirty="0" smtClean="0"/>
              <a:t>vnímaná porucha </a:t>
            </a:r>
            <a:r>
              <a:rPr lang="cs-CZ" dirty="0" smtClean="0"/>
              <a:t>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nemoc jako </a:t>
            </a:r>
            <a:r>
              <a:rPr lang="cs-CZ" b="1" dirty="0" smtClean="0"/>
              <a:t>předmět zdravotnických služeb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</a:rPr>
              <a:t>NEMOC</a:t>
            </a:r>
            <a:endParaRPr lang="en-GB" altLang="cs-CZ" b="1" smtClean="0">
              <a:solidFill>
                <a:srgbClr val="1B06BA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5256213"/>
            <a:ext cx="8229600" cy="11160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b="1" smtClean="0">
                <a:solidFill>
                  <a:srgbClr val="1B06BA"/>
                </a:solidFill>
              </a:rPr>
              <a:t>Nemoc jako objektivní porucha zdraví (A), subjektivně vnímaná (B) i jako předmět činnosti zdravotnictví (C)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08549" name="AutoShape 5"/>
          <p:cNvSpPr>
            <a:spLocks noChangeAspect="1" noChangeArrowheads="1" noTextEdit="1"/>
          </p:cNvSpPr>
          <p:nvPr/>
        </p:nvSpPr>
        <p:spPr bwMode="auto">
          <a:xfrm>
            <a:off x="2451100" y="1023938"/>
            <a:ext cx="4371975" cy="40417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468563" y="1041400"/>
            <a:ext cx="4337050" cy="400685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2686050" y="2557463"/>
            <a:ext cx="2386013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4202113" y="2557463"/>
            <a:ext cx="2386012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3444875" y="1366838"/>
            <a:ext cx="2384425" cy="2273300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622675" y="1930400"/>
            <a:ext cx="2071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 objektivní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4516438" y="1606550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4540250" y="24177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5095875" y="29194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4513263" y="32432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4525963" y="39195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3930650" y="29321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3113088" y="3084513"/>
            <a:ext cx="144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3930650" y="444817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5027613" y="443388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5932488" y="300037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6138863" y="17827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3933825" y="2174875"/>
            <a:ext cx="1423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porucha zdraví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2906713" y="3454400"/>
            <a:ext cx="1071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2897188" y="3716338"/>
            <a:ext cx="81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vnímaná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2905125" y="3995738"/>
            <a:ext cx="142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porucha zdraví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5430838" y="3311525"/>
            <a:ext cx="11255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 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71" name="Rectangle 27"/>
          <p:cNvSpPr>
            <a:spLocks noChangeArrowheads="1"/>
          </p:cNvSpPr>
          <p:nvPr/>
        </p:nvSpPr>
        <p:spPr bwMode="auto">
          <a:xfrm>
            <a:off x="5429250" y="3568700"/>
            <a:ext cx="785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předmět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5091113" y="3825875"/>
            <a:ext cx="1441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zdravotnických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5118100" y="4095750"/>
            <a:ext cx="582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služeb</a:t>
            </a:r>
            <a:endParaRPr lang="en-GB" altLang="cs-CZ" sz="1800" b="1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2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</a:rPr>
              <a:t>FENOMÉN LEDOVCE</a:t>
            </a:r>
            <a:endParaRPr lang="en-GB" altLang="cs-CZ" b="1" smtClean="0">
              <a:solidFill>
                <a:srgbClr val="1B06BA"/>
              </a:solidFill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grpSp>
        <p:nvGrpSpPr>
          <p:cNvPr id="109572" name="Group 4"/>
          <p:cNvGrpSpPr>
            <a:grpSpLocks noChangeAspect="1"/>
          </p:cNvGrpSpPr>
          <p:nvPr/>
        </p:nvGrpSpPr>
        <p:grpSpPr bwMode="auto">
          <a:xfrm>
            <a:off x="1898650" y="1757363"/>
            <a:ext cx="5186363" cy="4260850"/>
            <a:chOff x="1196" y="1107"/>
            <a:chExt cx="3267" cy="2684"/>
          </a:xfrm>
        </p:grpSpPr>
        <p:sp>
          <p:nvSpPr>
            <p:cNvPr id="1095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96" y="1110"/>
              <a:ext cx="3267" cy="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74" name="Freeform 6"/>
            <p:cNvSpPr>
              <a:spLocks/>
            </p:cNvSpPr>
            <p:nvPr/>
          </p:nvSpPr>
          <p:spPr bwMode="auto">
            <a:xfrm>
              <a:off x="1317" y="1313"/>
              <a:ext cx="1916" cy="2456"/>
            </a:xfrm>
            <a:custGeom>
              <a:avLst/>
              <a:gdLst>
                <a:gd name="T0" fmla="*/ 1466 w 1916"/>
                <a:gd name="T1" fmla="*/ 58 h 2456"/>
                <a:gd name="T2" fmla="*/ 1539 w 1916"/>
                <a:gd name="T3" fmla="*/ 113 h 2456"/>
                <a:gd name="T4" fmla="*/ 1602 w 1916"/>
                <a:gd name="T5" fmla="*/ 155 h 2456"/>
                <a:gd name="T6" fmla="*/ 1707 w 1916"/>
                <a:gd name="T7" fmla="*/ 244 h 2456"/>
                <a:gd name="T8" fmla="*/ 1731 w 1916"/>
                <a:gd name="T9" fmla="*/ 333 h 2456"/>
                <a:gd name="T10" fmla="*/ 1787 w 1916"/>
                <a:gd name="T11" fmla="*/ 510 h 2456"/>
                <a:gd name="T12" fmla="*/ 1791 w 1916"/>
                <a:gd name="T13" fmla="*/ 646 h 2456"/>
                <a:gd name="T14" fmla="*/ 1789 w 1916"/>
                <a:gd name="T15" fmla="*/ 823 h 2456"/>
                <a:gd name="T16" fmla="*/ 1842 w 1916"/>
                <a:gd name="T17" fmla="*/ 963 h 2456"/>
                <a:gd name="T18" fmla="*/ 1884 w 1916"/>
                <a:gd name="T19" fmla="*/ 1076 h 2456"/>
                <a:gd name="T20" fmla="*/ 1912 w 1916"/>
                <a:gd name="T21" fmla="*/ 1207 h 2456"/>
                <a:gd name="T22" fmla="*/ 1912 w 1916"/>
                <a:gd name="T23" fmla="*/ 1311 h 2456"/>
                <a:gd name="T24" fmla="*/ 1892 w 1916"/>
                <a:gd name="T25" fmla="*/ 1447 h 2456"/>
                <a:gd name="T26" fmla="*/ 1892 w 1916"/>
                <a:gd name="T27" fmla="*/ 1528 h 2456"/>
                <a:gd name="T28" fmla="*/ 1892 w 1916"/>
                <a:gd name="T29" fmla="*/ 1649 h 2456"/>
                <a:gd name="T30" fmla="*/ 1892 w 1916"/>
                <a:gd name="T31" fmla="*/ 1730 h 2456"/>
                <a:gd name="T32" fmla="*/ 1897 w 1916"/>
                <a:gd name="T33" fmla="*/ 1802 h 2456"/>
                <a:gd name="T34" fmla="*/ 1908 w 1916"/>
                <a:gd name="T35" fmla="*/ 1899 h 2456"/>
                <a:gd name="T36" fmla="*/ 1916 w 1916"/>
                <a:gd name="T37" fmla="*/ 2020 h 2456"/>
                <a:gd name="T38" fmla="*/ 1916 w 1916"/>
                <a:gd name="T39" fmla="*/ 2109 h 2456"/>
                <a:gd name="T40" fmla="*/ 1912 w 1916"/>
                <a:gd name="T41" fmla="*/ 2228 h 2456"/>
                <a:gd name="T42" fmla="*/ 1860 w 1916"/>
                <a:gd name="T43" fmla="*/ 2384 h 2456"/>
                <a:gd name="T44" fmla="*/ 1602 w 1916"/>
                <a:gd name="T45" fmla="*/ 2451 h 2456"/>
                <a:gd name="T46" fmla="*/ 1345 w 1916"/>
                <a:gd name="T47" fmla="*/ 2456 h 2456"/>
                <a:gd name="T48" fmla="*/ 1048 w 1916"/>
                <a:gd name="T49" fmla="*/ 2456 h 2456"/>
                <a:gd name="T50" fmla="*/ 871 w 1916"/>
                <a:gd name="T51" fmla="*/ 2456 h 2456"/>
                <a:gd name="T52" fmla="*/ 678 w 1916"/>
                <a:gd name="T53" fmla="*/ 2432 h 2456"/>
                <a:gd name="T54" fmla="*/ 404 w 1916"/>
                <a:gd name="T55" fmla="*/ 2368 h 2456"/>
                <a:gd name="T56" fmla="*/ 211 w 1916"/>
                <a:gd name="T57" fmla="*/ 2287 h 2456"/>
                <a:gd name="T58" fmla="*/ 154 w 1916"/>
                <a:gd name="T59" fmla="*/ 2187 h 2456"/>
                <a:gd name="T60" fmla="*/ 104 w 1916"/>
                <a:gd name="T61" fmla="*/ 2078 h 2456"/>
                <a:gd name="T62" fmla="*/ 34 w 1916"/>
                <a:gd name="T63" fmla="*/ 1964 h 2456"/>
                <a:gd name="T64" fmla="*/ 1 w 1916"/>
                <a:gd name="T65" fmla="*/ 1836 h 2456"/>
                <a:gd name="T66" fmla="*/ 6 w 1916"/>
                <a:gd name="T67" fmla="*/ 1716 h 2456"/>
                <a:gd name="T68" fmla="*/ 59 w 1916"/>
                <a:gd name="T69" fmla="*/ 1600 h 2456"/>
                <a:gd name="T70" fmla="*/ 115 w 1916"/>
                <a:gd name="T71" fmla="*/ 1487 h 2456"/>
                <a:gd name="T72" fmla="*/ 148 w 1916"/>
                <a:gd name="T73" fmla="*/ 1317 h 2456"/>
                <a:gd name="T74" fmla="*/ 195 w 1916"/>
                <a:gd name="T75" fmla="*/ 1205 h 2456"/>
                <a:gd name="T76" fmla="*/ 337 w 1916"/>
                <a:gd name="T77" fmla="*/ 1097 h 2456"/>
                <a:gd name="T78" fmla="*/ 440 w 1916"/>
                <a:gd name="T79" fmla="*/ 1023 h 2456"/>
                <a:gd name="T80" fmla="*/ 499 w 1916"/>
                <a:gd name="T81" fmla="*/ 922 h 2456"/>
                <a:gd name="T82" fmla="*/ 549 w 1916"/>
                <a:gd name="T83" fmla="*/ 769 h 2456"/>
                <a:gd name="T84" fmla="*/ 624 w 1916"/>
                <a:gd name="T85" fmla="*/ 699 h 2456"/>
                <a:gd name="T86" fmla="*/ 710 w 1916"/>
                <a:gd name="T87" fmla="*/ 567 h 2456"/>
                <a:gd name="T88" fmla="*/ 758 w 1916"/>
                <a:gd name="T89" fmla="*/ 470 h 2456"/>
                <a:gd name="T90" fmla="*/ 830 w 1916"/>
                <a:gd name="T91" fmla="*/ 405 h 2456"/>
                <a:gd name="T92" fmla="*/ 871 w 1916"/>
                <a:gd name="T93" fmla="*/ 284 h 2456"/>
                <a:gd name="T94" fmla="*/ 887 w 1916"/>
                <a:gd name="T95" fmla="*/ 195 h 2456"/>
                <a:gd name="T96" fmla="*/ 955 w 1916"/>
                <a:gd name="T97" fmla="*/ 113 h 2456"/>
                <a:gd name="T98" fmla="*/ 1034 w 1916"/>
                <a:gd name="T99" fmla="*/ 54 h 2456"/>
                <a:gd name="T100" fmla="*/ 1212 w 1916"/>
                <a:gd name="T101" fmla="*/ 37 h 2456"/>
                <a:gd name="T102" fmla="*/ 1380 w 1916"/>
                <a:gd name="T103" fmla="*/ 4 h 2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16" h="2456">
                  <a:moveTo>
                    <a:pt x="1420" y="22"/>
                  </a:moveTo>
                  <a:lnTo>
                    <a:pt x="1427" y="28"/>
                  </a:lnTo>
                  <a:lnTo>
                    <a:pt x="1433" y="34"/>
                  </a:lnTo>
                  <a:lnTo>
                    <a:pt x="1450" y="50"/>
                  </a:lnTo>
                  <a:lnTo>
                    <a:pt x="1466" y="58"/>
                  </a:lnTo>
                  <a:lnTo>
                    <a:pt x="1482" y="74"/>
                  </a:lnTo>
                  <a:lnTo>
                    <a:pt x="1498" y="82"/>
                  </a:lnTo>
                  <a:lnTo>
                    <a:pt x="1519" y="92"/>
                  </a:lnTo>
                  <a:lnTo>
                    <a:pt x="1534" y="104"/>
                  </a:lnTo>
                  <a:lnTo>
                    <a:pt x="1539" y="113"/>
                  </a:lnTo>
                  <a:lnTo>
                    <a:pt x="1549" y="120"/>
                  </a:lnTo>
                  <a:lnTo>
                    <a:pt x="1562" y="131"/>
                  </a:lnTo>
                  <a:lnTo>
                    <a:pt x="1571" y="139"/>
                  </a:lnTo>
                  <a:lnTo>
                    <a:pt x="1586" y="147"/>
                  </a:lnTo>
                  <a:lnTo>
                    <a:pt x="1602" y="155"/>
                  </a:lnTo>
                  <a:lnTo>
                    <a:pt x="1618" y="171"/>
                  </a:lnTo>
                  <a:lnTo>
                    <a:pt x="1647" y="191"/>
                  </a:lnTo>
                  <a:lnTo>
                    <a:pt x="1679" y="209"/>
                  </a:lnTo>
                  <a:lnTo>
                    <a:pt x="1699" y="228"/>
                  </a:lnTo>
                  <a:lnTo>
                    <a:pt x="1707" y="244"/>
                  </a:lnTo>
                  <a:lnTo>
                    <a:pt x="1715" y="260"/>
                  </a:lnTo>
                  <a:lnTo>
                    <a:pt x="1723" y="276"/>
                  </a:lnTo>
                  <a:lnTo>
                    <a:pt x="1723" y="292"/>
                  </a:lnTo>
                  <a:lnTo>
                    <a:pt x="1731" y="317"/>
                  </a:lnTo>
                  <a:lnTo>
                    <a:pt x="1731" y="333"/>
                  </a:lnTo>
                  <a:lnTo>
                    <a:pt x="1739" y="349"/>
                  </a:lnTo>
                  <a:lnTo>
                    <a:pt x="1750" y="395"/>
                  </a:lnTo>
                  <a:lnTo>
                    <a:pt x="1756" y="423"/>
                  </a:lnTo>
                  <a:lnTo>
                    <a:pt x="1771" y="462"/>
                  </a:lnTo>
                  <a:lnTo>
                    <a:pt x="1787" y="510"/>
                  </a:lnTo>
                  <a:lnTo>
                    <a:pt x="1790" y="532"/>
                  </a:lnTo>
                  <a:lnTo>
                    <a:pt x="1795" y="564"/>
                  </a:lnTo>
                  <a:lnTo>
                    <a:pt x="1795" y="588"/>
                  </a:lnTo>
                  <a:lnTo>
                    <a:pt x="1795" y="615"/>
                  </a:lnTo>
                  <a:lnTo>
                    <a:pt x="1791" y="646"/>
                  </a:lnTo>
                  <a:lnTo>
                    <a:pt x="1786" y="687"/>
                  </a:lnTo>
                  <a:lnTo>
                    <a:pt x="1785" y="736"/>
                  </a:lnTo>
                  <a:lnTo>
                    <a:pt x="1785" y="777"/>
                  </a:lnTo>
                  <a:lnTo>
                    <a:pt x="1786" y="800"/>
                  </a:lnTo>
                  <a:lnTo>
                    <a:pt x="1789" y="823"/>
                  </a:lnTo>
                  <a:lnTo>
                    <a:pt x="1787" y="847"/>
                  </a:lnTo>
                  <a:lnTo>
                    <a:pt x="1794" y="871"/>
                  </a:lnTo>
                  <a:lnTo>
                    <a:pt x="1807" y="901"/>
                  </a:lnTo>
                  <a:lnTo>
                    <a:pt x="1835" y="946"/>
                  </a:lnTo>
                  <a:lnTo>
                    <a:pt x="1842" y="963"/>
                  </a:lnTo>
                  <a:lnTo>
                    <a:pt x="1852" y="979"/>
                  </a:lnTo>
                  <a:lnTo>
                    <a:pt x="1860" y="995"/>
                  </a:lnTo>
                  <a:lnTo>
                    <a:pt x="1868" y="1011"/>
                  </a:lnTo>
                  <a:lnTo>
                    <a:pt x="1874" y="1034"/>
                  </a:lnTo>
                  <a:lnTo>
                    <a:pt x="1884" y="1076"/>
                  </a:lnTo>
                  <a:lnTo>
                    <a:pt x="1892" y="1105"/>
                  </a:lnTo>
                  <a:lnTo>
                    <a:pt x="1901" y="1136"/>
                  </a:lnTo>
                  <a:lnTo>
                    <a:pt x="1908" y="1172"/>
                  </a:lnTo>
                  <a:lnTo>
                    <a:pt x="1908" y="1189"/>
                  </a:lnTo>
                  <a:lnTo>
                    <a:pt x="1912" y="1207"/>
                  </a:lnTo>
                  <a:lnTo>
                    <a:pt x="1913" y="1222"/>
                  </a:lnTo>
                  <a:lnTo>
                    <a:pt x="1916" y="1238"/>
                  </a:lnTo>
                  <a:lnTo>
                    <a:pt x="1916" y="1253"/>
                  </a:lnTo>
                  <a:lnTo>
                    <a:pt x="1915" y="1277"/>
                  </a:lnTo>
                  <a:lnTo>
                    <a:pt x="1912" y="1311"/>
                  </a:lnTo>
                  <a:lnTo>
                    <a:pt x="1900" y="1334"/>
                  </a:lnTo>
                  <a:lnTo>
                    <a:pt x="1892" y="1358"/>
                  </a:lnTo>
                  <a:lnTo>
                    <a:pt x="1892" y="1382"/>
                  </a:lnTo>
                  <a:lnTo>
                    <a:pt x="1892" y="1399"/>
                  </a:lnTo>
                  <a:lnTo>
                    <a:pt x="1892" y="1447"/>
                  </a:lnTo>
                  <a:lnTo>
                    <a:pt x="1892" y="1463"/>
                  </a:lnTo>
                  <a:lnTo>
                    <a:pt x="1892" y="1479"/>
                  </a:lnTo>
                  <a:lnTo>
                    <a:pt x="1892" y="1496"/>
                  </a:lnTo>
                  <a:lnTo>
                    <a:pt x="1892" y="1512"/>
                  </a:lnTo>
                  <a:lnTo>
                    <a:pt x="1892" y="1528"/>
                  </a:lnTo>
                  <a:lnTo>
                    <a:pt x="1892" y="1544"/>
                  </a:lnTo>
                  <a:lnTo>
                    <a:pt x="1892" y="1560"/>
                  </a:lnTo>
                  <a:lnTo>
                    <a:pt x="1892" y="1584"/>
                  </a:lnTo>
                  <a:lnTo>
                    <a:pt x="1892" y="1600"/>
                  </a:lnTo>
                  <a:lnTo>
                    <a:pt x="1892" y="1649"/>
                  </a:lnTo>
                  <a:lnTo>
                    <a:pt x="1892" y="1665"/>
                  </a:lnTo>
                  <a:lnTo>
                    <a:pt x="1892" y="1681"/>
                  </a:lnTo>
                  <a:lnTo>
                    <a:pt x="1892" y="1697"/>
                  </a:lnTo>
                  <a:lnTo>
                    <a:pt x="1892" y="1714"/>
                  </a:lnTo>
                  <a:lnTo>
                    <a:pt x="1892" y="1730"/>
                  </a:lnTo>
                  <a:lnTo>
                    <a:pt x="1892" y="1746"/>
                  </a:lnTo>
                  <a:lnTo>
                    <a:pt x="1892" y="1762"/>
                  </a:lnTo>
                  <a:lnTo>
                    <a:pt x="1893" y="1770"/>
                  </a:lnTo>
                  <a:lnTo>
                    <a:pt x="1893" y="1782"/>
                  </a:lnTo>
                  <a:lnTo>
                    <a:pt x="1897" y="1802"/>
                  </a:lnTo>
                  <a:lnTo>
                    <a:pt x="1900" y="1827"/>
                  </a:lnTo>
                  <a:lnTo>
                    <a:pt x="1900" y="1843"/>
                  </a:lnTo>
                  <a:lnTo>
                    <a:pt x="1902" y="1867"/>
                  </a:lnTo>
                  <a:lnTo>
                    <a:pt x="1904" y="1883"/>
                  </a:lnTo>
                  <a:lnTo>
                    <a:pt x="1908" y="1899"/>
                  </a:lnTo>
                  <a:lnTo>
                    <a:pt x="1912" y="1923"/>
                  </a:lnTo>
                  <a:lnTo>
                    <a:pt x="1916" y="1940"/>
                  </a:lnTo>
                  <a:lnTo>
                    <a:pt x="1916" y="1956"/>
                  </a:lnTo>
                  <a:lnTo>
                    <a:pt x="1916" y="1972"/>
                  </a:lnTo>
                  <a:lnTo>
                    <a:pt x="1916" y="2020"/>
                  </a:lnTo>
                  <a:lnTo>
                    <a:pt x="1916" y="2045"/>
                  </a:lnTo>
                  <a:lnTo>
                    <a:pt x="1916" y="2061"/>
                  </a:lnTo>
                  <a:lnTo>
                    <a:pt x="1916" y="2077"/>
                  </a:lnTo>
                  <a:lnTo>
                    <a:pt x="1916" y="2093"/>
                  </a:lnTo>
                  <a:lnTo>
                    <a:pt x="1916" y="2109"/>
                  </a:lnTo>
                  <a:lnTo>
                    <a:pt x="1916" y="2125"/>
                  </a:lnTo>
                  <a:lnTo>
                    <a:pt x="1916" y="2142"/>
                  </a:lnTo>
                  <a:lnTo>
                    <a:pt x="1916" y="2158"/>
                  </a:lnTo>
                  <a:lnTo>
                    <a:pt x="1916" y="2206"/>
                  </a:lnTo>
                  <a:lnTo>
                    <a:pt x="1912" y="2228"/>
                  </a:lnTo>
                  <a:lnTo>
                    <a:pt x="1904" y="2248"/>
                  </a:lnTo>
                  <a:lnTo>
                    <a:pt x="1897" y="2268"/>
                  </a:lnTo>
                  <a:lnTo>
                    <a:pt x="1892" y="2287"/>
                  </a:lnTo>
                  <a:lnTo>
                    <a:pt x="1884" y="2335"/>
                  </a:lnTo>
                  <a:lnTo>
                    <a:pt x="1860" y="2384"/>
                  </a:lnTo>
                  <a:lnTo>
                    <a:pt x="1835" y="2408"/>
                  </a:lnTo>
                  <a:lnTo>
                    <a:pt x="1807" y="2419"/>
                  </a:lnTo>
                  <a:lnTo>
                    <a:pt x="1747" y="2432"/>
                  </a:lnTo>
                  <a:lnTo>
                    <a:pt x="1675" y="2440"/>
                  </a:lnTo>
                  <a:lnTo>
                    <a:pt x="1602" y="2451"/>
                  </a:lnTo>
                  <a:lnTo>
                    <a:pt x="1538" y="2456"/>
                  </a:lnTo>
                  <a:lnTo>
                    <a:pt x="1514" y="2456"/>
                  </a:lnTo>
                  <a:lnTo>
                    <a:pt x="1433" y="2456"/>
                  </a:lnTo>
                  <a:lnTo>
                    <a:pt x="1417" y="2456"/>
                  </a:lnTo>
                  <a:lnTo>
                    <a:pt x="1345" y="2456"/>
                  </a:lnTo>
                  <a:lnTo>
                    <a:pt x="1281" y="2456"/>
                  </a:lnTo>
                  <a:lnTo>
                    <a:pt x="1208" y="2456"/>
                  </a:lnTo>
                  <a:lnTo>
                    <a:pt x="1112" y="2456"/>
                  </a:lnTo>
                  <a:lnTo>
                    <a:pt x="1064" y="2456"/>
                  </a:lnTo>
                  <a:lnTo>
                    <a:pt x="1048" y="2456"/>
                  </a:lnTo>
                  <a:lnTo>
                    <a:pt x="983" y="2456"/>
                  </a:lnTo>
                  <a:lnTo>
                    <a:pt x="919" y="2456"/>
                  </a:lnTo>
                  <a:lnTo>
                    <a:pt x="903" y="2456"/>
                  </a:lnTo>
                  <a:lnTo>
                    <a:pt x="887" y="2456"/>
                  </a:lnTo>
                  <a:lnTo>
                    <a:pt x="871" y="2456"/>
                  </a:lnTo>
                  <a:lnTo>
                    <a:pt x="855" y="2456"/>
                  </a:lnTo>
                  <a:lnTo>
                    <a:pt x="838" y="2456"/>
                  </a:lnTo>
                  <a:lnTo>
                    <a:pt x="774" y="2448"/>
                  </a:lnTo>
                  <a:lnTo>
                    <a:pt x="711" y="2438"/>
                  </a:lnTo>
                  <a:lnTo>
                    <a:pt x="678" y="2432"/>
                  </a:lnTo>
                  <a:lnTo>
                    <a:pt x="605" y="2424"/>
                  </a:lnTo>
                  <a:lnTo>
                    <a:pt x="541" y="2415"/>
                  </a:lnTo>
                  <a:lnTo>
                    <a:pt x="485" y="2400"/>
                  </a:lnTo>
                  <a:lnTo>
                    <a:pt x="426" y="2380"/>
                  </a:lnTo>
                  <a:lnTo>
                    <a:pt x="404" y="2368"/>
                  </a:lnTo>
                  <a:lnTo>
                    <a:pt x="388" y="2360"/>
                  </a:lnTo>
                  <a:lnTo>
                    <a:pt x="324" y="2335"/>
                  </a:lnTo>
                  <a:lnTo>
                    <a:pt x="276" y="2319"/>
                  </a:lnTo>
                  <a:lnTo>
                    <a:pt x="237" y="2303"/>
                  </a:lnTo>
                  <a:lnTo>
                    <a:pt x="211" y="2287"/>
                  </a:lnTo>
                  <a:lnTo>
                    <a:pt x="195" y="2271"/>
                  </a:lnTo>
                  <a:lnTo>
                    <a:pt x="179" y="2255"/>
                  </a:lnTo>
                  <a:lnTo>
                    <a:pt x="170" y="2236"/>
                  </a:lnTo>
                  <a:lnTo>
                    <a:pt x="163" y="2222"/>
                  </a:lnTo>
                  <a:lnTo>
                    <a:pt x="154" y="2187"/>
                  </a:lnTo>
                  <a:lnTo>
                    <a:pt x="147" y="2158"/>
                  </a:lnTo>
                  <a:lnTo>
                    <a:pt x="139" y="2142"/>
                  </a:lnTo>
                  <a:lnTo>
                    <a:pt x="131" y="2125"/>
                  </a:lnTo>
                  <a:lnTo>
                    <a:pt x="123" y="2109"/>
                  </a:lnTo>
                  <a:lnTo>
                    <a:pt x="104" y="2078"/>
                  </a:lnTo>
                  <a:lnTo>
                    <a:pt x="81" y="2039"/>
                  </a:lnTo>
                  <a:lnTo>
                    <a:pt x="67" y="2020"/>
                  </a:lnTo>
                  <a:lnTo>
                    <a:pt x="51" y="1996"/>
                  </a:lnTo>
                  <a:lnTo>
                    <a:pt x="42" y="1980"/>
                  </a:lnTo>
                  <a:lnTo>
                    <a:pt x="34" y="1964"/>
                  </a:lnTo>
                  <a:lnTo>
                    <a:pt x="18" y="1907"/>
                  </a:lnTo>
                  <a:lnTo>
                    <a:pt x="10" y="1891"/>
                  </a:lnTo>
                  <a:lnTo>
                    <a:pt x="6" y="1875"/>
                  </a:lnTo>
                  <a:lnTo>
                    <a:pt x="4" y="1855"/>
                  </a:lnTo>
                  <a:lnTo>
                    <a:pt x="1" y="1836"/>
                  </a:lnTo>
                  <a:lnTo>
                    <a:pt x="0" y="1819"/>
                  </a:lnTo>
                  <a:lnTo>
                    <a:pt x="0" y="1793"/>
                  </a:lnTo>
                  <a:lnTo>
                    <a:pt x="1" y="1777"/>
                  </a:lnTo>
                  <a:lnTo>
                    <a:pt x="2" y="1746"/>
                  </a:lnTo>
                  <a:lnTo>
                    <a:pt x="6" y="1716"/>
                  </a:lnTo>
                  <a:lnTo>
                    <a:pt x="10" y="1681"/>
                  </a:lnTo>
                  <a:lnTo>
                    <a:pt x="20" y="1654"/>
                  </a:lnTo>
                  <a:lnTo>
                    <a:pt x="33" y="1630"/>
                  </a:lnTo>
                  <a:lnTo>
                    <a:pt x="42" y="1618"/>
                  </a:lnTo>
                  <a:lnTo>
                    <a:pt x="59" y="1600"/>
                  </a:lnTo>
                  <a:lnTo>
                    <a:pt x="71" y="1586"/>
                  </a:lnTo>
                  <a:lnTo>
                    <a:pt x="80" y="1571"/>
                  </a:lnTo>
                  <a:lnTo>
                    <a:pt x="91" y="1552"/>
                  </a:lnTo>
                  <a:lnTo>
                    <a:pt x="101" y="1526"/>
                  </a:lnTo>
                  <a:lnTo>
                    <a:pt x="115" y="1487"/>
                  </a:lnTo>
                  <a:lnTo>
                    <a:pt x="123" y="1463"/>
                  </a:lnTo>
                  <a:lnTo>
                    <a:pt x="132" y="1420"/>
                  </a:lnTo>
                  <a:lnTo>
                    <a:pt x="139" y="1382"/>
                  </a:lnTo>
                  <a:lnTo>
                    <a:pt x="147" y="1334"/>
                  </a:lnTo>
                  <a:lnTo>
                    <a:pt x="148" y="1317"/>
                  </a:lnTo>
                  <a:lnTo>
                    <a:pt x="151" y="1300"/>
                  </a:lnTo>
                  <a:lnTo>
                    <a:pt x="155" y="1286"/>
                  </a:lnTo>
                  <a:lnTo>
                    <a:pt x="170" y="1248"/>
                  </a:lnTo>
                  <a:lnTo>
                    <a:pt x="179" y="1229"/>
                  </a:lnTo>
                  <a:lnTo>
                    <a:pt x="195" y="1205"/>
                  </a:lnTo>
                  <a:lnTo>
                    <a:pt x="211" y="1189"/>
                  </a:lnTo>
                  <a:lnTo>
                    <a:pt x="276" y="1140"/>
                  </a:lnTo>
                  <a:lnTo>
                    <a:pt x="296" y="1124"/>
                  </a:lnTo>
                  <a:lnTo>
                    <a:pt x="319" y="1111"/>
                  </a:lnTo>
                  <a:lnTo>
                    <a:pt x="337" y="1097"/>
                  </a:lnTo>
                  <a:lnTo>
                    <a:pt x="364" y="1080"/>
                  </a:lnTo>
                  <a:lnTo>
                    <a:pt x="383" y="1068"/>
                  </a:lnTo>
                  <a:lnTo>
                    <a:pt x="396" y="1059"/>
                  </a:lnTo>
                  <a:lnTo>
                    <a:pt x="419" y="1042"/>
                  </a:lnTo>
                  <a:lnTo>
                    <a:pt x="440" y="1023"/>
                  </a:lnTo>
                  <a:lnTo>
                    <a:pt x="453" y="1011"/>
                  </a:lnTo>
                  <a:lnTo>
                    <a:pt x="463" y="995"/>
                  </a:lnTo>
                  <a:lnTo>
                    <a:pt x="479" y="967"/>
                  </a:lnTo>
                  <a:lnTo>
                    <a:pt x="490" y="946"/>
                  </a:lnTo>
                  <a:lnTo>
                    <a:pt x="499" y="922"/>
                  </a:lnTo>
                  <a:lnTo>
                    <a:pt x="509" y="898"/>
                  </a:lnTo>
                  <a:lnTo>
                    <a:pt x="517" y="863"/>
                  </a:lnTo>
                  <a:lnTo>
                    <a:pt x="525" y="833"/>
                  </a:lnTo>
                  <a:lnTo>
                    <a:pt x="541" y="785"/>
                  </a:lnTo>
                  <a:lnTo>
                    <a:pt x="549" y="769"/>
                  </a:lnTo>
                  <a:lnTo>
                    <a:pt x="557" y="753"/>
                  </a:lnTo>
                  <a:lnTo>
                    <a:pt x="573" y="736"/>
                  </a:lnTo>
                  <a:lnTo>
                    <a:pt x="588" y="723"/>
                  </a:lnTo>
                  <a:lnTo>
                    <a:pt x="605" y="708"/>
                  </a:lnTo>
                  <a:lnTo>
                    <a:pt x="624" y="699"/>
                  </a:lnTo>
                  <a:lnTo>
                    <a:pt x="637" y="688"/>
                  </a:lnTo>
                  <a:lnTo>
                    <a:pt x="654" y="664"/>
                  </a:lnTo>
                  <a:lnTo>
                    <a:pt x="678" y="607"/>
                  </a:lnTo>
                  <a:lnTo>
                    <a:pt x="694" y="583"/>
                  </a:lnTo>
                  <a:lnTo>
                    <a:pt x="710" y="567"/>
                  </a:lnTo>
                  <a:lnTo>
                    <a:pt x="718" y="543"/>
                  </a:lnTo>
                  <a:lnTo>
                    <a:pt x="734" y="526"/>
                  </a:lnTo>
                  <a:lnTo>
                    <a:pt x="742" y="510"/>
                  </a:lnTo>
                  <a:lnTo>
                    <a:pt x="750" y="486"/>
                  </a:lnTo>
                  <a:lnTo>
                    <a:pt x="758" y="470"/>
                  </a:lnTo>
                  <a:lnTo>
                    <a:pt x="774" y="454"/>
                  </a:lnTo>
                  <a:lnTo>
                    <a:pt x="790" y="438"/>
                  </a:lnTo>
                  <a:lnTo>
                    <a:pt x="806" y="430"/>
                  </a:lnTo>
                  <a:lnTo>
                    <a:pt x="822" y="421"/>
                  </a:lnTo>
                  <a:lnTo>
                    <a:pt x="830" y="405"/>
                  </a:lnTo>
                  <a:lnTo>
                    <a:pt x="847" y="389"/>
                  </a:lnTo>
                  <a:lnTo>
                    <a:pt x="855" y="373"/>
                  </a:lnTo>
                  <a:lnTo>
                    <a:pt x="863" y="317"/>
                  </a:lnTo>
                  <a:lnTo>
                    <a:pt x="871" y="300"/>
                  </a:lnTo>
                  <a:lnTo>
                    <a:pt x="871" y="284"/>
                  </a:lnTo>
                  <a:lnTo>
                    <a:pt x="879" y="268"/>
                  </a:lnTo>
                  <a:lnTo>
                    <a:pt x="879" y="252"/>
                  </a:lnTo>
                  <a:lnTo>
                    <a:pt x="879" y="236"/>
                  </a:lnTo>
                  <a:lnTo>
                    <a:pt x="879" y="220"/>
                  </a:lnTo>
                  <a:lnTo>
                    <a:pt x="887" y="195"/>
                  </a:lnTo>
                  <a:lnTo>
                    <a:pt x="895" y="179"/>
                  </a:lnTo>
                  <a:lnTo>
                    <a:pt x="903" y="163"/>
                  </a:lnTo>
                  <a:lnTo>
                    <a:pt x="919" y="147"/>
                  </a:lnTo>
                  <a:lnTo>
                    <a:pt x="935" y="131"/>
                  </a:lnTo>
                  <a:lnTo>
                    <a:pt x="955" y="113"/>
                  </a:lnTo>
                  <a:lnTo>
                    <a:pt x="967" y="98"/>
                  </a:lnTo>
                  <a:lnTo>
                    <a:pt x="985" y="88"/>
                  </a:lnTo>
                  <a:lnTo>
                    <a:pt x="1001" y="78"/>
                  </a:lnTo>
                  <a:lnTo>
                    <a:pt x="1015" y="66"/>
                  </a:lnTo>
                  <a:lnTo>
                    <a:pt x="1034" y="54"/>
                  </a:lnTo>
                  <a:lnTo>
                    <a:pt x="1052" y="42"/>
                  </a:lnTo>
                  <a:lnTo>
                    <a:pt x="1078" y="33"/>
                  </a:lnTo>
                  <a:lnTo>
                    <a:pt x="1120" y="30"/>
                  </a:lnTo>
                  <a:lnTo>
                    <a:pt x="1169" y="39"/>
                  </a:lnTo>
                  <a:lnTo>
                    <a:pt x="1212" y="37"/>
                  </a:lnTo>
                  <a:lnTo>
                    <a:pt x="1262" y="18"/>
                  </a:lnTo>
                  <a:lnTo>
                    <a:pt x="1314" y="10"/>
                  </a:lnTo>
                  <a:lnTo>
                    <a:pt x="1358" y="0"/>
                  </a:lnTo>
                  <a:lnTo>
                    <a:pt x="1369" y="0"/>
                  </a:lnTo>
                  <a:lnTo>
                    <a:pt x="1380" y="4"/>
                  </a:lnTo>
                  <a:lnTo>
                    <a:pt x="1396" y="10"/>
                  </a:lnTo>
                  <a:lnTo>
                    <a:pt x="1409" y="15"/>
                  </a:lnTo>
                  <a:lnTo>
                    <a:pt x="1420" y="22"/>
                  </a:lnTo>
                  <a:close/>
                </a:path>
              </a:pathLst>
            </a:custGeom>
            <a:solidFill>
              <a:srgbClr val="FFFFFF"/>
            </a:solidFill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575" name="Freeform 7"/>
            <p:cNvSpPr>
              <a:spLocks/>
            </p:cNvSpPr>
            <p:nvPr/>
          </p:nvSpPr>
          <p:spPr bwMode="auto">
            <a:xfrm>
              <a:off x="31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76" name="Freeform 8"/>
            <p:cNvSpPr>
              <a:spLocks/>
            </p:cNvSpPr>
            <p:nvPr/>
          </p:nvSpPr>
          <p:spPr bwMode="auto">
            <a:xfrm>
              <a:off x="30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77" name="Freeform 9"/>
            <p:cNvSpPr>
              <a:spLocks/>
            </p:cNvSpPr>
            <p:nvPr/>
          </p:nvSpPr>
          <p:spPr bwMode="auto">
            <a:xfrm>
              <a:off x="31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78" name="Freeform 10"/>
            <p:cNvSpPr>
              <a:spLocks/>
            </p:cNvSpPr>
            <p:nvPr/>
          </p:nvSpPr>
          <p:spPr bwMode="auto">
            <a:xfrm>
              <a:off x="326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79" name="Freeform 11"/>
            <p:cNvSpPr>
              <a:spLocks/>
            </p:cNvSpPr>
            <p:nvPr/>
          </p:nvSpPr>
          <p:spPr bwMode="auto">
            <a:xfrm>
              <a:off x="33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0" name="Freeform 12"/>
            <p:cNvSpPr>
              <a:spLocks/>
            </p:cNvSpPr>
            <p:nvPr/>
          </p:nvSpPr>
          <p:spPr bwMode="auto">
            <a:xfrm>
              <a:off x="33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1" name="Freeform 13"/>
            <p:cNvSpPr>
              <a:spLocks/>
            </p:cNvSpPr>
            <p:nvPr/>
          </p:nvSpPr>
          <p:spPr bwMode="auto">
            <a:xfrm>
              <a:off x="346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2" name="Freeform 14"/>
            <p:cNvSpPr>
              <a:spLocks/>
            </p:cNvSpPr>
            <p:nvPr/>
          </p:nvSpPr>
          <p:spPr bwMode="auto">
            <a:xfrm>
              <a:off x="36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3" name="Freeform 15"/>
            <p:cNvSpPr>
              <a:spLocks/>
            </p:cNvSpPr>
            <p:nvPr/>
          </p:nvSpPr>
          <p:spPr bwMode="auto">
            <a:xfrm>
              <a:off x="34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4" name="Freeform 16"/>
            <p:cNvSpPr>
              <a:spLocks/>
            </p:cNvSpPr>
            <p:nvPr/>
          </p:nvSpPr>
          <p:spPr bwMode="auto">
            <a:xfrm>
              <a:off x="35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5" name="Freeform 17"/>
            <p:cNvSpPr>
              <a:spLocks/>
            </p:cNvSpPr>
            <p:nvPr/>
          </p:nvSpPr>
          <p:spPr bwMode="auto">
            <a:xfrm>
              <a:off x="367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auto">
            <a:xfrm>
              <a:off x="37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auto">
            <a:xfrm>
              <a:off x="38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auto">
            <a:xfrm>
              <a:off x="38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89" name="Freeform 21"/>
            <p:cNvSpPr>
              <a:spLocks/>
            </p:cNvSpPr>
            <p:nvPr/>
          </p:nvSpPr>
          <p:spPr bwMode="auto">
            <a:xfrm>
              <a:off x="409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0" name="Freeform 22"/>
            <p:cNvSpPr>
              <a:spLocks/>
            </p:cNvSpPr>
            <p:nvPr/>
          </p:nvSpPr>
          <p:spPr bwMode="auto">
            <a:xfrm>
              <a:off x="3960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1" name="Freeform 23"/>
            <p:cNvSpPr>
              <a:spLocks/>
            </p:cNvSpPr>
            <p:nvPr/>
          </p:nvSpPr>
          <p:spPr bwMode="auto">
            <a:xfrm>
              <a:off x="40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2" name="Freeform 24"/>
            <p:cNvSpPr>
              <a:spLocks/>
            </p:cNvSpPr>
            <p:nvPr/>
          </p:nvSpPr>
          <p:spPr bwMode="auto">
            <a:xfrm>
              <a:off x="41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3" name="Freeform 25"/>
            <p:cNvSpPr>
              <a:spLocks/>
            </p:cNvSpPr>
            <p:nvPr/>
          </p:nvSpPr>
          <p:spPr bwMode="auto">
            <a:xfrm>
              <a:off x="42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4" name="Freeform 26"/>
            <p:cNvSpPr>
              <a:spLocks/>
            </p:cNvSpPr>
            <p:nvPr/>
          </p:nvSpPr>
          <p:spPr bwMode="auto">
            <a:xfrm>
              <a:off x="430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5" name="Freeform 27"/>
            <p:cNvSpPr>
              <a:spLocks/>
            </p:cNvSpPr>
            <p:nvPr/>
          </p:nvSpPr>
          <p:spPr bwMode="auto">
            <a:xfrm>
              <a:off x="43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6" name="Freeform 28"/>
            <p:cNvSpPr>
              <a:spLocks/>
            </p:cNvSpPr>
            <p:nvPr/>
          </p:nvSpPr>
          <p:spPr bwMode="auto">
            <a:xfrm>
              <a:off x="183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7" name="Freeform 29"/>
            <p:cNvSpPr>
              <a:spLocks/>
            </p:cNvSpPr>
            <p:nvPr/>
          </p:nvSpPr>
          <p:spPr bwMode="auto">
            <a:xfrm>
              <a:off x="169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8" name="Freeform 30"/>
            <p:cNvSpPr>
              <a:spLocks/>
            </p:cNvSpPr>
            <p:nvPr/>
          </p:nvSpPr>
          <p:spPr bwMode="auto">
            <a:xfrm>
              <a:off x="175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9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599" name="Freeform 31"/>
            <p:cNvSpPr>
              <a:spLocks/>
            </p:cNvSpPr>
            <p:nvPr/>
          </p:nvSpPr>
          <p:spPr bwMode="auto">
            <a:xfrm>
              <a:off x="190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0" name="Freeform 32"/>
            <p:cNvSpPr>
              <a:spLocks/>
            </p:cNvSpPr>
            <p:nvPr/>
          </p:nvSpPr>
          <p:spPr bwMode="auto">
            <a:xfrm>
              <a:off x="196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1" name="Freeform 33"/>
            <p:cNvSpPr>
              <a:spLocks/>
            </p:cNvSpPr>
            <p:nvPr/>
          </p:nvSpPr>
          <p:spPr bwMode="auto">
            <a:xfrm>
              <a:off x="203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2" name="Freeform 34"/>
            <p:cNvSpPr>
              <a:spLocks/>
            </p:cNvSpPr>
            <p:nvPr/>
          </p:nvSpPr>
          <p:spPr bwMode="auto">
            <a:xfrm>
              <a:off x="210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3" name="Freeform 35"/>
            <p:cNvSpPr>
              <a:spLocks/>
            </p:cNvSpPr>
            <p:nvPr/>
          </p:nvSpPr>
          <p:spPr bwMode="auto">
            <a:xfrm>
              <a:off x="13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4" name="Freeform 36"/>
            <p:cNvSpPr>
              <a:spLocks/>
            </p:cNvSpPr>
            <p:nvPr/>
          </p:nvSpPr>
          <p:spPr bwMode="auto">
            <a:xfrm>
              <a:off x="12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5" name="Freeform 37"/>
            <p:cNvSpPr>
              <a:spLocks/>
            </p:cNvSpPr>
            <p:nvPr/>
          </p:nvSpPr>
          <p:spPr bwMode="auto">
            <a:xfrm>
              <a:off x="12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6" name="Freeform 38"/>
            <p:cNvSpPr>
              <a:spLocks/>
            </p:cNvSpPr>
            <p:nvPr/>
          </p:nvSpPr>
          <p:spPr bwMode="auto">
            <a:xfrm>
              <a:off x="14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7" name="Freeform 39"/>
            <p:cNvSpPr>
              <a:spLocks/>
            </p:cNvSpPr>
            <p:nvPr/>
          </p:nvSpPr>
          <p:spPr bwMode="auto">
            <a:xfrm>
              <a:off x="14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8" name="Freeform 40"/>
            <p:cNvSpPr>
              <a:spLocks/>
            </p:cNvSpPr>
            <p:nvPr/>
          </p:nvSpPr>
          <p:spPr bwMode="auto">
            <a:xfrm>
              <a:off x="15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09" name="Freeform 41"/>
            <p:cNvSpPr>
              <a:spLocks/>
            </p:cNvSpPr>
            <p:nvPr/>
          </p:nvSpPr>
          <p:spPr bwMode="auto">
            <a:xfrm>
              <a:off x="161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0" name="Freeform 42"/>
            <p:cNvSpPr>
              <a:spLocks/>
            </p:cNvSpPr>
            <p:nvPr/>
          </p:nvSpPr>
          <p:spPr bwMode="auto">
            <a:xfrm>
              <a:off x="26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1" name="Freeform 43"/>
            <p:cNvSpPr>
              <a:spLocks/>
            </p:cNvSpPr>
            <p:nvPr/>
          </p:nvSpPr>
          <p:spPr bwMode="auto">
            <a:xfrm>
              <a:off x="2561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2" name="Freeform 44"/>
            <p:cNvSpPr>
              <a:spLocks/>
            </p:cNvSpPr>
            <p:nvPr/>
          </p:nvSpPr>
          <p:spPr bwMode="auto">
            <a:xfrm>
              <a:off x="262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3" name="Freeform 45"/>
            <p:cNvSpPr>
              <a:spLocks/>
            </p:cNvSpPr>
            <p:nvPr/>
          </p:nvSpPr>
          <p:spPr bwMode="auto">
            <a:xfrm>
              <a:off x="27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4" name="Freeform 46"/>
            <p:cNvSpPr>
              <a:spLocks/>
            </p:cNvSpPr>
            <p:nvPr/>
          </p:nvSpPr>
          <p:spPr bwMode="auto">
            <a:xfrm>
              <a:off x="283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5" name="Freeform 47"/>
            <p:cNvSpPr>
              <a:spLocks/>
            </p:cNvSpPr>
            <p:nvPr/>
          </p:nvSpPr>
          <p:spPr bwMode="auto">
            <a:xfrm>
              <a:off x="29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6" name="Freeform 48"/>
            <p:cNvSpPr>
              <a:spLocks/>
            </p:cNvSpPr>
            <p:nvPr/>
          </p:nvSpPr>
          <p:spPr bwMode="auto">
            <a:xfrm>
              <a:off x="297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7" name="Freeform 49"/>
            <p:cNvSpPr>
              <a:spLocks/>
            </p:cNvSpPr>
            <p:nvPr/>
          </p:nvSpPr>
          <p:spPr bwMode="auto">
            <a:xfrm>
              <a:off x="225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8" name="Freeform 50"/>
            <p:cNvSpPr>
              <a:spLocks/>
            </p:cNvSpPr>
            <p:nvPr/>
          </p:nvSpPr>
          <p:spPr bwMode="auto">
            <a:xfrm>
              <a:off x="218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19" name="Freeform 51"/>
            <p:cNvSpPr>
              <a:spLocks/>
            </p:cNvSpPr>
            <p:nvPr/>
          </p:nvSpPr>
          <p:spPr bwMode="auto">
            <a:xfrm>
              <a:off x="232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20" name="Freeform 52"/>
            <p:cNvSpPr>
              <a:spLocks/>
            </p:cNvSpPr>
            <p:nvPr/>
          </p:nvSpPr>
          <p:spPr bwMode="auto">
            <a:xfrm>
              <a:off x="240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21" name="Freeform 53"/>
            <p:cNvSpPr>
              <a:spLocks/>
            </p:cNvSpPr>
            <p:nvPr/>
          </p:nvSpPr>
          <p:spPr bwMode="auto">
            <a:xfrm>
              <a:off x="24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622" name="Rectangle 54"/>
            <p:cNvSpPr>
              <a:spLocks noChangeArrowheads="1"/>
            </p:cNvSpPr>
            <p:nvPr/>
          </p:nvSpPr>
          <p:spPr bwMode="auto">
            <a:xfrm>
              <a:off x="3334" y="1107"/>
              <a:ext cx="10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ošetřované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3" name="Rectangle 55"/>
            <p:cNvSpPr>
              <a:spLocks noChangeArrowheads="1"/>
            </p:cNvSpPr>
            <p:nvPr/>
          </p:nvSpPr>
          <p:spPr bwMode="auto">
            <a:xfrm>
              <a:off x="3276" y="1260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ve zdravotnických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4" name="Rectangle 56"/>
            <p:cNvSpPr>
              <a:spLocks noChangeArrowheads="1"/>
            </p:cNvSpPr>
            <p:nvPr/>
          </p:nvSpPr>
          <p:spPr bwMode="auto">
            <a:xfrm>
              <a:off x="1263" y="1220"/>
              <a:ext cx="5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viditelná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5" name="Rectangle 57"/>
            <p:cNvSpPr>
              <a:spLocks noChangeArrowheads="1"/>
            </p:cNvSpPr>
            <p:nvPr/>
          </p:nvSpPr>
          <p:spPr bwMode="auto">
            <a:xfrm>
              <a:off x="2139" y="1721"/>
              <a:ext cx="8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nemoc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6" name="Rectangle 58"/>
            <p:cNvSpPr>
              <a:spLocks noChangeArrowheads="1"/>
            </p:cNvSpPr>
            <p:nvPr/>
          </p:nvSpPr>
          <p:spPr bwMode="auto">
            <a:xfrm>
              <a:off x="2147" y="1882"/>
              <a:ext cx="7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nevnímající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7" name="Rectangle 59"/>
            <p:cNvSpPr>
              <a:spLocks noChangeArrowheads="1"/>
            </p:cNvSpPr>
            <p:nvPr/>
          </p:nvSpPr>
          <p:spPr bwMode="auto">
            <a:xfrm>
              <a:off x="1954" y="2052"/>
              <a:ext cx="10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nebo ji ignorující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8" name="Rectangle 60"/>
            <p:cNvSpPr>
              <a:spLocks noChangeArrowheads="1"/>
            </p:cNvSpPr>
            <p:nvPr/>
          </p:nvSpPr>
          <p:spPr bwMode="auto">
            <a:xfrm>
              <a:off x="1987" y="2544"/>
              <a:ext cx="90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formy nemocí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29" name="Rectangle 61"/>
            <p:cNvSpPr>
              <a:spLocks noChangeArrowheads="1"/>
            </p:cNvSpPr>
            <p:nvPr/>
          </p:nvSpPr>
          <p:spPr bwMode="auto">
            <a:xfrm>
              <a:off x="1858" y="2391"/>
              <a:ext cx="134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latentní a subklinické 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0" name="Rectangle 62"/>
            <p:cNvSpPr>
              <a:spLocks noChangeArrowheads="1"/>
            </p:cNvSpPr>
            <p:nvPr/>
          </p:nvSpPr>
          <p:spPr bwMode="auto">
            <a:xfrm>
              <a:off x="1263" y="1729"/>
              <a:ext cx="3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skrytá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1" name="Rectangle 63"/>
            <p:cNvSpPr>
              <a:spLocks noChangeArrowheads="1"/>
            </p:cNvSpPr>
            <p:nvPr/>
          </p:nvSpPr>
          <p:spPr bwMode="auto">
            <a:xfrm>
              <a:off x="1263" y="1898"/>
              <a:ext cx="2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část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1263" y="2060"/>
              <a:ext cx="4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ledovce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3" name="Rectangle 65"/>
            <p:cNvSpPr>
              <a:spLocks noChangeArrowheads="1"/>
            </p:cNvSpPr>
            <p:nvPr/>
          </p:nvSpPr>
          <p:spPr bwMode="auto">
            <a:xfrm>
              <a:off x="3772" y="1406"/>
              <a:ext cx="62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zařízeních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4" name="Rectangle 66"/>
            <p:cNvSpPr>
              <a:spLocks noChangeArrowheads="1"/>
            </p:cNvSpPr>
            <p:nvPr/>
          </p:nvSpPr>
          <p:spPr bwMode="auto">
            <a:xfrm>
              <a:off x="3275" y="1785"/>
              <a:ext cx="11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nemoci manifestní</a:t>
              </a:r>
              <a:r>
                <a:rPr lang="cs-CZ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5" name="Rectangle 67"/>
            <p:cNvSpPr>
              <a:spLocks noChangeArrowheads="1"/>
            </p:cNvSpPr>
            <p:nvPr/>
          </p:nvSpPr>
          <p:spPr bwMode="auto">
            <a:xfrm>
              <a:off x="3114" y="1955"/>
              <a:ext cx="12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ale odborně neléčené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6" name="Rectangle 68"/>
            <p:cNvSpPr>
              <a:spLocks noChangeArrowheads="1"/>
            </p:cNvSpPr>
            <p:nvPr/>
          </p:nvSpPr>
          <p:spPr bwMode="auto">
            <a:xfrm>
              <a:off x="3327" y="2286"/>
              <a:ext cx="10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nemoc lze odhalit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7" name="Rectangle 69"/>
            <p:cNvSpPr>
              <a:spLocks noChangeArrowheads="1"/>
            </p:cNvSpPr>
            <p:nvPr/>
          </p:nvSpPr>
          <p:spPr bwMode="auto">
            <a:xfrm>
              <a:off x="3710" y="2447"/>
              <a:ext cx="6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preventivní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8" name="Rectangle 70"/>
            <p:cNvSpPr>
              <a:spLocks noChangeArrowheads="1"/>
            </p:cNvSpPr>
            <p:nvPr/>
          </p:nvSpPr>
          <p:spPr bwMode="auto">
            <a:xfrm>
              <a:off x="3296" y="2892"/>
              <a:ext cx="11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se sníženou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39" name="Rectangle 71"/>
            <p:cNvSpPr>
              <a:spLocks noChangeArrowheads="1"/>
            </p:cNvSpPr>
            <p:nvPr/>
          </p:nvSpPr>
          <p:spPr bwMode="auto">
            <a:xfrm>
              <a:off x="3489" y="3069"/>
              <a:ext cx="9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kvalitou zdraví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0" name="Rectangle 72"/>
            <p:cNvSpPr>
              <a:spLocks noChangeArrowheads="1"/>
            </p:cNvSpPr>
            <p:nvPr/>
          </p:nvSpPr>
          <p:spPr bwMode="auto">
            <a:xfrm>
              <a:off x="1737" y="2892"/>
              <a:ext cx="14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trvalé následky nemocí,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1" name="Rectangle 73"/>
            <p:cNvSpPr>
              <a:spLocks noChangeArrowheads="1"/>
            </p:cNvSpPr>
            <p:nvPr/>
          </p:nvSpPr>
          <p:spPr bwMode="auto">
            <a:xfrm>
              <a:off x="1408" y="3069"/>
              <a:ext cx="1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vady, dysfunkce a handicapy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2" name="Rectangle 74"/>
            <p:cNvSpPr>
              <a:spLocks noChangeArrowheads="1"/>
            </p:cNvSpPr>
            <p:nvPr/>
          </p:nvSpPr>
          <p:spPr bwMode="auto">
            <a:xfrm>
              <a:off x="1665" y="3344"/>
              <a:ext cx="14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zdravé, ohrožené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3" name="Rectangle 75"/>
            <p:cNvSpPr>
              <a:spLocks noChangeArrowheads="1"/>
            </p:cNvSpPr>
            <p:nvPr/>
          </p:nvSpPr>
          <p:spPr bwMode="auto">
            <a:xfrm>
              <a:off x="1979" y="3513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zvýšeným rizikem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4" name="Rectangle 76"/>
            <p:cNvSpPr>
              <a:spLocks noChangeArrowheads="1"/>
            </p:cNvSpPr>
            <p:nvPr/>
          </p:nvSpPr>
          <p:spPr bwMode="auto">
            <a:xfrm>
              <a:off x="3704" y="3352"/>
              <a:ext cx="70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potenciálně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5" name="Rectangle 77"/>
            <p:cNvSpPr>
              <a:spLocks noChangeArrowheads="1"/>
            </p:cNvSpPr>
            <p:nvPr/>
          </p:nvSpPr>
          <p:spPr bwMode="auto">
            <a:xfrm>
              <a:off x="3880" y="3513"/>
              <a:ext cx="5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nemocní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6" name="Rectangle 78"/>
            <p:cNvSpPr>
              <a:spLocks noChangeArrowheads="1"/>
            </p:cNvSpPr>
            <p:nvPr/>
          </p:nvSpPr>
          <p:spPr bwMode="auto">
            <a:xfrm>
              <a:off x="3733" y="2617"/>
              <a:ext cx="6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prohlídkou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09647" name="Rectangle 79"/>
            <p:cNvSpPr>
              <a:spLocks noChangeArrowheads="1"/>
            </p:cNvSpPr>
            <p:nvPr/>
          </p:nvSpPr>
          <p:spPr bwMode="auto">
            <a:xfrm>
              <a:off x="1263" y="1381"/>
              <a:ext cx="7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část ledovce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28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accent2"/>
                </a:solidFill>
              </a:rPr>
              <a:t>PŘIROZENÁ HISTORIE NEMOCI</a:t>
            </a:r>
            <a:endParaRPr lang="en-GB" altLang="cs-CZ" sz="4000" b="1" dirty="0" smtClean="0">
              <a:solidFill>
                <a:schemeClr val="accent2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92100" y="1433513"/>
          <a:ext cx="8659813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4" imgW="6224588" imgH="3756025" progId="MSDraw">
                  <p:embed/>
                </p:oleObj>
              </mc:Choice>
              <mc:Fallback>
                <p:oleObj r:id="rId4" imgW="6224588" imgH="3756025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433513"/>
                        <a:ext cx="8659813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70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2" name="WordArt 28"/>
          <p:cNvSpPr>
            <a:spLocks noChangeArrowheads="1" noChangeShapeType="1" noTextEdit="1"/>
          </p:cNvSpPr>
          <p:nvPr/>
        </p:nvSpPr>
        <p:spPr bwMode="auto">
          <a:xfrm>
            <a:off x="886523" y="2343306"/>
            <a:ext cx="892175" cy="1308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WordArt 32"/>
          <p:cNvSpPr>
            <a:spLocks noChangeArrowheads="1" noChangeShapeType="1" noTextEdit="1"/>
          </p:cNvSpPr>
          <p:nvPr/>
        </p:nvSpPr>
        <p:spPr bwMode="auto">
          <a:xfrm>
            <a:off x="2338270" y="3211554"/>
            <a:ext cx="4709299" cy="4398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EPIDEMIOLOGIE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0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EPIDEMIOLOGIE</a:t>
            </a:r>
            <a:endParaRPr lang="en-GB" altLang="cs-CZ" b="1" smtClean="0">
              <a:solidFill>
                <a:schemeClr val="accent2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704975"/>
            <a:ext cx="7715250" cy="424815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její poznatkový základ i metodický aparát se široce uplatňuje </a:t>
            </a:r>
          </a:p>
          <a:p>
            <a:pPr lvl="1"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při popisu a rozboru zdravotního stavu obyvatelstva,</a:t>
            </a:r>
          </a:p>
          <a:p>
            <a:pPr lvl="1"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při úvahách o determinantách zdraví a o možnostech jeho příznivého ovlivnění.</a:t>
            </a:r>
            <a:r>
              <a:rPr lang="cs-CZ" altLang="cs-CZ" dirty="0" smtClean="0"/>
              <a:t>  </a:t>
            </a:r>
            <a:endParaRPr lang="en-GB" alt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0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534400" cy="1143000"/>
          </a:xfrm>
        </p:spPr>
        <p:txBody>
          <a:bodyPr/>
          <a:lstStyle/>
          <a:p>
            <a:r>
              <a:rPr lang="cs-CZ" altLang="cs-CZ" sz="3600" b="1" smtClean="0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987550"/>
            <a:ext cx="7962900" cy="4881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EPIDEMIE  z „EPI – DEMOS“</a:t>
            </a:r>
          </a:p>
          <a:p>
            <a:pPr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hromadná onemocnění</a:t>
            </a:r>
          </a:p>
          <a:p>
            <a:pPr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příčiny vzniku a zákonitosti šíření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400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7988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1625"/>
            <a:ext cx="7962900" cy="4881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accent2"/>
                </a:solidFill>
              </a:rPr>
              <a:t>EPIDEMIOLOGIE SE DŘÍVE TRADIČNĚ VĚNOVALA INFEKČNÍM NEMOCEM.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accent2"/>
                </a:solidFill>
              </a:rPr>
              <a:t>Epidemiologie se zabývá studiem povahy nákaz, příčin a podmínek jejich vzniku a šíření v lidské populaci nebo přenosných na člověka a metodami jejich předcházení, potlačení, eliminace a popřípadě úplné eradikace.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rgbClr val="FF0000"/>
                </a:solidFill>
              </a:rPr>
              <a:t>neplatná definice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933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Pojetí zdraví </a:t>
            </a:r>
            <a:r>
              <a:rPr lang="cs-CZ" dirty="0" smtClean="0"/>
              <a:t>- východisko pro aktivity všech komponent systému péče o zdraví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co zdraví znamená, jak jej chápat a hodnotit;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úvahy o tom, co a jak se pro zdraví dá udělat.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8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534400" cy="1143000"/>
          </a:xfrm>
        </p:spPr>
        <p:txBody>
          <a:bodyPr/>
          <a:lstStyle/>
          <a:p>
            <a:r>
              <a:rPr lang="cs-CZ" altLang="cs-CZ" sz="3600" b="1" smtClean="0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1625"/>
            <a:ext cx="7962900" cy="4881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nástup chronických a vývojových nemocí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e</a:t>
            </a:r>
            <a:r>
              <a:rPr lang="cs-CZ" altLang="cs-CZ" b="1" dirty="0" smtClean="0">
                <a:solidFill>
                  <a:schemeClr val="accent2"/>
                </a:solidFill>
              </a:rPr>
              <a:t>pidemie – výskyt nemoci v takovém rozsahu, který převyšuje obvyklý, očekávaný výskyt (x nízký výskyt)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redefinice epidemiologie, široké pojetí</a:t>
            </a:r>
            <a:endParaRPr lang="cs-CZ" altLang="cs-CZ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18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524875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chemeClr val="accent2"/>
                </a:solidFill>
              </a:rPr>
              <a:t>VÝCHODISKA EPIDEMIOLOGIE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7613"/>
            <a:ext cx="8439150" cy="489743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b="1" smtClean="0">
                <a:solidFill>
                  <a:schemeClr val="accent2"/>
                </a:solidFill>
              </a:rPr>
              <a:t>Zdraví lidí lze popsat, měřit a hodnotit jeho rozložení, vývoj v populaci jako celku i v jednotlivých podskupinách.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b="1" smtClean="0">
                <a:solidFill>
                  <a:schemeClr val="accent2"/>
                </a:solidFill>
              </a:rPr>
              <a:t>Zdraví lidí není ovlivňováno jen náhodnými jevy a procesy.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b="1" smtClean="0">
                <a:solidFill>
                  <a:schemeClr val="accent2"/>
                </a:solidFill>
              </a:rPr>
              <a:t>Se zdravím jsou spojeny příčinné faktory a mnoho dalších okolností (determinanty zdraví), které lze identifikovat a studovat jejich rozložení v čase, místě i v jednotlivých populačních podskupinách.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b="1" smtClean="0">
                <a:solidFill>
                  <a:schemeClr val="accent2"/>
                </a:solidFill>
              </a:rPr>
              <a:t>Získanými poznatky, volbou a realizací vhodných opatření lze přispět jak k řešení zdravotních problémů, tak i k ochraně, upevňování a rozvoji zdraví lidí.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altLang="cs-CZ" sz="2800" b="1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380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06" y="356839"/>
            <a:ext cx="8524875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accent2"/>
                </a:solidFill>
              </a:rPr>
              <a:t>DĚLENÍ EPIDEMIOLOGIE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97" y="1812344"/>
            <a:ext cx="8439150" cy="489743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ts val="900"/>
              </a:spcAft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POPISNÁ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900"/>
              </a:spcAft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ANALYTICKÁ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900"/>
              </a:spcAft>
            </a:pPr>
            <a:r>
              <a:rPr lang="cs-CZ" altLang="cs-CZ" sz="2800" b="1" dirty="0">
                <a:solidFill>
                  <a:schemeClr val="accent2"/>
                </a:solidFill>
              </a:rPr>
              <a:t>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XPERIMENTÁLNÍ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1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7200" y="274638"/>
            <a:ext cx="8467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3600" b="1" smtClean="0">
                <a:solidFill>
                  <a:srgbClr val="333399"/>
                </a:solidFill>
              </a:rPr>
              <a:t>VÝVOJ OBSAHU EPIDEMIOLOGIE </a:t>
            </a:r>
            <a:r>
              <a:rPr lang="cs-CZ" altLang="cs-CZ" sz="2400" b="1" smtClean="0">
                <a:solidFill>
                  <a:srgbClr val="333399"/>
                </a:solidFill>
              </a:rPr>
              <a:t>novější definice epidemiologie v anglosaské oblasti</a:t>
            </a:r>
            <a:r>
              <a:rPr lang="cs-CZ" altLang="cs-CZ" sz="3600" b="1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333399"/>
                </a:solidFill>
              </a:rPr>
              <a:t>Epidemiologie studuje rozložení a determinanty stavů a událostí majících vztah ke zdraví v určených populačních skupinách a využívá výsledků tohoto studia ke zvládání zdravotních problémů. </a:t>
            </a:r>
            <a:endParaRPr lang="cs-CZ" altLang="cs-CZ" sz="2800" b="1" i="1" dirty="0" smtClean="0">
              <a:solidFill>
                <a:srgbClr val="333399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cs-CZ" sz="2800" b="1" i="1" dirty="0" smtClean="0">
                <a:solidFill>
                  <a:srgbClr val="333399"/>
                </a:solidFill>
              </a:rPr>
              <a:t>Epidemiology is the study of the distribution and determinants of health-related states or events in specified populations, and the application of this study to the control of health problems</a:t>
            </a:r>
            <a:r>
              <a:rPr lang="en-US" altLang="cs-CZ" sz="2800" b="1" dirty="0" smtClean="0">
                <a:solidFill>
                  <a:srgbClr val="333399"/>
                </a:solidFill>
              </a:rPr>
              <a:t>.</a:t>
            </a:r>
            <a:r>
              <a:rPr lang="en-US" altLang="cs-CZ" sz="2800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577850" y="1504950"/>
            <a:ext cx="8078788" cy="234473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0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534400" cy="1143000"/>
          </a:xfrm>
        </p:spPr>
        <p:txBody>
          <a:bodyPr/>
          <a:lstStyle/>
          <a:p>
            <a:r>
              <a:rPr lang="cs-CZ" altLang="cs-CZ" sz="3600" b="1" smtClean="0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1625"/>
            <a:ext cx="7962900" cy="4881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snaha hlouběji proniknout ke kořenům zdraví a nemoci</a:t>
            </a:r>
          </a:p>
          <a:p>
            <a:pPr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sociálně – ekologický přístup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ne jedinec, ale skupina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výzkum obyvatelstva v přirozeném 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komplex metod a technik výzkumu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>
                <a:solidFill>
                  <a:schemeClr val="accent2"/>
                </a:solidFill>
              </a:rPr>
              <a:t>mezioborový výzkum</a:t>
            </a:r>
            <a:endParaRPr lang="cs-CZ" altLang="cs-CZ" b="1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6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524875" cy="1143000"/>
          </a:xfrm>
        </p:spPr>
        <p:txBody>
          <a:bodyPr/>
          <a:lstStyle/>
          <a:p>
            <a:r>
              <a:rPr lang="cs-CZ" altLang="cs-CZ" sz="4000" b="1" smtClean="0">
                <a:solidFill>
                  <a:schemeClr val="accent2"/>
                </a:solidFill>
              </a:rPr>
              <a:t>PŘÍKLADY EPIDEMIOLOGICKÉHO MYŠLENÍ V HISTORII LÉKAŘSTVÍ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873250"/>
            <a:ext cx="7677150" cy="4427538"/>
          </a:xfrm>
        </p:spPr>
        <p:txBody>
          <a:bodyPr/>
          <a:lstStyle/>
          <a:p>
            <a:pPr>
              <a:spcAft>
                <a:spcPts val="900"/>
              </a:spcAft>
              <a:defRPr/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Přirozený empirický postup</a:t>
            </a:r>
          </a:p>
          <a:p>
            <a:pPr>
              <a:spcAft>
                <a:spcPts val="900"/>
              </a:spcAft>
              <a:defRPr/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Hippokrates: „O vzduchu, vodách a místech“</a:t>
            </a:r>
          </a:p>
          <a:p>
            <a:pPr>
              <a:spcAft>
                <a:spcPts val="900"/>
              </a:spcAft>
              <a:defRPr/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Scholastika</a:t>
            </a:r>
          </a:p>
          <a:p>
            <a:pPr>
              <a:spcAft>
                <a:spcPts val="900"/>
              </a:spcAft>
              <a:defRPr/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Pozorování a zkušenost – preventivní opatření bez znalosti podstaty epidemického procesu.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800" b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800" b="1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342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John Snow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82550"/>
            <a:ext cx="512286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56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5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pic>
        <p:nvPicPr>
          <p:cNvPr id="72707" name="Picture 3" descr="snowphoto1857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43751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07988" y="460375"/>
            <a:ext cx="4105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FFFF00"/>
                </a:solidFill>
              </a:rPr>
              <a:t>JOHN SNOW (1813 – 58)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000" b="1" smtClean="0">
                <a:solidFill>
                  <a:srgbClr val="FFFF00"/>
                </a:solidFill>
              </a:rPr>
              <a:t>London Medical Graduate 1844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000" b="1" smtClean="0">
                <a:solidFill>
                  <a:srgbClr val="FFFF00"/>
                </a:solidFill>
              </a:rPr>
              <a:t>1850 byl přijat do „Royal College of Physicians“  </a:t>
            </a:r>
            <a:endParaRPr lang="en-GB" altLang="cs-CZ" sz="2000" b="1" smtClean="0">
              <a:solidFill>
                <a:srgbClr val="FFFF00"/>
              </a:solidFill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00050" y="1816100"/>
            <a:ext cx="396081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Patřil k předním odborníkům na anestézii, královně Viktorii podával chloroformovou anestézii při porodu v letech 1853 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a 1857</a:t>
            </a:r>
            <a:r>
              <a:rPr lang="cs-CZ" altLang="cs-CZ" sz="2400" b="1" dirty="0">
                <a:solidFill>
                  <a:srgbClr val="FFFF00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</a:rPr>
              <a:t>Jako první vyslovil hypotézu, že choleru způsobuje požití špatné vody (1849).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</a:rPr>
              <a:t>1854 přispěl k zastavení cholery v Londýně.</a:t>
            </a:r>
            <a:endParaRPr lang="en-GB" altLang="cs-CZ" sz="2400" b="1" dirty="0" smtClean="0">
              <a:solidFill>
                <a:srgbClr val="FFFF00"/>
              </a:solidFill>
            </a:endParaRPr>
          </a:p>
        </p:txBody>
      </p:sp>
      <p:sp>
        <p:nvSpPr>
          <p:cNvPr id="72710" name="TextovéPole 1"/>
          <p:cNvSpPr txBox="1">
            <a:spLocks noChangeArrowheads="1"/>
          </p:cNvSpPr>
          <p:nvPr/>
        </p:nvSpPr>
        <p:spPr bwMode="auto">
          <a:xfrm>
            <a:off x="4760913" y="6345238"/>
            <a:ext cx="4214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>
                <a:solidFill>
                  <a:srgbClr val="000000"/>
                </a:solidFill>
                <a:hlinkClick r:id="rId4"/>
              </a:rPr>
              <a:t>https://www.youtube.com/watch?v=M7CeZXJ4DgM</a:t>
            </a:r>
            <a:endParaRPr lang="cs-CZ" altLang="cs-CZ" sz="12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93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5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pic>
        <p:nvPicPr>
          <p:cNvPr id="73731" name="Picture 3" descr="snowphoto1857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43751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07988" y="460375"/>
            <a:ext cx="4105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FFFF00"/>
                </a:solidFill>
              </a:rPr>
              <a:t>JOHN SNOW (1813 – 58)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55600" y="1382713"/>
            <a:ext cx="396081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2400" b="1" smtClean="0">
                <a:solidFill>
                  <a:srgbClr val="FFFF00"/>
                </a:solidFill>
              </a:rPr>
              <a:t>Popsal výskyt nemoci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2400" b="1" smtClean="0">
                <a:solidFill>
                  <a:srgbClr val="FFFF00"/>
                </a:solidFill>
              </a:rPr>
              <a:t>Indentifikoval rizikový faktor (determinantu) nemoci.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2400" b="1" smtClean="0">
                <a:solidFill>
                  <a:srgbClr val="FFFF00"/>
                </a:solidFill>
              </a:rPr>
              <a:t>Zasadil se o přijetí opatření, které vedlo k odstranění této determinanty</a:t>
            </a:r>
            <a:endParaRPr lang="en-GB" altLang="cs-CZ" sz="2400" b="1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8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5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395288" y="6021388"/>
            <a:ext cx="84248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Cholera a pumpa na Broad Street , Londýn, 1854</a:t>
            </a:r>
            <a:endParaRPr lang="cs-CZ" sz="3600" b="1" kern="10" smtClean="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47813" y="188913"/>
            <a:ext cx="6264275" cy="561657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58340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 rot="-1581419">
            <a:off x="4613275" y="2505075"/>
            <a:ext cx="1173163" cy="68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5059363" y="2549525"/>
            <a:ext cx="88900" cy="809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smtClean="0">
                <a:solidFill>
                  <a:srgbClr val="000000"/>
                </a:solidFill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199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8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smtClean="0">
                <a:solidFill>
                  <a:srgbClr val="1B06BA"/>
                </a:solidFill>
              </a:rPr>
              <a:t>DEFINICE ZDRAVÍ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Klasická definice  - odstavec z Ústavy SZO: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b="1" smtClean="0"/>
              <a:t>„Zdraví je stav úplné tělesné, duševní a sociální pohody a nejen nepřítomnost nemoci nebo vady.“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smtClean="0"/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multidimenzionalita zdraví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„negativní“ i „pozitivní“  zdraví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orientace na optimální stav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8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5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714500" y="971550"/>
            <a:ext cx="3429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pic>
        <p:nvPicPr>
          <p:cNvPr id="75780" name="Picture 4" descr="http://www.ph.ucla.edu/epi/snow/broadstpumpwomen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5715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14500" y="971550"/>
            <a:ext cx="3429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graphicFrame>
        <p:nvGraphicFramePr>
          <p:cNvPr id="124934" name="Group 6"/>
          <p:cNvGraphicFramePr>
            <a:graphicFrameLocks noGrp="1"/>
          </p:cNvGraphicFramePr>
          <p:nvPr/>
        </p:nvGraphicFramePr>
        <p:xfrm>
          <a:off x="827088" y="4970463"/>
          <a:ext cx="7991475" cy="1889286"/>
        </p:xfrm>
        <a:graphic>
          <a:graphicData uri="http://schemas.openxmlformats.org/drawingml/2006/table">
            <a:tbl>
              <a:tblPr/>
              <a:tblGrid>
                <a:gridCol w="7991475"/>
              </a:tblGrid>
              <a:tr h="517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Source</a:t>
                      </a:r>
                      <a:r>
                        <a:rPr kumimoji="0" lang="en-GB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 The Broad Street Pump, </a:t>
                      </a:r>
                      <a:r>
                        <a:rPr kumimoji="0" lang="en-GB" alt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Safe &amp; Sound</a:t>
                      </a:r>
                      <a:r>
                        <a:rPr kumimoji="0" lang="en-GB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Penguin, 1971 </a:t>
                      </a:r>
                      <a:r>
                        <a:rPr kumimoji="0" lang="en-GB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</a:t>
                      </a:r>
                      <a:r>
                        <a:rPr kumimoji="0" lang="en-GB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English MP. </a:t>
                      </a:r>
                      <a:r>
                        <a:rPr kumimoji="0" lang="en-GB" alt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Victorian Values -- The Life and Times of Dr. Edwin Lankester</a:t>
                      </a:r>
                      <a:r>
                        <a:rPr kumimoji="0" lang="en-GB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1990</a:t>
                      </a:r>
                      <a:r>
                        <a:rPr kumimoji="0" lang="en-GB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 </a:t>
                      </a:r>
                      <a:endParaRPr kumimoji="0" lang="en-GB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41" marB="45641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6" name="Rectangle 14"/>
          <p:cNvSpPr>
            <a:spLocks noChangeArrowheads="1"/>
          </p:cNvSpPr>
          <p:nvPr/>
        </p:nvSpPr>
        <p:spPr bwMode="auto">
          <a:xfrm>
            <a:off x="1714500" y="2311400"/>
            <a:ext cx="227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20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cs-CZ" sz="18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62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5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6803" name="Rectangle 3" descr="Bílý mramor"/>
          <p:cNvSpPr>
            <a:spLocks noChangeArrowheads="1"/>
          </p:cNvSpPr>
          <p:nvPr/>
        </p:nvSpPr>
        <p:spPr bwMode="auto">
          <a:xfrm>
            <a:off x="4808538" y="192088"/>
            <a:ext cx="3981450" cy="61198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95288" y="333375"/>
            <a:ext cx="4032250" cy="56927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61938" y="201613"/>
            <a:ext cx="4294187" cy="6075362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40300" y="471488"/>
            <a:ext cx="3878263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THIS WATER PUMP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WAS UNVEILED BY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COUNCILLOR DAVID WEEKS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t>LEADER OF WESTMINSTER CITY COUNCIL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20 JULY 1992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IT MARKS A PIONEERING EXAMPLE OF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MEDICAL RESEARCH IN THE SERVICE OF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PUBLIC HEALTH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City of Westminster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6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6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ORIGINAL PUMP IS BELIEVED TO HAVE BEEN SITUATED OUTSIDE THE NEARBY “</a:t>
            </a:r>
            <a:r>
              <a:rPr lang="en-GB" altLang="cs-CZ" sz="1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SIR</a:t>
            </a:r>
            <a:r>
              <a:rPr lang="cs-CZ" altLang="cs-CZ" sz="1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JOHN SNOW“ PUBLIC HOUSE</a:t>
            </a:r>
            <a:r>
              <a:rPr lang="en-GB" altLang="cs-CZ" sz="1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811713" y="6296025"/>
            <a:ext cx="397827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0850"/>
            <a:ext cx="37814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52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Ignaz Semmelweis">
            <a:hlinkClick r:id="rId3" tooltip="Ignaz Semmelwei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39738"/>
            <a:ext cx="3517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1"/>
          <p:cNvSpPr>
            <a:spLocks noChangeArrowheads="1"/>
          </p:cNvSpPr>
          <p:nvPr/>
        </p:nvSpPr>
        <p:spPr bwMode="auto">
          <a:xfrm>
            <a:off x="592138" y="5165725"/>
            <a:ext cx="79660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4400" b="1" smtClean="0">
                <a:solidFill>
                  <a:srgbClr val="333399"/>
                </a:solidFill>
              </a:rPr>
              <a:t>Ignác Fülöp Semmelweis</a:t>
            </a:r>
            <a:br>
              <a:rPr lang="en-GB" altLang="cs-CZ" sz="4400" b="1" smtClean="0">
                <a:solidFill>
                  <a:srgbClr val="333399"/>
                </a:solidFill>
              </a:rPr>
            </a:br>
            <a:r>
              <a:rPr lang="en-GB" altLang="cs-CZ" sz="4400" b="1" smtClean="0">
                <a:solidFill>
                  <a:srgbClr val="333399"/>
                </a:solidFill>
              </a:rPr>
              <a:t>(1818 - 1865)</a:t>
            </a:r>
            <a:r>
              <a:rPr lang="en-GB" altLang="cs-CZ" sz="3600" b="1" smtClean="0">
                <a:solidFill>
                  <a:srgbClr val="333399"/>
                </a:solidFill>
              </a:rPr>
              <a:t> </a:t>
            </a:r>
          </a:p>
        </p:txBody>
      </p:sp>
      <p:pic>
        <p:nvPicPr>
          <p:cNvPr id="77828" name="Picture 13" descr="I. F. Semmelwe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2438"/>
            <a:ext cx="330835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59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6"/>
          <p:cNvGraphicFramePr>
            <a:graphicFrameLocks noChangeAspect="1"/>
          </p:cNvGraphicFramePr>
          <p:nvPr/>
        </p:nvGraphicFramePr>
        <p:xfrm>
          <a:off x="0" y="-144463"/>
          <a:ext cx="9144000" cy="652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Fotografie" r:id="rId4" imgW="7171429" imgH="5152381" progId="MSPhotoEd.3">
                  <p:embed/>
                </p:oleObj>
              </mc:Choice>
              <mc:Fallback>
                <p:oleObj name="Fotografie" r:id="rId4" imgW="7171429" imgH="51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4463"/>
                        <a:ext cx="9144000" cy="652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0" y="6392863"/>
            <a:ext cx="9144000" cy="465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800" b="1" smtClean="0">
                <a:solidFill>
                  <a:srgbClr val="FFFFFF"/>
                </a:solidFill>
              </a:rPr>
              <a:t>I. porodnick</a:t>
            </a:r>
            <a:r>
              <a:rPr lang="cs-CZ" altLang="cs-CZ" sz="1800" b="1" smtClean="0">
                <a:solidFill>
                  <a:srgbClr val="FFFFFF"/>
                </a:solidFill>
              </a:rPr>
              <a:t>á</a:t>
            </a:r>
            <a:r>
              <a:rPr lang="en-GB" altLang="cs-CZ" sz="1800" b="1" smtClean="0">
                <a:solidFill>
                  <a:srgbClr val="FFFFFF"/>
                </a:solidFill>
              </a:rPr>
              <a:t> klini</a:t>
            </a:r>
            <a:r>
              <a:rPr lang="cs-CZ" altLang="cs-CZ" sz="1800" b="1" smtClean="0">
                <a:solidFill>
                  <a:srgbClr val="FFFFFF"/>
                </a:solidFill>
              </a:rPr>
              <a:t>ka, V</a:t>
            </a:r>
            <a:r>
              <a:rPr lang="en-GB" altLang="cs-CZ" sz="1800" b="1" smtClean="0">
                <a:solidFill>
                  <a:srgbClr val="FFFFFF"/>
                </a:solidFill>
              </a:rPr>
              <a:t>šeobecn</a:t>
            </a:r>
            <a:r>
              <a:rPr lang="cs-CZ" altLang="cs-CZ" sz="1800" b="1" smtClean="0">
                <a:solidFill>
                  <a:srgbClr val="FFFFFF"/>
                </a:solidFill>
              </a:rPr>
              <a:t>á</a:t>
            </a:r>
            <a:r>
              <a:rPr lang="en-GB" altLang="cs-CZ" sz="1800" b="1" smtClean="0">
                <a:solidFill>
                  <a:srgbClr val="FFFFFF"/>
                </a:solidFill>
              </a:rPr>
              <a:t> nemocnice,</a:t>
            </a:r>
            <a:r>
              <a:rPr lang="cs-CZ" altLang="cs-CZ" sz="1800" b="1" smtClean="0">
                <a:solidFill>
                  <a:srgbClr val="FFFFFF"/>
                </a:solidFill>
              </a:rPr>
              <a:t> </a:t>
            </a:r>
            <a:r>
              <a:rPr lang="en-GB" altLang="cs-CZ" sz="1800" b="1" smtClean="0">
                <a:solidFill>
                  <a:srgbClr val="FFFFFF"/>
                </a:solidFill>
              </a:rPr>
              <a:t> Vídeň</a:t>
            </a:r>
            <a:endParaRPr lang="cs-CZ" altLang="cs-CZ" sz="1800" b="1" smtClean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585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163513" y="5173663"/>
            <a:ext cx="88455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2400" b="1" smtClean="0">
                <a:solidFill>
                  <a:srgbClr val="333399"/>
                </a:solidFill>
              </a:rPr>
              <a:t>Úmrtnost rodiček na I. porodnické klinice </a:t>
            </a:r>
            <a:endParaRPr lang="cs-CZ" altLang="cs-CZ" sz="2400" b="1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2400" b="1" smtClean="0">
                <a:solidFill>
                  <a:srgbClr val="333399"/>
                </a:solidFill>
              </a:rPr>
              <a:t>Všeobecné nemocnice,</a:t>
            </a:r>
            <a:r>
              <a:rPr lang="cs-CZ" altLang="cs-CZ" sz="2400" b="1" smtClean="0">
                <a:solidFill>
                  <a:srgbClr val="333399"/>
                </a:solidFill>
              </a:rPr>
              <a:t> </a:t>
            </a:r>
            <a:r>
              <a:rPr lang="en-GB" altLang="cs-CZ" sz="2400" b="1" smtClean="0">
                <a:solidFill>
                  <a:srgbClr val="333399"/>
                </a:solidFill>
              </a:rPr>
              <a:t> Vídeň 1846 </a:t>
            </a:r>
            <a:r>
              <a:rPr lang="cs-CZ" altLang="cs-CZ" sz="2400" b="1" smtClean="0">
                <a:solidFill>
                  <a:srgbClr val="333399"/>
                </a:solidFill>
              </a:rPr>
              <a:t>-</a:t>
            </a:r>
            <a:r>
              <a:rPr lang="en-GB" altLang="cs-CZ" sz="2400" b="1" smtClean="0">
                <a:solidFill>
                  <a:srgbClr val="333399"/>
                </a:solidFill>
              </a:rPr>
              <a:t> 1848</a:t>
            </a:r>
            <a:r>
              <a:rPr lang="en-GB" altLang="cs-CZ" sz="1800" smtClean="0">
                <a:solidFill>
                  <a:srgbClr val="3333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800" smtClean="0">
                <a:solidFill>
                  <a:srgbClr val="333399"/>
                </a:solidFill>
              </a:rPr>
              <a:t>Pramen: Žáček, A.: Metody studia zdraví a nemocí v populaci, Praha, Avicenum 1984</a:t>
            </a:r>
          </a:p>
        </p:txBody>
      </p:sp>
      <p:grpSp>
        <p:nvGrpSpPr>
          <p:cNvPr id="79876" name="Group 8"/>
          <p:cNvGrpSpPr>
            <a:grpSpLocks noChangeAspect="1"/>
          </p:cNvGrpSpPr>
          <p:nvPr/>
        </p:nvGrpSpPr>
        <p:grpSpPr bwMode="auto">
          <a:xfrm>
            <a:off x="771525" y="503238"/>
            <a:ext cx="7240588" cy="4508500"/>
            <a:chOff x="486" y="317"/>
            <a:chExt cx="4561" cy="2840"/>
          </a:xfrm>
        </p:grpSpPr>
        <p:sp>
          <p:nvSpPr>
            <p:cNvPr id="7987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86" y="317"/>
              <a:ext cx="4561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878" name="Line 9"/>
            <p:cNvSpPr>
              <a:spLocks noChangeShapeType="1"/>
            </p:cNvSpPr>
            <p:nvPr/>
          </p:nvSpPr>
          <p:spPr bwMode="auto">
            <a:xfrm>
              <a:off x="689" y="2905"/>
              <a:ext cx="43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879" name="Line 10"/>
            <p:cNvSpPr>
              <a:spLocks noChangeShapeType="1"/>
            </p:cNvSpPr>
            <p:nvPr/>
          </p:nvSpPr>
          <p:spPr bwMode="auto">
            <a:xfrm flipV="1">
              <a:off x="687" y="326"/>
              <a:ext cx="2" cy="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880" name="Rectangle 11"/>
            <p:cNvSpPr>
              <a:spLocks noChangeArrowheads="1"/>
            </p:cNvSpPr>
            <p:nvPr/>
          </p:nvSpPr>
          <p:spPr bwMode="auto">
            <a:xfrm>
              <a:off x="506" y="450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1" name="Rectangle 12"/>
            <p:cNvSpPr>
              <a:spLocks noChangeArrowheads="1"/>
            </p:cNvSpPr>
            <p:nvPr/>
          </p:nvSpPr>
          <p:spPr bwMode="auto">
            <a:xfrm>
              <a:off x="506" y="564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19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2" name="Rectangle 13"/>
            <p:cNvSpPr>
              <a:spLocks noChangeArrowheads="1"/>
            </p:cNvSpPr>
            <p:nvPr/>
          </p:nvSpPr>
          <p:spPr bwMode="auto">
            <a:xfrm>
              <a:off x="506" y="690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3" name="Rectangle 14"/>
            <p:cNvSpPr>
              <a:spLocks noChangeArrowheads="1"/>
            </p:cNvSpPr>
            <p:nvPr/>
          </p:nvSpPr>
          <p:spPr bwMode="auto">
            <a:xfrm>
              <a:off x="506" y="810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17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4" name="Rectangle 15"/>
            <p:cNvSpPr>
              <a:spLocks noChangeArrowheads="1"/>
            </p:cNvSpPr>
            <p:nvPr/>
          </p:nvSpPr>
          <p:spPr bwMode="auto">
            <a:xfrm>
              <a:off x="506" y="937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16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5" name="Rectangle 16"/>
            <p:cNvSpPr>
              <a:spLocks noChangeArrowheads="1"/>
            </p:cNvSpPr>
            <p:nvPr/>
          </p:nvSpPr>
          <p:spPr bwMode="auto">
            <a:xfrm>
              <a:off x="506" y="1045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15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6" name="Rectangle 17"/>
            <p:cNvSpPr>
              <a:spLocks noChangeArrowheads="1"/>
            </p:cNvSpPr>
            <p:nvPr/>
          </p:nvSpPr>
          <p:spPr bwMode="auto">
            <a:xfrm>
              <a:off x="500" y="1171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14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7" name="Rectangle 18"/>
            <p:cNvSpPr>
              <a:spLocks noChangeArrowheads="1"/>
            </p:cNvSpPr>
            <p:nvPr/>
          </p:nvSpPr>
          <p:spPr bwMode="auto">
            <a:xfrm>
              <a:off x="500" y="1291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13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8" name="Rectangle 19"/>
            <p:cNvSpPr>
              <a:spLocks noChangeArrowheads="1"/>
            </p:cNvSpPr>
            <p:nvPr/>
          </p:nvSpPr>
          <p:spPr bwMode="auto">
            <a:xfrm>
              <a:off x="500" y="1406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12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89" name="Rectangle 20"/>
            <p:cNvSpPr>
              <a:spLocks noChangeArrowheads="1"/>
            </p:cNvSpPr>
            <p:nvPr/>
          </p:nvSpPr>
          <p:spPr bwMode="auto">
            <a:xfrm>
              <a:off x="500" y="1526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11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0" name="Rectangle 21"/>
            <p:cNvSpPr>
              <a:spLocks noChangeArrowheads="1"/>
            </p:cNvSpPr>
            <p:nvPr/>
          </p:nvSpPr>
          <p:spPr bwMode="auto">
            <a:xfrm>
              <a:off x="500" y="1652"/>
              <a:ext cx="1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1" name="Rectangle 22"/>
            <p:cNvSpPr>
              <a:spLocks noChangeArrowheads="1"/>
            </p:cNvSpPr>
            <p:nvPr/>
          </p:nvSpPr>
          <p:spPr bwMode="auto">
            <a:xfrm>
              <a:off x="548" y="1773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2" name="Rectangle 23"/>
            <p:cNvSpPr>
              <a:spLocks noChangeArrowheads="1"/>
            </p:cNvSpPr>
            <p:nvPr/>
          </p:nvSpPr>
          <p:spPr bwMode="auto">
            <a:xfrm>
              <a:off x="554" y="1899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3" name="Rectangle 24"/>
            <p:cNvSpPr>
              <a:spLocks noChangeArrowheads="1"/>
            </p:cNvSpPr>
            <p:nvPr/>
          </p:nvSpPr>
          <p:spPr bwMode="auto">
            <a:xfrm>
              <a:off x="554" y="2019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4" name="Rectangle 25"/>
            <p:cNvSpPr>
              <a:spLocks noChangeArrowheads="1"/>
            </p:cNvSpPr>
            <p:nvPr/>
          </p:nvSpPr>
          <p:spPr bwMode="auto">
            <a:xfrm>
              <a:off x="554" y="2145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5" name="Rectangle 26"/>
            <p:cNvSpPr>
              <a:spLocks noChangeArrowheads="1"/>
            </p:cNvSpPr>
            <p:nvPr/>
          </p:nvSpPr>
          <p:spPr bwMode="auto">
            <a:xfrm>
              <a:off x="554" y="2266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6" name="Rectangle 27"/>
            <p:cNvSpPr>
              <a:spLocks noChangeArrowheads="1"/>
            </p:cNvSpPr>
            <p:nvPr/>
          </p:nvSpPr>
          <p:spPr bwMode="auto">
            <a:xfrm>
              <a:off x="554" y="2380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7" name="Rectangle 28"/>
            <p:cNvSpPr>
              <a:spLocks noChangeArrowheads="1"/>
            </p:cNvSpPr>
            <p:nvPr/>
          </p:nvSpPr>
          <p:spPr bwMode="auto">
            <a:xfrm>
              <a:off x="554" y="2494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8" name="Rectangle 29"/>
            <p:cNvSpPr>
              <a:spLocks noChangeArrowheads="1"/>
            </p:cNvSpPr>
            <p:nvPr/>
          </p:nvSpPr>
          <p:spPr bwMode="auto">
            <a:xfrm>
              <a:off x="554" y="2621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899" name="Rectangle 30"/>
            <p:cNvSpPr>
              <a:spLocks noChangeArrowheads="1"/>
            </p:cNvSpPr>
            <p:nvPr/>
          </p:nvSpPr>
          <p:spPr bwMode="auto">
            <a:xfrm>
              <a:off x="554" y="2747"/>
              <a:ext cx="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00" name="Line 31"/>
            <p:cNvSpPr>
              <a:spLocks noChangeShapeType="1"/>
            </p:cNvSpPr>
            <p:nvPr/>
          </p:nvSpPr>
          <p:spPr bwMode="auto">
            <a:xfrm>
              <a:off x="689" y="1299"/>
              <a:ext cx="1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1" name="Line 32"/>
            <p:cNvSpPr>
              <a:spLocks noChangeShapeType="1"/>
            </p:cNvSpPr>
            <p:nvPr/>
          </p:nvSpPr>
          <p:spPr bwMode="auto">
            <a:xfrm>
              <a:off x="815" y="650"/>
              <a:ext cx="1" cy="6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2" name="Line 33"/>
            <p:cNvSpPr>
              <a:spLocks noChangeShapeType="1"/>
            </p:cNvSpPr>
            <p:nvPr/>
          </p:nvSpPr>
          <p:spPr bwMode="auto">
            <a:xfrm>
              <a:off x="815" y="650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3" name="Line 34"/>
            <p:cNvSpPr>
              <a:spLocks noChangeShapeType="1"/>
            </p:cNvSpPr>
            <p:nvPr/>
          </p:nvSpPr>
          <p:spPr bwMode="auto">
            <a:xfrm>
              <a:off x="936" y="650"/>
              <a:ext cx="1" cy="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4" name="Line 35"/>
            <p:cNvSpPr>
              <a:spLocks noChangeShapeType="1"/>
            </p:cNvSpPr>
            <p:nvPr/>
          </p:nvSpPr>
          <p:spPr bwMode="auto">
            <a:xfrm>
              <a:off x="936" y="1053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5" name="Line 36"/>
            <p:cNvSpPr>
              <a:spLocks noChangeShapeType="1"/>
            </p:cNvSpPr>
            <p:nvPr/>
          </p:nvSpPr>
          <p:spPr bwMode="auto">
            <a:xfrm flipV="1">
              <a:off x="1057" y="626"/>
              <a:ext cx="1" cy="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6" name="Line 37"/>
            <p:cNvSpPr>
              <a:spLocks noChangeShapeType="1"/>
            </p:cNvSpPr>
            <p:nvPr/>
          </p:nvSpPr>
          <p:spPr bwMode="auto">
            <a:xfrm>
              <a:off x="1057" y="626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7" name="Line 38"/>
            <p:cNvSpPr>
              <a:spLocks noChangeShapeType="1"/>
            </p:cNvSpPr>
            <p:nvPr/>
          </p:nvSpPr>
          <p:spPr bwMode="auto">
            <a:xfrm>
              <a:off x="1177" y="626"/>
              <a:ext cx="1" cy="6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8" name="Line 39"/>
            <p:cNvSpPr>
              <a:spLocks noChangeShapeType="1"/>
            </p:cNvSpPr>
            <p:nvPr/>
          </p:nvSpPr>
          <p:spPr bwMode="auto">
            <a:xfrm>
              <a:off x="1177" y="1299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09" name="Line 40"/>
            <p:cNvSpPr>
              <a:spLocks noChangeShapeType="1"/>
            </p:cNvSpPr>
            <p:nvPr/>
          </p:nvSpPr>
          <p:spPr bwMode="auto">
            <a:xfrm>
              <a:off x="1298" y="1299"/>
              <a:ext cx="1" cy="3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0" name="Line 41"/>
            <p:cNvSpPr>
              <a:spLocks noChangeShapeType="1"/>
            </p:cNvSpPr>
            <p:nvPr/>
          </p:nvSpPr>
          <p:spPr bwMode="auto">
            <a:xfrm>
              <a:off x="1298" y="1696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1" name="Line 42"/>
            <p:cNvSpPr>
              <a:spLocks noChangeShapeType="1"/>
            </p:cNvSpPr>
            <p:nvPr/>
          </p:nvSpPr>
          <p:spPr bwMode="auto">
            <a:xfrm flipV="1">
              <a:off x="1418" y="1227"/>
              <a:ext cx="1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2" name="Line 43"/>
            <p:cNvSpPr>
              <a:spLocks noChangeShapeType="1"/>
            </p:cNvSpPr>
            <p:nvPr/>
          </p:nvSpPr>
          <p:spPr bwMode="auto">
            <a:xfrm>
              <a:off x="1418" y="1227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3" name="Line 44"/>
            <p:cNvSpPr>
              <a:spLocks noChangeShapeType="1"/>
            </p:cNvSpPr>
            <p:nvPr/>
          </p:nvSpPr>
          <p:spPr bwMode="auto">
            <a:xfrm flipV="1">
              <a:off x="1539" y="746"/>
              <a:ext cx="1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4" name="Line 45"/>
            <p:cNvSpPr>
              <a:spLocks noChangeShapeType="1"/>
            </p:cNvSpPr>
            <p:nvPr/>
          </p:nvSpPr>
          <p:spPr bwMode="auto">
            <a:xfrm>
              <a:off x="1539" y="746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5" name="Line 46"/>
            <p:cNvSpPr>
              <a:spLocks noChangeShapeType="1"/>
            </p:cNvSpPr>
            <p:nvPr/>
          </p:nvSpPr>
          <p:spPr bwMode="auto">
            <a:xfrm>
              <a:off x="1659" y="746"/>
              <a:ext cx="1" cy="4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6" name="Line 47"/>
            <p:cNvSpPr>
              <a:spLocks noChangeShapeType="1"/>
            </p:cNvSpPr>
            <p:nvPr/>
          </p:nvSpPr>
          <p:spPr bwMode="auto">
            <a:xfrm>
              <a:off x="1659" y="1203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7" name="Line 48"/>
            <p:cNvSpPr>
              <a:spLocks noChangeShapeType="1"/>
            </p:cNvSpPr>
            <p:nvPr/>
          </p:nvSpPr>
          <p:spPr bwMode="auto">
            <a:xfrm flipV="1">
              <a:off x="1780" y="1107"/>
              <a:ext cx="1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8" name="Line 49"/>
            <p:cNvSpPr>
              <a:spLocks noChangeShapeType="1"/>
            </p:cNvSpPr>
            <p:nvPr/>
          </p:nvSpPr>
          <p:spPr bwMode="auto">
            <a:xfrm>
              <a:off x="1780" y="1107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19" name="Line 50"/>
            <p:cNvSpPr>
              <a:spLocks noChangeShapeType="1"/>
            </p:cNvSpPr>
            <p:nvPr/>
          </p:nvSpPr>
          <p:spPr bwMode="auto">
            <a:xfrm>
              <a:off x="1900" y="1107"/>
              <a:ext cx="1" cy="5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0" name="Line 51"/>
            <p:cNvSpPr>
              <a:spLocks noChangeShapeType="1"/>
            </p:cNvSpPr>
            <p:nvPr/>
          </p:nvSpPr>
          <p:spPr bwMode="auto">
            <a:xfrm>
              <a:off x="1900" y="1612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1" name="Line 52"/>
            <p:cNvSpPr>
              <a:spLocks noChangeShapeType="1"/>
            </p:cNvSpPr>
            <p:nvPr/>
          </p:nvSpPr>
          <p:spPr bwMode="auto">
            <a:xfrm>
              <a:off x="2021" y="1612"/>
              <a:ext cx="1" cy="6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2" name="Line 53"/>
            <p:cNvSpPr>
              <a:spLocks noChangeShapeType="1"/>
            </p:cNvSpPr>
            <p:nvPr/>
          </p:nvSpPr>
          <p:spPr bwMode="auto">
            <a:xfrm>
              <a:off x="2027" y="2286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3" name="Line 54"/>
            <p:cNvSpPr>
              <a:spLocks noChangeShapeType="1"/>
            </p:cNvSpPr>
            <p:nvPr/>
          </p:nvSpPr>
          <p:spPr bwMode="auto">
            <a:xfrm>
              <a:off x="2141" y="2286"/>
              <a:ext cx="1" cy="2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4" name="Line 55"/>
            <p:cNvSpPr>
              <a:spLocks noChangeShapeType="1"/>
            </p:cNvSpPr>
            <p:nvPr/>
          </p:nvSpPr>
          <p:spPr bwMode="auto">
            <a:xfrm flipV="1">
              <a:off x="2141" y="2538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5" name="Line 56"/>
            <p:cNvSpPr>
              <a:spLocks noChangeShapeType="1"/>
            </p:cNvSpPr>
            <p:nvPr/>
          </p:nvSpPr>
          <p:spPr bwMode="auto">
            <a:xfrm flipV="1">
              <a:off x="2262" y="2541"/>
              <a:ext cx="1" cy="1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6" name="Line 57"/>
            <p:cNvSpPr>
              <a:spLocks noChangeShapeType="1"/>
            </p:cNvSpPr>
            <p:nvPr/>
          </p:nvSpPr>
          <p:spPr bwMode="auto">
            <a:xfrm flipV="1">
              <a:off x="2262" y="2668"/>
              <a:ext cx="12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7" name="Line 58"/>
            <p:cNvSpPr>
              <a:spLocks noChangeShapeType="1"/>
            </p:cNvSpPr>
            <p:nvPr/>
          </p:nvSpPr>
          <p:spPr bwMode="auto">
            <a:xfrm flipV="1">
              <a:off x="2382" y="2478"/>
              <a:ext cx="1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8" name="Line 59"/>
            <p:cNvSpPr>
              <a:spLocks noChangeShapeType="1"/>
            </p:cNvSpPr>
            <p:nvPr/>
          </p:nvSpPr>
          <p:spPr bwMode="auto">
            <a:xfrm>
              <a:off x="2382" y="2478"/>
              <a:ext cx="12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29" name="Line 60"/>
            <p:cNvSpPr>
              <a:spLocks noChangeShapeType="1"/>
            </p:cNvSpPr>
            <p:nvPr/>
          </p:nvSpPr>
          <p:spPr bwMode="auto">
            <a:xfrm flipH="1" flipV="1">
              <a:off x="2497" y="722"/>
              <a:ext cx="6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0" name="Line 61"/>
            <p:cNvSpPr>
              <a:spLocks noChangeShapeType="1"/>
            </p:cNvSpPr>
            <p:nvPr/>
          </p:nvSpPr>
          <p:spPr bwMode="auto">
            <a:xfrm>
              <a:off x="2497" y="722"/>
              <a:ext cx="1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1" name="Line 62"/>
            <p:cNvSpPr>
              <a:spLocks noChangeShapeType="1"/>
            </p:cNvSpPr>
            <p:nvPr/>
          </p:nvSpPr>
          <p:spPr bwMode="auto">
            <a:xfrm>
              <a:off x="2623" y="722"/>
              <a:ext cx="1" cy="7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2" name="Line 63"/>
            <p:cNvSpPr>
              <a:spLocks noChangeShapeType="1"/>
            </p:cNvSpPr>
            <p:nvPr/>
          </p:nvSpPr>
          <p:spPr bwMode="auto">
            <a:xfrm>
              <a:off x="2623" y="1444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3" name="Line 64"/>
            <p:cNvSpPr>
              <a:spLocks noChangeShapeType="1"/>
            </p:cNvSpPr>
            <p:nvPr/>
          </p:nvSpPr>
          <p:spPr bwMode="auto">
            <a:xfrm>
              <a:off x="2744" y="1444"/>
              <a:ext cx="1" cy="1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4" name="Line 65"/>
            <p:cNvSpPr>
              <a:spLocks noChangeShapeType="1"/>
            </p:cNvSpPr>
            <p:nvPr/>
          </p:nvSpPr>
          <p:spPr bwMode="auto">
            <a:xfrm flipV="1">
              <a:off x="2744" y="2645"/>
              <a:ext cx="1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5" name="Line 66"/>
            <p:cNvSpPr>
              <a:spLocks noChangeShapeType="1"/>
            </p:cNvSpPr>
            <p:nvPr/>
          </p:nvSpPr>
          <p:spPr bwMode="auto">
            <a:xfrm flipV="1">
              <a:off x="2872" y="2646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6" name="Line 67"/>
            <p:cNvSpPr>
              <a:spLocks noChangeShapeType="1"/>
            </p:cNvSpPr>
            <p:nvPr/>
          </p:nvSpPr>
          <p:spPr bwMode="auto">
            <a:xfrm flipV="1">
              <a:off x="2872" y="2777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7" name="Line 68"/>
            <p:cNvSpPr>
              <a:spLocks noChangeShapeType="1"/>
            </p:cNvSpPr>
            <p:nvPr/>
          </p:nvSpPr>
          <p:spPr bwMode="auto">
            <a:xfrm flipV="1">
              <a:off x="2985" y="2683"/>
              <a:ext cx="1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8" name="Line 69"/>
            <p:cNvSpPr>
              <a:spLocks noChangeShapeType="1"/>
            </p:cNvSpPr>
            <p:nvPr/>
          </p:nvSpPr>
          <p:spPr bwMode="auto">
            <a:xfrm>
              <a:off x="2984" y="2683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39" name="Line 70"/>
            <p:cNvSpPr>
              <a:spLocks noChangeShapeType="1"/>
            </p:cNvSpPr>
            <p:nvPr/>
          </p:nvSpPr>
          <p:spPr bwMode="auto">
            <a:xfrm flipH="1" flipV="1">
              <a:off x="3105" y="2286"/>
              <a:ext cx="1" cy="3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0" name="Line 71"/>
            <p:cNvSpPr>
              <a:spLocks noChangeShapeType="1"/>
            </p:cNvSpPr>
            <p:nvPr/>
          </p:nvSpPr>
          <p:spPr bwMode="auto">
            <a:xfrm flipV="1">
              <a:off x="3105" y="2286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1" name="Line 72"/>
            <p:cNvSpPr>
              <a:spLocks noChangeShapeType="1"/>
            </p:cNvSpPr>
            <p:nvPr/>
          </p:nvSpPr>
          <p:spPr bwMode="auto">
            <a:xfrm flipH="1">
              <a:off x="3226" y="2286"/>
              <a:ext cx="1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2" name="Line 73"/>
            <p:cNvSpPr>
              <a:spLocks noChangeShapeType="1"/>
            </p:cNvSpPr>
            <p:nvPr/>
          </p:nvSpPr>
          <p:spPr bwMode="auto">
            <a:xfrm flipV="1">
              <a:off x="3224" y="2442"/>
              <a:ext cx="12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3" name="Line 74"/>
            <p:cNvSpPr>
              <a:spLocks noChangeShapeType="1"/>
            </p:cNvSpPr>
            <p:nvPr/>
          </p:nvSpPr>
          <p:spPr bwMode="auto">
            <a:xfrm flipH="1" flipV="1">
              <a:off x="3346" y="2370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4" name="Line 75"/>
            <p:cNvSpPr>
              <a:spLocks noChangeShapeType="1"/>
            </p:cNvSpPr>
            <p:nvPr/>
          </p:nvSpPr>
          <p:spPr bwMode="auto">
            <a:xfrm flipV="1">
              <a:off x="3346" y="2370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5" name="Line 76"/>
            <p:cNvSpPr>
              <a:spLocks noChangeShapeType="1"/>
            </p:cNvSpPr>
            <p:nvPr/>
          </p:nvSpPr>
          <p:spPr bwMode="auto">
            <a:xfrm flipH="1">
              <a:off x="3467" y="2371"/>
              <a:ext cx="1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6" name="Line 77"/>
            <p:cNvSpPr>
              <a:spLocks noChangeShapeType="1"/>
            </p:cNvSpPr>
            <p:nvPr/>
          </p:nvSpPr>
          <p:spPr bwMode="auto">
            <a:xfrm flipV="1">
              <a:off x="3465" y="2561"/>
              <a:ext cx="12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7" name="Line 78"/>
            <p:cNvSpPr>
              <a:spLocks noChangeShapeType="1"/>
            </p:cNvSpPr>
            <p:nvPr/>
          </p:nvSpPr>
          <p:spPr bwMode="auto">
            <a:xfrm flipH="1" flipV="1">
              <a:off x="3587" y="2466"/>
              <a:ext cx="1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8" name="Line 79"/>
            <p:cNvSpPr>
              <a:spLocks noChangeShapeType="1"/>
            </p:cNvSpPr>
            <p:nvPr/>
          </p:nvSpPr>
          <p:spPr bwMode="auto">
            <a:xfrm flipV="1">
              <a:off x="3587" y="2466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49" name="Line 80"/>
            <p:cNvSpPr>
              <a:spLocks noChangeShapeType="1"/>
            </p:cNvSpPr>
            <p:nvPr/>
          </p:nvSpPr>
          <p:spPr bwMode="auto">
            <a:xfrm flipH="1">
              <a:off x="3708" y="2466"/>
              <a:ext cx="1" cy="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0" name="Line 81"/>
            <p:cNvSpPr>
              <a:spLocks noChangeShapeType="1"/>
            </p:cNvSpPr>
            <p:nvPr/>
          </p:nvSpPr>
          <p:spPr bwMode="auto">
            <a:xfrm flipV="1">
              <a:off x="3708" y="2803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1" name="Line 82"/>
            <p:cNvSpPr>
              <a:spLocks noChangeShapeType="1"/>
            </p:cNvSpPr>
            <p:nvPr/>
          </p:nvSpPr>
          <p:spPr bwMode="auto">
            <a:xfrm>
              <a:off x="3830" y="2803"/>
              <a:ext cx="1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2" name="Line 83"/>
            <p:cNvSpPr>
              <a:spLocks noChangeShapeType="1"/>
            </p:cNvSpPr>
            <p:nvPr/>
          </p:nvSpPr>
          <p:spPr bwMode="auto">
            <a:xfrm flipV="1">
              <a:off x="3830" y="2887"/>
              <a:ext cx="11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3" name="Line 84"/>
            <p:cNvSpPr>
              <a:spLocks noChangeShapeType="1"/>
            </p:cNvSpPr>
            <p:nvPr/>
          </p:nvSpPr>
          <p:spPr bwMode="auto">
            <a:xfrm>
              <a:off x="3949" y="2815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4" name="Line 85"/>
            <p:cNvSpPr>
              <a:spLocks noChangeShapeType="1"/>
            </p:cNvSpPr>
            <p:nvPr/>
          </p:nvSpPr>
          <p:spPr bwMode="auto">
            <a:xfrm flipV="1">
              <a:off x="3950" y="2815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5" name="Line 86"/>
            <p:cNvSpPr>
              <a:spLocks noChangeShapeType="1"/>
            </p:cNvSpPr>
            <p:nvPr/>
          </p:nvSpPr>
          <p:spPr bwMode="auto">
            <a:xfrm flipV="1">
              <a:off x="4070" y="27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6" name="Line 87"/>
            <p:cNvSpPr>
              <a:spLocks noChangeShapeType="1"/>
            </p:cNvSpPr>
            <p:nvPr/>
          </p:nvSpPr>
          <p:spPr bwMode="auto">
            <a:xfrm flipV="1">
              <a:off x="4070" y="2789"/>
              <a:ext cx="12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7" name="Line 88"/>
            <p:cNvSpPr>
              <a:spLocks noChangeShapeType="1"/>
            </p:cNvSpPr>
            <p:nvPr/>
          </p:nvSpPr>
          <p:spPr bwMode="auto">
            <a:xfrm flipV="1">
              <a:off x="4190" y="2767"/>
              <a:ext cx="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8" name="Line 89"/>
            <p:cNvSpPr>
              <a:spLocks noChangeShapeType="1"/>
            </p:cNvSpPr>
            <p:nvPr/>
          </p:nvSpPr>
          <p:spPr bwMode="auto">
            <a:xfrm flipV="1">
              <a:off x="4190" y="2767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59" name="Line 90"/>
            <p:cNvSpPr>
              <a:spLocks noChangeShapeType="1"/>
            </p:cNvSpPr>
            <p:nvPr/>
          </p:nvSpPr>
          <p:spPr bwMode="auto">
            <a:xfrm>
              <a:off x="4311" y="2768"/>
              <a:ext cx="1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0" name="Line 91"/>
            <p:cNvSpPr>
              <a:spLocks noChangeShapeType="1"/>
            </p:cNvSpPr>
            <p:nvPr/>
          </p:nvSpPr>
          <p:spPr bwMode="auto">
            <a:xfrm flipV="1">
              <a:off x="4311" y="2839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1" name="Line 92"/>
            <p:cNvSpPr>
              <a:spLocks noChangeShapeType="1"/>
            </p:cNvSpPr>
            <p:nvPr/>
          </p:nvSpPr>
          <p:spPr bwMode="auto">
            <a:xfrm>
              <a:off x="4431" y="2840"/>
              <a:ext cx="1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2" name="Line 93"/>
            <p:cNvSpPr>
              <a:spLocks noChangeShapeType="1"/>
            </p:cNvSpPr>
            <p:nvPr/>
          </p:nvSpPr>
          <p:spPr bwMode="auto">
            <a:xfrm flipV="1">
              <a:off x="4431" y="2887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3" name="Line 94"/>
            <p:cNvSpPr>
              <a:spLocks noChangeShapeType="1"/>
            </p:cNvSpPr>
            <p:nvPr/>
          </p:nvSpPr>
          <p:spPr bwMode="auto">
            <a:xfrm flipV="1">
              <a:off x="4552" y="2791"/>
              <a:ext cx="1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4" name="Line 95"/>
            <p:cNvSpPr>
              <a:spLocks noChangeShapeType="1"/>
            </p:cNvSpPr>
            <p:nvPr/>
          </p:nvSpPr>
          <p:spPr bwMode="auto">
            <a:xfrm flipV="1">
              <a:off x="4550" y="2791"/>
              <a:ext cx="1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5" name="Line 96"/>
            <p:cNvSpPr>
              <a:spLocks noChangeShapeType="1"/>
            </p:cNvSpPr>
            <p:nvPr/>
          </p:nvSpPr>
          <p:spPr bwMode="auto">
            <a:xfrm flipV="1">
              <a:off x="4672" y="2659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6" name="Line 97"/>
            <p:cNvSpPr>
              <a:spLocks noChangeShapeType="1"/>
            </p:cNvSpPr>
            <p:nvPr/>
          </p:nvSpPr>
          <p:spPr bwMode="auto">
            <a:xfrm flipV="1">
              <a:off x="4672" y="2658"/>
              <a:ext cx="1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7" name="Line 98"/>
            <p:cNvSpPr>
              <a:spLocks noChangeShapeType="1"/>
            </p:cNvSpPr>
            <p:nvPr/>
          </p:nvSpPr>
          <p:spPr bwMode="auto">
            <a:xfrm flipV="1">
              <a:off x="4793" y="2563"/>
              <a:ext cx="1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8" name="Line 99"/>
            <p:cNvSpPr>
              <a:spLocks noChangeShapeType="1"/>
            </p:cNvSpPr>
            <p:nvPr/>
          </p:nvSpPr>
          <p:spPr bwMode="auto">
            <a:xfrm flipV="1">
              <a:off x="4793" y="2562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69" name="Line 100"/>
            <p:cNvSpPr>
              <a:spLocks noChangeShapeType="1"/>
            </p:cNvSpPr>
            <p:nvPr/>
          </p:nvSpPr>
          <p:spPr bwMode="auto">
            <a:xfrm>
              <a:off x="4913" y="2562"/>
              <a:ext cx="2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0" name="Line 101"/>
            <p:cNvSpPr>
              <a:spLocks noChangeShapeType="1"/>
            </p:cNvSpPr>
            <p:nvPr/>
          </p:nvSpPr>
          <p:spPr bwMode="auto">
            <a:xfrm flipV="1">
              <a:off x="4915" y="2755"/>
              <a:ext cx="1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1" name="Line 102"/>
            <p:cNvSpPr>
              <a:spLocks noChangeShapeType="1"/>
            </p:cNvSpPr>
            <p:nvPr/>
          </p:nvSpPr>
          <p:spPr bwMode="auto">
            <a:xfrm flipV="1">
              <a:off x="695" y="325"/>
              <a:ext cx="43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2" name="Line 103"/>
            <p:cNvSpPr>
              <a:spLocks noChangeShapeType="1"/>
            </p:cNvSpPr>
            <p:nvPr/>
          </p:nvSpPr>
          <p:spPr bwMode="auto">
            <a:xfrm>
              <a:off x="5032" y="326"/>
              <a:ext cx="2" cy="25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3" name="Line 104"/>
            <p:cNvSpPr>
              <a:spLocks noChangeShapeType="1"/>
            </p:cNvSpPr>
            <p:nvPr/>
          </p:nvSpPr>
          <p:spPr bwMode="auto">
            <a:xfrm>
              <a:off x="653" y="505"/>
              <a:ext cx="3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4" name="Line 105"/>
            <p:cNvSpPr>
              <a:spLocks noChangeShapeType="1"/>
            </p:cNvSpPr>
            <p:nvPr/>
          </p:nvSpPr>
          <p:spPr bwMode="auto">
            <a:xfrm>
              <a:off x="653" y="626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5" name="Line 106"/>
            <p:cNvSpPr>
              <a:spLocks noChangeShapeType="1"/>
            </p:cNvSpPr>
            <p:nvPr/>
          </p:nvSpPr>
          <p:spPr bwMode="auto">
            <a:xfrm>
              <a:off x="653" y="741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6" name="Line 107"/>
            <p:cNvSpPr>
              <a:spLocks noChangeShapeType="1"/>
            </p:cNvSpPr>
            <p:nvPr/>
          </p:nvSpPr>
          <p:spPr bwMode="auto">
            <a:xfrm>
              <a:off x="653" y="862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7" name="Line 108"/>
            <p:cNvSpPr>
              <a:spLocks noChangeShapeType="1"/>
            </p:cNvSpPr>
            <p:nvPr/>
          </p:nvSpPr>
          <p:spPr bwMode="auto">
            <a:xfrm>
              <a:off x="653" y="987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8" name="Line 109"/>
            <p:cNvSpPr>
              <a:spLocks noChangeShapeType="1"/>
            </p:cNvSpPr>
            <p:nvPr/>
          </p:nvSpPr>
          <p:spPr bwMode="auto">
            <a:xfrm>
              <a:off x="653" y="1107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79" name="Line 110"/>
            <p:cNvSpPr>
              <a:spLocks noChangeShapeType="1"/>
            </p:cNvSpPr>
            <p:nvPr/>
          </p:nvSpPr>
          <p:spPr bwMode="auto">
            <a:xfrm flipV="1">
              <a:off x="653" y="1223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0" name="Line 111"/>
            <p:cNvSpPr>
              <a:spLocks noChangeShapeType="1"/>
            </p:cNvSpPr>
            <p:nvPr/>
          </p:nvSpPr>
          <p:spPr bwMode="auto">
            <a:xfrm>
              <a:off x="653" y="1347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1" name="Line 112"/>
            <p:cNvSpPr>
              <a:spLocks noChangeShapeType="1"/>
            </p:cNvSpPr>
            <p:nvPr/>
          </p:nvSpPr>
          <p:spPr bwMode="auto">
            <a:xfrm>
              <a:off x="653" y="1468"/>
              <a:ext cx="3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2" name="Line 113"/>
            <p:cNvSpPr>
              <a:spLocks noChangeShapeType="1"/>
            </p:cNvSpPr>
            <p:nvPr/>
          </p:nvSpPr>
          <p:spPr bwMode="auto">
            <a:xfrm>
              <a:off x="653" y="1588"/>
              <a:ext cx="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3" name="Line 114"/>
            <p:cNvSpPr>
              <a:spLocks noChangeShapeType="1"/>
            </p:cNvSpPr>
            <p:nvPr/>
          </p:nvSpPr>
          <p:spPr bwMode="auto">
            <a:xfrm>
              <a:off x="653" y="1708"/>
              <a:ext cx="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4" name="Line 115"/>
            <p:cNvSpPr>
              <a:spLocks noChangeShapeType="1"/>
            </p:cNvSpPr>
            <p:nvPr/>
          </p:nvSpPr>
          <p:spPr bwMode="auto">
            <a:xfrm>
              <a:off x="653" y="1828"/>
              <a:ext cx="3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5" name="Line 116"/>
            <p:cNvSpPr>
              <a:spLocks noChangeShapeType="1"/>
            </p:cNvSpPr>
            <p:nvPr/>
          </p:nvSpPr>
          <p:spPr bwMode="auto">
            <a:xfrm>
              <a:off x="653" y="1949"/>
              <a:ext cx="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6" name="Line 117"/>
            <p:cNvSpPr>
              <a:spLocks noChangeShapeType="1"/>
            </p:cNvSpPr>
            <p:nvPr/>
          </p:nvSpPr>
          <p:spPr bwMode="auto">
            <a:xfrm>
              <a:off x="653" y="2069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7" name="Line 118"/>
            <p:cNvSpPr>
              <a:spLocks noChangeShapeType="1"/>
            </p:cNvSpPr>
            <p:nvPr/>
          </p:nvSpPr>
          <p:spPr bwMode="auto">
            <a:xfrm>
              <a:off x="653" y="2189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8" name="Line 119"/>
            <p:cNvSpPr>
              <a:spLocks noChangeShapeType="1"/>
            </p:cNvSpPr>
            <p:nvPr/>
          </p:nvSpPr>
          <p:spPr bwMode="auto">
            <a:xfrm>
              <a:off x="653" y="2310"/>
              <a:ext cx="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89" name="Line 120"/>
            <p:cNvSpPr>
              <a:spLocks noChangeShapeType="1"/>
            </p:cNvSpPr>
            <p:nvPr/>
          </p:nvSpPr>
          <p:spPr bwMode="auto">
            <a:xfrm>
              <a:off x="653" y="2430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90" name="Line 121"/>
            <p:cNvSpPr>
              <a:spLocks noChangeShapeType="1"/>
            </p:cNvSpPr>
            <p:nvPr/>
          </p:nvSpPr>
          <p:spPr bwMode="auto">
            <a:xfrm>
              <a:off x="653" y="2670"/>
              <a:ext cx="3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91" name="Line 122"/>
            <p:cNvSpPr>
              <a:spLocks noChangeShapeType="1"/>
            </p:cNvSpPr>
            <p:nvPr/>
          </p:nvSpPr>
          <p:spPr bwMode="auto">
            <a:xfrm>
              <a:off x="653" y="2791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79992" name="Rectangle 123"/>
            <p:cNvSpPr>
              <a:spLocks noChangeArrowheads="1"/>
            </p:cNvSpPr>
            <p:nvPr/>
          </p:nvSpPr>
          <p:spPr bwMode="auto">
            <a:xfrm>
              <a:off x="515" y="368"/>
              <a:ext cx="1108" cy="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3" name="Rectangle 124"/>
            <p:cNvSpPr>
              <a:spLocks noChangeArrowheads="1"/>
            </p:cNvSpPr>
            <p:nvPr/>
          </p:nvSpPr>
          <p:spPr bwMode="auto">
            <a:xfrm>
              <a:off x="534" y="360"/>
              <a:ext cx="85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% mateřská úmrtnost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4" name="Rectangle 125"/>
            <p:cNvSpPr>
              <a:spLocks noChangeArrowheads="1"/>
            </p:cNvSpPr>
            <p:nvPr/>
          </p:nvSpPr>
          <p:spPr bwMode="auto">
            <a:xfrm>
              <a:off x="1508" y="359"/>
              <a:ext cx="128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zemřel prof. Kolletschka 13. III.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5" name="Rectangle 126"/>
            <p:cNvSpPr>
              <a:spLocks noChangeArrowheads="1"/>
            </p:cNvSpPr>
            <p:nvPr/>
          </p:nvSpPr>
          <p:spPr bwMode="auto">
            <a:xfrm>
              <a:off x="1508" y="474"/>
              <a:ext cx="1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návrat Semmelweise 20. III.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6" name="Rectangle 127"/>
            <p:cNvSpPr>
              <a:spLocks noChangeArrowheads="1"/>
            </p:cNvSpPr>
            <p:nvPr/>
          </p:nvSpPr>
          <p:spPr bwMode="auto">
            <a:xfrm>
              <a:off x="2672" y="720"/>
              <a:ext cx="12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Semmelweis dospěl k vysvětlení</a:t>
              </a:r>
              <a:r>
                <a:rPr lang="cs-CZ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7" name="Rectangle 128"/>
            <p:cNvSpPr>
              <a:spLocks noChangeArrowheads="1"/>
            </p:cNvSpPr>
            <p:nvPr/>
          </p:nvSpPr>
          <p:spPr bwMode="auto">
            <a:xfrm>
              <a:off x="2672" y="822"/>
              <a:ext cx="98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přestal chodit do piteven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8" name="Rectangle 129"/>
            <p:cNvSpPr>
              <a:spLocks noChangeArrowheads="1"/>
            </p:cNvSpPr>
            <p:nvPr/>
          </p:nvSpPr>
          <p:spPr bwMode="auto">
            <a:xfrm>
              <a:off x="2672" y="943"/>
              <a:ext cx="80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 nařídil mytí rukou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9999" name="Rectangle 130"/>
            <p:cNvSpPr>
              <a:spLocks noChangeArrowheads="1"/>
            </p:cNvSpPr>
            <p:nvPr/>
          </p:nvSpPr>
          <p:spPr bwMode="auto">
            <a:xfrm>
              <a:off x="3051" y="1406"/>
              <a:ext cx="9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infekce jiného původu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00" name="Rectangle 131"/>
            <p:cNvSpPr>
              <a:spLocks noChangeArrowheads="1"/>
            </p:cNvSpPr>
            <p:nvPr/>
          </p:nvSpPr>
          <p:spPr bwMode="auto">
            <a:xfrm>
              <a:off x="3570" y="1809"/>
              <a:ext cx="122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zavedena všestranná profylaxe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01" name="Line 132"/>
            <p:cNvSpPr>
              <a:spLocks noChangeShapeType="1"/>
            </p:cNvSpPr>
            <p:nvPr/>
          </p:nvSpPr>
          <p:spPr bwMode="auto">
            <a:xfrm>
              <a:off x="3154" y="1552"/>
              <a:ext cx="1" cy="6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02" name="Line 133"/>
            <p:cNvSpPr>
              <a:spLocks noChangeShapeType="1"/>
            </p:cNvSpPr>
            <p:nvPr/>
          </p:nvSpPr>
          <p:spPr bwMode="auto">
            <a:xfrm>
              <a:off x="3419" y="1546"/>
              <a:ext cx="1" cy="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03" name="Line 134"/>
            <p:cNvSpPr>
              <a:spLocks noChangeShapeType="1"/>
            </p:cNvSpPr>
            <p:nvPr/>
          </p:nvSpPr>
          <p:spPr bwMode="auto">
            <a:xfrm>
              <a:off x="3654" y="1949"/>
              <a:ext cx="1" cy="4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04" name="Line 135"/>
            <p:cNvSpPr>
              <a:spLocks noChangeShapeType="1"/>
            </p:cNvSpPr>
            <p:nvPr/>
          </p:nvSpPr>
          <p:spPr bwMode="auto">
            <a:xfrm>
              <a:off x="2714" y="1089"/>
              <a:ext cx="1" cy="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05" name="Line 136"/>
            <p:cNvSpPr>
              <a:spLocks noChangeShapeType="1"/>
            </p:cNvSpPr>
            <p:nvPr/>
          </p:nvSpPr>
          <p:spPr bwMode="auto">
            <a:xfrm>
              <a:off x="2425" y="626"/>
              <a:ext cx="1" cy="1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06" name="Rectangle 137"/>
            <p:cNvSpPr>
              <a:spLocks noChangeArrowheads="1"/>
            </p:cNvSpPr>
            <p:nvPr/>
          </p:nvSpPr>
          <p:spPr bwMode="auto">
            <a:xfrm>
              <a:off x="1111" y="2320"/>
              <a:ext cx="9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snížení počtu studentů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07" name="Rectangle 138"/>
            <p:cNvSpPr>
              <a:spLocks noChangeArrowheads="1"/>
            </p:cNvSpPr>
            <p:nvPr/>
          </p:nvSpPr>
          <p:spPr bwMode="auto">
            <a:xfrm>
              <a:off x="1111" y="2428"/>
              <a:ext cx="97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 odchod Semmelweise 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08" name="Rectangle 139"/>
            <p:cNvSpPr>
              <a:spLocks noChangeArrowheads="1"/>
            </p:cNvSpPr>
            <p:nvPr/>
          </p:nvSpPr>
          <p:spPr bwMode="auto">
            <a:xfrm>
              <a:off x="1111" y="2542"/>
              <a:ext cx="75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z porodnice 20. X.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09" name="Line 140"/>
            <p:cNvSpPr>
              <a:spLocks noChangeShapeType="1"/>
            </p:cNvSpPr>
            <p:nvPr/>
          </p:nvSpPr>
          <p:spPr bwMode="auto">
            <a:xfrm>
              <a:off x="1846" y="1317"/>
              <a:ext cx="1" cy="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0" name="Freeform 141"/>
            <p:cNvSpPr>
              <a:spLocks/>
            </p:cNvSpPr>
            <p:nvPr/>
          </p:nvSpPr>
          <p:spPr bwMode="auto">
            <a:xfrm>
              <a:off x="1823" y="2214"/>
              <a:ext cx="45" cy="46"/>
            </a:xfrm>
            <a:custGeom>
              <a:avLst/>
              <a:gdLst>
                <a:gd name="T0" fmla="*/ 0 w 90"/>
                <a:gd name="T1" fmla="*/ 0 h 92"/>
                <a:gd name="T2" fmla="*/ 1 w 90"/>
                <a:gd name="T3" fmla="*/ 0 h 92"/>
                <a:gd name="T4" fmla="*/ 1 w 90"/>
                <a:gd name="T5" fmla="*/ 1 h 92"/>
                <a:gd name="T6" fmla="*/ 0 w 90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90" y="0"/>
                  </a:lnTo>
                  <a:lnTo>
                    <a:pt x="4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1" name="Freeform 142"/>
            <p:cNvSpPr>
              <a:spLocks/>
            </p:cNvSpPr>
            <p:nvPr/>
          </p:nvSpPr>
          <p:spPr bwMode="auto">
            <a:xfrm>
              <a:off x="3130" y="2207"/>
              <a:ext cx="45" cy="46"/>
            </a:xfrm>
            <a:custGeom>
              <a:avLst/>
              <a:gdLst>
                <a:gd name="T0" fmla="*/ 0 w 91"/>
                <a:gd name="T1" fmla="*/ 0 h 92"/>
                <a:gd name="T2" fmla="*/ 0 w 91"/>
                <a:gd name="T3" fmla="*/ 0 h 92"/>
                <a:gd name="T4" fmla="*/ 0 w 91"/>
                <a:gd name="T5" fmla="*/ 1 h 92"/>
                <a:gd name="T6" fmla="*/ 0 w 9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92">
                  <a:moveTo>
                    <a:pt x="0" y="0"/>
                  </a:moveTo>
                  <a:lnTo>
                    <a:pt x="91" y="0"/>
                  </a:lnTo>
                  <a:lnTo>
                    <a:pt x="4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2" name="Freeform 143"/>
            <p:cNvSpPr>
              <a:spLocks/>
            </p:cNvSpPr>
            <p:nvPr/>
          </p:nvSpPr>
          <p:spPr bwMode="auto">
            <a:xfrm>
              <a:off x="3396" y="2309"/>
              <a:ext cx="45" cy="46"/>
            </a:xfrm>
            <a:custGeom>
              <a:avLst/>
              <a:gdLst>
                <a:gd name="T0" fmla="*/ 0 w 90"/>
                <a:gd name="T1" fmla="*/ 0 h 92"/>
                <a:gd name="T2" fmla="*/ 1 w 90"/>
                <a:gd name="T3" fmla="*/ 0 h 92"/>
                <a:gd name="T4" fmla="*/ 1 w 90"/>
                <a:gd name="T5" fmla="*/ 1 h 92"/>
                <a:gd name="T6" fmla="*/ 0 w 90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90" y="0"/>
                  </a:lnTo>
                  <a:lnTo>
                    <a:pt x="4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3" name="Freeform 144"/>
            <p:cNvSpPr>
              <a:spLocks/>
            </p:cNvSpPr>
            <p:nvPr/>
          </p:nvSpPr>
          <p:spPr bwMode="auto">
            <a:xfrm>
              <a:off x="3631" y="2385"/>
              <a:ext cx="45" cy="46"/>
            </a:xfrm>
            <a:custGeom>
              <a:avLst/>
              <a:gdLst>
                <a:gd name="T0" fmla="*/ 0 w 90"/>
                <a:gd name="T1" fmla="*/ 0 h 92"/>
                <a:gd name="T2" fmla="*/ 1 w 90"/>
                <a:gd name="T3" fmla="*/ 0 h 92"/>
                <a:gd name="T4" fmla="*/ 1 w 90"/>
                <a:gd name="T5" fmla="*/ 1 h 92"/>
                <a:gd name="T6" fmla="*/ 0 w 90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90" y="0"/>
                  </a:lnTo>
                  <a:lnTo>
                    <a:pt x="4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4" name="Freeform 145"/>
            <p:cNvSpPr>
              <a:spLocks/>
            </p:cNvSpPr>
            <p:nvPr/>
          </p:nvSpPr>
          <p:spPr bwMode="auto">
            <a:xfrm>
              <a:off x="2402" y="2404"/>
              <a:ext cx="46" cy="46"/>
            </a:xfrm>
            <a:custGeom>
              <a:avLst/>
              <a:gdLst>
                <a:gd name="T0" fmla="*/ 0 w 90"/>
                <a:gd name="T1" fmla="*/ 0 h 92"/>
                <a:gd name="T2" fmla="*/ 1 w 90"/>
                <a:gd name="T3" fmla="*/ 0 h 92"/>
                <a:gd name="T4" fmla="*/ 1 w 90"/>
                <a:gd name="T5" fmla="*/ 1 h 92"/>
                <a:gd name="T6" fmla="*/ 0 w 90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90" y="0"/>
                  </a:lnTo>
                  <a:lnTo>
                    <a:pt x="4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5" name="Freeform 146"/>
            <p:cNvSpPr>
              <a:spLocks/>
            </p:cNvSpPr>
            <p:nvPr/>
          </p:nvSpPr>
          <p:spPr bwMode="auto">
            <a:xfrm>
              <a:off x="2691" y="1376"/>
              <a:ext cx="45" cy="46"/>
            </a:xfrm>
            <a:custGeom>
              <a:avLst/>
              <a:gdLst>
                <a:gd name="T0" fmla="*/ 0 w 91"/>
                <a:gd name="T1" fmla="*/ 0 h 92"/>
                <a:gd name="T2" fmla="*/ 0 w 91"/>
                <a:gd name="T3" fmla="*/ 0 h 92"/>
                <a:gd name="T4" fmla="*/ 0 w 91"/>
                <a:gd name="T5" fmla="*/ 1 h 92"/>
                <a:gd name="T6" fmla="*/ 0 w 9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92">
                  <a:moveTo>
                    <a:pt x="0" y="0"/>
                  </a:moveTo>
                  <a:lnTo>
                    <a:pt x="91" y="0"/>
                  </a:lnTo>
                  <a:lnTo>
                    <a:pt x="44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6" name="Line 147"/>
            <p:cNvSpPr>
              <a:spLocks noChangeShapeType="1"/>
            </p:cNvSpPr>
            <p:nvPr/>
          </p:nvSpPr>
          <p:spPr bwMode="auto">
            <a:xfrm>
              <a:off x="656" y="2557"/>
              <a:ext cx="3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7" name="Line 148"/>
            <p:cNvSpPr>
              <a:spLocks noChangeShapeType="1"/>
            </p:cNvSpPr>
            <p:nvPr/>
          </p:nvSpPr>
          <p:spPr bwMode="auto">
            <a:xfrm flipH="1">
              <a:off x="1057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8" name="Line 149"/>
            <p:cNvSpPr>
              <a:spLocks noChangeShapeType="1"/>
            </p:cNvSpPr>
            <p:nvPr/>
          </p:nvSpPr>
          <p:spPr bwMode="auto">
            <a:xfrm flipH="1">
              <a:off x="1178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19" name="Line 150"/>
            <p:cNvSpPr>
              <a:spLocks noChangeShapeType="1"/>
            </p:cNvSpPr>
            <p:nvPr/>
          </p:nvSpPr>
          <p:spPr bwMode="auto">
            <a:xfrm flipH="1">
              <a:off x="688" y="2906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0" name="Line 151"/>
            <p:cNvSpPr>
              <a:spLocks noChangeShapeType="1"/>
            </p:cNvSpPr>
            <p:nvPr/>
          </p:nvSpPr>
          <p:spPr bwMode="auto">
            <a:xfrm>
              <a:off x="937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1" name="Line 152"/>
            <p:cNvSpPr>
              <a:spLocks noChangeShapeType="1"/>
            </p:cNvSpPr>
            <p:nvPr/>
          </p:nvSpPr>
          <p:spPr bwMode="auto">
            <a:xfrm flipH="1">
              <a:off x="1539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2" name="Line 153"/>
            <p:cNvSpPr>
              <a:spLocks noChangeShapeType="1"/>
            </p:cNvSpPr>
            <p:nvPr/>
          </p:nvSpPr>
          <p:spPr bwMode="auto">
            <a:xfrm flipH="1">
              <a:off x="1660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3" name="Line 154"/>
            <p:cNvSpPr>
              <a:spLocks noChangeShapeType="1"/>
            </p:cNvSpPr>
            <p:nvPr/>
          </p:nvSpPr>
          <p:spPr bwMode="auto">
            <a:xfrm flipH="1">
              <a:off x="1298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4" name="Line 155"/>
            <p:cNvSpPr>
              <a:spLocks noChangeShapeType="1"/>
            </p:cNvSpPr>
            <p:nvPr/>
          </p:nvSpPr>
          <p:spPr bwMode="auto">
            <a:xfrm flipV="1">
              <a:off x="1419" y="290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5" name="Line 156"/>
            <p:cNvSpPr>
              <a:spLocks noChangeShapeType="1"/>
            </p:cNvSpPr>
            <p:nvPr/>
          </p:nvSpPr>
          <p:spPr bwMode="auto">
            <a:xfrm flipH="1">
              <a:off x="2021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6" name="Line 157"/>
            <p:cNvSpPr>
              <a:spLocks noChangeShapeType="1"/>
            </p:cNvSpPr>
            <p:nvPr/>
          </p:nvSpPr>
          <p:spPr bwMode="auto">
            <a:xfrm flipV="1">
              <a:off x="2140" y="2905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7" name="Line 158"/>
            <p:cNvSpPr>
              <a:spLocks noChangeShapeType="1"/>
            </p:cNvSpPr>
            <p:nvPr/>
          </p:nvSpPr>
          <p:spPr bwMode="auto">
            <a:xfrm flipH="1">
              <a:off x="1780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8" name="Line 159"/>
            <p:cNvSpPr>
              <a:spLocks noChangeShapeType="1"/>
            </p:cNvSpPr>
            <p:nvPr/>
          </p:nvSpPr>
          <p:spPr bwMode="auto">
            <a:xfrm flipH="1">
              <a:off x="1901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29" name="Line 160"/>
            <p:cNvSpPr>
              <a:spLocks noChangeShapeType="1"/>
            </p:cNvSpPr>
            <p:nvPr/>
          </p:nvSpPr>
          <p:spPr bwMode="auto">
            <a:xfrm flipH="1">
              <a:off x="2503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0" name="Line 161"/>
            <p:cNvSpPr>
              <a:spLocks noChangeShapeType="1"/>
            </p:cNvSpPr>
            <p:nvPr/>
          </p:nvSpPr>
          <p:spPr bwMode="auto">
            <a:xfrm flipH="1">
              <a:off x="2624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1" name="Line 162"/>
            <p:cNvSpPr>
              <a:spLocks noChangeShapeType="1"/>
            </p:cNvSpPr>
            <p:nvPr/>
          </p:nvSpPr>
          <p:spPr bwMode="auto">
            <a:xfrm flipH="1">
              <a:off x="2262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2" name="Line 163"/>
            <p:cNvSpPr>
              <a:spLocks noChangeShapeType="1"/>
            </p:cNvSpPr>
            <p:nvPr/>
          </p:nvSpPr>
          <p:spPr bwMode="auto">
            <a:xfrm flipH="1">
              <a:off x="2383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3" name="Line 164"/>
            <p:cNvSpPr>
              <a:spLocks noChangeShapeType="1"/>
            </p:cNvSpPr>
            <p:nvPr/>
          </p:nvSpPr>
          <p:spPr bwMode="auto">
            <a:xfrm flipH="1">
              <a:off x="2985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4" name="Line 165"/>
            <p:cNvSpPr>
              <a:spLocks noChangeShapeType="1"/>
            </p:cNvSpPr>
            <p:nvPr/>
          </p:nvSpPr>
          <p:spPr bwMode="auto">
            <a:xfrm flipH="1">
              <a:off x="3106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5" name="Line 166"/>
            <p:cNvSpPr>
              <a:spLocks noChangeShapeType="1"/>
            </p:cNvSpPr>
            <p:nvPr/>
          </p:nvSpPr>
          <p:spPr bwMode="auto">
            <a:xfrm flipH="1">
              <a:off x="2744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6" name="Line 167"/>
            <p:cNvSpPr>
              <a:spLocks noChangeShapeType="1"/>
            </p:cNvSpPr>
            <p:nvPr/>
          </p:nvSpPr>
          <p:spPr bwMode="auto">
            <a:xfrm>
              <a:off x="2865" y="290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7" name="Line 168"/>
            <p:cNvSpPr>
              <a:spLocks noChangeShapeType="1"/>
            </p:cNvSpPr>
            <p:nvPr/>
          </p:nvSpPr>
          <p:spPr bwMode="auto">
            <a:xfrm flipH="1">
              <a:off x="3468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8" name="Line 169"/>
            <p:cNvSpPr>
              <a:spLocks noChangeShapeType="1"/>
            </p:cNvSpPr>
            <p:nvPr/>
          </p:nvSpPr>
          <p:spPr bwMode="auto">
            <a:xfrm flipV="1">
              <a:off x="3588" y="2906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39" name="Line 170"/>
            <p:cNvSpPr>
              <a:spLocks noChangeShapeType="1"/>
            </p:cNvSpPr>
            <p:nvPr/>
          </p:nvSpPr>
          <p:spPr bwMode="auto">
            <a:xfrm flipH="1">
              <a:off x="3227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0" name="Line 171"/>
            <p:cNvSpPr>
              <a:spLocks noChangeShapeType="1"/>
            </p:cNvSpPr>
            <p:nvPr/>
          </p:nvSpPr>
          <p:spPr bwMode="auto">
            <a:xfrm flipH="1">
              <a:off x="3347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1" name="Line 172"/>
            <p:cNvSpPr>
              <a:spLocks noChangeShapeType="1"/>
            </p:cNvSpPr>
            <p:nvPr/>
          </p:nvSpPr>
          <p:spPr bwMode="auto">
            <a:xfrm flipH="1">
              <a:off x="3950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2" name="Line 173"/>
            <p:cNvSpPr>
              <a:spLocks noChangeShapeType="1"/>
            </p:cNvSpPr>
            <p:nvPr/>
          </p:nvSpPr>
          <p:spPr bwMode="auto">
            <a:xfrm flipH="1">
              <a:off x="4070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3" name="Line 174"/>
            <p:cNvSpPr>
              <a:spLocks noChangeShapeType="1"/>
            </p:cNvSpPr>
            <p:nvPr/>
          </p:nvSpPr>
          <p:spPr bwMode="auto">
            <a:xfrm flipH="1">
              <a:off x="3709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4" name="Line 175"/>
            <p:cNvSpPr>
              <a:spLocks noChangeShapeType="1"/>
            </p:cNvSpPr>
            <p:nvPr/>
          </p:nvSpPr>
          <p:spPr bwMode="auto">
            <a:xfrm flipH="1">
              <a:off x="3829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5" name="Line 176"/>
            <p:cNvSpPr>
              <a:spLocks noChangeShapeType="1"/>
            </p:cNvSpPr>
            <p:nvPr/>
          </p:nvSpPr>
          <p:spPr bwMode="auto">
            <a:xfrm flipH="1">
              <a:off x="4432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6" name="Line 177"/>
            <p:cNvSpPr>
              <a:spLocks noChangeShapeType="1"/>
            </p:cNvSpPr>
            <p:nvPr/>
          </p:nvSpPr>
          <p:spPr bwMode="auto">
            <a:xfrm>
              <a:off x="4552" y="2906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7" name="Line 178"/>
            <p:cNvSpPr>
              <a:spLocks noChangeShapeType="1"/>
            </p:cNvSpPr>
            <p:nvPr/>
          </p:nvSpPr>
          <p:spPr bwMode="auto">
            <a:xfrm flipH="1">
              <a:off x="4191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8" name="Line 179"/>
            <p:cNvSpPr>
              <a:spLocks noChangeShapeType="1"/>
            </p:cNvSpPr>
            <p:nvPr/>
          </p:nvSpPr>
          <p:spPr bwMode="auto">
            <a:xfrm flipV="1">
              <a:off x="4311" y="290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49" name="Line 180"/>
            <p:cNvSpPr>
              <a:spLocks noChangeShapeType="1"/>
            </p:cNvSpPr>
            <p:nvPr/>
          </p:nvSpPr>
          <p:spPr bwMode="auto">
            <a:xfrm flipH="1">
              <a:off x="4914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50" name="Line 181"/>
            <p:cNvSpPr>
              <a:spLocks noChangeShapeType="1"/>
            </p:cNvSpPr>
            <p:nvPr/>
          </p:nvSpPr>
          <p:spPr bwMode="auto">
            <a:xfrm flipV="1">
              <a:off x="5034" y="2906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51" name="Line 182"/>
            <p:cNvSpPr>
              <a:spLocks noChangeShapeType="1"/>
            </p:cNvSpPr>
            <p:nvPr/>
          </p:nvSpPr>
          <p:spPr bwMode="auto">
            <a:xfrm flipH="1">
              <a:off x="4673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52" name="Line 183"/>
            <p:cNvSpPr>
              <a:spLocks noChangeShapeType="1"/>
            </p:cNvSpPr>
            <p:nvPr/>
          </p:nvSpPr>
          <p:spPr bwMode="auto">
            <a:xfrm flipH="1">
              <a:off x="4793" y="29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80053" name="Rectangle 184"/>
            <p:cNvSpPr>
              <a:spLocks noChangeArrowheads="1"/>
            </p:cNvSpPr>
            <p:nvPr/>
          </p:nvSpPr>
          <p:spPr bwMode="auto">
            <a:xfrm>
              <a:off x="1304" y="3028"/>
              <a:ext cx="2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1846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54" name="Rectangle 185"/>
            <p:cNvSpPr>
              <a:spLocks noChangeArrowheads="1"/>
            </p:cNvSpPr>
            <p:nvPr/>
          </p:nvSpPr>
          <p:spPr bwMode="auto">
            <a:xfrm>
              <a:off x="2750" y="3028"/>
              <a:ext cx="2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1847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55" name="Rectangle 186"/>
            <p:cNvSpPr>
              <a:spLocks noChangeArrowheads="1"/>
            </p:cNvSpPr>
            <p:nvPr/>
          </p:nvSpPr>
          <p:spPr bwMode="auto">
            <a:xfrm>
              <a:off x="4200" y="3019"/>
              <a:ext cx="2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cs-CZ" sz="12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1848</a:t>
              </a:r>
              <a:endParaRPr lang="en-GB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0056" name="Line 187"/>
            <p:cNvSpPr>
              <a:spLocks noChangeShapeType="1"/>
            </p:cNvSpPr>
            <p:nvPr/>
          </p:nvSpPr>
          <p:spPr bwMode="auto">
            <a:xfrm>
              <a:off x="815" y="2905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92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1" descr="26%20-%20Semmelw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9738"/>
            <a:ext cx="82597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2"/>
          <p:cNvSpPr>
            <a:spLocks noChangeArrowheads="1"/>
          </p:cNvSpPr>
          <p:nvPr/>
        </p:nvSpPr>
        <p:spPr bwMode="auto">
          <a:xfrm>
            <a:off x="282575" y="260350"/>
            <a:ext cx="8578850" cy="5846763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66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5813" y="2063750"/>
            <a:ext cx="5207000" cy="1362075"/>
          </a:xfrm>
        </p:spPr>
        <p:txBody>
          <a:bodyPr/>
          <a:lstStyle/>
          <a:p>
            <a:pPr>
              <a:defRPr/>
            </a:pPr>
            <a:r>
              <a:rPr lang="cs-CZ" altLang="cs-CZ" sz="4400" dirty="0" smtClean="0">
                <a:solidFill>
                  <a:schemeClr val="accent2"/>
                </a:solidFill>
              </a:rPr>
              <a:t>Příčinnost v epidemiologii</a:t>
            </a:r>
            <a:endParaRPr lang="cs-CZ" sz="4400" dirty="0">
              <a:solidFill>
                <a:srgbClr val="002060"/>
              </a:solidFill>
            </a:endParaRPr>
          </a:p>
        </p:txBody>
      </p:sp>
      <p:sp>
        <p:nvSpPr>
          <p:cNvPr id="3" name="WordArt 28"/>
          <p:cNvSpPr>
            <a:spLocks noChangeArrowheads="1" noChangeShapeType="1" noTextEdit="1"/>
          </p:cNvSpPr>
          <p:nvPr/>
        </p:nvSpPr>
        <p:spPr bwMode="auto">
          <a:xfrm>
            <a:off x="1061225" y="2117725"/>
            <a:ext cx="892175" cy="1308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3</a:t>
            </a:r>
            <a:endParaRPr lang="cs-CZ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1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ETIOLOGIE</a:t>
            </a:r>
            <a:endParaRPr lang="en-GB" altLang="cs-CZ" b="1" smtClean="0">
              <a:solidFill>
                <a:schemeClr val="accent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39261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Etiologie</a:t>
            </a:r>
            <a:r>
              <a:rPr lang="cs-CZ" altLang="cs-CZ" sz="2800" smtClean="0">
                <a:solidFill>
                  <a:schemeClr val="accent2"/>
                </a:solidFill>
              </a:rPr>
              <a:t> soubor poznatků o příčinách (podmínkách) nemocí.</a:t>
            </a:r>
          </a:p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Patogeneze</a:t>
            </a:r>
            <a:r>
              <a:rPr lang="cs-CZ" altLang="cs-CZ" sz="2800" smtClean="0">
                <a:solidFill>
                  <a:schemeClr val="accent2"/>
                </a:solidFill>
              </a:rPr>
              <a:t> je racionálním výkladem fyziologického (patofyziologického) procesu, který vede od zdraví k nemoci.</a:t>
            </a:r>
          </a:p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Etiopatogeneze</a:t>
            </a:r>
            <a:r>
              <a:rPr lang="cs-CZ" altLang="cs-CZ" sz="2800" smtClean="0">
                <a:solidFill>
                  <a:schemeClr val="accent2"/>
                </a:solidFill>
              </a:rPr>
              <a:t> je výrazem úzké návaznosti obou zmíněných pojmů. Zabývá se příčinami nemoci, jejím vznikem a dalšími okolnostmi, které rozvoj nemoci provázejí.</a:t>
            </a:r>
            <a:r>
              <a:rPr lang="cs-CZ" altLang="cs-CZ" sz="2800" smtClean="0"/>
              <a:t> </a:t>
            </a:r>
            <a:endParaRPr lang="en-GB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1450247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115888"/>
            <a:ext cx="7488237" cy="1143000"/>
          </a:xfrm>
        </p:spPr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chemeClr val="accent2"/>
                </a:solidFill>
              </a:rPr>
              <a:t>HLAVNÍ ZÁSADY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6500"/>
            <a:ext cx="8229600" cy="5546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Studium příčinnosti poruch zdraví je východiskem a základem epidemiologie.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Jen vzácně existuje jen jedna příčina a jen jeden následek (porucha zdraví).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Kauzální faktory </a:t>
            </a:r>
            <a:r>
              <a:rPr lang="cs-CZ" altLang="cs-CZ" sz="2800" dirty="0" smtClean="0">
                <a:solidFill>
                  <a:schemeClr val="accent2"/>
                </a:solidFill>
              </a:rPr>
              <a:t>mohou být uspořádány 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od těch nejbližších až po ty vzdálenější </a:t>
            </a:r>
            <a:r>
              <a:rPr lang="cs-CZ" altLang="cs-CZ" sz="2800" dirty="0" smtClean="0">
                <a:solidFill>
                  <a:schemeClr val="accent2"/>
                </a:solidFill>
              </a:rPr>
              <a:t>(socioekonomické faktory).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Kritéria pro rozhodování o příčině </a:t>
            </a:r>
            <a:r>
              <a:rPr lang="cs-CZ" altLang="cs-CZ" sz="2800" dirty="0" smtClean="0">
                <a:solidFill>
                  <a:schemeClr val="accent2"/>
                </a:solidFill>
              </a:rPr>
              <a:t>jsou: časová návaznost, vysvětlitelnost (plauzibilita), opakovatelnost (konzistentnost), síla asociace, vztah dávky a účinku, reversibilita (snížení rizika), koherence (souvislost), uspořádání výzkumné studie.</a:t>
            </a:r>
          </a:p>
        </p:txBody>
      </p:sp>
    </p:spTree>
    <p:extLst>
      <p:ext uri="{BB962C8B-B14F-4D97-AF65-F5344CB8AC3E}">
        <p14:creationId xmlns:p14="http://schemas.microsoft.com/office/powerpoint/2010/main" val="2840706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83971" name="Oval 4"/>
          <p:cNvSpPr>
            <a:spLocks noChangeArrowheads="1"/>
          </p:cNvSpPr>
          <p:nvPr/>
        </p:nvSpPr>
        <p:spPr bwMode="auto">
          <a:xfrm>
            <a:off x="733425" y="1631950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09625" y="1652588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3973" name="Line 6"/>
          <p:cNvSpPr>
            <a:spLocks noChangeShapeType="1"/>
          </p:cNvSpPr>
          <p:nvPr/>
        </p:nvSpPr>
        <p:spPr bwMode="auto">
          <a:xfrm>
            <a:off x="1285875" y="1927225"/>
            <a:ext cx="19558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3974" name="Oval 7"/>
          <p:cNvSpPr>
            <a:spLocks noChangeArrowheads="1"/>
          </p:cNvSpPr>
          <p:nvPr/>
        </p:nvSpPr>
        <p:spPr bwMode="auto">
          <a:xfrm>
            <a:off x="3238500" y="1657350"/>
            <a:ext cx="544513" cy="544513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3975" name="Rectangle 8"/>
          <p:cNvSpPr>
            <a:spLocks noChangeArrowheads="1"/>
          </p:cNvSpPr>
          <p:nvPr/>
        </p:nvSpPr>
        <p:spPr bwMode="auto">
          <a:xfrm>
            <a:off x="3324225" y="1692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461963" y="1239838"/>
            <a:ext cx="152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333399"/>
                </a:solidFill>
              </a:rPr>
              <a:t>příčina</a:t>
            </a:r>
          </a:p>
        </p:txBody>
      </p:sp>
      <p:sp>
        <p:nvSpPr>
          <p:cNvPr id="83977" name="Text Box 10"/>
          <p:cNvSpPr txBox="1">
            <a:spLocks noChangeArrowheads="1"/>
          </p:cNvSpPr>
          <p:nvPr/>
        </p:nvSpPr>
        <p:spPr bwMode="auto">
          <a:xfrm>
            <a:off x="2292350" y="1241425"/>
            <a:ext cx="294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FF0000"/>
                </a:solidFill>
              </a:rPr>
              <a:t>následek (nemoc)</a:t>
            </a:r>
          </a:p>
        </p:txBody>
      </p:sp>
    </p:spTree>
    <p:extLst>
      <p:ext uri="{BB962C8B-B14F-4D97-AF65-F5344CB8AC3E}">
        <p14:creationId xmlns:p14="http://schemas.microsoft.com/office/powerpoint/2010/main" val="269902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DEFINICE ZDRAVÍ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- multidimenzionlita zdraví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Duševní zdraví  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Tělesné zdraví</a:t>
            </a:r>
            <a:r>
              <a:rPr lang="cs-CZ" dirty="0" smtClean="0"/>
              <a:t> 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Sociální zdraví</a:t>
            </a: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  <p:sp>
        <p:nvSpPr>
          <p:cNvPr id="8499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733425" y="1631950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09625" y="1652588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285875" y="1927225"/>
            <a:ext cx="19558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3238500" y="1657350"/>
            <a:ext cx="544513" cy="544513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324225" y="1692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61963" y="1239838"/>
            <a:ext cx="152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333399"/>
                </a:solidFill>
              </a:rPr>
              <a:t>příčina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292350" y="1241425"/>
            <a:ext cx="294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FF0000"/>
                </a:solidFill>
              </a:rPr>
              <a:t>následek (nemoc)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722313" y="3124200"/>
            <a:ext cx="544512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815975" y="3159125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7165975" y="314166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3230563" y="3765550"/>
            <a:ext cx="544512" cy="544513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3246438" y="2503488"/>
            <a:ext cx="544512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3221038" y="3140075"/>
            <a:ext cx="544512" cy="544513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1266825" y="3397250"/>
            <a:ext cx="19558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1274763" y="2852738"/>
            <a:ext cx="1947862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254125" y="3502025"/>
            <a:ext cx="1954213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3265488" y="254476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B</a:t>
            </a:r>
            <a:r>
              <a:rPr lang="cs-CZ" altLang="cs-CZ" sz="24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257550" y="3182938"/>
            <a:ext cx="56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B</a:t>
            </a:r>
            <a:r>
              <a:rPr lang="cs-CZ" altLang="cs-CZ" sz="24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3255963" y="3808413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B</a:t>
            </a:r>
            <a:r>
              <a:rPr lang="cs-CZ" altLang="cs-CZ" sz="2400" b="1" baseline="-25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4633913" y="3784600"/>
            <a:ext cx="544512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4654550" y="31337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4657725" y="24796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1266825" y="3397250"/>
            <a:ext cx="19558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5222875" y="3408363"/>
            <a:ext cx="195580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>
            <a:off x="5200650" y="2865438"/>
            <a:ext cx="197961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 flipV="1">
            <a:off x="5178425" y="3548063"/>
            <a:ext cx="200025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4670425" y="2492375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A</a:t>
            </a:r>
            <a:r>
              <a:rPr lang="cs-CZ" altLang="cs-CZ" sz="24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4662488" y="3173413"/>
            <a:ext cx="83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A</a:t>
            </a:r>
            <a:r>
              <a:rPr lang="cs-CZ" altLang="cs-CZ" sz="24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4660900" y="3821113"/>
            <a:ext cx="52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A</a:t>
            </a:r>
            <a:r>
              <a:rPr lang="cs-CZ" altLang="cs-CZ" sz="2400" b="1" baseline="-25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7231063" y="3189288"/>
            <a:ext cx="446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b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5025" name="Text Box 76"/>
          <p:cNvSpPr txBox="1">
            <a:spLocks noChangeArrowheads="1"/>
          </p:cNvSpPr>
          <p:nvPr/>
        </p:nvSpPr>
        <p:spPr bwMode="auto">
          <a:xfrm>
            <a:off x="279400" y="4548188"/>
            <a:ext cx="3786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000" b="1" smtClean="0">
                <a:solidFill>
                  <a:srgbClr val="333399"/>
                </a:solidFill>
              </a:rPr>
              <a:t>jedna příčina – více následků</a:t>
            </a:r>
          </a:p>
        </p:txBody>
      </p:sp>
      <p:sp>
        <p:nvSpPr>
          <p:cNvPr id="85026" name="Text Box 77"/>
          <p:cNvSpPr txBox="1">
            <a:spLocks noChangeArrowheads="1"/>
          </p:cNvSpPr>
          <p:nvPr/>
        </p:nvSpPr>
        <p:spPr bwMode="auto">
          <a:xfrm>
            <a:off x="4368800" y="4543425"/>
            <a:ext cx="510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000" b="1" smtClean="0">
                <a:solidFill>
                  <a:srgbClr val="333399"/>
                </a:solidFill>
              </a:rPr>
              <a:t>mnoho příčin – jeden následek</a:t>
            </a:r>
          </a:p>
        </p:txBody>
      </p:sp>
    </p:spTree>
    <p:extLst>
      <p:ext uri="{BB962C8B-B14F-4D97-AF65-F5344CB8AC3E}">
        <p14:creationId xmlns:p14="http://schemas.microsoft.com/office/powerpoint/2010/main" val="79210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86019" name="Oval 3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0" name="Oval 3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1" name="Oval 3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2" name="Oval 3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3" name="Oval 3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4" name="Oval 3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5" name="Oval 3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6" name="Oval 4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7" name="Oval 4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8" name="Oval 4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29" name="Oval 4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30" name="Oval 4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31" name="Oval 4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32" name="Oval 4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33" name="Oval 4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34" name="Line 4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35" name="Line 4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36" name="Line 5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37" name="Line 5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38" name="Line 5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39" name="Line 5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0" name="Line 5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1" name="Line 5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2" name="Line 5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3" name="Line 5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4" name="Line 5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5" name="Line 5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6" name="Line 6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7" name="Line 6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8" name="Line 6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49" name="Line 6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50" name="Line 6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51" name="Line 6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52" name="Line 6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53" name="AutoShape 68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54" name="AutoShape 69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55" name="AutoShape 70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56" name="AutoShape 71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6057" name="Line 72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58" name="Line 73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59" name="Line 74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60" name="Line 75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6061" name="Text Box 76"/>
          <p:cNvSpPr txBox="1">
            <a:spLocks noChangeArrowheads="1"/>
          </p:cNvSpPr>
          <p:nvPr/>
        </p:nvSpPr>
        <p:spPr bwMode="auto">
          <a:xfrm>
            <a:off x="2940050" y="1474788"/>
            <a:ext cx="2516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b="1" smtClean="0">
                <a:solidFill>
                  <a:srgbClr val="333399"/>
                </a:solidFill>
              </a:rPr>
              <a:t>kauzální síť</a:t>
            </a:r>
          </a:p>
        </p:txBody>
      </p:sp>
    </p:spTree>
    <p:extLst>
      <p:ext uri="{BB962C8B-B14F-4D97-AF65-F5344CB8AC3E}">
        <p14:creationId xmlns:p14="http://schemas.microsoft.com/office/powerpoint/2010/main" val="1888407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77" name="AutoShape 38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78" name="AutoShape 39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79" name="AutoShape 40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80" name="AutoShape 41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7081" name="Line 42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82" name="Line 43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83" name="Line 44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84" name="Line 45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7085" name="Text Box 46"/>
          <p:cNvSpPr txBox="1">
            <a:spLocks noChangeArrowheads="1"/>
          </p:cNvSpPr>
          <p:nvPr/>
        </p:nvSpPr>
        <p:spPr bwMode="auto">
          <a:xfrm>
            <a:off x="2940050" y="1474788"/>
            <a:ext cx="2516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b="1" smtClean="0">
                <a:solidFill>
                  <a:srgbClr val="333399"/>
                </a:solidFill>
              </a:rPr>
              <a:t>kauzální síť</a:t>
            </a:r>
          </a:p>
        </p:txBody>
      </p:sp>
      <p:sp>
        <p:nvSpPr>
          <p:cNvPr id="87086" name="Freeform 47"/>
          <p:cNvSpPr>
            <a:spLocks/>
          </p:cNvSpPr>
          <p:nvPr/>
        </p:nvSpPr>
        <p:spPr bwMode="auto">
          <a:xfrm>
            <a:off x="1217613" y="2689225"/>
            <a:ext cx="7115175" cy="2005013"/>
          </a:xfrm>
          <a:custGeom>
            <a:avLst/>
            <a:gdLst>
              <a:gd name="T0" fmla="*/ 0 w 4482"/>
              <a:gd name="T1" fmla="*/ 2147483646 h 1263"/>
              <a:gd name="T2" fmla="*/ 2147483646 w 4482"/>
              <a:gd name="T3" fmla="*/ 2147483646 h 1263"/>
              <a:gd name="T4" fmla="*/ 2147483646 w 4482"/>
              <a:gd name="T5" fmla="*/ 2147483646 h 1263"/>
              <a:gd name="T6" fmla="*/ 2147483646 w 4482"/>
              <a:gd name="T7" fmla="*/ 2147483646 h 1263"/>
              <a:gd name="T8" fmla="*/ 2147483646 w 4482"/>
              <a:gd name="T9" fmla="*/ 2147483646 h 1263"/>
              <a:gd name="T10" fmla="*/ 2147483646 w 4482"/>
              <a:gd name="T11" fmla="*/ 2147483646 h 1263"/>
              <a:gd name="T12" fmla="*/ 2147483646 w 4482"/>
              <a:gd name="T13" fmla="*/ 2147483646 h 1263"/>
              <a:gd name="T14" fmla="*/ 2147483646 w 4482"/>
              <a:gd name="T15" fmla="*/ 2147483646 h 1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82" h="1263">
                <a:moveTo>
                  <a:pt x="0" y="120"/>
                </a:moveTo>
                <a:cubicBezTo>
                  <a:pt x="240" y="60"/>
                  <a:pt x="481" y="0"/>
                  <a:pt x="747" y="153"/>
                </a:cubicBezTo>
                <a:cubicBezTo>
                  <a:pt x="1013" y="306"/>
                  <a:pt x="1308" y="859"/>
                  <a:pt x="1599" y="1038"/>
                </a:cubicBezTo>
                <a:cubicBezTo>
                  <a:pt x="1890" y="1217"/>
                  <a:pt x="2224" y="1203"/>
                  <a:pt x="2494" y="1229"/>
                </a:cubicBezTo>
                <a:cubicBezTo>
                  <a:pt x="2764" y="1255"/>
                  <a:pt x="2921" y="1263"/>
                  <a:pt x="3222" y="1195"/>
                </a:cubicBezTo>
                <a:cubicBezTo>
                  <a:pt x="3523" y="1127"/>
                  <a:pt x="4124" y="882"/>
                  <a:pt x="4303" y="819"/>
                </a:cubicBezTo>
                <a:cubicBezTo>
                  <a:pt x="4482" y="756"/>
                  <a:pt x="4299" y="820"/>
                  <a:pt x="4298" y="819"/>
                </a:cubicBezTo>
                <a:cubicBezTo>
                  <a:pt x="4297" y="818"/>
                  <a:pt x="4298" y="812"/>
                  <a:pt x="4298" y="8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12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4" name="Oval 1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01" name="AutoShape 37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102" name="AutoShape 38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103" name="AutoShape 39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104" name="AutoShape 40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06" name="Line 42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07" name="Line 43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2940050" y="1474788"/>
            <a:ext cx="2516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b="1" smtClean="0">
                <a:solidFill>
                  <a:srgbClr val="333399"/>
                </a:solidFill>
              </a:rPr>
              <a:t>kauzální síť</a:t>
            </a:r>
          </a:p>
        </p:txBody>
      </p:sp>
      <p:sp>
        <p:nvSpPr>
          <p:cNvPr id="88110" name="Freeform 46"/>
          <p:cNvSpPr>
            <a:spLocks/>
          </p:cNvSpPr>
          <p:nvPr/>
        </p:nvSpPr>
        <p:spPr bwMode="auto">
          <a:xfrm>
            <a:off x="1217613" y="2689225"/>
            <a:ext cx="7115175" cy="2005013"/>
          </a:xfrm>
          <a:custGeom>
            <a:avLst/>
            <a:gdLst>
              <a:gd name="T0" fmla="*/ 0 w 4482"/>
              <a:gd name="T1" fmla="*/ 2147483646 h 1263"/>
              <a:gd name="T2" fmla="*/ 2147483646 w 4482"/>
              <a:gd name="T3" fmla="*/ 2147483646 h 1263"/>
              <a:gd name="T4" fmla="*/ 2147483646 w 4482"/>
              <a:gd name="T5" fmla="*/ 2147483646 h 1263"/>
              <a:gd name="T6" fmla="*/ 2147483646 w 4482"/>
              <a:gd name="T7" fmla="*/ 2147483646 h 1263"/>
              <a:gd name="T8" fmla="*/ 2147483646 w 4482"/>
              <a:gd name="T9" fmla="*/ 2147483646 h 1263"/>
              <a:gd name="T10" fmla="*/ 2147483646 w 4482"/>
              <a:gd name="T11" fmla="*/ 2147483646 h 1263"/>
              <a:gd name="T12" fmla="*/ 2147483646 w 4482"/>
              <a:gd name="T13" fmla="*/ 2147483646 h 1263"/>
              <a:gd name="T14" fmla="*/ 2147483646 w 4482"/>
              <a:gd name="T15" fmla="*/ 2147483646 h 1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82" h="1263">
                <a:moveTo>
                  <a:pt x="0" y="120"/>
                </a:moveTo>
                <a:cubicBezTo>
                  <a:pt x="240" y="60"/>
                  <a:pt x="481" y="0"/>
                  <a:pt x="747" y="153"/>
                </a:cubicBezTo>
                <a:cubicBezTo>
                  <a:pt x="1013" y="306"/>
                  <a:pt x="1308" y="859"/>
                  <a:pt x="1599" y="1038"/>
                </a:cubicBezTo>
                <a:cubicBezTo>
                  <a:pt x="1890" y="1217"/>
                  <a:pt x="2224" y="1203"/>
                  <a:pt x="2494" y="1229"/>
                </a:cubicBezTo>
                <a:cubicBezTo>
                  <a:pt x="2764" y="1255"/>
                  <a:pt x="2921" y="1263"/>
                  <a:pt x="3222" y="1195"/>
                </a:cubicBezTo>
                <a:cubicBezTo>
                  <a:pt x="3523" y="1127"/>
                  <a:pt x="4124" y="882"/>
                  <a:pt x="4303" y="819"/>
                </a:cubicBezTo>
                <a:cubicBezTo>
                  <a:pt x="4482" y="756"/>
                  <a:pt x="4299" y="820"/>
                  <a:pt x="4298" y="819"/>
                </a:cubicBezTo>
                <a:cubicBezTo>
                  <a:pt x="4297" y="818"/>
                  <a:pt x="4298" y="812"/>
                  <a:pt x="4298" y="8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271463" y="5835650"/>
            <a:ext cx="8380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b="1" dirty="0" smtClean="0">
                <a:solidFill>
                  <a:srgbClr val="333399"/>
                </a:solidFill>
              </a:rPr>
              <a:t>Možnost přerušení etiologického procesu</a:t>
            </a:r>
          </a:p>
        </p:txBody>
      </p:sp>
      <p:sp>
        <p:nvSpPr>
          <p:cNvPr id="49" name="AutoShape 63"/>
          <p:cNvSpPr>
            <a:spLocks noChangeArrowheads="1"/>
          </p:cNvSpPr>
          <p:nvPr/>
        </p:nvSpPr>
        <p:spPr bwMode="auto">
          <a:xfrm rot="1997965">
            <a:off x="3508375" y="4418013"/>
            <a:ext cx="679450" cy="1684337"/>
          </a:xfrm>
          <a:prstGeom prst="upArrow">
            <a:avLst>
              <a:gd name="adj1" fmla="val 50000"/>
              <a:gd name="adj2" fmla="val 619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sp>
        <p:nvSpPr>
          <p:cNvPr id="2" name="Šipka nahoru 1"/>
          <p:cNvSpPr/>
          <p:nvPr/>
        </p:nvSpPr>
        <p:spPr>
          <a:xfrm>
            <a:off x="415480" y="3939381"/>
            <a:ext cx="484632" cy="1189545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75660" y="5086350"/>
            <a:ext cx="136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SDZ</a:t>
            </a:r>
            <a:endParaRPr lang="cs-CZ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7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880" y="28207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u="sng" dirty="0" smtClean="0">
                <a:solidFill>
                  <a:schemeClr val="accent2"/>
                </a:solidFill>
              </a:rPr>
              <a:t>ETIOLOGICKÉ MODELY</a:t>
            </a:r>
            <a:endParaRPr lang="en-GB" altLang="cs-CZ" b="1" u="sng" dirty="0" smtClean="0">
              <a:solidFill>
                <a:schemeClr val="accent2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altLang="cs-CZ" sz="4400" b="1" dirty="0" smtClean="0">
                <a:solidFill>
                  <a:schemeClr val="accent2"/>
                </a:solidFill>
              </a:rPr>
              <a:t>OSOBA – MÍSTO – ČAS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chemeClr val="accent2"/>
                </a:solidFill>
              </a:rPr>
              <a:t>OSOBA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chemeClr val="accent2"/>
                </a:solidFill>
              </a:rPr>
              <a:t>ETIOLOGICKÝ ČINITEL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chemeClr val="accent2"/>
                </a:solidFill>
              </a:rPr>
              <a:t>PROSTŘEDÍ</a:t>
            </a:r>
          </a:p>
          <a:p>
            <a:pPr marL="0" indent="0" algn="ctr" eaLnBrk="1" hangingPunct="1">
              <a:buFontTx/>
              <a:buNone/>
            </a:pPr>
            <a:endParaRPr lang="cs-CZ" altLang="cs-CZ" sz="2000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cs-CZ" altLang="cs-CZ" sz="4400" b="1" dirty="0" smtClean="0">
                <a:solidFill>
                  <a:schemeClr val="accent2"/>
                </a:solidFill>
              </a:rPr>
              <a:t>OSOBA – ZNAK – NEMOC</a:t>
            </a:r>
            <a:endParaRPr lang="en-GB" altLang="cs-CZ" sz="4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8015288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chemeClr val="accent2"/>
                </a:solidFill>
              </a:rPr>
              <a:t>OSOBA - ETIOLOGICKÝ ČINITEL - PROSTŘEDÍ</a:t>
            </a:r>
            <a:endParaRPr lang="en-GB" altLang="cs-CZ" sz="4000" b="1" smtClean="0">
              <a:solidFill>
                <a:schemeClr val="accent2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5902325"/>
            <a:ext cx="8229600" cy="72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cs-CZ" sz="3600" b="1" smtClean="0">
                <a:solidFill>
                  <a:schemeClr val="accent2"/>
                </a:solidFill>
              </a:rPr>
              <a:t>Etiologická</a:t>
            </a:r>
            <a:r>
              <a:rPr lang="en-GB" altLang="cs-CZ" b="1" smtClean="0">
                <a:solidFill>
                  <a:schemeClr val="accent2"/>
                </a:solidFill>
              </a:rPr>
              <a:t> </a:t>
            </a:r>
            <a:r>
              <a:rPr lang="en-GB" altLang="cs-CZ" sz="3600" b="1" smtClean="0">
                <a:solidFill>
                  <a:schemeClr val="accent2"/>
                </a:solidFill>
              </a:rPr>
              <a:t>triáda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graphicFrame>
        <p:nvGraphicFramePr>
          <p:cNvPr id="90117" name="Object 4"/>
          <p:cNvGraphicFramePr>
            <a:graphicFrameLocks noChangeAspect="1"/>
          </p:cNvGraphicFramePr>
          <p:nvPr/>
        </p:nvGraphicFramePr>
        <p:xfrm>
          <a:off x="1149350" y="2109788"/>
          <a:ext cx="7056438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5014913" imgH="2413000" progId="MSDraw">
                  <p:embed/>
                </p:oleObj>
              </mc:Choice>
              <mc:Fallback>
                <p:oleObj r:id="rId3" imgW="5014913" imgH="24130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109788"/>
                        <a:ext cx="7056438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48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812087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0850" algn="l"/>
              </a:tabLst>
            </a:pPr>
            <a:r>
              <a:rPr lang="en-GB" altLang="cs-CZ" b="1" smtClean="0">
                <a:solidFill>
                  <a:schemeClr val="accent2"/>
                </a:solidFill>
              </a:rPr>
              <a:t>Specifický původce nemoci může </a:t>
            </a:r>
            <a:r>
              <a:rPr lang="cs-CZ" altLang="cs-CZ" b="1" smtClean="0">
                <a:solidFill>
                  <a:schemeClr val="accent2"/>
                </a:solidFill>
              </a:rPr>
              <a:t>být</a:t>
            </a:r>
            <a:r>
              <a:rPr lang="en-GB" altLang="cs-CZ" b="1" smtClean="0">
                <a:solidFill>
                  <a:schemeClr val="accent2"/>
                </a:solidFill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0850" algn="l"/>
              </a:tabLst>
            </a:pPr>
            <a:r>
              <a:rPr lang="en-GB" altLang="cs-CZ" b="1" smtClean="0">
                <a:solidFill>
                  <a:schemeClr val="accent2"/>
                </a:solidFill>
              </a:rPr>
              <a:t>a)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i="1" smtClean="0">
                <a:solidFill>
                  <a:schemeClr val="accent2"/>
                </a:solidFill>
              </a:rPr>
              <a:t>fyzikální</a:t>
            </a:r>
            <a:r>
              <a:rPr lang="en-GB" altLang="cs-CZ" b="1" smtClean="0">
                <a:solidFill>
                  <a:schemeClr val="accent2"/>
                </a:solidFill>
              </a:rPr>
              <a:t> (teplota, vlhkost, </a:t>
            </a:r>
            <a:r>
              <a:rPr lang="cs-CZ" altLang="cs-CZ" b="1" smtClean="0">
                <a:solidFill>
                  <a:schemeClr val="accent2"/>
                </a:solidFill>
              </a:rPr>
              <a:t>	 	 	</a:t>
            </a:r>
            <a:r>
              <a:rPr lang="en-GB" altLang="cs-CZ" b="1" smtClean="0">
                <a:solidFill>
                  <a:schemeClr val="accent2"/>
                </a:solidFill>
              </a:rPr>
              <a:t>atmosférický</a:t>
            </a:r>
            <a:r>
              <a:rPr lang="cs-CZ" altLang="cs-CZ" b="1" smtClean="0">
                <a:solidFill>
                  <a:schemeClr val="accent2"/>
                </a:solidFill>
              </a:rPr>
              <a:t> </a:t>
            </a:r>
            <a:r>
              <a:rPr lang="en-GB" altLang="cs-CZ" b="1" smtClean="0">
                <a:solidFill>
                  <a:schemeClr val="accent2"/>
                </a:solidFill>
              </a:rPr>
              <a:t>tlak, mechanická síla, 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smtClean="0">
                <a:solidFill>
                  <a:schemeClr val="accent2"/>
                </a:solidFill>
              </a:rPr>
              <a:t>záření,</a:t>
            </a:r>
            <a:r>
              <a:rPr lang="cs-CZ" altLang="cs-CZ" b="1" smtClean="0">
                <a:solidFill>
                  <a:schemeClr val="accent2"/>
                </a:solidFill>
              </a:rPr>
              <a:t> </a:t>
            </a:r>
            <a:r>
              <a:rPr lang="en-GB" altLang="cs-CZ" b="1" smtClean="0">
                <a:solidFill>
                  <a:schemeClr val="accent2"/>
                </a:solidFill>
              </a:rPr>
              <a:t>hluk apod.)</a:t>
            </a:r>
            <a:r>
              <a:rPr lang="cs-CZ" altLang="cs-CZ" b="1" smtClean="0">
                <a:solidFill>
                  <a:schemeClr val="accent2"/>
                </a:solidFill>
              </a:rPr>
              <a:t>,</a:t>
            </a:r>
            <a:endParaRPr lang="en-GB" altLang="cs-CZ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0850" algn="l"/>
              </a:tabLst>
            </a:pPr>
            <a:r>
              <a:rPr lang="en-GB" altLang="cs-CZ" b="1" smtClean="0">
                <a:solidFill>
                  <a:schemeClr val="accent2"/>
                </a:solidFill>
              </a:rPr>
              <a:t>b)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i="1" smtClean="0">
                <a:solidFill>
                  <a:schemeClr val="accent2"/>
                </a:solidFill>
              </a:rPr>
              <a:t>chemick</a:t>
            </a:r>
            <a:r>
              <a:rPr lang="cs-CZ" altLang="cs-CZ" b="1" i="1" smtClean="0">
                <a:solidFill>
                  <a:schemeClr val="accent2"/>
                </a:solidFill>
              </a:rPr>
              <a:t>ý</a:t>
            </a:r>
            <a:r>
              <a:rPr lang="en-GB" altLang="cs-CZ" b="1" smtClean="0">
                <a:solidFill>
                  <a:schemeClr val="accent2"/>
                </a:solidFill>
              </a:rPr>
              <a:t> (jedy, nutriční elementy 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smtClean="0">
                <a:solidFill>
                  <a:schemeClr val="accent2"/>
                </a:solidFill>
              </a:rPr>
              <a:t>aj.)</a:t>
            </a:r>
            <a:r>
              <a:rPr lang="cs-CZ" altLang="cs-CZ" b="1" smtClean="0">
                <a:solidFill>
                  <a:schemeClr val="accent2"/>
                </a:solidFill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0850" algn="l"/>
              </a:tabLst>
            </a:pPr>
            <a:r>
              <a:rPr lang="en-GB" altLang="cs-CZ" b="1" smtClean="0">
                <a:solidFill>
                  <a:schemeClr val="accent2"/>
                </a:solidFill>
              </a:rPr>
              <a:t>c)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i="1" smtClean="0">
                <a:solidFill>
                  <a:schemeClr val="accent2"/>
                </a:solidFill>
              </a:rPr>
              <a:t>biologick</a:t>
            </a:r>
            <a:r>
              <a:rPr lang="cs-CZ" altLang="cs-CZ" b="1" i="1" smtClean="0">
                <a:solidFill>
                  <a:schemeClr val="accent2"/>
                </a:solidFill>
              </a:rPr>
              <a:t>ý</a:t>
            </a:r>
            <a:r>
              <a:rPr lang="en-GB" altLang="cs-CZ" b="1" i="1" smtClean="0">
                <a:solidFill>
                  <a:schemeClr val="accent2"/>
                </a:solidFill>
              </a:rPr>
              <a:t> </a:t>
            </a:r>
            <a:r>
              <a:rPr lang="en-GB" altLang="cs-CZ" b="1" smtClean="0">
                <a:solidFill>
                  <a:schemeClr val="accent2"/>
                </a:solidFill>
              </a:rPr>
              <a:t>(bakterie, viry, houby, 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smtClean="0">
                <a:solidFill>
                  <a:schemeClr val="accent2"/>
                </a:solidFill>
              </a:rPr>
              <a:t>červi, členovci, prvoci, rikettsie 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smtClean="0">
                <a:solidFill>
                  <a:schemeClr val="accent2"/>
                </a:solidFill>
              </a:rPr>
              <a:t>apod.)</a:t>
            </a:r>
            <a:r>
              <a:rPr lang="cs-CZ" altLang="cs-CZ" b="1" smtClean="0">
                <a:solidFill>
                  <a:schemeClr val="accent2"/>
                </a:solidFill>
              </a:rPr>
              <a:t>,</a:t>
            </a:r>
            <a:endParaRPr lang="en-GB" altLang="cs-CZ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0850" algn="l"/>
              </a:tabLst>
            </a:pPr>
            <a:r>
              <a:rPr lang="en-GB" altLang="cs-CZ" b="1" smtClean="0">
                <a:solidFill>
                  <a:schemeClr val="accent2"/>
                </a:solidFill>
              </a:rPr>
              <a:t>d)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cs-CZ" altLang="cs-CZ" b="1" i="1" smtClean="0">
                <a:solidFill>
                  <a:schemeClr val="accent2"/>
                </a:solidFill>
              </a:rPr>
              <a:t>s</a:t>
            </a:r>
            <a:r>
              <a:rPr lang="en-GB" altLang="cs-CZ" b="1" i="1" smtClean="0">
                <a:solidFill>
                  <a:schemeClr val="accent2"/>
                </a:solidFill>
              </a:rPr>
              <a:t>ociální</a:t>
            </a:r>
            <a:r>
              <a:rPr lang="en-GB" altLang="cs-CZ" b="1" smtClean="0">
                <a:solidFill>
                  <a:schemeClr val="accent2"/>
                </a:solidFill>
              </a:rPr>
              <a:t> (např. sociálně podmíněný </a:t>
            </a:r>
            <a:r>
              <a:rPr lang="cs-CZ" altLang="cs-CZ" b="1" smtClean="0">
                <a:solidFill>
                  <a:schemeClr val="accent2"/>
                </a:solidFill>
              </a:rPr>
              <a:t>	</a:t>
            </a:r>
            <a:r>
              <a:rPr lang="en-GB" altLang="cs-CZ" b="1" smtClean="0">
                <a:solidFill>
                  <a:schemeClr val="accent2"/>
                </a:solidFill>
              </a:rPr>
              <a:t>stres).</a:t>
            </a:r>
            <a:endParaRPr lang="cs-CZ" altLang="cs-CZ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0850" algn="l"/>
              </a:tabLst>
            </a:pPr>
            <a:endParaRPr lang="cs-CZ" altLang="cs-CZ" b="1" smtClean="0">
              <a:solidFill>
                <a:schemeClr val="accent2"/>
              </a:solidFill>
            </a:endParaRP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8015288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OSOBA - ETIOLOGICKÝ ČINITEL - PROSTŘEDÍ</a:t>
            </a:r>
            <a:endParaRPr lang="en-GB" altLang="cs-CZ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5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8015288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chemeClr val="accent2"/>
                </a:solidFill>
              </a:rPr>
              <a:t>OSOBA - ETIOLOGICKÝ ČINITEL - PROSTŘEDÍ</a:t>
            </a:r>
            <a:endParaRPr lang="en-GB" altLang="cs-CZ" sz="4000" b="1" smtClean="0">
              <a:solidFill>
                <a:schemeClr val="accent2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5902325"/>
            <a:ext cx="8229600" cy="72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cs-CZ" sz="3600" b="1" smtClean="0">
                <a:solidFill>
                  <a:schemeClr val="accent2"/>
                </a:solidFill>
              </a:rPr>
              <a:t>Etiologická</a:t>
            </a:r>
            <a:r>
              <a:rPr lang="en-GB" altLang="cs-CZ" b="1" smtClean="0">
                <a:solidFill>
                  <a:schemeClr val="accent2"/>
                </a:solidFill>
              </a:rPr>
              <a:t> </a:t>
            </a:r>
            <a:r>
              <a:rPr lang="en-GB" altLang="cs-CZ" sz="3600" b="1" smtClean="0">
                <a:solidFill>
                  <a:schemeClr val="accent2"/>
                </a:solidFill>
              </a:rPr>
              <a:t>triáda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graphicFrame>
        <p:nvGraphicFramePr>
          <p:cNvPr id="92165" name="Object 4"/>
          <p:cNvGraphicFramePr>
            <a:graphicFrameLocks noChangeAspect="1"/>
          </p:cNvGraphicFramePr>
          <p:nvPr/>
        </p:nvGraphicFramePr>
        <p:xfrm>
          <a:off x="1149350" y="2109788"/>
          <a:ext cx="7056438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3" imgW="5014913" imgH="2413000" progId="MSDraw">
                  <p:embed/>
                </p:oleObj>
              </mc:Choice>
              <mc:Fallback>
                <p:oleObj r:id="rId3" imgW="5014913" imgH="24130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109788"/>
                        <a:ext cx="7056438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62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796925"/>
            <a:ext cx="8229600" cy="96202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OSOBA-ZNAK-NEMOC</a:t>
            </a:r>
            <a:r>
              <a:rPr lang="cs-CZ" altLang="cs-CZ" smtClean="0"/>
              <a:t> </a:t>
            </a:r>
            <a:endParaRPr lang="en-GB" altLang="cs-CZ" smtClean="0"/>
          </a:p>
        </p:txBody>
      </p:sp>
      <p:graphicFrame>
        <p:nvGraphicFramePr>
          <p:cNvPr id="50276" name="Group 100"/>
          <p:cNvGraphicFramePr>
            <a:graphicFrameLocks noGrp="1"/>
          </p:cNvGraphicFramePr>
          <p:nvPr/>
        </p:nvGraphicFramePr>
        <p:xfrm>
          <a:off x="620713" y="2484438"/>
          <a:ext cx="7880350" cy="3019426"/>
        </p:xfrm>
        <a:graphic>
          <a:graphicData uri="http://schemas.openxmlformats.org/drawingml/2006/table">
            <a:tbl>
              <a:tblPr/>
              <a:tblGrid>
                <a:gridCol w="1063625"/>
                <a:gridCol w="2252662"/>
                <a:gridCol w="1246188"/>
                <a:gridCol w="1219200"/>
                <a:gridCol w="2098675"/>
              </a:tblGrid>
              <a:tr h="56673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nemoc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927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znak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přítomen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ep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ítome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a+b+c+d</a:t>
                      </a: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18" name="Rectangle 80"/>
          <p:cNvSpPr>
            <a:spLocks noChangeArrowheads="1"/>
          </p:cNvSpPr>
          <p:nvPr/>
        </p:nvSpPr>
        <p:spPr bwMode="auto">
          <a:xfrm>
            <a:off x="525463" y="2208213"/>
            <a:ext cx="3392487" cy="1335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2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852936"/>
            <a:ext cx="7416824" cy="1440160"/>
          </a:xfrm>
          <a:ln w="76200">
            <a:noFill/>
          </a:ln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200" b="1" cap="all" dirty="0" smtClean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mě</a:t>
            </a:r>
            <a:r>
              <a:rPr lang="cs-CZ" sz="4000" b="1" cap="all" dirty="0" smtClean="0">
                <a:solidFill>
                  <a:srgbClr val="3333CC"/>
                </a:solidFill>
                <a:latin typeface="+mj-lt"/>
              </a:rPr>
              <a:t>ř</a:t>
            </a: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ení frekvence  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nemocí </a:t>
            </a: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v populaci</a:t>
            </a:r>
            <a:endParaRPr lang="cs-CZ" sz="3700" dirty="0" smtClean="0">
              <a:latin typeface="+mj-lt"/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None/>
            </a:pPr>
            <a:endParaRPr lang="cs-CZ" dirty="0" smtClean="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06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DEFINICE ZDRAVÍ</a:t>
            </a:r>
          </a:p>
          <a:p>
            <a:pPr marL="400050" lvl="1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 negativní i pozitivní zdraví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Negativní  zdraví  </a:t>
            </a:r>
            <a:r>
              <a:rPr lang="cs-CZ" dirty="0" smtClean="0"/>
              <a:t>– nemoc nebo vada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Pozitivní zdraví</a:t>
            </a:r>
            <a:r>
              <a:rPr lang="cs-CZ" dirty="0" smtClean="0"/>
              <a:t> – stav pohody 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r>
              <a:rPr lang="cs-CZ" dirty="0" smtClean="0"/>
              <a:t>neříká se však, co se myslí pohodou (</a:t>
            </a:r>
            <a:r>
              <a:rPr lang="cs-CZ" i="1" dirty="0" smtClean="0"/>
              <a:t>well-being</a:t>
            </a:r>
            <a:r>
              <a:rPr lang="cs-CZ" dirty="0" smtClean="0"/>
              <a:t>).  Významnou roli má subjektivní pocit pohody, ale jen na něj se pojem zdraví omezit nedá (pohoda navozená např. drogou představě zdraví neodpovídá).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1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212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 smtClean="0">
                <a:solidFill>
                  <a:schemeClr val="accent2"/>
                </a:solidFill>
              </a:rPr>
              <a:t>VŽDY MUSÍME DEFINOVAT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576" y="1628800"/>
            <a:ext cx="79312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defTabSz="449263" eaLnBrk="1" fontAlgn="base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Předmět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dirty="0" smtClean="0">
                <a:solidFill>
                  <a:srgbClr val="000000"/>
                </a:solidFill>
                <a:cs typeface="Arial" charset="0"/>
              </a:rPr>
              <a:t>(jednotku) měření</a:t>
            </a:r>
            <a:endParaRPr lang="cs-CZ" sz="3200" dirty="0">
              <a:solidFill>
                <a:srgbClr val="000000"/>
              </a:solidFill>
              <a:cs typeface="Arial" charset="0"/>
            </a:endParaRPr>
          </a:p>
          <a:p>
            <a:pPr marL="457200" indent="-457200" defTabSz="449263" eaLnBrk="1" fontAlgn="base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Sledovanou (exponovanou)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populaci</a:t>
            </a:r>
          </a:p>
          <a:p>
            <a:pPr marL="457200" indent="-457200" defTabSz="449263" eaLnBrk="1" fontAlgn="base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Čas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sledování</a:t>
            </a:r>
          </a:p>
        </p:txBody>
      </p:sp>
    </p:spTree>
    <p:extLst>
      <p:ext uri="{BB962C8B-B14F-4D97-AF65-F5344CB8AC3E}">
        <p14:creationId xmlns:p14="http://schemas.microsoft.com/office/powerpoint/2010/main" val="934329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 smtClean="0">
                <a:solidFill>
                  <a:schemeClr val="accent2"/>
                </a:solidFill>
              </a:rPr>
              <a:t>Určení jednotky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3568" y="1260475"/>
            <a:ext cx="8229600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defTabSz="449263" eaLnBrk="1" fontAlgn="base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  <a:cs typeface="Arial" charset="0"/>
              </a:rPr>
              <a:t>OSOBA</a:t>
            </a:r>
            <a:r>
              <a:rPr lang="cs-CZ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sz="3200" b="1" cap="all" dirty="0">
                <a:solidFill>
                  <a:srgbClr val="C00000"/>
                </a:solidFill>
                <a:latin typeface="Arial Black"/>
                <a:cs typeface="Arial" charset="0"/>
              </a:rPr>
              <a:t>- nositel nemoci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r>
              <a:rPr lang="cs-CZ" sz="28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 -  </a:t>
            </a:r>
            <a:r>
              <a:rPr lang="cs-CZ" sz="2800" dirty="0">
                <a:solidFill>
                  <a:srgbClr val="000000"/>
                </a:solidFill>
                <a:cs typeface="Arial" charset="0"/>
              </a:rPr>
              <a:t>počet osob infikovaných HIV, počet diabetiků</a:t>
            </a:r>
          </a:p>
          <a:p>
            <a:pPr marL="457200" indent="-457200" defTabSz="449263" eaLnBrk="1" fontAlgn="base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  <a:cs typeface="Arial" charset="0"/>
              </a:rPr>
              <a:t>PŘÍPAD ONEMOCNĚNÍ </a:t>
            </a:r>
          </a:p>
          <a:p>
            <a:pPr lvl="1" defTabSz="449263" eaLnBrk="1" fontAlgn="base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  <a:cs typeface="Arial" charset="0"/>
              </a:rPr>
              <a:t>jako časová epizoda (počet angín</a:t>
            </a:r>
            <a:r>
              <a:rPr lang="cs-CZ" sz="280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sz="2800" smtClean="0">
                <a:solidFill>
                  <a:srgbClr val="000000"/>
                </a:solidFill>
                <a:cs typeface="Arial" charset="0"/>
              </a:rPr>
              <a:t>tuberkulóz)</a:t>
            </a:r>
            <a:endParaRPr lang="cs-CZ" sz="2800" dirty="0">
              <a:solidFill>
                <a:srgbClr val="000000"/>
              </a:solidFill>
              <a:cs typeface="Arial" charset="0"/>
            </a:endParaRPr>
          </a:p>
          <a:p>
            <a:pPr marL="457200" indent="-457200" defTabSz="449263" eaLnBrk="1" fontAlgn="base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  <a:cs typeface="Arial" charset="0"/>
              </a:rPr>
              <a:t>JINÁ UDÁLOST</a:t>
            </a:r>
          </a:p>
          <a:p>
            <a:pPr lvl="1" defTabSz="449263" eaLnBrk="1" fontAlgn="base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  <a:cs typeface="Arial" charset="0"/>
              </a:rPr>
              <a:t>návštěva lékaře, hospitalizace, pracovní neschopnost, přiznání invalidního důchodu</a:t>
            </a:r>
          </a:p>
        </p:txBody>
      </p:sp>
    </p:spTree>
    <p:extLst>
      <p:ext uri="{BB962C8B-B14F-4D97-AF65-F5344CB8AC3E}">
        <p14:creationId xmlns:p14="http://schemas.microsoft.com/office/powerpoint/2010/main" val="3613548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4638"/>
            <a:ext cx="8568952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 smtClean="0">
                <a:solidFill>
                  <a:srgbClr val="3333CC"/>
                </a:solidFill>
              </a:rPr>
              <a:t>Určení sledované (exponované, cílové) populace</a:t>
            </a:r>
            <a:br>
              <a:rPr lang="cs-CZ" sz="3200" b="1" cap="all" dirty="0" smtClean="0">
                <a:solidFill>
                  <a:srgbClr val="3333CC"/>
                </a:solidFill>
              </a:rPr>
            </a:br>
            <a:endParaRPr lang="cs-CZ" sz="3200" b="1" cap="all" dirty="0" smtClean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8588251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 smtClean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 smtClean="0"/>
          </a:p>
          <a:p>
            <a:pPr marL="798513" indent="-457200" eaLnBrk="1" hangingPunct="1">
              <a:lnSpc>
                <a:spcPct val="100000"/>
              </a:lnSpc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 RS -  </a:t>
            </a:r>
            <a:r>
              <a:rPr lang="cs-CZ" sz="2600" b="1" dirty="0" smtClean="0">
                <a:solidFill>
                  <a:srgbClr val="C00000"/>
                </a:solidFill>
              </a:rPr>
              <a:t>celá populace ČR </a:t>
            </a:r>
            <a:r>
              <a:rPr lang="cs-CZ" sz="2600" dirty="0" smtClean="0"/>
              <a:t>(příp. muži ČR, ženy ČR, populace krajů a okresů).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 epidem. studiích - </a:t>
            </a:r>
            <a:r>
              <a:rPr lang="cs-CZ" sz="2600" b="1" dirty="0" smtClean="0">
                <a:solidFill>
                  <a:srgbClr val="C00000"/>
                </a:solidFill>
              </a:rPr>
              <a:t>přesnější specifikace </a:t>
            </a:r>
            <a:r>
              <a:rPr lang="cs-CZ" sz="2600" dirty="0" smtClean="0"/>
              <a:t>(místní, časová, věcná).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Vymezení populace se odvíjí </a:t>
            </a:r>
            <a:r>
              <a:rPr lang="cs-CZ" sz="2600" b="1" dirty="0" smtClean="0">
                <a:solidFill>
                  <a:srgbClr val="C00000"/>
                </a:solidFill>
              </a:rPr>
              <a:t>od cílů studie</a:t>
            </a:r>
            <a:r>
              <a:rPr lang="cs-CZ" sz="2600" dirty="0" smtClean="0"/>
              <a:t>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Vymezenou </a:t>
            </a:r>
            <a:r>
              <a:rPr lang="cs-CZ" sz="2600" b="1" dirty="0" smtClean="0">
                <a:solidFill>
                  <a:srgbClr val="C00000"/>
                </a:solidFill>
              </a:rPr>
              <a:t>populaci</a:t>
            </a:r>
            <a:r>
              <a:rPr lang="cs-CZ" sz="2600" dirty="0" smtClean="0">
                <a:solidFill>
                  <a:srgbClr val="C00000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o</a:t>
            </a:r>
            <a:r>
              <a:rPr lang="cs-CZ" sz="2600" dirty="0" smtClean="0"/>
              <a:t>značujeme jako </a:t>
            </a:r>
            <a:r>
              <a:rPr lang="cs-CZ" sz="2600" b="1" dirty="0" smtClean="0">
                <a:solidFill>
                  <a:srgbClr val="C00000"/>
                </a:solidFill>
              </a:rPr>
              <a:t>exponovanou</a:t>
            </a:r>
            <a:r>
              <a:rPr lang="cs-CZ" sz="2600" b="1" dirty="0" smtClean="0">
                <a:solidFill>
                  <a:srgbClr val="92D050"/>
                </a:solidFill>
              </a:rPr>
              <a:t> </a:t>
            </a:r>
            <a:r>
              <a:rPr lang="cs-CZ" sz="2600" dirty="0" smtClean="0"/>
              <a:t>(též jako </a:t>
            </a:r>
            <a:r>
              <a:rPr lang="cs-CZ" sz="2600" b="1" dirty="0" smtClean="0"/>
              <a:t>populaci v riziku</a:t>
            </a:r>
            <a:r>
              <a:rPr lang="cs-CZ" sz="2600" dirty="0" smtClean="0"/>
              <a:t>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Vyčerpávající a výběrová šetření</a:t>
            </a:r>
          </a:p>
          <a:p>
            <a:pPr marL="341313" indent="0" eaLnBrk="1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 smtClean="0"/>
          </a:p>
          <a:p>
            <a:pPr marL="341313" indent="0" eaLnBrk="1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308226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cap="all" dirty="0" smtClean="0">
                <a:solidFill>
                  <a:schemeClr val="accent2"/>
                </a:solidFill>
              </a:rPr>
              <a:t>Určení času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 smtClean="0">
                <a:solidFill>
                  <a:srgbClr val="000000"/>
                </a:solidFill>
                <a:cs typeface="Arial" charset="0"/>
              </a:rPr>
              <a:t>přesně 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vymezit časový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okamžik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nebo </a:t>
            </a:r>
            <a:r>
              <a:rPr lang="cs-CZ" sz="3200" b="1" dirty="0" smtClean="0">
                <a:solidFill>
                  <a:srgbClr val="C00000"/>
                </a:solidFill>
                <a:cs typeface="Arial" charset="0"/>
              </a:rPr>
              <a:t>interval</a:t>
            </a:r>
            <a:r>
              <a:rPr lang="cs-CZ" sz="3200" b="1" dirty="0" smtClean="0">
                <a:solidFill>
                  <a:srgbClr val="92D050"/>
                </a:solidFill>
                <a:cs typeface="Arial" charset="0"/>
              </a:rPr>
              <a:t> </a:t>
            </a:r>
            <a:r>
              <a:rPr lang="cs-CZ" sz="3200" dirty="0" smtClean="0">
                <a:solidFill>
                  <a:srgbClr val="000000"/>
                </a:solidFill>
                <a:cs typeface="Arial" charset="0"/>
              </a:rPr>
              <a:t>měření</a:t>
            </a:r>
            <a:endParaRPr lang="cs-CZ" sz="3200" dirty="0">
              <a:solidFill>
                <a:srgbClr val="92D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91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435280" cy="1477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 smtClean="0">
                <a:solidFill>
                  <a:schemeClr val="accent2"/>
                </a:solidFill>
              </a:rPr>
              <a:t>Základní ukazatele nemocnosti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3200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Průměrná </a:t>
            </a:r>
            <a:r>
              <a:rPr lang="cs-CZ" sz="3200" dirty="0" smtClean="0">
                <a:solidFill>
                  <a:srgbClr val="000000"/>
                </a:solidFill>
                <a:cs typeface="Arial" charset="0"/>
              </a:rPr>
              <a:t>doba 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trvání nemoci (t)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Incidence (I)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Prevalence (P)</a:t>
            </a:r>
          </a:p>
        </p:txBody>
      </p:sp>
    </p:spTree>
    <p:extLst>
      <p:ext uri="{BB962C8B-B14F-4D97-AF65-F5344CB8AC3E}">
        <p14:creationId xmlns:p14="http://schemas.microsoft.com/office/powerpoint/2010/main" val="1082490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82015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Průměrná doba trvání nemoci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24076" y="2204864"/>
            <a:ext cx="822960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celkový počet prostonaných dnů vydělíme počtem případů nemoci</a:t>
            </a:r>
          </a:p>
        </p:txBody>
      </p:sp>
    </p:spTree>
    <p:extLst>
      <p:ext uri="{BB962C8B-B14F-4D97-AF65-F5344CB8AC3E}">
        <p14:creationId xmlns:p14="http://schemas.microsoft.com/office/powerpoint/2010/main" val="3490571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845978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099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97478" y="1681748"/>
            <a:ext cx="8322994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104775" indent="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Počet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nových onemocnění 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v přesně definovaném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časovém intervalu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104775" indent="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</a:pPr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pPr marL="561975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Absolutní incidence</a:t>
            </a:r>
          </a:p>
          <a:p>
            <a:pPr marL="561975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Relativní incidence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104775" indent="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</a:pPr>
            <a:endParaRPr lang="cs-CZ" sz="28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47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9750"/>
            <a:ext cx="7380287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1835696" y="539750"/>
            <a:ext cx="2232248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 smtClean="0">
              <a:solidFill>
                <a:srgbClr val="FFFFFF"/>
              </a:solidFill>
              <a:ea typeface="SimSun" charset="-122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4644008" y="539750"/>
            <a:ext cx="432048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 smtClean="0">
              <a:solidFill>
                <a:srgbClr val="FFFFFF"/>
              </a:solidFill>
              <a:ea typeface="SimSun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91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97478" y="1681748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Absolutní incidence</a:t>
            </a:r>
          </a:p>
          <a:p>
            <a:pPr marL="561975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Relativní incidence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561975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cs-CZ" sz="2800" dirty="0" smtClean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104775" indent="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</a:pPr>
            <a:r>
              <a:rPr lang="cs-CZ" sz="2800" b="1" cap="all" dirty="0" smtClean="0">
                <a:solidFill>
                  <a:srgbClr val="C00000"/>
                </a:solidFill>
                <a:latin typeface="Arial Black"/>
                <a:cs typeface="Arial" charset="0"/>
              </a:rPr>
              <a:t>Typy </a:t>
            </a:r>
            <a:r>
              <a:rPr lang="cs-CZ" sz="2800" b="1" cap="all" dirty="0">
                <a:solidFill>
                  <a:srgbClr val="C00000"/>
                </a:solidFill>
                <a:latin typeface="Arial Black"/>
                <a:cs typeface="Arial" charset="0"/>
              </a:rPr>
              <a:t>relativní incidence: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Incidence</a:t>
            </a:r>
            <a:r>
              <a:rPr lang="cs-CZ" sz="2400" b="1" dirty="0">
                <a:solidFill>
                  <a:srgbClr val="000000"/>
                </a:solidFill>
                <a:cs typeface="Arial" charset="0"/>
              </a:rPr>
              <a:t> risk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Incidence</a:t>
            </a:r>
            <a:r>
              <a:rPr lang="cs-CZ" sz="2400" b="1" dirty="0">
                <a:solidFill>
                  <a:srgbClr val="000000"/>
                </a:solidFill>
                <a:cs typeface="Arial" charset="0"/>
              </a:rPr>
              <a:t> rate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Incidence</a:t>
            </a:r>
            <a:r>
              <a:rPr lang="cs-CZ" sz="2400" b="1" dirty="0">
                <a:solidFill>
                  <a:srgbClr val="000000"/>
                </a:solidFill>
                <a:cs typeface="Arial" charset="0"/>
              </a:rPr>
              <a:t> odds</a:t>
            </a:r>
          </a:p>
        </p:txBody>
      </p:sp>
    </p:spTree>
    <p:extLst>
      <p:ext uri="{BB962C8B-B14F-4D97-AF65-F5344CB8AC3E}">
        <p14:creationId xmlns:p14="http://schemas.microsoft.com/office/powerpoint/2010/main" val="3975971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DEFINICE ZDRAVÍ </a:t>
            </a:r>
          </a:p>
          <a:p>
            <a:pPr marL="400050" lvl="1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 orientace na optimální stav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Pomíjí celou škálu stupňů zdraví od úplného zdraví až k úmrtí.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r>
              <a:rPr lang="cs-CZ" dirty="0" smtClean="0"/>
              <a:t>Je to dáno skutečností, že ve skutečnosti nejde o definici, ale o definici záměru, ideálního cíle, ke kterému bychom se měli přiblížit.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  <p:sp>
        <p:nvSpPr>
          <p:cNvPr id="8909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5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risk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864076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1173163" indent="-60325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Do studie bylo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vybráno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cs typeface="Arial" charset="0"/>
              </a:rPr>
              <a:t>5000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mužů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kteří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netrpěli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 ICHS.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Pravidelně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byli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kontrolováni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v 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průběhu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5 let (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longitudinální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studie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). Po</a:t>
            </a:r>
            <a:r>
              <a:rPr lang="en-US" sz="2800" u="sng" dirty="0">
                <a:solidFill>
                  <a:srgbClr val="000000"/>
                </a:solidFill>
                <a:cs typeface="Arial" charset="0"/>
              </a:rPr>
              <a:t> 5 </a:t>
            </a:r>
            <a:r>
              <a:rPr lang="en-US" sz="2800" u="sng" dirty="0" err="1">
                <a:solidFill>
                  <a:srgbClr val="000000"/>
                </a:solidFill>
                <a:cs typeface="Arial" charset="0"/>
              </a:rPr>
              <a:t>letech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byla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ICHS (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tj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nová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onemocnění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diagnostikována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celkem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u </a:t>
            </a:r>
            <a:r>
              <a:rPr lang="en-US" sz="2800" u="sng" dirty="0">
                <a:solidFill>
                  <a:srgbClr val="000000"/>
                </a:solidFill>
                <a:cs typeface="Arial" charset="0"/>
              </a:rPr>
              <a:t>250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sledovaných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mužů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Incidence risk se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vypočítá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tak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že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850900" lvl="1" indent="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SzPct val="45000"/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počet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nových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onemocnění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(d)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dělíme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počtem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sledovaných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osob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které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byly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na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počátku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intervalu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Black"/>
                <a:cs typeface="Arial" charset="0"/>
              </a:rPr>
              <a:t>bez</a:t>
            </a:r>
            <a:r>
              <a:rPr lang="en-US" sz="2800" b="1" dirty="0">
                <a:solidFill>
                  <a:srgbClr val="000000"/>
                </a:solidFill>
                <a:latin typeface="Arial Black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Black"/>
                <a:cs typeface="Arial" charset="0"/>
              </a:rPr>
              <a:t>nemoci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(N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 a zároveň studii předčasně neopustili.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  <a:p>
            <a:pPr lvl="1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risk (pro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dané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časové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období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) = d/N</a:t>
            </a:r>
            <a:r>
              <a:rPr 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391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79388" y="1098550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1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</a:pPr>
            <a:endParaRPr lang="cs-CZ" sz="2800" dirty="0">
              <a:solidFill>
                <a:srgbClr val="000000"/>
              </a:solidFill>
              <a:cs typeface="Arial" charset="0"/>
            </a:endParaRPr>
          </a:p>
          <a:p>
            <a:pPr lvl="1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</a:pPr>
            <a:r>
              <a:rPr lang="cs-CZ" sz="2800" dirty="0">
                <a:solidFill>
                  <a:srgbClr val="000000"/>
                </a:solidFill>
                <a:cs typeface="Arial" charset="0"/>
              </a:rPr>
              <a:t>Incidence risk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= 250/5000 = 0,05</a:t>
            </a:r>
            <a:endParaRPr lang="cs-CZ" sz="2800" b="1" dirty="0">
              <a:solidFill>
                <a:srgbClr val="000000"/>
              </a:solidFill>
              <a:cs typeface="Arial" charset="0"/>
            </a:endParaRPr>
          </a:p>
          <a:p>
            <a:pPr marL="569912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výsledek násobíme 10</a:t>
            </a:r>
            <a:r>
              <a:rPr lang="cs-CZ" sz="2800" baseline="30000" dirty="0" smtClean="0">
                <a:solidFill>
                  <a:srgbClr val="000000"/>
                </a:solidFill>
                <a:cs typeface="Arial" charset="0"/>
              </a:rPr>
              <a:t>k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, např. 1000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endParaRPr lang="cs-CZ" sz="2800" b="1" dirty="0" smtClean="0">
              <a:solidFill>
                <a:srgbClr val="C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r>
              <a:rPr lang="en-US" sz="2800" b="1" dirty="0" err="1" smtClean="0">
                <a:solidFill>
                  <a:srgbClr val="C00000"/>
                </a:solidFill>
                <a:cs typeface="Arial" charset="0"/>
              </a:rPr>
              <a:t>Interpretace</a:t>
            </a:r>
            <a:r>
              <a:rPr lang="en-US" sz="2800" dirty="0">
                <a:solidFill>
                  <a:srgbClr val="C00000"/>
                </a:solidFill>
                <a:cs typeface="Arial" charset="0"/>
              </a:rPr>
              <a:t>: 	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Font typeface="Times New Roman" pitchFamily="18" charset="0"/>
              <a:buAutoNum type="alphaLcParenR"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Pravděpodobnost 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riziko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onemocnění  ICHS je       50 případů na 1000 osob a 5 let.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Font typeface="Times New Roman" pitchFamily="18" charset="0"/>
              <a:buAutoNum type="alphaLcParenR"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5-leté riziko onemocnění ICHS je 50 případů/1000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40466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cs-CZ" sz="3600" kern="0" cap="all" dirty="0" smtClean="0">
                <a:solidFill>
                  <a:srgbClr val="3333CC"/>
                </a:solidFill>
                <a:latin typeface="Arial Black"/>
                <a:ea typeface="SimSun" pitchFamily="2" charset="-122"/>
                <a:cs typeface="Arial" charset="0"/>
              </a:rPr>
              <a:t>Incidence risk</a:t>
            </a:r>
            <a:endParaRPr lang="cs-CZ" dirty="0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3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0902" y="1412776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627062" indent="-514350" defTabSz="449263" fontAlgn="base"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err="1" smtClean="0">
                <a:cs typeface="Arial" charset="0"/>
              </a:rPr>
              <a:t>Pravděpodobnost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jedince</a:t>
            </a:r>
            <a:r>
              <a:rPr lang="cs-CZ" sz="2800" dirty="0" smtClean="0">
                <a:cs typeface="Arial" charset="0"/>
              </a:rPr>
              <a:t>, </a:t>
            </a:r>
            <a:r>
              <a:rPr lang="en-US" sz="2800" dirty="0" err="1" smtClean="0">
                <a:cs typeface="Arial" charset="0"/>
              </a:rPr>
              <a:t>že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onemocní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  <a:p>
            <a:pPr marL="627062" indent="-514350" defTabSz="449263" fontAlgn="base"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err="1" smtClean="0">
                <a:cs typeface="Arial" charset="0"/>
              </a:rPr>
              <a:t>Pravděpodobnost</a:t>
            </a:r>
            <a:r>
              <a:rPr lang="cs-CZ" sz="2800" dirty="0" smtClean="0">
                <a:cs typeface="Arial" charset="0"/>
              </a:rPr>
              <a:t> roste s délkou sledování</a:t>
            </a:r>
            <a:r>
              <a:rPr lang="en-US" sz="2800" dirty="0" smtClean="0">
                <a:cs typeface="Arial" charset="0"/>
              </a:rPr>
              <a:t>.</a:t>
            </a:r>
            <a:endParaRPr lang="cs-CZ" sz="2800" dirty="0" smtClean="0">
              <a:cs typeface="Arial" charset="0"/>
            </a:endParaRPr>
          </a:p>
          <a:p>
            <a:pPr marL="627062" indent="-514350" defTabSz="449263" fontAlgn="base"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cs-CZ" sz="2800" dirty="0" smtClean="0">
                <a:cs typeface="Arial" charset="0"/>
              </a:rPr>
              <a:t>Max. hodnota = 1 (1 nemoc na 1 osobu)</a:t>
            </a:r>
            <a:endParaRPr lang="en-US" sz="2800" dirty="0">
              <a:cs typeface="Arial" charset="0"/>
            </a:endParaRPr>
          </a:p>
          <a:p>
            <a:pPr marL="627062" indent="-514350" defTabSz="449263" fontAlgn="base"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cs-CZ" sz="2800" dirty="0" smtClean="0">
                <a:cs typeface="Arial" charset="0"/>
              </a:rPr>
              <a:t>N</a:t>
            </a:r>
            <a:r>
              <a:rPr lang="en-US" sz="2800" dirty="0" err="1" smtClean="0">
                <a:cs typeface="Arial" charset="0"/>
              </a:rPr>
              <a:t>elze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použít pro opakující se </a:t>
            </a:r>
            <a:r>
              <a:rPr lang="en-US" sz="2800" dirty="0" err="1">
                <a:cs typeface="Arial" charset="0"/>
              </a:rPr>
              <a:t>nemoci</a:t>
            </a:r>
            <a:r>
              <a:rPr lang="en-US" sz="2800" dirty="0" smtClean="0">
                <a:cs typeface="Arial" charset="0"/>
              </a:rPr>
              <a:t>.</a:t>
            </a:r>
            <a:endParaRPr lang="cs-CZ" sz="2800" dirty="0" smtClean="0">
              <a:cs typeface="Arial" charset="0"/>
            </a:endParaRPr>
          </a:p>
          <a:p>
            <a:pPr marL="569912" indent="-457200" defTabSz="449263" fontAlgn="base">
              <a:spcBef>
                <a:spcPct val="0"/>
              </a:spcBef>
              <a:spcAft>
                <a:spcPts val="1425"/>
              </a:spcAft>
              <a:buClr>
                <a:srgbClr val="92D050"/>
              </a:buClr>
              <a:buSzPct val="70000"/>
              <a:buFont typeface="Wingdings" pitchFamily="2" charset="2"/>
              <a:buChar char="l"/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33265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cs-CZ" sz="3600" kern="0" cap="all" dirty="0" smtClean="0">
                <a:solidFill>
                  <a:srgbClr val="3333CC"/>
                </a:solidFill>
                <a:latin typeface="Arial Black"/>
                <a:ea typeface="SimSun" pitchFamily="2" charset="-122"/>
                <a:cs typeface="Arial" charset="0"/>
              </a:rPr>
              <a:t>Incidence risk</a:t>
            </a:r>
            <a:endParaRPr lang="cs-CZ" dirty="0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37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smtClean="0">
                <a:solidFill>
                  <a:srgbClr val="3608B8"/>
                </a:solidFill>
              </a:rPr>
              <a:t>(starší </a:t>
            </a:r>
            <a:r>
              <a:rPr lang="cs-CZ" sz="2800" b="1" dirty="0" smtClean="0">
                <a:solidFill>
                  <a:srgbClr val="3608B8"/>
                </a:solidFill>
              </a:rPr>
              <a:t>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1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2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3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4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5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6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7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8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9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10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             diagnostikován diabetes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            ukončení účasti ve studii           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1. Jaké je riziko diabetu v prvních 5 letech?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70C0"/>
                </a:solidFill>
                <a:cs typeface="Arial" charset="0"/>
              </a:rPr>
              <a:t>33,3 případů na 100 žen a 5 let.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2. Jaké je riziko diabetu v celém 10-letém období?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  <a:cs typeface="Arial" charset="0"/>
              </a:rPr>
              <a:t>75 případů na 100 žen a 10 let.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 smtClean="0">
                <a:solidFill>
                  <a:schemeClr val="accent2"/>
                </a:solidFill>
              </a:rPr>
              <a:t>rate</a:t>
            </a:r>
            <a:endParaRPr lang="cs-CZ" sz="3600" cap="all" dirty="0" smtClean="0">
              <a:solidFill>
                <a:schemeClr val="accent2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79388" y="1098550"/>
            <a:ext cx="84613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endParaRPr lang="en-US" sz="2800" b="1" dirty="0">
              <a:solidFill>
                <a:srgbClr val="000000"/>
              </a:solidFill>
              <a:cs typeface="Arial" charset="0"/>
            </a:endParaRPr>
          </a:p>
          <a:p>
            <a:pPr marL="569912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osoby nemohou být sledovány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po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celou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určenou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dobu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 (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smrt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stěhování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osobní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důvody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pro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vystoupení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ze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studie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pPr marL="569912" indent="-45720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je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vhodné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použít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pro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výpočet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incidence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ukazatel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incidence rate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nazývaný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též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incidence density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).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9835" y="1340768"/>
            <a:ext cx="89641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očet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nových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onemocnění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(d)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dělíme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úhrnem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 dob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y 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počtem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let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měsíců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dnů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po kterou byly </a:t>
            </a:r>
            <a:r>
              <a:rPr lang="cs-CZ" sz="2800" b="1" smtClean="0">
                <a:solidFill>
                  <a:srgbClr val="000000"/>
                </a:solidFill>
                <a:cs typeface="Arial" charset="0"/>
              </a:rPr>
              <a:t>sledovány všechny osoby</a:t>
            </a:r>
            <a:r>
              <a:rPr lang="en-US" sz="2800" b="1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zahrnuté do šetření 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(Y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).</a:t>
            </a:r>
          </a:p>
          <a:p>
            <a:pPr marL="107950" indent="0"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Jednotk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y 	-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umělá veličina:  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„</a:t>
            </a:r>
            <a:r>
              <a:rPr lang="en-US" sz="2800" b="1" dirty="0" err="1" smtClean="0">
                <a:solidFill>
                  <a:srgbClr val="000000"/>
                </a:solidFill>
                <a:cs typeface="Arial" charset="0"/>
              </a:rPr>
              <a:t>osoboroky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osoboměsíce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osobodny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Frekvence </a:t>
            </a:r>
            <a:r>
              <a:rPr lang="cs-CZ" sz="2800" dirty="0">
                <a:solidFill>
                  <a:srgbClr val="000000"/>
                </a:solidFill>
                <a:cs typeface="Arial" charset="0"/>
              </a:rPr>
              <a:t>výskytu nových 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onemocnění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Vhodná i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pro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opakující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se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nemoc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i</a:t>
            </a:r>
            <a:r>
              <a:rPr lang="cs-CZ" sz="2800" dirty="0">
                <a:solidFill>
                  <a:srgbClr val="000000"/>
                </a:solidFill>
                <a:cs typeface="Arial" charset="0"/>
              </a:rPr>
              <a:t> </a:t>
            </a:r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V rutinních statistikách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„střední stav obyvatelstva“ </a:t>
            </a:r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„</a:t>
            </a:r>
            <a:r>
              <a:rPr lang="cs-CZ" sz="2800" b="1" dirty="0" err="1" smtClean="0">
                <a:solidFill>
                  <a:srgbClr val="000000"/>
                </a:solidFill>
                <a:cs typeface="Arial" charset="0"/>
              </a:rPr>
              <a:t>osoboroky</a:t>
            </a:r>
            <a:r>
              <a:rPr lang="cs-CZ" sz="2800" b="1" dirty="0" smtClean="0">
                <a:solidFill>
                  <a:srgbClr val="000000"/>
                </a:solidFill>
                <a:cs typeface="Arial" charset="0"/>
              </a:rPr>
              <a:t>“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2" y="476672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 smtClean="0">
                <a:solidFill>
                  <a:schemeClr val="accent2"/>
                </a:solidFill>
              </a:rPr>
              <a:t>rate</a:t>
            </a:r>
            <a:endParaRPr lang="cs-CZ" sz="3600" cap="all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8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dirty="0" smtClean="0">
                <a:solidFill>
                  <a:srgbClr val="3608B8"/>
                </a:solidFill>
              </a:rPr>
              <a:t>(starší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1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2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3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4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5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6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7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8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9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10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             diagnostikován diabetes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            ukončení účasti ve studii           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1. Jaké je riziko diabetu v prvních 5 letech?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70C0"/>
                </a:solidFill>
                <a:cs typeface="Arial" charset="0"/>
              </a:rPr>
              <a:t>33,3 případů na 100 žen a 5 let.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2. Jaké je riziko diabetu v celém 10-letém období?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  <a:cs typeface="Arial" charset="0"/>
              </a:rPr>
              <a:t>75 případů na 100 žen a 10 let.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3. Jaká je incidence </a:t>
            </a:r>
            <a:r>
              <a:rPr lang="cs-CZ" sz="2000" dirty="0" err="1" smtClean="0">
                <a:solidFill>
                  <a:srgbClr val="000000"/>
                </a:solidFill>
                <a:cs typeface="Arial" charset="0"/>
              </a:rPr>
              <a:t>rate</a:t>
            </a: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diabetu ve studované skupině žen?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  <a:cs typeface="Arial" charset="0"/>
              </a:rPr>
              <a:t>11,3 případů na 100 </a:t>
            </a:r>
            <a:r>
              <a:rPr lang="cs-CZ" sz="2000" dirty="0" err="1" smtClean="0">
                <a:solidFill>
                  <a:srgbClr val="0070C0"/>
                </a:solidFill>
                <a:cs typeface="Arial" charset="0"/>
              </a:rPr>
              <a:t>osoboroků</a:t>
            </a:r>
            <a:r>
              <a:rPr lang="cs-CZ" sz="2000" dirty="0" smtClean="0">
                <a:solidFill>
                  <a:srgbClr val="0070C0"/>
                </a:solidFill>
                <a:cs typeface="Arial" charset="0"/>
              </a:rPr>
              <a:t>.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1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8459787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Arial" charset="0"/>
              </a:rPr>
              <a:t> </a:t>
            </a:r>
            <a:endParaRPr lang="cs-CZ" sz="2800" b="1" dirty="0" smtClean="0"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800" dirty="0" smtClean="0">
                <a:cs typeface="Arial" charset="0"/>
              </a:rPr>
              <a:t>P</a:t>
            </a:r>
            <a:r>
              <a:rPr lang="en-US" sz="2800" dirty="0" err="1" smtClean="0">
                <a:cs typeface="Arial" charset="0"/>
              </a:rPr>
              <a:t>očet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osob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které</a:t>
            </a:r>
            <a:r>
              <a:rPr lang="en-US" sz="2800" dirty="0">
                <a:cs typeface="Arial" charset="0"/>
              </a:rPr>
              <a:t> v </a:t>
            </a:r>
            <a:r>
              <a:rPr lang="en-US" sz="2800" dirty="0" err="1">
                <a:cs typeface="Arial" charset="0"/>
              </a:rPr>
              <a:t>průběhu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sledování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onemocněly</a:t>
            </a:r>
            <a:r>
              <a:rPr lang="en-US" sz="2800" dirty="0">
                <a:cs typeface="Arial" charset="0"/>
              </a:rPr>
              <a:t> (d)</a:t>
            </a:r>
            <a:r>
              <a:rPr lang="en-US" sz="2800" b="1" dirty="0">
                <a:cs typeface="Arial" charset="0"/>
              </a:rPr>
              <a:t>, </a:t>
            </a:r>
            <a:r>
              <a:rPr lang="en-US" sz="2800" b="1" dirty="0" err="1">
                <a:cs typeface="Arial" charset="0"/>
              </a:rPr>
              <a:t>dělíme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počtem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osob</a:t>
            </a:r>
            <a:r>
              <a:rPr lang="en-US" sz="2800" b="1" dirty="0">
                <a:cs typeface="Arial" charset="0"/>
              </a:rPr>
              <a:t>, </a:t>
            </a:r>
            <a:r>
              <a:rPr lang="en-US" sz="2800" b="1" dirty="0" err="1">
                <a:cs typeface="Arial" charset="0"/>
              </a:rPr>
              <a:t>které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smtClean="0">
                <a:cs typeface="Arial" charset="0"/>
              </a:rPr>
              <a:t>v</a:t>
            </a:r>
            <a:r>
              <a:rPr lang="cs-CZ" sz="2800" b="1" dirty="0" smtClean="0">
                <a:cs typeface="Arial" charset="0"/>
              </a:rPr>
              <a:t> </a:t>
            </a:r>
            <a:r>
              <a:rPr lang="en-US" sz="2800" b="1" dirty="0" err="1" smtClean="0">
                <a:cs typeface="Arial" charset="0"/>
              </a:rPr>
              <a:t>průběhu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sledování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neonemocněly</a:t>
            </a:r>
            <a:r>
              <a:rPr lang="en-US" sz="2800" b="1" dirty="0">
                <a:cs typeface="Arial" charset="0"/>
              </a:rPr>
              <a:t>  </a:t>
            </a:r>
            <a:r>
              <a:rPr lang="en-US" sz="2800" b="1" dirty="0" smtClean="0">
                <a:cs typeface="Arial" charset="0"/>
              </a:rPr>
              <a:t>(</a:t>
            </a:r>
            <a:r>
              <a:rPr lang="en-US" sz="2800" b="1" dirty="0">
                <a:cs typeface="Arial" charset="0"/>
              </a:rPr>
              <a:t>N- d).</a:t>
            </a:r>
          </a:p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dirty="0">
                <a:cs typeface="Arial" charset="0"/>
              </a:rPr>
              <a:t> Z </a:t>
            </a:r>
            <a:r>
              <a:rPr lang="en-US" sz="2800" dirty="0" err="1">
                <a:cs typeface="Arial" charset="0"/>
              </a:rPr>
              <a:t>předchozího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příkladu</a:t>
            </a:r>
            <a:r>
              <a:rPr lang="en-US" sz="2800" dirty="0" smtClean="0">
                <a:cs typeface="Arial" charset="0"/>
              </a:rPr>
              <a:t>:</a:t>
            </a:r>
            <a:r>
              <a:rPr lang="cs-CZ" sz="2800" dirty="0" smtClean="0">
                <a:cs typeface="Arial" charset="0"/>
              </a:rPr>
              <a:t>                     </a:t>
            </a:r>
            <a:endParaRPr lang="en-US" sz="2800" dirty="0">
              <a:cs typeface="Arial" charset="0"/>
            </a:endParaRPr>
          </a:p>
          <a:p>
            <a:pPr lvl="4" defTabSz="449263" fontAlgn="base">
              <a:spcBef>
                <a:spcPct val="0"/>
              </a:spcBef>
              <a:spcAft>
                <a:spcPct val="0"/>
              </a:spcAft>
              <a:buSzPct val="45000"/>
              <a:defRPr/>
            </a:pPr>
            <a:r>
              <a:rPr lang="en-US" sz="2800" dirty="0">
                <a:cs typeface="Arial" charset="0"/>
              </a:rPr>
              <a:t>  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ODDS</a:t>
            </a:r>
          </a:p>
        </p:txBody>
      </p:sp>
    </p:spTree>
    <p:extLst>
      <p:ext uri="{BB962C8B-B14F-4D97-AF65-F5344CB8AC3E}">
        <p14:creationId xmlns:p14="http://schemas.microsoft.com/office/powerpoint/2010/main" val="635002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dirty="0" smtClean="0">
                <a:solidFill>
                  <a:srgbClr val="3608B8"/>
                </a:solidFill>
              </a:rPr>
              <a:t>(straší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1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2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3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4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5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6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7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8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  9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  <a:cs typeface="Arial" charset="0"/>
              </a:rPr>
              <a:t>10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             diagnostikován diabetes</a:t>
            </a:r>
          </a:p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cs typeface="Arial" charset="0"/>
              </a:rPr>
              <a:t> 		   ukončení </a:t>
            </a:r>
            <a:r>
              <a:rPr lang="cs-CZ" sz="2000" dirty="0">
                <a:solidFill>
                  <a:srgbClr val="000000"/>
                </a:solidFill>
                <a:cs typeface="Arial" charset="0"/>
              </a:rPr>
              <a:t>účasti ve studii         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3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8459787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Arial" charset="0"/>
              </a:rPr>
              <a:t> </a:t>
            </a:r>
            <a:endParaRPr lang="cs-CZ" sz="2800" b="1" dirty="0" smtClean="0"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800" dirty="0" smtClean="0">
                <a:cs typeface="Arial" charset="0"/>
              </a:rPr>
              <a:t>P</a:t>
            </a:r>
            <a:r>
              <a:rPr lang="en-US" sz="2800" dirty="0" err="1" smtClean="0">
                <a:cs typeface="Arial" charset="0"/>
              </a:rPr>
              <a:t>očet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osob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které</a:t>
            </a:r>
            <a:r>
              <a:rPr lang="en-US" sz="2800" dirty="0">
                <a:cs typeface="Arial" charset="0"/>
              </a:rPr>
              <a:t> v </a:t>
            </a:r>
            <a:r>
              <a:rPr lang="en-US" sz="2800" dirty="0" err="1">
                <a:cs typeface="Arial" charset="0"/>
              </a:rPr>
              <a:t>průběhu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sledování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onemocněly</a:t>
            </a:r>
            <a:r>
              <a:rPr lang="en-US" sz="2800" dirty="0">
                <a:cs typeface="Arial" charset="0"/>
              </a:rPr>
              <a:t> (d)</a:t>
            </a:r>
            <a:r>
              <a:rPr lang="en-US" sz="2800" b="1" dirty="0">
                <a:cs typeface="Arial" charset="0"/>
              </a:rPr>
              <a:t>, </a:t>
            </a:r>
            <a:r>
              <a:rPr lang="en-US" sz="2800" b="1" dirty="0" err="1">
                <a:cs typeface="Arial" charset="0"/>
              </a:rPr>
              <a:t>dělíme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počtem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osob</a:t>
            </a:r>
            <a:r>
              <a:rPr lang="en-US" sz="2800" b="1" dirty="0">
                <a:cs typeface="Arial" charset="0"/>
              </a:rPr>
              <a:t>, </a:t>
            </a:r>
            <a:r>
              <a:rPr lang="en-US" sz="2800" b="1" dirty="0" err="1">
                <a:cs typeface="Arial" charset="0"/>
              </a:rPr>
              <a:t>které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smtClean="0">
                <a:cs typeface="Arial" charset="0"/>
              </a:rPr>
              <a:t>v</a:t>
            </a:r>
            <a:r>
              <a:rPr lang="cs-CZ" sz="2800" b="1" dirty="0" smtClean="0">
                <a:cs typeface="Arial" charset="0"/>
              </a:rPr>
              <a:t> </a:t>
            </a:r>
            <a:r>
              <a:rPr lang="en-US" sz="2800" b="1" dirty="0" err="1" smtClean="0">
                <a:cs typeface="Arial" charset="0"/>
              </a:rPr>
              <a:t>průběhu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sledování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neonemocněly</a:t>
            </a:r>
            <a:r>
              <a:rPr lang="en-US" sz="2800" b="1" dirty="0">
                <a:cs typeface="Arial" charset="0"/>
              </a:rPr>
              <a:t>  </a:t>
            </a:r>
            <a:r>
              <a:rPr lang="en-US" sz="2800" b="1" dirty="0" smtClean="0">
                <a:cs typeface="Arial" charset="0"/>
              </a:rPr>
              <a:t>(</a:t>
            </a:r>
            <a:r>
              <a:rPr lang="en-US" sz="2800" b="1" dirty="0">
                <a:cs typeface="Arial" charset="0"/>
              </a:rPr>
              <a:t>N- d).</a:t>
            </a:r>
          </a:p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dirty="0">
                <a:cs typeface="Arial" charset="0"/>
              </a:rPr>
              <a:t> Z </a:t>
            </a:r>
            <a:r>
              <a:rPr lang="en-US" sz="2800" dirty="0" err="1">
                <a:cs typeface="Arial" charset="0"/>
              </a:rPr>
              <a:t>předchozího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příkladu</a:t>
            </a:r>
            <a:r>
              <a:rPr lang="en-US" sz="2800" dirty="0" smtClean="0">
                <a:cs typeface="Arial" charset="0"/>
              </a:rPr>
              <a:t>:</a:t>
            </a:r>
            <a:r>
              <a:rPr lang="cs-CZ" sz="2800" dirty="0" smtClean="0">
                <a:cs typeface="Arial" charset="0"/>
              </a:rPr>
              <a:t>                     </a:t>
            </a:r>
            <a:endParaRPr lang="en-US" sz="2800" dirty="0">
              <a:cs typeface="Arial" charset="0"/>
            </a:endParaRPr>
          </a:p>
          <a:p>
            <a:pPr lvl="4" defTabSz="449263" fontAlgn="base">
              <a:spcBef>
                <a:spcPct val="0"/>
              </a:spcBef>
              <a:spcAft>
                <a:spcPct val="0"/>
              </a:spcAft>
              <a:buSzPct val="45000"/>
              <a:defRPr/>
            </a:pPr>
            <a:r>
              <a:rPr lang="en-US" sz="2800" dirty="0">
                <a:cs typeface="Arial" charset="0"/>
              </a:rPr>
              <a:t>  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incidence odds = </a:t>
            </a:r>
            <a:r>
              <a:rPr lang="cs-CZ" sz="2800" dirty="0" smtClean="0">
                <a:cs typeface="Arial" charset="0"/>
              </a:rPr>
              <a:t>6 / 2</a:t>
            </a:r>
            <a:r>
              <a:rPr lang="cs-CZ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= 3</a:t>
            </a:r>
            <a:endParaRPr lang="en-US" sz="2800" dirty="0"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800" dirty="0">
                <a:cs typeface="Arial" charset="0"/>
              </a:rPr>
              <a:t>                                         </a:t>
            </a:r>
            <a:r>
              <a:rPr lang="cs-CZ" sz="2800" dirty="0" smtClean="0">
                <a:cs typeface="Arial" charset="0"/>
              </a:rPr>
              <a:t>           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b="1" dirty="0" err="1" smtClean="0">
                <a:cs typeface="Arial" charset="0"/>
              </a:rPr>
              <a:t>Interpretace</a:t>
            </a:r>
            <a:r>
              <a:rPr lang="en-US" sz="2800" b="1" dirty="0">
                <a:cs typeface="Arial" charset="0"/>
              </a:rPr>
              <a:t>:</a:t>
            </a:r>
            <a:r>
              <a:rPr lang="en-US" sz="2800" dirty="0">
                <a:cs typeface="Arial" charset="0"/>
              </a:rPr>
              <a:t> U </a:t>
            </a:r>
            <a:r>
              <a:rPr lang="en-US" sz="2800" dirty="0" err="1" smtClean="0">
                <a:cs typeface="Arial" charset="0"/>
              </a:rPr>
              <a:t>žen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ve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sledované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skupině</a:t>
            </a:r>
            <a:r>
              <a:rPr lang="en-US" sz="2800" dirty="0" smtClean="0">
                <a:cs typeface="Arial" charset="0"/>
              </a:rPr>
              <a:t> je 3x </a:t>
            </a:r>
            <a:r>
              <a:rPr lang="en-US" sz="2800" dirty="0" err="1">
                <a:cs typeface="Arial" charset="0"/>
              </a:rPr>
              <a:t>větší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pravděpodobnost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onemocnět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než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neonemocnět</a:t>
            </a:r>
            <a:r>
              <a:rPr lang="en-US" sz="2800" dirty="0">
                <a:cs typeface="Arial" charset="0"/>
              </a:rPr>
              <a:t>.</a:t>
            </a:r>
          </a:p>
          <a:p>
            <a:pPr defTabSz="449263" fontAlgn="base">
              <a:spcBef>
                <a:spcPct val="0"/>
              </a:spcBef>
              <a:spcAft>
                <a:spcPts val="1425"/>
              </a:spcAft>
              <a:buSzPct val="45000"/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ODDS</a:t>
            </a:r>
          </a:p>
        </p:txBody>
      </p:sp>
    </p:spTree>
    <p:extLst>
      <p:ext uri="{BB962C8B-B14F-4D97-AF65-F5344CB8AC3E}">
        <p14:creationId xmlns:p14="http://schemas.microsoft.com/office/powerpoint/2010/main" val="4275467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chemeClr val="accent2"/>
                </a:solidFill>
              </a:rPr>
              <a:t>ZDRAVÍ JAKO KONTINUUM</a:t>
            </a:r>
            <a:endParaRPr lang="en-GB" altLang="cs-CZ" sz="4800" b="1" smtClean="0">
              <a:solidFill>
                <a:schemeClr val="accent2"/>
              </a:solidFill>
            </a:endParaRP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2428875" y="4124325"/>
            <a:ext cx="4294188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2417763" y="40020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3132138" y="4014788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572000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732588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6011863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5292725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3851275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04800" y="360045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09575" y="3657600"/>
            <a:ext cx="1924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333399"/>
                </a:solidFill>
                <a:cs typeface="+mn-cs"/>
              </a:rPr>
              <a:t>ZDRAVÍ</a:t>
            </a:r>
          </a:p>
          <a:p>
            <a:pPr algn="ctr" eaLnBrk="1" hangingPunct="1"/>
            <a:r>
              <a:rPr lang="cs-CZ" altLang="cs-CZ" sz="2800" b="1">
                <a:solidFill>
                  <a:srgbClr val="333399"/>
                </a:solidFill>
                <a:cs typeface="+mn-cs"/>
              </a:rPr>
              <a:t>(optimum)</a:t>
            </a:r>
            <a:endParaRPr lang="en-GB" altLang="cs-CZ" sz="28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981825" y="3886200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333399"/>
                </a:solidFill>
                <a:cs typeface="+mn-cs"/>
              </a:rPr>
              <a:t>SMRT</a:t>
            </a:r>
            <a:endParaRPr lang="en-GB" altLang="cs-CZ" sz="28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990850" y="2457450"/>
            <a:ext cx="288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4572000" y="3000375"/>
            <a:ext cx="0" cy="239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4581525" y="3409950"/>
            <a:ext cx="2009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4914900" y="2857500"/>
            <a:ext cx="368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333399"/>
                </a:solidFill>
                <a:cs typeface="+mn-cs"/>
              </a:rPr>
              <a:t>NEGATIVNÍ ZDRAVÍ</a:t>
            </a:r>
            <a:endParaRPr lang="en-GB" altLang="cs-CZ" sz="28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2714625" y="3409950"/>
            <a:ext cx="185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809625" y="2867025"/>
            <a:ext cx="384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333399"/>
                </a:solidFill>
                <a:cs typeface="+mn-cs"/>
              </a:rPr>
              <a:t>POZITIVNÍ ZDRAVÍ</a:t>
            </a:r>
            <a:endParaRPr lang="en-GB" altLang="cs-CZ" sz="2800" b="1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3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411163" y="1595438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595438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079500"/>
            <a:ext cx="8407400" cy="5722938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Označení pro počet </a:t>
            </a:r>
            <a:r>
              <a:rPr lang="cs-CZ" sz="2800" b="1" dirty="0" smtClean="0"/>
              <a:t>nemocí existujících </a:t>
            </a:r>
            <a:r>
              <a:rPr lang="cs-CZ" sz="2800" dirty="0" smtClean="0"/>
              <a:t>ve sledované populaci ke konkrétnímu datu.</a:t>
            </a:r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b="1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 smtClean="0"/>
              <a:t>Absolutní prevalence</a:t>
            </a:r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 smtClean="0"/>
              <a:t>Relativní prevalence 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5835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411163" y="1595438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595438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</p:spPr>
            <p:txBody>
              <a:bodyPr/>
              <a:lstStyle/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smtClean="0"/>
                  <a:t>Absolutní prevalence</a:t>
                </a:r>
                <a:r>
                  <a:rPr lang="cs-CZ" sz="2800" dirty="0" smtClean="0"/>
                  <a:t>:</a:t>
                </a:r>
              </a:p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/>
                  <a:t>Relativní prevalence (%):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/>
                  <a:t>	</a:t>
                </a:r>
                <a:r>
                  <a:rPr lang="cs-CZ" sz="28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nemoc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í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exponovan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ý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ch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osob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cs-CZ" sz="2800" dirty="0" smtClean="0"/>
                      <m:t>100</m:t>
                    </m:r>
                  </m:oMath>
                </a14:m>
                <a:r>
                  <a:rPr lang="cs-CZ" sz="2800" dirty="0" smtClean="0"/>
                  <a:t>  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endParaRPr lang="cs-CZ" sz="2800" b="1" dirty="0" smtClean="0"/>
              </a:p>
              <a:p>
                <a:pPr marL="457200" indent="-457200" eaLnBrk="1" hangingPunct="1">
                  <a:lnSpc>
                    <a:spcPct val="100000"/>
                  </a:lnSpc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>
                    <a:solidFill>
                      <a:srgbClr val="FF0000"/>
                    </a:solidFill>
                    <a:latin typeface="+mj-lt"/>
                  </a:rPr>
                  <a:t>Typy relativní prevalence: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okamžiková prevalence (P)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intervalová prevalence (IP)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průměrná intervalová prevalence (PIP)</a:t>
                </a:r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  <a:blipFill rotWithShape="1">
                <a:blip r:embed="rId6" cstate="print"/>
                <a:stretch>
                  <a:fillRect l="-580" t="-7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027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60475"/>
            <a:ext cx="8783638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latin typeface="+mn-lt"/>
              </a:rPr>
              <a:t>Vývoj počtu diabetiků v letech 2005-2010</a:t>
            </a: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86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4185" y="417830"/>
            <a:ext cx="8223250" cy="1138238"/>
          </a:xfrm>
        </p:spPr>
        <p:txBody>
          <a:bodyPr/>
          <a:lstStyle/>
          <a:p>
            <a:r>
              <a:rPr lang="cs-CZ" sz="3600" b="1" dirty="0"/>
              <a:t>Epidemiologie zubního kazu u dětí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b="1" dirty="0"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4185" y="1291441"/>
            <a:ext cx="7978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Prevalence</a:t>
            </a:r>
            <a:r>
              <a:rPr lang="cs-CZ" sz="2800" dirty="0" smtClean="0"/>
              <a:t> </a:t>
            </a:r>
            <a:r>
              <a:rPr lang="cs-CZ" sz="2800" dirty="0"/>
              <a:t>tohoto postižení je i přes značné preventivní úsilí stále poměrně vysoká. Prevalence zubního kazu </a:t>
            </a:r>
            <a:r>
              <a:rPr lang="cs-CZ" sz="2800" dirty="0" smtClean="0"/>
              <a:t>u dětí </a:t>
            </a:r>
            <a:r>
              <a:rPr lang="cs-CZ" sz="2800" dirty="0"/>
              <a:t>předškolního věku se </a:t>
            </a:r>
            <a:r>
              <a:rPr lang="cs-CZ" sz="2800" b="1" dirty="0"/>
              <a:t>pohybuje od 2,1 % u dětí ve Skandinávii až po 85 % u dětí ve venkovských oblastech Číny. </a:t>
            </a:r>
            <a:r>
              <a:rPr lang="cs-CZ" sz="2800" dirty="0"/>
              <a:t>V Evropě je kazem raného dětského věku postiženo v průměru 5–10 % dětí. Ve srovnání </a:t>
            </a:r>
            <a:r>
              <a:rPr lang="cs-CZ" sz="2800" dirty="0" smtClean="0"/>
              <a:t>s některými </a:t>
            </a:r>
            <a:r>
              <a:rPr lang="cs-CZ" sz="2800" dirty="0"/>
              <a:t>evropskými zeměmi je situace v České republice ještě o něco horší. Dle údajů Světové zdravotnické organizace z roku 2004 je </a:t>
            </a:r>
            <a:r>
              <a:rPr lang="cs-CZ" sz="2800" b="1" dirty="0"/>
              <a:t>zubním kazem </a:t>
            </a:r>
            <a:r>
              <a:rPr lang="cs-CZ" sz="2800" b="1" dirty="0" smtClean="0"/>
              <a:t>v ČR </a:t>
            </a:r>
            <a:r>
              <a:rPr lang="cs-CZ" sz="2800" b="1" dirty="0"/>
              <a:t>postiženo 65 % dětí předškolního věku. </a:t>
            </a:r>
          </a:p>
        </p:txBody>
      </p:sp>
    </p:spTree>
    <p:extLst>
      <p:ext uri="{BB962C8B-B14F-4D97-AF65-F5344CB8AC3E}">
        <p14:creationId xmlns:p14="http://schemas.microsoft.com/office/powerpoint/2010/main" val="1873840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9"/>
            <a:ext cx="8228013" cy="11381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Okamžiková prevalence</a:t>
            </a:r>
            <a:endParaRPr lang="cs-CZ" sz="4400" b="1" dirty="0" smtClean="0">
              <a:solidFill>
                <a:srgbClr val="3608B8"/>
              </a:solidFill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57325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>
                <a:solidFill>
                  <a:srgbClr val="C00000"/>
                </a:solidFill>
              </a:rPr>
              <a:t>Podíl nemocí (nemocných osob) v určitém časovém okamžiku.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b="1" dirty="0" smtClean="0"/>
              <a:t>           </a:t>
            </a:r>
            <a:r>
              <a:rPr lang="cs-CZ" sz="2400" dirty="0" smtClean="0"/>
              <a:t>počet všech nemocných v daném okamžiku 		   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   P =                                                                             x  100</a:t>
            </a:r>
            <a:endParaRPr lang="cs-CZ" sz="2400" baseline="30000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                 počet osob v exponované populaci</a:t>
            </a:r>
            <a:r>
              <a:rPr lang="cs-CZ" sz="2600" dirty="0" smtClean="0"/>
              <a:t>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</a:t>
            </a:r>
            <a:r>
              <a:rPr lang="cs-CZ" sz="2600" dirty="0" smtClean="0"/>
              <a:t>				     </a:t>
            </a:r>
            <a:r>
              <a:rPr lang="cs-CZ" sz="2400" dirty="0" smtClean="0"/>
              <a:t>v daném okamžiku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</a:t>
            </a:r>
            <a:r>
              <a:rPr lang="cs-CZ" sz="2600" dirty="0" smtClean="0"/>
              <a:t>					</a:t>
            </a:r>
            <a:endParaRPr lang="cs-CZ" sz="2400" dirty="0" smtClean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1331640" y="3429000"/>
            <a:ext cx="6048672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95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Intervalová prevalence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7325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Počet osob, které byly v určitém okamžiku vymezeného časového intervalu nemocné.</a:t>
            </a:r>
          </a:p>
          <a:p>
            <a:pPr marL="339725" indent="-339725" eaLnBrk="1" hangingPunct="1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 smtClean="0"/>
              <a:t>                  </a:t>
            </a:r>
            <a:r>
              <a:rPr lang="cs-CZ" sz="2600" dirty="0" smtClean="0"/>
              <a:t>  počet nemocných na začátku intervalu +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+ počet nově onemocnělých během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P</a:t>
            </a:r>
            <a:r>
              <a:rPr lang="cs-CZ" sz="2600" dirty="0" smtClean="0"/>
              <a:t> =				                                                           x 10</a:t>
            </a:r>
            <a:r>
              <a:rPr lang="cs-CZ" sz="2600" baseline="30000" dirty="0" smtClean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střední stav osob v exponované populaci 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079500" y="4140200"/>
            <a:ext cx="665956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19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3843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Průměrná intervalová prevalence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44823"/>
            <a:ext cx="8820150" cy="553546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Průměr okamžikových prevalencí za určitý  interval.</a:t>
            </a:r>
          </a:p>
          <a:p>
            <a:pPr marL="339725" indent="-339725" eaLnBrk="1" hangingPunct="1">
              <a:buSzPct val="45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 smtClean="0"/>
              <a:t>                  </a:t>
            </a:r>
            <a:r>
              <a:rPr lang="cs-CZ" sz="2600" dirty="0" smtClean="0"/>
              <a:t>       počet nemocných, který připadá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  průměrně na 1 den daného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  P</a:t>
            </a:r>
            <a:r>
              <a:rPr lang="cs-CZ" sz="2600" dirty="0" smtClean="0"/>
              <a:t> =				                                                           x 10</a:t>
            </a:r>
            <a:r>
              <a:rPr lang="cs-CZ" sz="2600" baseline="30000" dirty="0" smtClean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střední stav osob v exponované populaci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081088" y="4678363"/>
            <a:ext cx="665956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5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8167687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51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805" y="536678"/>
            <a:ext cx="5145941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88024" y="6926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1615" y="5733256"/>
            <a:ext cx="5256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0776" y="3068960"/>
            <a:ext cx="10426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  <a:ea typeface="SimSun" pitchFamily="2" charset="-122"/>
                <a:cs typeface="Arial" charset="0"/>
              </a:rPr>
              <a:t>INCIDENCE</a:t>
            </a:r>
            <a:endParaRPr lang="cs-CZ" sz="1400" b="1" dirty="0">
              <a:solidFill>
                <a:prstClr val="black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40424" y="8450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0" y="1398188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78754" y="3959130"/>
            <a:ext cx="12092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  <a:ea typeface="SimSun" pitchFamily="2" charset="-122"/>
                <a:cs typeface="Arial" charset="0"/>
              </a:rPr>
              <a:t>PREVALENCE</a:t>
            </a:r>
            <a:endParaRPr lang="cs-CZ" sz="1400" b="1" dirty="0">
              <a:solidFill>
                <a:prstClr val="black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91680" y="4581128"/>
            <a:ext cx="7920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  <a:ea typeface="SimSun" pitchFamily="2" charset="-122"/>
                <a:cs typeface="Arial" charset="0"/>
              </a:rPr>
              <a:t>ÚMRTÍ</a:t>
            </a:r>
            <a:endParaRPr lang="cs-CZ" sz="1400" b="1" dirty="0">
              <a:solidFill>
                <a:prstClr val="black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5425479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  <a:ea typeface="SimSun" pitchFamily="2" charset="-122"/>
                <a:cs typeface="Arial" charset="0"/>
              </a:rPr>
              <a:t>UZDRAVENÍ</a:t>
            </a:r>
            <a:endParaRPr lang="cs-CZ" sz="1400" b="1" dirty="0">
              <a:solidFill>
                <a:prstClr val="black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kern="0" cap="all" dirty="0">
                <a:solidFill>
                  <a:srgbClr val="3333CC"/>
                </a:solidFill>
                <a:latin typeface="Arial Black"/>
              </a:rPr>
              <a:t>Vztah mezi ukazateli nemocnosti </a:t>
            </a:r>
            <a:endParaRPr lang="cs-CZ" sz="3600" b="1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228013" cy="108012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352928" cy="6162204"/>
          </a:xfrm>
        </p:spPr>
        <p:txBody>
          <a:bodyPr/>
          <a:lstStyle/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Každý</a:t>
            </a:r>
            <a:r>
              <a:rPr lang="en-US" sz="2800" dirty="0" smtClean="0"/>
              <a:t> </a:t>
            </a:r>
            <a:r>
              <a:rPr lang="en-US" sz="2800" dirty="0" err="1" smtClean="0"/>
              <a:t>nový</a:t>
            </a:r>
            <a:r>
              <a:rPr lang="en-US" sz="2800" dirty="0" smtClean="0"/>
              <a:t> </a:t>
            </a:r>
            <a:r>
              <a:rPr lang="en-US" sz="2800" dirty="0" err="1" smtClean="0"/>
              <a:t>případ</a:t>
            </a:r>
            <a:r>
              <a:rPr lang="en-US" sz="2800" dirty="0" smtClean="0"/>
              <a:t> </a:t>
            </a:r>
            <a:r>
              <a:rPr lang="en-US" sz="2800" dirty="0" err="1" smtClean="0"/>
              <a:t>nemoci</a:t>
            </a:r>
            <a:r>
              <a:rPr lang="en-US" sz="2800" dirty="0" smtClean="0"/>
              <a:t> </a:t>
            </a:r>
            <a:r>
              <a:rPr lang="en-US" sz="2800" dirty="0" err="1" smtClean="0"/>
              <a:t>zvyšuje</a:t>
            </a:r>
            <a:r>
              <a:rPr lang="en-US" sz="2800" dirty="0" smtClean="0"/>
              <a:t> </a:t>
            </a:r>
            <a:r>
              <a:rPr lang="en-US" sz="2800" dirty="0" err="1" smtClean="0"/>
              <a:t>prevalenci</a:t>
            </a:r>
            <a:r>
              <a:rPr lang="en-US" sz="2800" dirty="0" smtClean="0"/>
              <a:t>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snížení</a:t>
            </a:r>
            <a:r>
              <a:rPr lang="en-US" sz="2800" dirty="0" smtClean="0"/>
              <a:t> prevalence </a:t>
            </a:r>
            <a:r>
              <a:rPr lang="en-US" sz="2800" dirty="0" err="1" smtClean="0"/>
              <a:t>dochází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pouze</a:t>
            </a:r>
            <a:r>
              <a:rPr lang="en-US" sz="2800" dirty="0" smtClean="0"/>
              <a:t> v </a:t>
            </a:r>
            <a:r>
              <a:rPr lang="en-US" sz="2800" dirty="0" err="1" smtClean="0"/>
              <a:t>důsledku</a:t>
            </a:r>
            <a:r>
              <a:rPr lang="en-US" sz="2800" dirty="0" smtClean="0"/>
              <a:t> </a:t>
            </a:r>
            <a:r>
              <a:rPr lang="en-US" sz="2800" dirty="0" err="1" smtClean="0"/>
              <a:t>uzdravení</a:t>
            </a:r>
            <a:r>
              <a:rPr lang="en-US" sz="2800" dirty="0" smtClean="0"/>
              <a:t> </a:t>
            </a:r>
            <a:r>
              <a:rPr lang="en-US" sz="2800" dirty="0" err="1" smtClean="0"/>
              <a:t>či</a:t>
            </a:r>
            <a:r>
              <a:rPr lang="en-US" sz="2800" dirty="0" smtClean="0"/>
              <a:t> </a:t>
            </a:r>
            <a:r>
              <a:rPr lang="en-US" sz="2800" dirty="0" err="1" smtClean="0"/>
              <a:t>úmrtí</a:t>
            </a:r>
            <a:r>
              <a:rPr lang="en-US" sz="2800" dirty="0" smtClean="0"/>
              <a:t>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Je-li míra uzdravení a úmrtí nízká, pak i nízká incidence může způsobovat vysokou prevalenci.</a:t>
            </a:r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529995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68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>
                <a:solidFill>
                  <a:srgbClr val="333399"/>
                </a:solidFill>
                <a:cs typeface="+mn-cs"/>
              </a:rPr>
              <a:t>NEMOC A POHODA</a:t>
            </a:r>
            <a:endParaRPr lang="en-GB" altLang="cs-CZ" sz="44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4644008" y="2636911"/>
            <a:ext cx="18480" cy="2828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V="1">
            <a:off x="1970459" y="4086297"/>
            <a:ext cx="5446517" cy="335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54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333399"/>
                </a:solidFill>
                <a:cs typeface="+mn-cs"/>
              </a:rPr>
              <a:t>POHODA</a:t>
            </a:r>
          </a:p>
          <a:p>
            <a:pPr algn="ctr" eaLnBrk="1" hangingPunct="1"/>
            <a:r>
              <a:rPr lang="cs-CZ" altLang="cs-CZ" sz="2800" b="1">
                <a:solidFill>
                  <a:srgbClr val="333399"/>
                </a:solidFill>
                <a:cs typeface="+mn-cs"/>
              </a:rPr>
              <a:t>VYSOKÁ</a:t>
            </a:r>
            <a:endParaRPr lang="cs-CZ" altLang="cs-CZ" sz="2800">
              <a:solidFill>
                <a:srgbClr val="333399"/>
              </a:solidFill>
              <a:cs typeface="+mn-cs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3528" y="3817938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333399"/>
                </a:solidFill>
                <a:cs typeface="+mn-cs"/>
              </a:rPr>
              <a:t>ZDRAVÍ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7416977" y="3791780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333399"/>
                </a:solidFill>
                <a:cs typeface="+mn-cs"/>
              </a:rPr>
              <a:t>SMRT</a:t>
            </a:r>
            <a:endParaRPr lang="en-GB" altLang="cs-CZ" sz="28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467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333399"/>
                </a:solidFill>
                <a:cs typeface="+mn-cs"/>
              </a:rPr>
              <a:t>NÍZKÁ</a:t>
            </a:r>
            <a:endParaRPr lang="en-GB" altLang="cs-CZ" sz="28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733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1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656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2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751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3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618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333399"/>
                </a:solidFill>
                <a:cs typeface="+mn-cs"/>
              </a:rPr>
              <a:t>4</a:t>
            </a:r>
            <a:endParaRPr lang="en-GB" altLang="cs-CZ" sz="3200" b="1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8013" cy="9001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352928" cy="6162204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Pokles úmrtnosti nemusí znamenat snížení incidence, ale pouze účinnější léčbu.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Rozdíly v prevalenci mohou být výsledkem jak různé incidence, tak různé míry uzdravení    a různé míry úmrtnosti.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V případě stabilní nemocnosti:</a:t>
            </a:r>
          </a:p>
          <a:p>
            <a:pPr marL="0" indent="0" algn="ctr" eaLnBrk="1" hangingPunct="1">
              <a:buClrTx/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 smtClean="0"/>
              <a:t>P = I x t  </a:t>
            </a:r>
            <a:r>
              <a:rPr lang="cs-CZ" sz="2800" dirty="0" smtClean="0"/>
              <a:t>     </a:t>
            </a:r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768874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"/>
            <a:ext cx="8223250" cy="54868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Prevalence a incidence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7" y="548680"/>
            <a:ext cx="9036496" cy="451961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400" dirty="0" smtClean="0"/>
          </a:p>
          <a:p>
            <a:pPr marL="0" indent="0"/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Graf ukazuje trendy v incidenci a prevalenci určité nemoci v průběhu 50 let. Která z následujících interpretací grafu je správná?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A: </a:t>
            </a:r>
            <a:r>
              <a:rPr lang="cs-CZ" sz="2200" dirty="0" smtClean="0"/>
              <a:t>Nemoc má stále častěji chronický charakter a snižuje se její fatalita.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B: </a:t>
            </a:r>
            <a:r>
              <a:rPr lang="cs-CZ" sz="2200" dirty="0" smtClean="0"/>
              <a:t>Pacienti umírají na tuto nemoc dříve než v předchozích letech.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C: </a:t>
            </a:r>
            <a:r>
              <a:rPr lang="cs-CZ" sz="2200" dirty="0" smtClean="0"/>
              <a:t>Trvání </a:t>
            </a:r>
            <a:r>
              <a:rPr lang="cs-CZ" sz="2200" dirty="0" err="1" smtClean="0"/>
              <a:t>jednotl</a:t>
            </a:r>
            <a:r>
              <a:rPr lang="cs-CZ" sz="2200" dirty="0" smtClean="0"/>
              <a:t>. případů nemoci se zkracuje v </a:t>
            </a:r>
            <a:r>
              <a:rPr lang="cs-CZ" sz="2200" dirty="0" err="1" smtClean="0"/>
              <a:t>důsl</a:t>
            </a:r>
            <a:r>
              <a:rPr lang="cs-CZ" sz="2200" dirty="0" smtClean="0"/>
              <a:t>. účinnější léčby.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D: </a:t>
            </a:r>
            <a:r>
              <a:rPr lang="cs-CZ" sz="2200" dirty="0" smtClean="0"/>
              <a:t>Nemoc se v důsledku lepší prevence vyskytuje stále vzácněji.</a:t>
            </a:r>
          </a:p>
          <a:p>
            <a:pPr>
              <a:spcAft>
                <a:spcPts val="800"/>
              </a:spcAft>
            </a:pPr>
            <a:endParaRPr lang="cs-CZ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47664" y="476672"/>
            <a:ext cx="7739707" cy="35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Arial" charset="0"/>
              </a:rPr>
              <a:t> </a:t>
            </a:r>
            <a:endParaRPr lang="cs-CZ" sz="2800" b="1" dirty="0" smtClean="0"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ts val="1425"/>
              </a:spcAft>
              <a:buSzPct val="45000"/>
              <a:defRPr/>
            </a:pPr>
            <a:endParaRPr lang="en-US" sz="2800" dirty="0">
              <a:cs typeface="Arial" charset="0"/>
            </a:endParaRPr>
          </a:p>
        </p:txBody>
      </p:sp>
      <p:graphicFrame>
        <p:nvGraphicFramePr>
          <p:cNvPr id="2" name="Graf 1"/>
          <p:cNvGraphicFramePr/>
          <p:nvPr>
            <p:extLst/>
          </p:nvPr>
        </p:nvGraphicFramePr>
        <p:xfrm>
          <a:off x="1763688" y="620688"/>
          <a:ext cx="5400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118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0543" y="2332"/>
            <a:ext cx="8099425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65703" y="1071909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Vypočítejte incidenci risk a prevalenci okamžikovou (v </a:t>
            </a:r>
            <a:r>
              <a:rPr lang="cs-CZ" sz="2000" dirty="0">
                <a:solidFill>
                  <a:srgbClr val="000000"/>
                </a:solidFill>
              </a:rPr>
              <a:t>n</a:t>
            </a:r>
            <a:r>
              <a:rPr lang="cs-CZ" sz="2000" dirty="0" smtClean="0">
                <a:solidFill>
                  <a:srgbClr val="000000"/>
                </a:solidFill>
              </a:rPr>
              <a:t>eděli),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intervalovou (po-ne) a průměrnou intervalovou (po-ne).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2459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/>
                <a:gridCol w="557093"/>
                <a:gridCol w="537998"/>
                <a:gridCol w="540024"/>
                <a:gridCol w="540024"/>
                <a:gridCol w="540024"/>
                <a:gridCol w="540024"/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 smtClean="0"/>
                        <a:t>po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1522279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2073821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3094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524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3626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3094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4179749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4179749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5292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2073821" y="2558051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-778413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</a:t>
            </a:r>
            <a:r>
              <a:rPr lang="cs-CZ" sz="2000" dirty="0" smtClean="0">
                <a:solidFill>
                  <a:srgbClr val="000000"/>
                </a:solidFill>
              </a:rPr>
              <a:t>t = 14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6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4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</a:t>
            </a:r>
            <a:r>
              <a:rPr lang="cs-CZ" sz="2000" u="sng" dirty="0" smtClean="0">
                <a:solidFill>
                  <a:srgbClr val="000000"/>
                </a:solidFill>
              </a:rPr>
              <a:t> t = 8      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</a:t>
            </a:r>
            <a:r>
              <a:rPr lang="cs-CZ" sz="2000" dirty="0" smtClean="0">
                <a:solidFill>
                  <a:srgbClr val="000000"/>
                </a:solidFill>
                <a:sym typeface="Symbol"/>
              </a:rPr>
              <a:t></a:t>
            </a:r>
            <a:r>
              <a:rPr lang="cs-CZ" sz="2000" dirty="0" smtClean="0">
                <a:solidFill>
                  <a:srgbClr val="000000"/>
                </a:solidFill>
              </a:rPr>
              <a:t> 63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           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1862221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765941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668344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252160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065065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065064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634301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3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9985042-a0f5-4dd1-8fb0-ba55bac83a3c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2239</Words>
  <Application>Microsoft Office PowerPoint</Application>
  <PresentationFormat>Předvádění na obrazovce (4:3)</PresentationFormat>
  <Paragraphs>723</Paragraphs>
  <Slides>92</Slides>
  <Notes>42</Notes>
  <HiddenSlides>0</HiddenSlides>
  <MMClips>0</MMClips>
  <ScaleCrop>false</ScaleCrop>
  <HeadingPairs>
    <vt:vector size="6" baseType="variant">
      <vt:variant>
        <vt:lpstr>Motiv</vt:lpstr>
      </vt:variant>
      <vt:variant>
        <vt:i4>7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92</vt:i4>
      </vt:variant>
    </vt:vector>
  </HeadingPairs>
  <TitlesOfParts>
    <vt:vector size="101" baseType="lpstr">
      <vt:lpstr>Výchozí návrh</vt:lpstr>
      <vt:lpstr>1_Výchozí návrh</vt:lpstr>
      <vt:lpstr>Motiv systému Office</vt:lpstr>
      <vt:lpstr>1_Motiv systému Office</vt:lpstr>
      <vt:lpstr>2_Motiv systému Office</vt:lpstr>
      <vt:lpstr>3_Motiv systému Office</vt:lpstr>
      <vt:lpstr>2_Výchozí návrh</vt:lpstr>
      <vt:lpstr>MSDraw</vt:lpstr>
      <vt:lpstr>Fotografie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ZDRAVÍ JAKO KONTINUUM</vt:lpstr>
      <vt:lpstr>Prezentace aplikace PowerPoint</vt:lpstr>
      <vt:lpstr>Prezentace aplikace PowerPoint</vt:lpstr>
      <vt:lpstr>Prezentace aplikace PowerPoint</vt:lpstr>
      <vt:lpstr>NEMOC A POHODA</vt:lpstr>
      <vt:lpstr>Prezentace aplikace PowerPoint</vt:lpstr>
      <vt:lpstr>Prezentace aplikace PowerPoint</vt:lpstr>
      <vt:lpstr>Prezentace aplikace PowerPoint</vt:lpstr>
      <vt:lpstr>Pojetí zdraví dle Mildred Blaxter</vt:lpstr>
      <vt:lpstr>Pojetí zdraví dle Mildred Blaxter</vt:lpstr>
      <vt:lpstr>Pojetí zdraví dle Mildred Blaxter</vt:lpstr>
      <vt:lpstr>Prezentace aplikace PowerPoint</vt:lpstr>
      <vt:lpstr>Biomedicínský model zdraví</vt:lpstr>
      <vt:lpstr>Prezentace aplikace PowerPoint</vt:lpstr>
      <vt:lpstr>Prezentace aplikace PowerPoint</vt:lpstr>
      <vt:lpstr>NEMOC</vt:lpstr>
      <vt:lpstr>FENOMÉN LEDOVCE</vt:lpstr>
      <vt:lpstr>PŘIROZENÁ HISTORIE NEMOCI</vt:lpstr>
      <vt:lpstr>Prezentace aplikace PowerPoint</vt:lpstr>
      <vt:lpstr>EPIDEMIOLOGIE</vt:lpstr>
      <vt:lpstr>VÝVOJ OBSAHU EPIDEMIOLOGIE</vt:lpstr>
      <vt:lpstr>VÝVOJ OBSAHU EPIDEMIOLOGIE</vt:lpstr>
      <vt:lpstr>VÝVOJ OBSAHU EPIDEMIOLOGIE</vt:lpstr>
      <vt:lpstr>VÝCHODISKA EPIDEMIOLOGIE</vt:lpstr>
      <vt:lpstr>DĚLENÍ EPIDEMIOLOGIE</vt:lpstr>
      <vt:lpstr>Prezentace aplikace PowerPoint</vt:lpstr>
      <vt:lpstr>VÝVOJ OBSAHU EPIDEMIOLOGIE</vt:lpstr>
      <vt:lpstr>PŘÍKLADY EPIDEMIOLOGICKÉHO MYŠLENÍ V HISTORII LÉKAŘSTVÍ</vt:lpstr>
      <vt:lpstr>John Snow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Příčinnost v epidemiologii</vt:lpstr>
      <vt:lpstr>ETIOLOGIE</vt:lpstr>
      <vt:lpstr>HLAVNÍ ZÁSADY</vt:lpstr>
      <vt:lpstr>VZTAH PŘÍČINY A NÁSLEDKU (NEMOCI)</vt:lpstr>
      <vt:lpstr>VZTAH PŘÍČINY A NÁSLEDKU (NEMOCI)</vt:lpstr>
      <vt:lpstr>VZTAH PŘÍČINY A NÁSLEDKU (NEMOCI)</vt:lpstr>
      <vt:lpstr>VZTAH PŘÍČINY A NÁSLEDKU (NEMOCI)</vt:lpstr>
      <vt:lpstr>VZTAH PŘÍČINY A NÁSLEDKU (NEMOCI)</vt:lpstr>
      <vt:lpstr>ETIOLOGICKÉ MODELY</vt:lpstr>
      <vt:lpstr>OSOBA - ETIOLOGICKÝ ČINITEL - PROSTŘEDÍ</vt:lpstr>
      <vt:lpstr>OSOBA - ETIOLOGICKÝ ČINITEL - PROSTŘEDÍ</vt:lpstr>
      <vt:lpstr>OSOBA - ETIOLOGICKÝ ČINITEL - PROSTŘEDÍ</vt:lpstr>
      <vt:lpstr>OSOBA-ZNAK-NEMOC </vt:lpstr>
      <vt:lpstr>Prezentace aplikace PowerPoint</vt:lpstr>
      <vt:lpstr>VŽDY MUSÍME DEFINOVAT</vt:lpstr>
      <vt:lpstr>Určení jednotky měření</vt:lpstr>
      <vt:lpstr>Určení sledované (exponované, cílové) populace </vt:lpstr>
      <vt:lpstr>Určení času</vt:lpstr>
      <vt:lpstr>Základní ukazatele nemocnosti</vt:lpstr>
      <vt:lpstr>Průměrná doba trvání nemoci </vt:lpstr>
      <vt:lpstr>Prezentace aplikace PowerPoint</vt:lpstr>
      <vt:lpstr>Incidence</vt:lpstr>
      <vt:lpstr>Prezentace aplikace PowerPoint</vt:lpstr>
      <vt:lpstr>Incidence</vt:lpstr>
      <vt:lpstr>Incidence risk</vt:lpstr>
      <vt:lpstr>Prezentace aplikace PowerPoint</vt:lpstr>
      <vt:lpstr>Prezentace aplikace PowerPoint</vt:lpstr>
      <vt:lpstr>Výsledky longitudinální studie diabetu (starší ženy s pozitivní rodinnou anamnézou) </vt:lpstr>
      <vt:lpstr>Incidence rate</vt:lpstr>
      <vt:lpstr>Incidence rate</vt:lpstr>
      <vt:lpstr>Výsledky longitudinální studie diabetu (starší ženy s pozitivní rodinnou anamnézou) </vt:lpstr>
      <vt:lpstr>Incidence ODDS</vt:lpstr>
      <vt:lpstr>Výsledky longitudinální studie diabetu (straší ženy s pozitivní rodinnou anamnézou) </vt:lpstr>
      <vt:lpstr>Incidence ODDS</vt:lpstr>
      <vt:lpstr>Prevalence (P)</vt:lpstr>
      <vt:lpstr>Prevalence (P)</vt:lpstr>
      <vt:lpstr>Vývoj počtu diabetiků v letech 2005-2010</vt:lpstr>
      <vt:lpstr>Epidemiologie zubního kazu u dětí </vt:lpstr>
      <vt:lpstr>Okamžiková prevalence</vt:lpstr>
      <vt:lpstr>Intervalová prevalence</vt:lpstr>
      <vt:lpstr>Průměrná intervalová prevalence</vt:lpstr>
      <vt:lpstr>Prezentace aplikace PowerPoint</vt:lpstr>
      <vt:lpstr>Vztah mezi ukazateli nemocnosti </vt:lpstr>
      <vt:lpstr>Vztah mezi ukazateli nemocnosti </vt:lpstr>
      <vt:lpstr>Vztah mezi ukazateli nemocnosti </vt:lpstr>
      <vt:lpstr>Prevalence a incidence</vt:lpstr>
      <vt:lpstr>Záznam o výskytu nemoci v souboru 200 osob v průběhu 1 týdne (po-ne)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LF Lektor</cp:lastModifiedBy>
  <cp:revision>46</cp:revision>
  <dcterms:created xsi:type="dcterms:W3CDTF">2016-02-29T08:27:08Z</dcterms:created>
  <dcterms:modified xsi:type="dcterms:W3CDTF">2017-03-28T10:49:26Z</dcterms:modified>
</cp:coreProperties>
</file>