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23"/>
  </p:notesMasterIdLst>
  <p:sldIdLst>
    <p:sldId id="563" r:id="rId2"/>
    <p:sldId id="564" r:id="rId3"/>
    <p:sldId id="565" r:id="rId4"/>
    <p:sldId id="566" r:id="rId5"/>
    <p:sldId id="567" r:id="rId6"/>
    <p:sldId id="568" r:id="rId7"/>
    <p:sldId id="569" r:id="rId8"/>
    <p:sldId id="570" r:id="rId9"/>
    <p:sldId id="571" r:id="rId10"/>
    <p:sldId id="572" r:id="rId11"/>
    <p:sldId id="573" r:id="rId12"/>
    <p:sldId id="574" r:id="rId13"/>
    <p:sldId id="575" r:id="rId14"/>
    <p:sldId id="576" r:id="rId15"/>
    <p:sldId id="577" r:id="rId16"/>
    <p:sldId id="578" r:id="rId17"/>
    <p:sldId id="579" r:id="rId18"/>
    <p:sldId id="581" r:id="rId19"/>
    <p:sldId id="580" r:id="rId20"/>
    <p:sldId id="582" r:id="rId21"/>
    <p:sldId id="583" r:id="rId22"/>
  </p:sldIdLst>
  <p:sldSz cx="9144000" cy="6858000" type="screen4x3"/>
  <p:notesSz cx="6858000" cy="9144000"/>
  <p:custDataLst>
    <p:tags r:id="rId2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4673A-7367-4227-A218-1C7895D40CDE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042E5-5B96-4AB6-BF68-A7D2703BF9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50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00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8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39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1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5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3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6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0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06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9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3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18DD-CE6A-4B4A-8514-FBC231F951F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11.4.2017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23F7E-EF9F-40A7-B541-17F615DCF5A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24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Diagnostické testy                                  v epidemiologii</a:t>
            </a:r>
            <a:endParaRPr lang="cs-CZ" b="1" cap="all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8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000" b="1" dirty="0">
                <a:latin typeface="Arial" pitchFamily="34" charset="0"/>
                <a:cs typeface="Arial" pitchFamily="34" charset="0"/>
              </a:rPr>
              <a:t>CHARAKTERISTIKY </a:t>
            </a:r>
            <a:r>
              <a:rPr lang="cs-CZ" sz="3000" b="1" dirty="0" smtClean="0">
                <a:latin typeface="Arial" pitchFamily="34" charset="0"/>
                <a:cs typeface="Arial" pitchFamily="34" charset="0"/>
              </a:rPr>
              <a:t>VALIDITY</a:t>
            </a: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Senzitivita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pozitivní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osobu, která je skutečně nemocná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 </a:t>
            </a:r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negativní osobu, která je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skutečně zdravá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0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676456" cy="478539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b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pozitivní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c</a:t>
                </a: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negativní</a:t>
                </a:r>
                <a:r>
                  <a:rPr lang="cs-CZ" sz="1800" b="1" dirty="0" smtClean="0"/>
                  <a:t>	</a:t>
                </a:r>
                <a:endParaRPr lang="cs-CZ" sz="1800" b="1" dirty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r>
                  <a:rPr lang="cs-CZ" sz="3000" b="1" dirty="0" smtClean="0">
                    <a:solidFill>
                      <a:srgbClr val="FF0000"/>
                    </a:solidFill>
                  </a:rPr>
                  <a:t>Senzitivita </a:t>
                </a:r>
                <a:r>
                  <a:rPr lang="cs-CZ" sz="1900" b="1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𝐚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𝐜</m:t>
                        </m:r>
                      </m:den>
                    </m:f>
                  </m:oMath>
                </a14:m>
                <a:r>
                  <a:rPr lang="cs-CZ" sz="2400" b="1" dirty="0" smtClean="0"/>
                  <a:t>   </a:t>
                </a:r>
                <a:r>
                  <a:rPr lang="cs-CZ" sz="1900" b="1" dirty="0" smtClean="0"/>
                  <a:t>x 100 (%)    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vysoká senzitivita  = málo FN</a:t>
                </a:r>
                <a:endParaRPr lang="cs-CZ" sz="1800" b="1" dirty="0" smtClean="0"/>
              </a:p>
              <a:p>
                <a:pPr marL="0" indent="0">
                  <a:buNone/>
                </a:pPr>
                <a:endParaRPr lang="cs-CZ" sz="30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3000" b="1" dirty="0" smtClean="0">
                    <a:solidFill>
                      <a:srgbClr val="FF0000"/>
                    </a:solidFill>
                  </a:rPr>
                  <a:t>Specifita (specificita) </a:t>
                </a:r>
                <a:r>
                  <a:rPr lang="cs-CZ" sz="1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𝐛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</a:t>
                </a:r>
                <a:r>
                  <a:rPr lang="cs-CZ" sz="1800" b="1" dirty="0"/>
                  <a:t>(%) </a:t>
                </a:r>
                <a:r>
                  <a:rPr lang="cs-CZ" sz="1800" b="1" dirty="0" smtClean="0"/>
                  <a:t>  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vysoká specifita  </a:t>
                </a:r>
                <a:r>
                  <a:rPr lang="cs-CZ" sz="1900" b="1" dirty="0">
                    <a:latin typeface="Arial" pitchFamily="34" charset="0"/>
                    <a:cs typeface="Arial" pitchFamily="34" charset="0"/>
                  </a:rPr>
                  <a:t>= málo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FP</a:t>
                </a:r>
                <a:endParaRPr lang="cs-CZ" sz="1900" b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676456" cy="4785395"/>
              </a:xfrm>
              <a:blipFill rotWithShape="1">
                <a:blip r:embed="rId2"/>
                <a:stretch>
                  <a:fillRect l="-1687" r="-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15" y="1412776"/>
            <a:ext cx="5980113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6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806832" y="1729684"/>
            <a:ext cx="1182633" cy="118430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786081" y="1703944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016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33CC"/>
                </a:solidFill>
                <a:latin typeface="Arial Black" pitchFamily="34" charset="0"/>
              </a:rPr>
              <a:t>Vlastnosti </a:t>
            </a:r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40179"/>
            <a:ext cx="8661648" cy="53851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       N = osoby s nemocí                    </a:t>
            </a:r>
            <a:r>
              <a:rPr lang="cs-CZ" sz="2600" b="1" dirty="0" smtClean="0">
                <a:solidFill>
                  <a:srgbClr val="0000CC"/>
                </a:solidFill>
              </a:rPr>
              <a:t>P = osoby na test pozitivní  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/>
              <a:t>A: Test je naprosto senzitivní a naprosto specifický.</a:t>
            </a:r>
          </a:p>
          <a:p>
            <a:pPr marL="0" indent="0">
              <a:buNone/>
            </a:pPr>
            <a:r>
              <a:rPr lang="cs-CZ" sz="2800" b="1" dirty="0" smtClean="0"/>
              <a:t>B</a:t>
            </a:r>
            <a:r>
              <a:rPr lang="cs-CZ" sz="2800" b="1" dirty="0"/>
              <a:t>: Test je naprosto </a:t>
            </a:r>
            <a:r>
              <a:rPr lang="cs-CZ" sz="2800" b="1" dirty="0" smtClean="0"/>
              <a:t>nesenzitivní </a:t>
            </a:r>
            <a:r>
              <a:rPr lang="cs-CZ" sz="2800" b="1" dirty="0"/>
              <a:t>a naprosto </a:t>
            </a:r>
            <a:r>
              <a:rPr lang="cs-CZ" sz="2800" b="1" dirty="0" smtClean="0"/>
              <a:t>nespecifický.</a:t>
            </a:r>
          </a:p>
          <a:p>
            <a:pPr marL="0" indent="0">
              <a:buNone/>
            </a:pPr>
            <a:r>
              <a:rPr lang="cs-CZ" sz="2800" b="1" dirty="0" smtClean="0"/>
              <a:t>C: </a:t>
            </a:r>
            <a:r>
              <a:rPr lang="cs-CZ" sz="2800" b="1" dirty="0"/>
              <a:t>Test je naprosto </a:t>
            </a:r>
            <a:r>
              <a:rPr lang="cs-CZ" sz="2800" b="1" dirty="0" smtClean="0"/>
              <a:t>senzitivní, ale málo specifický.</a:t>
            </a:r>
          </a:p>
          <a:p>
            <a:pPr marL="0" indent="0">
              <a:buNone/>
            </a:pPr>
            <a:r>
              <a:rPr lang="cs-CZ" sz="2800" b="1" dirty="0" smtClean="0"/>
              <a:t>D: </a:t>
            </a:r>
            <a:r>
              <a:rPr lang="cs-CZ" sz="2800" b="1" dirty="0"/>
              <a:t>Test je </a:t>
            </a:r>
            <a:r>
              <a:rPr lang="cs-CZ" sz="2800" b="1" dirty="0" smtClean="0"/>
              <a:t>málo senzitivní, ale </a:t>
            </a:r>
            <a:r>
              <a:rPr lang="cs-CZ" sz="2800" b="1" dirty="0"/>
              <a:t>naprosto specifický.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059832" y="1161325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4644008" y="1350498"/>
            <a:ext cx="1800200" cy="1849179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555776" y="2316012"/>
            <a:ext cx="1224136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894969" y="1381905"/>
            <a:ext cx="1224136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6685646" y="1268760"/>
            <a:ext cx="1918802" cy="201425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7318597" y="1880828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91448" y="1118112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396984" y="1118112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493326" y="1118111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581558" y="1118110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010217" y="319967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106697" y="3227923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prstClr val="black"/>
                </a:solidFill>
              </a:rPr>
              <a:t>B</a:t>
            </a:r>
            <a:endParaRPr lang="cs-CZ" b="1" dirty="0">
              <a:solidFill>
                <a:prstClr val="black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96743" y="3191502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prstClr val="black"/>
                </a:solidFill>
              </a:rPr>
              <a:t>C</a:t>
            </a:r>
            <a:endParaRPr lang="cs-CZ" b="1" dirty="0">
              <a:solidFill>
                <a:prstClr val="black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280886" y="3197116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prstClr val="black"/>
                </a:solidFill>
              </a:rPr>
              <a:t>D</a:t>
            </a:r>
            <a:endParaRPr lang="cs-CZ" b="1" dirty="0">
              <a:solidFill>
                <a:prstClr val="black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038109" y="209042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 </a:t>
            </a:r>
            <a:r>
              <a:rPr lang="cs-CZ" b="1" dirty="0" smtClean="0">
                <a:solidFill>
                  <a:prstClr val="black"/>
                </a:solidFill>
              </a:rPr>
              <a:t>= </a:t>
            </a:r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990573" y="2740729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494629" y="1519792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292079" y="2732326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180930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977995" y="1743775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753394" y="237650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26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994122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rgbClr val="0000FF"/>
                </a:solidFill>
              </a:rPr>
              <a:t>Hemokult</a:t>
            </a:r>
            <a:r>
              <a:rPr lang="cs-CZ" sz="4000" dirty="0">
                <a:solidFill>
                  <a:srgbClr val="0000FF"/>
                </a:solidFill>
              </a:rPr>
              <a:t> (test na okultní krvácení ve stolici)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014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Nízká senzitivita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(cca 30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%) - hodně FN výsledků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řada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nemocných jedinců unikne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nepoznána. </a:t>
            </a:r>
            <a:endParaRPr lang="cs-CZ" sz="2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Vysoká </a:t>
            </a: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specificita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(cca 100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%) – málo FP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výsledků,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tj. málo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zbytečných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kolonoskopií.</a:t>
            </a:r>
            <a:endParaRPr lang="cs-CZ" sz="2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 smtClean="0">
                <a:latin typeface="Arial" charset="0"/>
                <a:cs typeface="Arial" charset="0"/>
              </a:rPr>
              <a:t>HK je vhodný </a:t>
            </a:r>
            <a:r>
              <a:rPr lang="cs-CZ" sz="2600" b="1" dirty="0">
                <a:latin typeface="Arial" charset="0"/>
                <a:cs typeface="Arial" charset="0"/>
              </a:rPr>
              <a:t>pro </a:t>
            </a:r>
            <a:r>
              <a:rPr lang="cs-CZ" sz="2600" b="1" dirty="0" smtClean="0">
                <a:latin typeface="Arial" charset="0"/>
                <a:cs typeface="Arial" charset="0"/>
              </a:rPr>
              <a:t>screeningové </a:t>
            </a:r>
            <a:r>
              <a:rPr lang="cs-CZ" sz="2600" dirty="0" smtClean="0">
                <a:latin typeface="Arial" charset="0"/>
                <a:cs typeface="Arial" charset="0"/>
              </a:rPr>
              <a:t>programy - pro </a:t>
            </a:r>
            <a:r>
              <a:rPr lang="cs-CZ" sz="2600" dirty="0">
                <a:latin typeface="Arial" charset="0"/>
                <a:cs typeface="Arial" charset="0"/>
              </a:rPr>
              <a:t>vysokou specificitu a cenovou </a:t>
            </a:r>
            <a:r>
              <a:rPr lang="cs-CZ" sz="2600" dirty="0" smtClean="0">
                <a:latin typeface="Arial" charset="0"/>
                <a:cs typeface="Arial" charset="0"/>
              </a:rPr>
              <a:t>nenáročnost.</a:t>
            </a:r>
            <a:endParaRPr lang="cs-CZ" sz="26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>
                <a:latin typeface="Arial" charset="0"/>
                <a:cs typeface="Arial" charset="0"/>
              </a:rPr>
              <a:t>Imunochemické testy </a:t>
            </a:r>
            <a:r>
              <a:rPr lang="cs-CZ" sz="2600" dirty="0">
                <a:latin typeface="Arial" charset="0"/>
                <a:cs typeface="Arial" charset="0"/>
              </a:rPr>
              <a:t>vyšší </a:t>
            </a:r>
            <a:r>
              <a:rPr lang="cs-CZ" sz="2600" dirty="0" smtClean="0">
                <a:latin typeface="Arial" charset="0"/>
                <a:cs typeface="Arial" charset="0"/>
              </a:rPr>
              <a:t>senzitivita, </a:t>
            </a:r>
            <a:r>
              <a:rPr lang="cs-CZ" sz="2600" dirty="0">
                <a:latin typeface="Arial" charset="0"/>
                <a:cs typeface="Arial" charset="0"/>
              </a:rPr>
              <a:t>ale menší </a:t>
            </a:r>
            <a:r>
              <a:rPr lang="cs-CZ" sz="2600" dirty="0" smtClean="0">
                <a:latin typeface="Arial" charset="0"/>
                <a:cs typeface="Arial" charset="0"/>
              </a:rPr>
              <a:t>specifita, tj.  </a:t>
            </a:r>
            <a:r>
              <a:rPr lang="cs-CZ" sz="2600" dirty="0">
                <a:latin typeface="Arial" charset="0"/>
                <a:cs typeface="Arial" charset="0"/>
              </a:rPr>
              <a:t>mnoho faleš. </a:t>
            </a:r>
            <a:r>
              <a:rPr lang="cs-CZ" sz="2600" dirty="0" err="1">
                <a:latin typeface="Arial" charset="0"/>
                <a:cs typeface="Arial" charset="0"/>
              </a:rPr>
              <a:t>poz</a:t>
            </a:r>
            <a:r>
              <a:rPr lang="cs-CZ" sz="2600" dirty="0">
                <a:latin typeface="Arial" charset="0"/>
                <a:cs typeface="Arial" charset="0"/>
              </a:rPr>
              <a:t>. v</a:t>
            </a:r>
            <a:r>
              <a:rPr lang="cs-CZ" sz="2600" dirty="0" smtClean="0">
                <a:latin typeface="Arial" charset="0"/>
                <a:cs typeface="Arial" charset="0"/>
              </a:rPr>
              <a:t>ýsledků = </a:t>
            </a:r>
            <a:r>
              <a:rPr lang="cs-CZ" sz="2600" dirty="0">
                <a:latin typeface="Arial" charset="0"/>
                <a:cs typeface="Arial" charset="0"/>
              </a:rPr>
              <a:t>mnoho kolonoskopií </a:t>
            </a:r>
            <a:r>
              <a:rPr lang="cs-CZ" sz="2600" dirty="0" smtClean="0">
                <a:latin typeface="Arial" charset="0"/>
                <a:cs typeface="Arial" charset="0"/>
              </a:rPr>
              <a:t>= </a:t>
            </a:r>
            <a:r>
              <a:rPr lang="cs-CZ" sz="2600" dirty="0">
                <a:latin typeface="Arial" charset="0"/>
                <a:cs typeface="Arial" charset="0"/>
              </a:rPr>
              <a:t>vyšší cena </a:t>
            </a:r>
            <a:r>
              <a:rPr lang="cs-CZ" sz="2600" dirty="0" smtClean="0">
                <a:latin typeface="Arial" charset="0"/>
                <a:cs typeface="Arial" charset="0"/>
              </a:rPr>
              <a:t>- ekonomicky nevýhodné. </a:t>
            </a:r>
            <a:endParaRPr lang="cs-CZ" sz="2600" dirty="0">
              <a:latin typeface="Arial" charset="0"/>
              <a:cs typeface="Arial" charset="0"/>
            </a:endParaRPr>
          </a:p>
          <a:p>
            <a:pPr marL="0" indent="0">
              <a:spcAft>
                <a:spcPts val="1400"/>
              </a:spcAft>
              <a:buNone/>
            </a:pPr>
            <a:endParaRPr lang="cs-CZ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500" b="1" cap="all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Ukazatele predikce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význam </a:t>
            </a:r>
            <a:r>
              <a:rPr lang="cs-CZ" dirty="0">
                <a:latin typeface="Arial" pitchFamily="34" charset="0"/>
                <a:cs typeface="Arial" pitchFamily="34" charset="0"/>
              </a:rPr>
              <a:t>pozitivního či negativního výsledku testu pro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jedince</a:t>
            </a:r>
            <a:r>
              <a:rPr lang="cs-CZ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Pozitivní prediktivní hodnota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>
                <a:latin typeface="Arial" pitchFamily="34" charset="0"/>
                <a:cs typeface="Arial" pitchFamily="34" charset="0"/>
              </a:rPr>
              <a:t>pravděpodobnost, že osoba označená testem jako pozitivní, je skutečně nemocná</a:t>
            </a:r>
          </a:p>
          <a:p>
            <a:pPr marL="0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Negativní prediktivní hodnota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>
                <a:latin typeface="Arial" pitchFamily="34" charset="0"/>
                <a:cs typeface="Arial" pitchFamily="34" charset="0"/>
              </a:rPr>
              <a:t>pravděpodobnost, že osoba označená testem jako negativní je skutečně zdravá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8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31571" y="1196752"/>
                <a:ext cx="8229600" cy="54006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9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b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pozitivní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negativní</a:t>
                </a:r>
                <a:r>
                  <a:rPr lang="cs-CZ" sz="1800" b="1" dirty="0" smtClean="0"/>
                  <a:t>	</a:t>
                </a:r>
              </a:p>
              <a:p>
                <a:pPr marL="0" indent="0">
                  <a:buNone/>
                </a:pPr>
                <a:endParaRPr lang="cs-CZ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28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Pozit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 predikt. </a:t>
                </a:r>
                <a:r>
                  <a:rPr lang="cs-CZ" sz="28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odnota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400" b="1">
                            <a:latin typeface="Cambria Math"/>
                          </a:rPr>
                          <m:t>𝐚</m:t>
                        </m:r>
                        <m:r>
                          <a:rPr lang="cs-CZ" sz="2400" b="1">
                            <a:latin typeface="Cambria Math"/>
                          </a:rPr>
                          <m:t> + </m:t>
                        </m:r>
                        <m:r>
                          <a:rPr lang="cs-CZ" sz="2400" b="1">
                            <a:latin typeface="Cambria Math"/>
                          </a:rPr>
                          <m:t>𝐛</m:t>
                        </m:r>
                      </m:den>
                    </m:f>
                  </m:oMath>
                </a14:m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Vysoká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= málo FP</a:t>
                </a:r>
              </a:p>
              <a:p>
                <a:pPr marL="0" indent="0">
                  <a:buNone/>
                </a:pPr>
                <a:endParaRPr lang="cs-CZ" sz="1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Negat. </a:t>
                </a:r>
                <a:r>
                  <a:rPr lang="cs-CZ" sz="28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predikt. hodnota  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2400" b="1">
                            <a:latin typeface="Cambria Math"/>
                          </a:rPr>
                          <m:t>𝐜</m:t>
                        </m:r>
                        <m:r>
                          <a:rPr lang="cs-CZ" sz="2400" b="1">
                            <a:latin typeface="Cambria Math"/>
                          </a:rPr>
                          <m:t>+</m:t>
                        </m:r>
                        <m:r>
                          <a:rPr lang="cs-CZ" sz="2400" b="1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Vysoká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málo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FN</a:t>
                </a:r>
                <a:endParaRPr lang="cs-CZ" sz="1800" b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571" y="1196752"/>
                <a:ext cx="8229600" cy="5400600"/>
              </a:xfrm>
              <a:blipFill rotWithShape="1">
                <a:blip r:embed="rId2"/>
                <a:stretch>
                  <a:fillRect l="-1556" b="-11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5980113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03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196752"/>
                <a:ext cx="8445624" cy="50014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400" b="1" dirty="0" smtClean="0">
                    <a:latin typeface="Arial" pitchFamily="34" charset="0"/>
                    <a:cs typeface="Arial" pitchFamily="34" charset="0"/>
                  </a:rPr>
                  <a:t>Prediktivní hodnoty </a:t>
                </a:r>
                <a:r>
                  <a:rPr lang="cs-CZ" sz="2400" b="1" dirty="0">
                    <a:latin typeface="Arial" pitchFamily="34" charset="0"/>
                    <a:cs typeface="Arial" pitchFamily="34" charset="0"/>
                  </a:rPr>
                  <a:t>testu </a:t>
                </a:r>
                <a:r>
                  <a:rPr lang="cs-CZ" sz="2400" b="1" dirty="0" smtClean="0">
                    <a:latin typeface="Arial" pitchFamily="34" charset="0"/>
                    <a:cs typeface="Arial" pitchFamily="34" charset="0"/>
                  </a:rPr>
                  <a:t>jsou dány:</a:t>
                </a:r>
              </a:p>
              <a:p>
                <a:pPr marL="0" indent="0">
                  <a:buNone/>
                </a:pPr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Senzitivitou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a 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specifitou 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testu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Prevalencí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sledované nemoci v populaci. </a:t>
                </a:r>
              </a:p>
              <a:p>
                <a:pPr marL="857250" lvl="1" indent="-457200"/>
                <a:r>
                  <a:rPr lang="cs-CZ" dirty="0" smtClean="0">
                    <a:latin typeface="Arial" pitchFamily="34" charset="0"/>
                    <a:cs typeface="Arial" pitchFamily="34" charset="0"/>
                  </a:rPr>
                  <a:t>Čím je nemoc v populaci běžnější, tím je vyšší pravděpodobnost, že osoba s pozitivním výsledkem testu je skutečně nemocná.</a:t>
                </a:r>
              </a:p>
              <a:p>
                <a:pPr marL="1257300" lvl="2" indent="-457200"/>
                <a:r>
                  <a:rPr lang="cs-CZ" sz="2800" dirty="0" smtClean="0"/>
                  <a:t>Prevalence nemoci = </a:t>
                </a:r>
                <a:r>
                  <a:rPr lang="cs-CZ" sz="2800" dirty="0" smtClean="0">
                    <a:cs typeface="Arial" charset="0"/>
                  </a:rPr>
                  <a:t>0</a:t>
                </a:r>
                <a:r>
                  <a:rPr lang="cs-CZ" sz="2800" dirty="0">
                    <a:cs typeface="Arial" charset="0"/>
                  </a:rPr>
                  <a:t>: </a:t>
                </a:r>
                <a:r>
                  <a:rPr lang="cs-CZ" sz="2800" dirty="0" smtClean="0">
                    <a:cs typeface="Arial" charset="0"/>
                  </a:rPr>
                  <a:t> </a:t>
                </a:r>
                <a:r>
                  <a:rPr lang="cs-CZ" sz="2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2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2800" dirty="0" smtClean="0">
                    <a:cs typeface="Arial" charset="0"/>
                  </a:rPr>
                  <a:t> = 0%, tj. </a:t>
                </a:r>
                <a:r>
                  <a:rPr lang="cs-CZ" sz="2800" b="1" dirty="0" smtClean="0">
                    <a:solidFill>
                      <a:srgbClr val="0000CC"/>
                    </a:solidFill>
                    <a:cs typeface="Arial" charset="0"/>
                  </a:rPr>
                  <a:t>a = 0</a:t>
                </a:r>
              </a:p>
              <a:p>
                <a:pPr marL="1257300" lvl="2" indent="-457200"/>
                <a:r>
                  <a:rPr lang="cs-CZ" sz="2800" dirty="0" smtClean="0">
                    <a:cs typeface="Arial" charset="0"/>
                  </a:rPr>
                  <a:t>Prevalence </a:t>
                </a:r>
                <a:r>
                  <a:rPr lang="cs-CZ" sz="2800" dirty="0">
                    <a:cs typeface="Arial" charset="0"/>
                  </a:rPr>
                  <a:t>nemoci </a:t>
                </a:r>
                <a:r>
                  <a:rPr lang="cs-CZ" sz="2800" dirty="0" smtClean="0">
                    <a:cs typeface="Arial" charset="0"/>
                  </a:rPr>
                  <a:t>= 100</a:t>
                </a:r>
                <a:r>
                  <a:rPr lang="cs-CZ" sz="2800" dirty="0">
                    <a:cs typeface="Arial" charset="0"/>
                  </a:rPr>
                  <a:t>%: </a:t>
                </a:r>
                <a:r>
                  <a:rPr lang="cs-CZ" sz="28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2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2800" dirty="0" smtClean="0">
                    <a:cs typeface="Arial" charset="0"/>
                  </a:rPr>
                  <a:t> = 100%, tj. </a:t>
                </a:r>
                <a:r>
                  <a:rPr lang="cs-CZ" sz="2800" b="1" dirty="0" smtClean="0">
                    <a:solidFill>
                      <a:srgbClr val="0000CC"/>
                    </a:solidFill>
                    <a:cs typeface="Arial" charset="0"/>
                  </a:rPr>
                  <a:t>b = 0</a:t>
                </a:r>
                <a:endParaRPr lang="cs-CZ" sz="2800" b="1" dirty="0">
                  <a:solidFill>
                    <a:srgbClr val="0000CC"/>
                  </a:solidFill>
                  <a:cs typeface="Arial" charset="0"/>
                </a:endParaRPr>
              </a:p>
              <a:p>
                <a:pPr marL="400050" lvl="1" indent="0">
                  <a:buNone/>
                </a:pPr>
                <a:r>
                  <a:rPr lang="cs-CZ" sz="24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cs-CZ" sz="24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Pozit</a:t>
                </a:r>
                <a:r>
                  <a:rPr lang="cs-CZ" sz="2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 predikt. hodnota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6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1">
                            <a:solidFill>
                              <a:srgbClr val="0033CC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000" b="1">
                            <a:latin typeface="Cambria Math"/>
                          </a:rPr>
                          <m:t>𝐚</m:t>
                        </m:r>
                        <m:r>
                          <a:rPr lang="cs-CZ" sz="2000" b="1">
                            <a:latin typeface="Cambria Math"/>
                          </a:rPr>
                          <m:t> + </m:t>
                        </m:r>
                        <m:r>
                          <a:rPr lang="cs-CZ" sz="2000" b="1">
                            <a:latin typeface="Cambria Math"/>
                          </a:rPr>
                          <m:t>𝐛</m:t>
                        </m:r>
                      </m:den>
                    </m:f>
                  </m:oMath>
                </a14:m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400050" lvl="1" indent="0">
                  <a:buNone/>
                </a:pPr>
                <a:endParaRPr lang="cs-CZ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0050" lvl="1" indent="0">
                  <a:buNone/>
                </a:pPr>
                <a:endParaRPr lang="cs-CZ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196752"/>
                <a:ext cx="8445624" cy="5001419"/>
              </a:xfrm>
              <a:blipFill rotWithShape="1">
                <a:blip r:embed="rId2"/>
                <a:stretch>
                  <a:fillRect l="-1227" t="-853" r="-1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728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/>
              <a:t>Příklad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Vypočítejte změnu </a:t>
            </a:r>
            <a:r>
              <a:rPr lang="cs-CZ" sz="2000" b="1" dirty="0" smtClean="0"/>
              <a:t>senzitivity, </a:t>
            </a:r>
            <a:r>
              <a:rPr lang="cs-CZ" sz="2000" b="1" dirty="0"/>
              <a:t>specifity </a:t>
            </a:r>
            <a:r>
              <a:rPr lang="cs-CZ" sz="2000" b="1" dirty="0" smtClean="0"/>
              <a:t> a prediktivních hodnot testu při </a:t>
            </a:r>
            <a:r>
              <a:rPr lang="cs-CZ" sz="2000" b="1" dirty="0"/>
              <a:t>změně diagnostické hranice pro alternativní rozlišení anemie  (+/-) od normálního stavu z 10 g na 12 g hemoglobinu na 100ml krve</a:t>
            </a:r>
            <a:r>
              <a:rPr lang="cs-CZ" sz="2000" b="1" dirty="0" smtClean="0"/>
              <a:t>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10g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12g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542925" y="3213100"/>
          <a:ext cx="5783263" cy="177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Dokument" r:id="rId4" imgW="6120264" imgH="1877658" progId="Word.Document.12">
                  <p:embed/>
                </p:oleObj>
              </mc:Choice>
              <mc:Fallback>
                <p:oleObj name="Dokument" r:id="rId4" imgW="6120264" imgH="187765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213100"/>
                        <a:ext cx="5783263" cy="177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/>
          </p:nvPr>
        </p:nvGraphicFramePr>
        <p:xfrm>
          <a:off x="542925" y="5078413"/>
          <a:ext cx="5697538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Dokument" r:id="rId7" imgW="5857540" imgH="1397585" progId="Word.Document.12">
                  <p:embed/>
                </p:oleObj>
              </mc:Choice>
              <mc:Fallback>
                <p:oleObj name="Dokument" r:id="rId7" imgW="5857540" imgH="139758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5078413"/>
                        <a:ext cx="5697538" cy="1347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20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29600" cy="54726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Senzitivita:</a:t>
                </a:r>
                <a:endParaRPr lang="cs-CZ" sz="1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/>
                  <a:t>	SE</a:t>
                </a:r>
                <a:r>
                  <a:rPr lang="cs-CZ" sz="1800" b="1" baseline="-25000" dirty="0" smtClean="0"/>
                  <a:t>1</a:t>
                </a:r>
                <a:r>
                  <a:rPr lang="cs-CZ" sz="1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75% 		SE</a:t>
                </a:r>
                <a:r>
                  <a:rPr lang="cs-CZ" sz="1800" b="1" baseline="-25000" dirty="0" smtClean="0"/>
                  <a:t>2</a:t>
                </a:r>
                <a:r>
                  <a:rPr lang="cs-CZ" sz="1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95%</a:t>
                </a:r>
              </a:p>
              <a:p>
                <a:pPr marL="0" indent="0">
                  <a:buNone/>
                </a:pPr>
                <a:endParaRPr lang="cs-CZ" sz="18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Specifita:</a:t>
                </a:r>
                <a:endParaRPr lang="cs-CZ" sz="1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/>
                  <a:t>	SP</a:t>
                </a:r>
                <a:r>
                  <a:rPr lang="cs-CZ" sz="1800" b="1" baseline="-25000" dirty="0"/>
                  <a:t>1</a:t>
                </a:r>
                <a:r>
                  <a:rPr lang="cs-CZ" sz="1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𝟕𝟖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97,5 %      		SP</a:t>
                </a:r>
                <a:r>
                  <a:rPr lang="cs-CZ" sz="1800" b="1" baseline="-25000" dirty="0"/>
                  <a:t>2</a:t>
                </a:r>
                <a:r>
                  <a:rPr lang="cs-CZ" sz="1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𝟕𝟎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87,5%</a:t>
                </a:r>
              </a:p>
              <a:p>
                <a:pPr marL="0" indent="0">
                  <a:buNone/>
                </a:pP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Prediktivní hodnoty: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 P</a:t>
                </a:r>
                <a:r>
                  <a:rPr lang="cs-CZ" sz="1800" b="1" baseline="-25000" dirty="0"/>
                  <a:t>1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88,2%	 	P</a:t>
                </a:r>
                <a:r>
                  <a:rPr lang="cs-CZ" sz="1800" b="1" baseline="-25000" dirty="0"/>
                  <a:t>2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𝟐𝟗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65,5%</a:t>
                </a:r>
              </a:p>
              <a:p>
                <a:pPr marL="0" indent="0">
                  <a:buNone/>
                </a:pP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  P</a:t>
                </a:r>
                <a:r>
                  <a:rPr lang="cs-CZ" sz="1800" b="1" baseline="-25000" dirty="0"/>
                  <a:t>1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𝟕𝟖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 </m:t>
                        </m:r>
                        <m:r>
                          <a:rPr lang="cs-CZ" sz="1800" b="1" i="1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94,0%		 P</a:t>
                </a:r>
                <a:r>
                  <a:rPr lang="cs-CZ" sz="1800" b="1" baseline="-25000" dirty="0"/>
                  <a:t>2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𝟕𝟎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𝟕𝟏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98,6%</a:t>
                </a: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2000" dirty="0" smtClean="0">
                    <a:latin typeface="Arial" pitchFamily="34" charset="0"/>
                    <a:cs typeface="Arial" pitchFamily="34" charset="0"/>
                  </a:rPr>
                  <a:t>Celková validita diagnostického testu se nezvýší posunutím diagnostické meze (pouze zvyšujeme senzitivitu na úkor specifity    a opačně). </a:t>
                </a:r>
              </a:p>
              <a:p>
                <a:r>
                  <a:rPr lang="cs-CZ" sz="2000" dirty="0" smtClean="0">
                    <a:latin typeface="Arial" pitchFamily="34" charset="0"/>
                    <a:cs typeface="Arial" pitchFamily="34" charset="0"/>
                  </a:rPr>
                  <a:t>Správnějších výsledků je možno dosáhnout pouze </a:t>
                </a:r>
                <a:r>
                  <a:rPr lang="cs-CZ" sz="2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změnou diagnostického testu.</a:t>
                </a:r>
                <a:endParaRPr lang="cs-CZ" sz="20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2000" b="1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29600" cy="5472608"/>
              </a:xfrm>
              <a:blipFill rotWithShape="1">
                <a:blip r:embed="rId2"/>
                <a:stretch>
                  <a:fillRect l="-667" t="-1002" b="-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664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445624" cy="5760640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Ve skutečnosti  testy nebývají </a:t>
            </a:r>
            <a:r>
              <a:rPr lang="cs-CZ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ani zcela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specifické, </a:t>
            </a:r>
            <a:r>
              <a:rPr lang="cs-CZ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ani zcela senzitivní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Používáme-li pro rozlišení nemocných a zdravých hodnotu spojitého znaku, je důležité správně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zvolit hranici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mezi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pozitivním a negativním výsledkem testu – tzv.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diagnostickou mez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Stanovení diagnostické meze </a:t>
            </a:r>
            <a:r>
              <a:rPr lang="cs-CZ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rozhoduje o zastoupení falešně pozitivních a falešně negativních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výsledků testu.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4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Musíme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rozhodnout o každé osobě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 souboru, zda se vyznačuje přítomností sledované nemoci či nikoli.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Toto rozhodování probíhá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krátkém čase u velkého počtu lidí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proto musí být diagnostický proces co nejjednodušší.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Používají se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rutinní diagnostické testy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kterými sledujeme jeden nebo několik málo znaků typických pro zvolenou nemoc.</a:t>
            </a:r>
          </a:p>
          <a:p>
            <a:pPr marL="457200" lvl="1" indent="0">
              <a:spcBef>
                <a:spcPts val="1000"/>
              </a:spcBef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39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602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…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nulový podíl falešně  negativních, velmi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vysoký podíl falešně pozitivních</a:t>
            </a:r>
            <a:endParaRPr lang="cs-CZ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 …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nulový podíl falešně pozitivních, velmi </a:t>
            </a:r>
            <a:r>
              <a:rPr lang="cs-CZ" sz="2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vysoký podíl falešně negativních</a:t>
            </a:r>
            <a:endParaRPr lang="cs-CZ" sz="2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 …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podíl falešně pozitivních je přibližně stejný jako podíl falešně negativních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7552"/>
            <a:ext cx="7560840" cy="3393721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987824" y="2141142"/>
            <a:ext cx="0" cy="21612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 flipV="1">
            <a:off x="3677180" y="2165205"/>
            <a:ext cx="30724" cy="212891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347864" y="2141142"/>
            <a:ext cx="0" cy="215297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628582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12943" y="4232913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C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721040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B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932040" y="1772816"/>
            <a:ext cx="2880320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384806" y="1700808"/>
            <a:ext cx="165627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Diagnostická mez</a:t>
            </a:r>
            <a:endParaRPr lang="cs-CZ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4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4456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ba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druhy chyb (FP, FN)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však nebývají stejně závažné.</a:t>
            </a: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Konečné stanovení diagnostické závisí na mnoha okolnostech.</a:t>
            </a:r>
          </a:p>
          <a:p>
            <a:pPr marL="0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Např. diagnostickou mez pro vyhledání TBC nastavíme dost nízko, protože škody způsobené přehlednutím nějakého případu nemoci jsou větší, než škody způsobené pozitivním výsledkem testu u zdravých osob (tato chyba je snadno a rychle odstranitelná podrobným klinickým vyšetřením). 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2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Rutinní testy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 epidem.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tudiích mohou mít různou podobu: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jišťování symptomů,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klinické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aboratorní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měření  fyziologických funkcí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otazník (řízený rozhovor) aj.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8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7504" y="404664"/>
            <a:ext cx="4688260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620688"/>
            <a:ext cx="4317876" cy="72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KOHO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těch, kteří sami navštíví zdravotnické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zařízení</a:t>
            </a:r>
          </a:p>
          <a:p>
            <a:pPr marL="0" indent="0">
              <a:buNone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konkrétní </a:t>
            </a:r>
            <a:r>
              <a:rPr lang="cs-CZ" dirty="0">
                <a:latin typeface="Arial" pitchFamily="34" charset="0"/>
                <a:cs typeface="Arial" pitchFamily="34" charset="0"/>
              </a:rPr>
              <a:t>člověk a jeho nemoc (mechanismy jejího vzniku, příčiny patologických změn)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vyléčení </a:t>
            </a:r>
            <a:r>
              <a:rPr lang="cs-CZ" dirty="0">
                <a:latin typeface="Arial" pitchFamily="34" charset="0"/>
                <a:cs typeface="Arial" pitchFamily="34" charset="0"/>
              </a:rPr>
              <a:t>pacienta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427984" y="116632"/>
            <a:ext cx="5256584" cy="9361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51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51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38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620688"/>
            <a:ext cx="4427984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U KOHO: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různě definovaných skupin lidí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populací</a:t>
            </a:r>
          </a:p>
          <a:p>
            <a:pPr marL="0" indent="0"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populační </a:t>
            </a:r>
            <a:r>
              <a:rPr lang="cs-CZ" dirty="0">
                <a:latin typeface="Arial" pitchFamily="34" charset="0"/>
                <a:cs typeface="Arial" pitchFamily="34" charset="0"/>
              </a:rPr>
              <a:t>zdraví, frekvence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 rozložení nemoci </a:t>
            </a:r>
            <a:r>
              <a:rPr lang="cs-CZ" dirty="0">
                <a:latin typeface="Arial" pitchFamily="34" charset="0"/>
                <a:cs typeface="Arial" pitchFamily="34" charset="0"/>
              </a:rPr>
              <a:t>v populaci, její závažnost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všechny okolnosti, které s výskytem a rozložením nemoci souvisejí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prevence </a:t>
            </a:r>
            <a:r>
              <a:rPr lang="cs-CZ" dirty="0">
                <a:latin typeface="Arial" pitchFamily="34" charset="0"/>
                <a:cs typeface="Arial" pitchFamily="34" charset="0"/>
              </a:rPr>
              <a:t>nemoci, ochrana zdraví velkých skupin lidí, ovlivnění obrazu nemoci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  </a:t>
            </a:r>
            <a:r>
              <a:rPr lang="cs-CZ" dirty="0">
                <a:latin typeface="Arial" pitchFamily="34" charset="0"/>
                <a:cs typeface="Arial" pitchFamily="34" charset="0"/>
              </a:rPr>
              <a:t>populaci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499992" y="692696"/>
            <a:ext cx="0" cy="5688632"/>
          </a:xfrm>
          <a:prstGeom prst="line">
            <a:avLst/>
          </a:prstGeom>
          <a:ln w="12700" cmpd="sng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97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404664"/>
            <a:ext cx="5256584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4317876" cy="72008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elké množství informací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(osobní a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rodinná anamnéza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, klinická a laboratorní vyšetření)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při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shrnutí informací jsou důležité teoretické znalosti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osobní zkušenosti lékaře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 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SPRÁVNOST: 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a) množství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objektivních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dat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)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subjektivních zkušeností, což povyšuje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diagnostiku na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umění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283968" y="188640"/>
            <a:ext cx="5256584" cy="93610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45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45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45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716016" y="548680"/>
            <a:ext cx="4427984" cy="662473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velmi zredukované informace, k dispozici jsou pouze výsledky testů ve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formě  + /-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je  potlačen, což je dáno vlastnostmi testu; výsledek testu je stejný bez ohledu na to, kdo test vyhodnocuje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SPRÁVNOST: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riziko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chyby je vyšší než u klinické diagnózy, je nutno věnovat velkou pozornost výběru diagnostického testu, sledovat jeho vlastnosti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tím minimalizovat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množství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chyb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4499992" y="692696"/>
            <a:ext cx="0" cy="5688632"/>
          </a:xfrm>
          <a:prstGeom prst="line">
            <a:avLst/>
          </a:prstGeom>
          <a:ln w="12700" cmpd="sng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12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endParaRPr lang="cs-CZ" b="1" dirty="0" smtClean="0"/>
          </a:p>
          <a:p>
            <a:pPr>
              <a:buClr>
                <a:schemeClr val="tx1"/>
              </a:buClr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reliabilita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(opakovatelnost, přesnost)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validita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(správnost)</a:t>
            </a: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obecné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vlastnosti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jakýchkoli testů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resp.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měření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 medicíně tyto vlastnosti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sledujeme u testů používaných jak pro epidemiologickou, tak pro klinickou diagnózu.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0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Reliabilita (přesnost testu)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Reliabilní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test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- při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opakované aplikaci dává shodné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výsledky                                               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(pokud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se ovšem stav pozorovaného objektu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nezměnil).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RELIABILITY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Příčiny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rozdílných výsledků při opakovaném měření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biologická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variabilita (změna objektu měření)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chyby měření: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  - pozorovatel(é)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dirty="0">
                <a:latin typeface="Arial" pitchFamily="34" charset="0"/>
                <a:cs typeface="Arial" pitchFamily="34" charset="0"/>
              </a:rPr>
              <a:t>přístroj, metoda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Měření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reliability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testu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speciální metody - </a:t>
            </a:r>
            <a:r>
              <a:rPr lang="cs-CZ" dirty="0">
                <a:latin typeface="Arial" pitchFamily="34" charset="0"/>
                <a:cs typeface="Arial" pitchFamily="34" charset="0"/>
              </a:rPr>
              <a:t>berou v úvahu frekvenci rozdílných výsledků, které mohou být výsledkem pouhé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náhody 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0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Validita (správnost testu)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Validní test 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měří skutečně to, co chceme měřit</a:t>
            </a:r>
            <a:endParaRPr lang="cs-CZ" sz="2200" b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200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</a:t>
            </a:r>
            <a:r>
              <a:rPr lang="cs-CZ" sz="22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VALIDITY </a:t>
            </a:r>
            <a:r>
              <a:rPr lang="cs-CZ" sz="2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TESTU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-  validitu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testu musíme znát dříve, než začneme test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využívat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  v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 praxi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kroky </a:t>
            </a:r>
            <a:r>
              <a:rPr lang="cs-CZ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 měření validity: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zvolíme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soubor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osob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novým testem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</a:t>
            </a:r>
            <a:r>
              <a:rPr lang="cs-CZ" sz="22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pozitivní - 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negativní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standardní metodou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(např. klinické či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       laboratorní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vyšetření), která dává správné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výsledky (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zdraví </a:t>
            </a:r>
            <a:r>
              <a:rPr lang="cs-CZ" sz="22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nemocní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míru validity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nové metody určíme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vypočítáním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specifity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a 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senzitivity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68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e708c29-787d-494e-991a-1c07c9282b90.mdb"/>
</p:tagLst>
</file>

<file path=ppt/theme/theme1.xml><?xml version="1.0" encoding="utf-8"?>
<a:theme xmlns:a="http://schemas.openxmlformats.org/drawingml/2006/main" name="4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722</Words>
  <Application>Microsoft Office PowerPoint</Application>
  <PresentationFormat>Předvádění na obrazovce (4:3)</PresentationFormat>
  <Paragraphs>284</Paragraphs>
  <Slides>21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4_Motiv systému Office</vt:lpstr>
      <vt:lpstr>Dokument</vt:lpstr>
      <vt:lpstr>Diagnostické testy                                  v epidemiologii</vt:lpstr>
      <vt:lpstr>Diagnóza v populačních šetřeních</vt:lpstr>
      <vt:lpstr>Diagnóza v populačních šetřeních</vt:lpstr>
      <vt:lpstr>Prezentace aplikace PowerPoint</vt:lpstr>
      <vt:lpstr>Prezentace aplikace PowerPoint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Hemokult (test na okultní krvácení ve stolici)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Diagnostická mez</vt:lpstr>
      <vt:lpstr>Diagnostická mez</vt:lpstr>
      <vt:lpstr>Diagnostická mez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LF Lektor</cp:lastModifiedBy>
  <cp:revision>43</cp:revision>
  <dcterms:created xsi:type="dcterms:W3CDTF">2016-02-29T08:27:08Z</dcterms:created>
  <dcterms:modified xsi:type="dcterms:W3CDTF">2017-04-11T09:58:42Z</dcterms:modified>
</cp:coreProperties>
</file>