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  <p:sldMasterId id="2147483688" r:id="rId4"/>
  </p:sldMasterIdLst>
  <p:notesMasterIdLst>
    <p:notesMasterId r:id="rId54"/>
  </p:notesMasterIdLst>
  <p:sldIdLst>
    <p:sldId id="286" r:id="rId5"/>
    <p:sldId id="290" r:id="rId6"/>
    <p:sldId id="291" r:id="rId7"/>
    <p:sldId id="305" r:id="rId8"/>
    <p:sldId id="294" r:id="rId9"/>
    <p:sldId id="292" r:id="rId10"/>
    <p:sldId id="295" r:id="rId11"/>
    <p:sldId id="277" r:id="rId12"/>
    <p:sldId id="259" r:id="rId13"/>
    <p:sldId id="287" r:id="rId14"/>
    <p:sldId id="275" r:id="rId15"/>
    <p:sldId id="324" r:id="rId16"/>
    <p:sldId id="325" r:id="rId17"/>
    <p:sldId id="326" r:id="rId18"/>
    <p:sldId id="327" r:id="rId19"/>
    <p:sldId id="333" r:id="rId20"/>
    <p:sldId id="328" r:id="rId21"/>
    <p:sldId id="296" r:id="rId22"/>
    <p:sldId id="334" r:id="rId23"/>
    <p:sldId id="280" r:id="rId24"/>
    <p:sldId id="330" r:id="rId25"/>
    <p:sldId id="329" r:id="rId26"/>
    <p:sldId id="272" r:id="rId27"/>
    <p:sldId id="316" r:id="rId28"/>
    <p:sldId id="317" r:id="rId29"/>
    <p:sldId id="318" r:id="rId30"/>
    <p:sldId id="319" r:id="rId31"/>
    <p:sldId id="320" r:id="rId32"/>
    <p:sldId id="321" r:id="rId33"/>
    <p:sldId id="322" r:id="rId34"/>
    <p:sldId id="281" r:id="rId35"/>
    <p:sldId id="297" r:id="rId36"/>
    <p:sldId id="261" r:id="rId37"/>
    <p:sldId id="301" r:id="rId38"/>
    <p:sldId id="266" r:id="rId39"/>
    <p:sldId id="267" r:id="rId40"/>
    <p:sldId id="268" r:id="rId41"/>
    <p:sldId id="304" r:id="rId42"/>
    <p:sldId id="271" r:id="rId43"/>
    <p:sldId id="306" r:id="rId44"/>
    <p:sldId id="308" r:id="rId45"/>
    <p:sldId id="312" r:id="rId46"/>
    <p:sldId id="313" r:id="rId47"/>
    <p:sldId id="314" r:id="rId48"/>
    <p:sldId id="315" r:id="rId49"/>
    <p:sldId id="269" r:id="rId50"/>
    <p:sldId id="331" r:id="rId51"/>
    <p:sldId id="332" r:id="rId52"/>
    <p:sldId id="273" r:id="rId5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8" autoAdjust="0"/>
    <p:restoredTop sz="94472" autoAdjust="0"/>
  </p:normalViewPr>
  <p:slideViewPr>
    <p:cSldViewPr>
      <p:cViewPr varScale="1">
        <p:scale>
          <a:sx n="121" d="100"/>
          <a:sy n="121" d="100"/>
        </p:scale>
        <p:origin x="121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8249D-498A-4A80-B125-463668BAADDA}" type="datetimeFigureOut">
              <a:rPr lang="cs-CZ" smtClean="0"/>
              <a:t>19.4.2016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E270A-D7A3-4C1B-BC77-4D352079098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954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dirty="0" smtClean="0"/>
          </a:p>
        </p:txBody>
      </p:sp>
      <p:sp>
        <p:nvSpPr>
          <p:cNvPr id="819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7C2E90-4129-4C34-A201-83899E66E18D}" type="slidenum">
              <a:rPr lang="cs-CZ" smtClean="0"/>
              <a:pPr eaLnBrk="1" hangingPunct="1"/>
              <a:t>1</a:t>
            </a:fld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12305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270A-D7A3-4C1B-BC77-4D3520790981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47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270A-D7A3-4C1B-BC77-4D3520790981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47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B79BD3-CC22-45FA-B6B3-3D037E54DF89}" type="slidenum">
              <a:rPr lang="en-GB">
                <a:solidFill>
                  <a:prstClr val="black"/>
                </a:solidFill>
              </a:rPr>
              <a:pPr/>
              <a:t>13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8" y="4343217"/>
            <a:ext cx="5028986" cy="411516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073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270A-D7A3-4C1B-BC77-4D3520790981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4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19.4.2016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012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19.4.2016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79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19.4.2016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5177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95778-55B0-4482-A677-463F93CC880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050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69068-BEAC-43B6-81AD-7D2BAF35BF0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735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3616D-05A0-4CE9-968F-814B562C0CC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685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FCB81-78C5-4BB5-91C1-473983E11A8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499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89C121-E648-4209-9941-769DB6459F5F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3916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35ADB-53BC-437D-9878-D6DCC4FF231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5184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1613F-035B-49CC-A10F-D42016E56A54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6352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33742-A9A5-422B-A8A9-75E80A6472F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07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19.4.2016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2970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A26D3-776D-4A59-899F-6A62120F17A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3746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C64AB5-E378-411F-BF3F-D63E04DBED8C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7529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779CAF-DDA6-4B29-8607-71071AD133E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261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0F9DCC-9033-4928-A82F-29123C05FE9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7614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486C107-1276-4F5D-8744-AB6343D177AF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6077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95778-55B0-4482-A677-463F93CC880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152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69068-BEAC-43B6-81AD-7D2BAF35BF0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7986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3616D-05A0-4CE9-968F-814B562C0CC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709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FCB81-78C5-4BB5-91C1-473983E11A8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2740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89C121-E648-4209-9941-769DB6459F5F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678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19.4.2016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35777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35ADB-53BC-437D-9878-D6DCC4FF231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6856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1613F-035B-49CC-A10F-D42016E56A54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3236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33742-A9A5-422B-A8A9-75E80A6472F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2699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A26D3-776D-4A59-899F-6A62120F17A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6129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C64AB5-E378-411F-BF3F-D63E04DBED8C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0574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779CAF-DDA6-4B29-8607-71071AD133E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8717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0F9DCC-9033-4928-A82F-29123C05FE9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8131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486C107-1276-4F5D-8744-AB6343D177AF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8302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95778-55B0-4482-A677-463F93CC880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6889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69068-BEAC-43B6-81AD-7D2BAF35BF0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164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19.4.2016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23936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3616D-05A0-4CE9-968F-814B562C0CC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1552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FCB81-78C5-4BB5-91C1-473983E11A8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5573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89C121-E648-4209-9941-769DB6459F5F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4451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35ADB-53BC-437D-9878-D6DCC4FF231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8875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1613F-035B-49CC-A10F-D42016E56A54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08252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33742-A9A5-422B-A8A9-75E80A6472F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14403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A26D3-776D-4A59-899F-6A62120F17A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52328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C64AB5-E378-411F-BF3F-D63E04DBED8C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6042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779CAF-DDA6-4B29-8607-71071AD133E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6916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0F9DCC-9033-4928-A82F-29123C05FE9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6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19.4.2016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11362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486C107-1276-4F5D-8744-AB6343D177AF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94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19.4.2016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714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19.4.2016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2970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19.4.2016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5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19.4.2016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7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F7C64-69C0-4C49-A87E-486DE79E7235}" type="datetimeFigureOut">
              <a:rPr lang="cs-CZ" smtClean="0"/>
              <a:t>19.4.2016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1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AB8D522-CF6E-442E-8748-0DD05B38D8CD}" type="slidenum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9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AB8D522-CF6E-442E-8748-0DD05B38D8CD}" type="slidenum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084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AB8D522-CF6E-442E-8748-0DD05B38D8CD}" type="slidenum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16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aminghamheartstudy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w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65175"/>
            <a:ext cx="7696200" cy="80645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r>
              <a:rPr lang="cs-CZ" sz="3700" dirty="0">
                <a:latin typeface="Arial Black" pitchFamily="34" charset="0"/>
              </a:rPr>
              <a:t/>
            </a:r>
            <a:br>
              <a:rPr lang="cs-CZ" sz="3700" dirty="0">
                <a:latin typeface="Arial Black" pitchFamily="34" charset="0"/>
              </a:rPr>
            </a:br>
            <a:r>
              <a:rPr lang="cs-CZ" sz="3700" cap="all" dirty="0" smtClean="0">
                <a:latin typeface="Arial Black" pitchFamily="34" charset="0"/>
              </a:rPr>
              <a:t/>
            </a:r>
            <a:br>
              <a:rPr lang="cs-CZ" sz="3700" cap="all" dirty="0" smtClean="0">
                <a:latin typeface="Arial Black" pitchFamily="34" charset="0"/>
              </a:rPr>
            </a:br>
            <a:r>
              <a:rPr lang="cs-CZ" cap="all" dirty="0" smtClean="0">
                <a:solidFill>
                  <a:srgbClr val="0000CC"/>
                </a:solidFill>
              </a:rPr>
              <a:t/>
            </a:r>
            <a:br>
              <a:rPr lang="cs-CZ" cap="all" dirty="0" smtClean="0">
                <a:solidFill>
                  <a:srgbClr val="0000CC"/>
                </a:solidFill>
              </a:rPr>
            </a:br>
            <a:r>
              <a:rPr lang="cs-CZ" cap="all" dirty="0">
                <a:solidFill>
                  <a:srgbClr val="0000CC"/>
                </a:solidFill>
              </a:rPr>
              <a:t/>
            </a:r>
            <a:br>
              <a:rPr lang="cs-CZ" cap="all" dirty="0">
                <a:solidFill>
                  <a:srgbClr val="0000CC"/>
                </a:solidFill>
              </a:rPr>
            </a:br>
            <a:endParaRPr lang="cs-CZ" cap="all" dirty="0" smtClean="0">
              <a:solidFill>
                <a:srgbClr val="0000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2852936"/>
            <a:ext cx="7696200" cy="1368152"/>
          </a:xfrm>
          <a:ln w="76200">
            <a:noFill/>
          </a:ln>
        </p:spPr>
        <p:txBody>
          <a:bodyPr>
            <a:noAutofit/>
          </a:bodyPr>
          <a:lstStyle/>
          <a:p>
            <a:pPr marL="0" indent="0" algn="ctr">
              <a:buClr>
                <a:srgbClr val="FF0000"/>
              </a:buClr>
              <a:buSzPct val="100000"/>
              <a:buNone/>
              <a:defRPr/>
            </a:pPr>
            <a:r>
              <a:rPr lang="cs-CZ" sz="3600" b="1" cap="all" dirty="0" smtClean="0">
                <a:solidFill>
                  <a:srgbClr val="0000CC"/>
                </a:solidFill>
                <a:latin typeface="Arial Black" pitchFamily="34" charset="0"/>
              </a:rPr>
              <a:t>Typy epidemiologických</a:t>
            </a:r>
          </a:p>
          <a:p>
            <a:pPr marL="0" indent="0" algn="ctr">
              <a:buClr>
                <a:srgbClr val="FF0000"/>
              </a:buClr>
              <a:buSzPct val="100000"/>
              <a:buNone/>
              <a:defRPr/>
            </a:pPr>
            <a:r>
              <a:rPr lang="cs-CZ" sz="3600" b="1" cap="all" dirty="0" smtClean="0">
                <a:solidFill>
                  <a:srgbClr val="0000CC"/>
                </a:solidFill>
                <a:latin typeface="Arial Black" pitchFamily="34" charset="0"/>
              </a:rPr>
              <a:t>studií</a:t>
            </a:r>
          </a:p>
          <a:p>
            <a:pPr marL="0" indent="0" algn="ctr">
              <a:buClr>
                <a:srgbClr val="FF0000"/>
              </a:buClr>
              <a:buSzPct val="100000"/>
              <a:buNone/>
              <a:defRPr/>
            </a:pP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  <a:p>
            <a:pPr marL="0" indent="0" algn="ctr" eaLnBrk="1" hangingPunct="1">
              <a:buClr>
                <a:srgbClr val="FF0000"/>
              </a:buClr>
              <a:buSzPct val="100000"/>
              <a:buFont typeface="Wingdings" pitchFamily="2" charset="2"/>
              <a:buNone/>
              <a:defRPr/>
            </a:pPr>
            <a:endParaRPr lang="cs-CZ" sz="4000" dirty="0"/>
          </a:p>
        </p:txBody>
      </p:sp>
      <p:sp>
        <p:nvSpPr>
          <p:cNvPr id="2" name="Obdélník 1"/>
          <p:cNvSpPr/>
          <p:nvPr/>
        </p:nvSpPr>
        <p:spPr bwMode="auto">
          <a:xfrm>
            <a:off x="2915816" y="1196752"/>
            <a:ext cx="72008" cy="4571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0426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00FF"/>
                </a:solidFill>
                <a:latin typeface="Arial Black" pitchFamily="34" charset="0"/>
              </a:rPr>
              <a:t>I.a) Ekologické </a:t>
            </a:r>
            <a:r>
              <a:rPr lang="cs-CZ" sz="3200" b="1" dirty="0" smtClean="0">
                <a:solidFill>
                  <a:srgbClr val="0000FF"/>
                </a:solidFill>
                <a:latin typeface="Arial Black" pitchFamily="34" charset="0"/>
              </a:rPr>
              <a:t>studie</a:t>
            </a:r>
            <a:endParaRPr lang="cs-CZ" sz="32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6048672"/>
          </a:xfrm>
        </p:spPr>
        <p:txBody>
          <a:bodyPr>
            <a:noAutofit/>
          </a:bodyPr>
          <a:lstStyle/>
          <a:p>
            <a:pPr indent="0">
              <a:lnSpc>
                <a:spcPct val="80000"/>
              </a:lnSpc>
              <a:spcBef>
                <a:spcPts val="0"/>
              </a:spcBef>
              <a:spcAft>
                <a:spcPts val="1400"/>
              </a:spcAft>
              <a:buNone/>
            </a:pPr>
            <a:endParaRPr lang="cs-CZ" sz="2400" b="1" dirty="0" smtClean="0">
              <a:solidFill>
                <a:srgbClr val="0000FF"/>
              </a:solidFill>
            </a:endParaRPr>
          </a:p>
          <a:p>
            <a:pPr indent="0">
              <a:lnSpc>
                <a:spcPct val="80000"/>
              </a:lnSpc>
              <a:spcBef>
                <a:spcPts val="0"/>
              </a:spcBef>
              <a:spcAft>
                <a:spcPts val="1400"/>
              </a:spcAft>
              <a:buNone/>
            </a:pPr>
            <a:r>
              <a:rPr lang="cs-CZ" sz="2800" b="1" dirty="0" smtClean="0">
                <a:solidFill>
                  <a:srgbClr val="0000FF"/>
                </a:solidFill>
              </a:rPr>
              <a:t>VÝHODY</a:t>
            </a:r>
            <a:r>
              <a:rPr lang="cs-CZ" sz="2800" b="1" dirty="0">
                <a:solidFill>
                  <a:srgbClr val="0000FF"/>
                </a:solidFill>
              </a:rPr>
              <a:t>:</a:t>
            </a:r>
            <a:r>
              <a:rPr lang="cs-CZ" sz="2800" b="1" dirty="0"/>
              <a:t>     </a:t>
            </a:r>
            <a:r>
              <a:rPr lang="cs-CZ" sz="2800" b="1" dirty="0" smtClean="0"/>
              <a:t> </a:t>
            </a:r>
          </a:p>
          <a:p>
            <a:pPr marL="685800" lvl="1" indent="457200">
              <a:lnSpc>
                <a:spcPct val="80000"/>
              </a:lnSpc>
              <a:spcBef>
                <a:spcPts val="0"/>
              </a:spcBef>
            </a:pPr>
            <a:r>
              <a:rPr lang="cs-CZ" dirty="0" smtClean="0"/>
              <a:t>Jsou relativně rychlé, levné a snadno    </a:t>
            </a:r>
          </a:p>
          <a:p>
            <a:pPr marL="685800" lvl="1" indent="0">
              <a:lnSpc>
                <a:spcPct val="80000"/>
              </a:lnSpc>
              <a:spcBef>
                <a:spcPts val="0"/>
              </a:spcBef>
              <a:spcAft>
                <a:spcPts val="1400"/>
              </a:spcAft>
              <a:buNone/>
            </a:pPr>
            <a:r>
              <a:rPr lang="cs-CZ" dirty="0"/>
              <a:t> </a:t>
            </a:r>
            <a:r>
              <a:rPr lang="cs-CZ" dirty="0" smtClean="0"/>
              <a:t>    proveditelné (sekundární analýza dat).</a:t>
            </a:r>
          </a:p>
          <a:p>
            <a:pPr marL="685800" lvl="1" indent="457200">
              <a:lnSpc>
                <a:spcPct val="80000"/>
              </a:lnSpc>
              <a:spcBef>
                <a:spcPts val="0"/>
              </a:spcBef>
              <a:spcAft>
                <a:spcPts val="1400"/>
              </a:spcAft>
            </a:pPr>
            <a:r>
              <a:rPr lang="cs-CZ" dirty="0"/>
              <a:t>J</a:t>
            </a:r>
            <a:r>
              <a:rPr lang="cs-CZ" dirty="0" smtClean="0"/>
              <a:t>sou </a:t>
            </a:r>
            <a:r>
              <a:rPr lang="cs-CZ" dirty="0"/>
              <a:t>zdrojem </a:t>
            </a:r>
            <a:r>
              <a:rPr lang="cs-CZ" dirty="0" smtClean="0"/>
              <a:t>hypotéz </a:t>
            </a:r>
            <a:r>
              <a:rPr lang="cs-CZ" dirty="0"/>
              <a:t>o etiologii </a:t>
            </a:r>
            <a:r>
              <a:rPr lang="cs-CZ" dirty="0" smtClean="0"/>
              <a:t>nemocí.</a:t>
            </a:r>
          </a:p>
          <a:p>
            <a:pPr marL="685800" lvl="1" indent="0">
              <a:lnSpc>
                <a:spcPct val="80000"/>
              </a:lnSpc>
              <a:spcBef>
                <a:spcPts val="0"/>
              </a:spcBef>
              <a:spcAft>
                <a:spcPts val="1400"/>
              </a:spcAft>
              <a:buNone/>
            </a:pPr>
            <a:endParaRPr lang="cs-CZ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0548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00FF"/>
                </a:solidFill>
                <a:latin typeface="Arial Black" pitchFamily="34" charset="0"/>
              </a:rPr>
              <a:t>I.a) Ekologické </a:t>
            </a:r>
            <a:r>
              <a:rPr lang="cs-CZ" sz="3200" b="1" dirty="0" smtClean="0">
                <a:solidFill>
                  <a:srgbClr val="0000FF"/>
                </a:solidFill>
                <a:latin typeface="Arial Black" pitchFamily="34" charset="0"/>
              </a:rPr>
              <a:t>studie</a:t>
            </a:r>
            <a:endParaRPr lang="cs-CZ" sz="32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6048672"/>
          </a:xfrm>
        </p:spPr>
        <p:txBody>
          <a:bodyPr>
            <a:noAutofit/>
          </a:bodyPr>
          <a:lstStyle/>
          <a:p>
            <a:pPr indent="0">
              <a:lnSpc>
                <a:spcPct val="8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cs-CZ" sz="2800" b="1" dirty="0" smtClean="0">
                <a:solidFill>
                  <a:srgbClr val="0000FF"/>
                </a:solidFill>
              </a:rPr>
              <a:t>NEVÝHODY:</a:t>
            </a:r>
          </a:p>
          <a:p>
            <a:pPr marL="1028700" lvl="1">
              <a:lnSpc>
                <a:spcPct val="8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b="1" dirty="0">
                <a:solidFill>
                  <a:srgbClr val="FF0000"/>
                </a:solidFill>
              </a:rPr>
              <a:t>Nelze je použít pro prokazování příčinné </a:t>
            </a:r>
            <a:r>
              <a:rPr lang="cs-CZ" b="1" dirty="0" smtClean="0">
                <a:solidFill>
                  <a:srgbClr val="FF0000"/>
                </a:solidFill>
              </a:rPr>
              <a:t>závislosti.</a:t>
            </a:r>
            <a:endParaRPr lang="cs-CZ" dirty="0">
              <a:solidFill>
                <a:srgbClr val="FF0000"/>
              </a:solidFill>
            </a:endParaRPr>
          </a:p>
          <a:p>
            <a:pPr marL="1028700" lvl="1">
              <a:spcBef>
                <a:spcPts val="0"/>
              </a:spcBef>
              <a:spcAft>
                <a:spcPts val="900"/>
              </a:spcAft>
            </a:pPr>
            <a:r>
              <a:rPr lang="cs-CZ" dirty="0" smtClean="0"/>
              <a:t>Poukazují </a:t>
            </a:r>
            <a:r>
              <a:rPr lang="cs-CZ" b="1" dirty="0" smtClean="0"/>
              <a:t>pouze</a:t>
            </a:r>
            <a:r>
              <a:rPr lang="cs-CZ" dirty="0" smtClean="0"/>
              <a:t> na </a:t>
            </a:r>
            <a:r>
              <a:rPr lang="cs-CZ" b="1" dirty="0" smtClean="0"/>
              <a:t>možný vztah </a:t>
            </a:r>
            <a:r>
              <a:rPr lang="cs-CZ" dirty="0"/>
              <a:t>mezi výskytem rizikového faktoru </a:t>
            </a:r>
            <a:r>
              <a:rPr lang="cs-CZ" dirty="0" smtClean="0"/>
              <a:t>a </a:t>
            </a:r>
            <a:r>
              <a:rPr lang="cs-CZ" dirty="0"/>
              <a:t>nemoci – jsou zdrojem hypotéz, které je nutno prověřit </a:t>
            </a:r>
            <a:r>
              <a:rPr lang="cs-CZ" dirty="0" smtClean="0"/>
              <a:t>v jiných </a:t>
            </a:r>
            <a:r>
              <a:rPr lang="cs-CZ" dirty="0"/>
              <a:t>typech studií</a:t>
            </a:r>
            <a:r>
              <a:rPr lang="cs-CZ" dirty="0" smtClean="0"/>
              <a:t>.</a:t>
            </a:r>
          </a:p>
          <a:p>
            <a:pPr marL="1028700" lvl="1">
              <a:spcBef>
                <a:spcPts val="0"/>
              </a:spcBef>
              <a:spcAft>
                <a:spcPts val="900"/>
              </a:spcAft>
            </a:pPr>
            <a:r>
              <a:rPr lang="cs-CZ" dirty="0" smtClean="0"/>
              <a:t>Asociace </a:t>
            </a:r>
            <a:r>
              <a:rPr lang="cs-CZ" dirty="0"/>
              <a:t>na populační úrovni nemusí znamenat (a často také </a:t>
            </a:r>
            <a:r>
              <a:rPr lang="cs-CZ" dirty="0" smtClean="0"/>
              <a:t>neznamená) asociaci </a:t>
            </a:r>
            <a:r>
              <a:rPr lang="cs-CZ" dirty="0"/>
              <a:t>na úrovni </a:t>
            </a:r>
            <a:r>
              <a:rPr lang="cs-CZ" dirty="0" smtClean="0"/>
              <a:t>jedince, jde o tzv. </a:t>
            </a:r>
            <a:r>
              <a:rPr lang="cs-CZ" dirty="0" smtClean="0">
                <a:solidFill>
                  <a:srgbClr val="0000FF"/>
                </a:solidFill>
              </a:rPr>
              <a:t>ekologické zkreslení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i="1" dirty="0" err="1" smtClean="0"/>
              <a:t>ecological</a:t>
            </a:r>
            <a:r>
              <a:rPr lang="cs-CZ" i="1" dirty="0" smtClean="0"/>
              <a:t> </a:t>
            </a:r>
            <a:r>
              <a:rPr lang="cs-CZ" i="1" dirty="0" err="1" smtClean="0"/>
              <a:t>fallacy</a:t>
            </a:r>
            <a:r>
              <a:rPr lang="cs-CZ" dirty="0" smtClean="0"/>
              <a:t>).</a:t>
            </a:r>
          </a:p>
          <a:p>
            <a:pPr>
              <a:spcBef>
                <a:spcPts val="0"/>
              </a:spcBef>
              <a:spcAft>
                <a:spcPts val="1400"/>
              </a:spcAft>
            </a:pPr>
            <a:endParaRPr lang="cs-CZ" sz="2800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8556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Oval 2"/>
          <p:cNvSpPr>
            <a:spLocks noChangeArrowheads="1"/>
          </p:cNvSpPr>
          <p:nvPr/>
        </p:nvSpPr>
        <p:spPr bwMode="auto">
          <a:xfrm>
            <a:off x="4310063" y="2819400"/>
            <a:ext cx="304800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2707" name="Oval 3"/>
          <p:cNvSpPr>
            <a:spLocks noChangeArrowheads="1"/>
          </p:cNvSpPr>
          <p:nvPr/>
        </p:nvSpPr>
        <p:spPr bwMode="auto">
          <a:xfrm>
            <a:off x="5029200" y="2819400"/>
            <a:ext cx="304800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2708" name="Oval 4"/>
          <p:cNvSpPr>
            <a:spLocks noChangeArrowheads="1"/>
          </p:cNvSpPr>
          <p:nvPr/>
        </p:nvSpPr>
        <p:spPr bwMode="auto">
          <a:xfrm>
            <a:off x="5749925" y="2819400"/>
            <a:ext cx="304800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2709" name="Oval 5"/>
          <p:cNvSpPr>
            <a:spLocks noChangeArrowheads="1"/>
          </p:cNvSpPr>
          <p:nvPr/>
        </p:nvSpPr>
        <p:spPr bwMode="auto">
          <a:xfrm>
            <a:off x="6469063" y="2819400"/>
            <a:ext cx="304800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2710" name="Oval 6"/>
          <p:cNvSpPr>
            <a:spLocks noChangeArrowheads="1"/>
          </p:cNvSpPr>
          <p:nvPr/>
        </p:nvSpPr>
        <p:spPr bwMode="auto">
          <a:xfrm>
            <a:off x="7189788" y="2819400"/>
            <a:ext cx="304800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2711" name="Oval 7"/>
          <p:cNvSpPr>
            <a:spLocks noChangeArrowheads="1"/>
          </p:cNvSpPr>
          <p:nvPr/>
        </p:nvSpPr>
        <p:spPr bwMode="auto">
          <a:xfrm>
            <a:off x="4310063" y="3540125"/>
            <a:ext cx="304800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2712" name="Oval 8"/>
          <p:cNvSpPr>
            <a:spLocks noChangeArrowheads="1"/>
          </p:cNvSpPr>
          <p:nvPr/>
        </p:nvSpPr>
        <p:spPr bwMode="auto">
          <a:xfrm>
            <a:off x="5029200" y="3540125"/>
            <a:ext cx="304800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2713" name="Oval 9"/>
          <p:cNvSpPr>
            <a:spLocks noChangeArrowheads="1"/>
          </p:cNvSpPr>
          <p:nvPr/>
        </p:nvSpPr>
        <p:spPr bwMode="auto">
          <a:xfrm>
            <a:off x="5749925" y="3540125"/>
            <a:ext cx="304800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2714" name="Oval 10"/>
          <p:cNvSpPr>
            <a:spLocks noChangeArrowheads="1"/>
          </p:cNvSpPr>
          <p:nvPr/>
        </p:nvSpPr>
        <p:spPr bwMode="auto">
          <a:xfrm>
            <a:off x="4310063" y="4259263"/>
            <a:ext cx="304800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2715" name="Oval 11"/>
          <p:cNvSpPr>
            <a:spLocks noChangeArrowheads="1"/>
          </p:cNvSpPr>
          <p:nvPr/>
        </p:nvSpPr>
        <p:spPr bwMode="auto">
          <a:xfrm>
            <a:off x="5749925" y="4259263"/>
            <a:ext cx="304800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2716" name="Oval 12"/>
          <p:cNvSpPr>
            <a:spLocks noChangeArrowheads="1"/>
          </p:cNvSpPr>
          <p:nvPr/>
        </p:nvSpPr>
        <p:spPr bwMode="auto">
          <a:xfrm>
            <a:off x="5029200" y="4259263"/>
            <a:ext cx="304800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2717" name="Oval 13"/>
          <p:cNvSpPr>
            <a:spLocks noChangeArrowheads="1"/>
          </p:cNvSpPr>
          <p:nvPr/>
        </p:nvSpPr>
        <p:spPr bwMode="auto">
          <a:xfrm>
            <a:off x="6469063" y="4259263"/>
            <a:ext cx="304800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2718" name="Oval 14"/>
          <p:cNvSpPr>
            <a:spLocks noChangeArrowheads="1"/>
          </p:cNvSpPr>
          <p:nvPr/>
        </p:nvSpPr>
        <p:spPr bwMode="auto">
          <a:xfrm>
            <a:off x="6469063" y="3540125"/>
            <a:ext cx="304800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2719" name="Oval 15"/>
          <p:cNvSpPr>
            <a:spLocks noChangeArrowheads="1"/>
          </p:cNvSpPr>
          <p:nvPr/>
        </p:nvSpPr>
        <p:spPr bwMode="auto">
          <a:xfrm>
            <a:off x="7189788" y="4259263"/>
            <a:ext cx="304800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2720" name="Oval 16"/>
          <p:cNvSpPr>
            <a:spLocks noChangeArrowheads="1"/>
          </p:cNvSpPr>
          <p:nvPr/>
        </p:nvSpPr>
        <p:spPr bwMode="auto">
          <a:xfrm>
            <a:off x="7189788" y="3540125"/>
            <a:ext cx="304800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2721" name="Text Box 17"/>
          <p:cNvSpPr txBox="1">
            <a:spLocks noChangeArrowheads="1"/>
          </p:cNvSpPr>
          <p:nvPr/>
        </p:nvSpPr>
        <p:spPr bwMode="auto">
          <a:xfrm>
            <a:off x="1558925" y="277812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cs-CZ" sz="2400" b="1" smtClean="0">
                <a:solidFill>
                  <a:srgbClr val="003366"/>
                </a:solidFill>
              </a:rPr>
              <a:t>OKRES  A</a:t>
            </a:r>
            <a:endParaRPr lang="cs-CZ" sz="2400" b="1" smtClean="0">
              <a:solidFill>
                <a:srgbClr val="000000"/>
              </a:solidFill>
            </a:endParaRPr>
          </a:p>
        </p:txBody>
      </p:sp>
      <p:sp>
        <p:nvSpPr>
          <p:cNvPr id="72722" name="Text Box 18"/>
          <p:cNvSpPr txBox="1">
            <a:spLocks noChangeArrowheads="1"/>
          </p:cNvSpPr>
          <p:nvPr/>
        </p:nvSpPr>
        <p:spPr bwMode="auto">
          <a:xfrm>
            <a:off x="1558925" y="346392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cs-CZ" sz="2400" b="1" smtClean="0">
                <a:solidFill>
                  <a:srgbClr val="003366"/>
                </a:solidFill>
              </a:rPr>
              <a:t>OKRES  B</a:t>
            </a:r>
            <a:endParaRPr lang="cs-CZ" sz="2400" b="1" smtClean="0">
              <a:solidFill>
                <a:srgbClr val="000000"/>
              </a:solidFill>
            </a:endParaRPr>
          </a:p>
        </p:txBody>
      </p:sp>
      <p:sp>
        <p:nvSpPr>
          <p:cNvPr id="72723" name="Text Box 19"/>
          <p:cNvSpPr txBox="1">
            <a:spLocks noChangeArrowheads="1"/>
          </p:cNvSpPr>
          <p:nvPr/>
        </p:nvSpPr>
        <p:spPr bwMode="auto">
          <a:xfrm>
            <a:off x="1558925" y="422592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cs-CZ" sz="2400" b="1" smtClean="0">
                <a:solidFill>
                  <a:srgbClr val="003366"/>
                </a:solidFill>
              </a:rPr>
              <a:t>OKRES  C</a:t>
            </a:r>
            <a:endParaRPr lang="cs-CZ" sz="2400" b="1" smtClean="0">
              <a:solidFill>
                <a:srgbClr val="000000"/>
              </a:solidFill>
            </a:endParaRPr>
          </a:p>
        </p:txBody>
      </p:sp>
      <p:sp>
        <p:nvSpPr>
          <p:cNvPr id="72724" name="Text Box 20"/>
          <p:cNvSpPr txBox="1">
            <a:spLocks noChangeArrowheads="1"/>
          </p:cNvSpPr>
          <p:nvPr/>
        </p:nvSpPr>
        <p:spPr bwMode="auto">
          <a:xfrm>
            <a:off x="1558925" y="1330325"/>
            <a:ext cx="7924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cs-CZ" sz="4000" b="1" smtClean="0">
                <a:solidFill>
                  <a:srgbClr val="003366"/>
                </a:solidFill>
              </a:rPr>
              <a:t>ECOLOGICAL FALLACY</a:t>
            </a:r>
            <a:endParaRPr lang="cs-CZ" sz="4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1110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Oval 2"/>
          <p:cNvSpPr>
            <a:spLocks noChangeArrowheads="1"/>
          </p:cNvSpPr>
          <p:nvPr/>
        </p:nvSpPr>
        <p:spPr bwMode="auto">
          <a:xfrm>
            <a:off x="4275138" y="2860675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3731" name="Oval 3"/>
          <p:cNvSpPr>
            <a:spLocks noChangeArrowheads="1"/>
          </p:cNvSpPr>
          <p:nvPr/>
        </p:nvSpPr>
        <p:spPr bwMode="auto">
          <a:xfrm>
            <a:off x="4994275" y="2860675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3732" name="Oval 4"/>
          <p:cNvSpPr>
            <a:spLocks noChangeArrowheads="1"/>
          </p:cNvSpPr>
          <p:nvPr/>
        </p:nvSpPr>
        <p:spPr bwMode="auto">
          <a:xfrm>
            <a:off x="5715000" y="2860675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3733" name="Oval 5"/>
          <p:cNvSpPr>
            <a:spLocks noChangeArrowheads="1"/>
          </p:cNvSpPr>
          <p:nvPr/>
        </p:nvSpPr>
        <p:spPr bwMode="auto">
          <a:xfrm>
            <a:off x="6434138" y="2860675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3734" name="Oval 6"/>
          <p:cNvSpPr>
            <a:spLocks noChangeArrowheads="1"/>
          </p:cNvSpPr>
          <p:nvPr/>
        </p:nvSpPr>
        <p:spPr bwMode="auto">
          <a:xfrm>
            <a:off x="7154863" y="2860675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3735" name="Oval 7"/>
          <p:cNvSpPr>
            <a:spLocks noChangeArrowheads="1"/>
          </p:cNvSpPr>
          <p:nvPr/>
        </p:nvSpPr>
        <p:spPr bwMode="auto">
          <a:xfrm>
            <a:off x="4275138" y="3581400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3736" name="Oval 8"/>
          <p:cNvSpPr>
            <a:spLocks noChangeArrowheads="1"/>
          </p:cNvSpPr>
          <p:nvPr/>
        </p:nvSpPr>
        <p:spPr bwMode="auto">
          <a:xfrm>
            <a:off x="4994275" y="3581400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3737" name="Oval 9"/>
          <p:cNvSpPr>
            <a:spLocks noChangeArrowheads="1"/>
          </p:cNvSpPr>
          <p:nvPr/>
        </p:nvSpPr>
        <p:spPr bwMode="auto">
          <a:xfrm>
            <a:off x="5715000" y="3581400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3738" name="Oval 10"/>
          <p:cNvSpPr>
            <a:spLocks noChangeArrowheads="1"/>
          </p:cNvSpPr>
          <p:nvPr/>
        </p:nvSpPr>
        <p:spPr bwMode="auto">
          <a:xfrm>
            <a:off x="4275138" y="4300538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3739" name="Oval 11"/>
          <p:cNvSpPr>
            <a:spLocks noChangeArrowheads="1"/>
          </p:cNvSpPr>
          <p:nvPr/>
        </p:nvSpPr>
        <p:spPr bwMode="auto">
          <a:xfrm>
            <a:off x="5715000" y="4300538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3740" name="Oval 12"/>
          <p:cNvSpPr>
            <a:spLocks noChangeArrowheads="1"/>
          </p:cNvSpPr>
          <p:nvPr/>
        </p:nvSpPr>
        <p:spPr bwMode="auto">
          <a:xfrm>
            <a:off x="4994275" y="4300538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3741" name="Oval 13"/>
          <p:cNvSpPr>
            <a:spLocks noChangeArrowheads="1"/>
          </p:cNvSpPr>
          <p:nvPr/>
        </p:nvSpPr>
        <p:spPr bwMode="auto">
          <a:xfrm>
            <a:off x="6434138" y="4300538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3742" name="Oval 14"/>
          <p:cNvSpPr>
            <a:spLocks noChangeArrowheads="1"/>
          </p:cNvSpPr>
          <p:nvPr/>
        </p:nvSpPr>
        <p:spPr bwMode="auto">
          <a:xfrm>
            <a:off x="6434138" y="3581400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3743" name="Oval 15"/>
          <p:cNvSpPr>
            <a:spLocks noChangeArrowheads="1"/>
          </p:cNvSpPr>
          <p:nvPr/>
        </p:nvSpPr>
        <p:spPr bwMode="auto">
          <a:xfrm>
            <a:off x="7154863" y="4300538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3744" name="Oval 16"/>
          <p:cNvSpPr>
            <a:spLocks noChangeArrowheads="1"/>
          </p:cNvSpPr>
          <p:nvPr/>
        </p:nvSpPr>
        <p:spPr bwMode="auto">
          <a:xfrm>
            <a:off x="7154863" y="3581400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3745" name="Text Box 17"/>
          <p:cNvSpPr txBox="1">
            <a:spLocks noChangeArrowheads="1"/>
          </p:cNvSpPr>
          <p:nvPr/>
        </p:nvSpPr>
        <p:spPr bwMode="auto">
          <a:xfrm>
            <a:off x="1524000" y="2819400"/>
            <a:ext cx="1685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cs-CZ" sz="2400" b="1" smtClean="0">
                <a:solidFill>
                  <a:srgbClr val="003366"/>
                </a:solidFill>
              </a:rPr>
              <a:t>OKRES  A</a:t>
            </a:r>
            <a:endParaRPr lang="cs-CZ" sz="2400" b="1" smtClean="0">
              <a:solidFill>
                <a:srgbClr val="000000"/>
              </a:solidFill>
            </a:endParaRPr>
          </a:p>
        </p:txBody>
      </p:sp>
      <p:sp>
        <p:nvSpPr>
          <p:cNvPr id="73746" name="Text Box 18"/>
          <p:cNvSpPr txBox="1">
            <a:spLocks noChangeArrowheads="1"/>
          </p:cNvSpPr>
          <p:nvPr/>
        </p:nvSpPr>
        <p:spPr bwMode="auto">
          <a:xfrm>
            <a:off x="1524000" y="3505200"/>
            <a:ext cx="1685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cs-CZ" sz="2400" b="1" smtClean="0">
                <a:solidFill>
                  <a:srgbClr val="003366"/>
                </a:solidFill>
              </a:rPr>
              <a:t>OKRES  B</a:t>
            </a:r>
            <a:endParaRPr lang="cs-CZ" sz="2400" b="1" smtClean="0">
              <a:solidFill>
                <a:srgbClr val="000000"/>
              </a:solidFill>
            </a:endParaRPr>
          </a:p>
        </p:txBody>
      </p:sp>
      <p:sp>
        <p:nvSpPr>
          <p:cNvPr id="73747" name="Text Box 19"/>
          <p:cNvSpPr txBox="1">
            <a:spLocks noChangeArrowheads="1"/>
          </p:cNvSpPr>
          <p:nvPr/>
        </p:nvSpPr>
        <p:spPr bwMode="auto">
          <a:xfrm>
            <a:off x="1524000" y="4267200"/>
            <a:ext cx="1685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cs-CZ" sz="2400" b="1" smtClean="0">
                <a:solidFill>
                  <a:srgbClr val="003366"/>
                </a:solidFill>
              </a:rPr>
              <a:t>OKRES  C</a:t>
            </a:r>
            <a:endParaRPr lang="cs-CZ" sz="2400" b="1" smtClean="0">
              <a:solidFill>
                <a:srgbClr val="000000"/>
              </a:solidFill>
            </a:endParaRPr>
          </a:p>
        </p:txBody>
      </p:sp>
      <p:sp>
        <p:nvSpPr>
          <p:cNvPr id="73748" name="Text Box 20"/>
          <p:cNvSpPr txBox="1">
            <a:spLocks noChangeArrowheads="1"/>
          </p:cNvSpPr>
          <p:nvPr/>
        </p:nvSpPr>
        <p:spPr bwMode="auto">
          <a:xfrm>
            <a:off x="1524000" y="1371600"/>
            <a:ext cx="7010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cs-CZ" sz="4000" b="1" smtClean="0">
                <a:solidFill>
                  <a:srgbClr val="003366"/>
                </a:solidFill>
              </a:rPr>
              <a:t>ECOLOGICAL FALLACY</a:t>
            </a:r>
            <a:endParaRPr lang="cs-CZ" sz="4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3749" name="Oval 21"/>
          <p:cNvSpPr>
            <a:spLocks noChangeArrowheads="1"/>
          </p:cNvSpPr>
          <p:nvPr/>
        </p:nvSpPr>
        <p:spPr bwMode="auto">
          <a:xfrm>
            <a:off x="5310188" y="5634038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3750" name="Text Box 22"/>
          <p:cNvSpPr txBox="1">
            <a:spLocks noChangeArrowheads="1"/>
          </p:cNvSpPr>
          <p:nvPr/>
        </p:nvSpPr>
        <p:spPr bwMode="auto">
          <a:xfrm>
            <a:off x="5835650" y="5487988"/>
            <a:ext cx="16938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sz="2800" b="1" smtClean="0">
                <a:solidFill>
                  <a:srgbClr val="000000"/>
                </a:solidFill>
              </a:rPr>
              <a:t>nemocní</a:t>
            </a:r>
            <a:endParaRPr lang="en-GB" sz="2800" b="1" smtClean="0">
              <a:solidFill>
                <a:srgbClr val="000000"/>
              </a:solidFill>
            </a:endParaRPr>
          </a:p>
        </p:txBody>
      </p:sp>
      <p:sp>
        <p:nvSpPr>
          <p:cNvPr id="73751" name="Oval 23"/>
          <p:cNvSpPr>
            <a:spLocks noChangeArrowheads="1"/>
          </p:cNvSpPr>
          <p:nvPr/>
        </p:nvSpPr>
        <p:spPr bwMode="auto">
          <a:xfrm>
            <a:off x="1600200" y="5592763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3752" name="Text Box 24"/>
          <p:cNvSpPr txBox="1">
            <a:spLocks noChangeArrowheads="1"/>
          </p:cNvSpPr>
          <p:nvPr/>
        </p:nvSpPr>
        <p:spPr bwMode="auto">
          <a:xfrm>
            <a:off x="2055813" y="5489575"/>
            <a:ext cx="13668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sz="2800" b="1" smtClean="0">
                <a:solidFill>
                  <a:srgbClr val="000000"/>
                </a:solidFill>
              </a:rPr>
              <a:t>zdraví</a:t>
            </a:r>
            <a:endParaRPr lang="en-GB" sz="2800" b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3464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Oval 2"/>
          <p:cNvSpPr>
            <a:spLocks noChangeArrowheads="1"/>
          </p:cNvSpPr>
          <p:nvPr/>
        </p:nvSpPr>
        <p:spPr bwMode="auto">
          <a:xfrm>
            <a:off x="4219575" y="2759075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03" name="Oval 3"/>
          <p:cNvSpPr>
            <a:spLocks noChangeArrowheads="1"/>
          </p:cNvSpPr>
          <p:nvPr/>
        </p:nvSpPr>
        <p:spPr bwMode="auto">
          <a:xfrm>
            <a:off x="4932363" y="2708275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04" name="Oval 4"/>
          <p:cNvSpPr>
            <a:spLocks noChangeArrowheads="1"/>
          </p:cNvSpPr>
          <p:nvPr/>
        </p:nvSpPr>
        <p:spPr bwMode="auto">
          <a:xfrm>
            <a:off x="5651500" y="2708275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05" name="Oval 5"/>
          <p:cNvSpPr>
            <a:spLocks noChangeArrowheads="1"/>
          </p:cNvSpPr>
          <p:nvPr/>
        </p:nvSpPr>
        <p:spPr bwMode="auto">
          <a:xfrm>
            <a:off x="6372225" y="2708275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06" name="Oval 6"/>
          <p:cNvSpPr>
            <a:spLocks noChangeArrowheads="1"/>
          </p:cNvSpPr>
          <p:nvPr/>
        </p:nvSpPr>
        <p:spPr bwMode="auto">
          <a:xfrm>
            <a:off x="7092950" y="2708275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07" name="Oval 7"/>
          <p:cNvSpPr>
            <a:spLocks noChangeArrowheads="1"/>
          </p:cNvSpPr>
          <p:nvPr/>
        </p:nvSpPr>
        <p:spPr bwMode="auto">
          <a:xfrm>
            <a:off x="5651500" y="3429000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08" name="Oval 8"/>
          <p:cNvSpPr>
            <a:spLocks noChangeArrowheads="1"/>
          </p:cNvSpPr>
          <p:nvPr/>
        </p:nvSpPr>
        <p:spPr bwMode="auto">
          <a:xfrm>
            <a:off x="6372225" y="4149725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09" name="Oval 9"/>
          <p:cNvSpPr>
            <a:spLocks noChangeArrowheads="1"/>
          </p:cNvSpPr>
          <p:nvPr/>
        </p:nvSpPr>
        <p:spPr bwMode="auto">
          <a:xfrm>
            <a:off x="6372225" y="3429000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10" name="Oval 10"/>
          <p:cNvSpPr>
            <a:spLocks noChangeArrowheads="1"/>
          </p:cNvSpPr>
          <p:nvPr/>
        </p:nvSpPr>
        <p:spPr bwMode="auto">
          <a:xfrm>
            <a:off x="7092950" y="4149725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11" name="Oval 11"/>
          <p:cNvSpPr>
            <a:spLocks noChangeArrowheads="1"/>
          </p:cNvSpPr>
          <p:nvPr/>
        </p:nvSpPr>
        <p:spPr bwMode="auto">
          <a:xfrm>
            <a:off x="7092950" y="3429000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1692275" y="2708275"/>
            <a:ext cx="1685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cs-CZ" sz="2400" b="1" smtClean="0">
                <a:solidFill>
                  <a:srgbClr val="003366"/>
                </a:solidFill>
              </a:rPr>
              <a:t>OKRES  A</a:t>
            </a:r>
            <a:endParaRPr lang="cs-CZ" sz="2400" b="1" smtClean="0">
              <a:solidFill>
                <a:srgbClr val="000000"/>
              </a:solidFill>
            </a:endParaRP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1692275" y="3429000"/>
            <a:ext cx="1685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cs-CZ" sz="2400" b="1" smtClean="0">
                <a:solidFill>
                  <a:srgbClr val="003366"/>
                </a:solidFill>
              </a:rPr>
              <a:t>OKRES  B</a:t>
            </a:r>
            <a:endParaRPr lang="cs-CZ" sz="2400" b="1" smtClean="0">
              <a:solidFill>
                <a:srgbClr val="000000"/>
              </a:solidFill>
            </a:endParaRPr>
          </a:p>
        </p:txBody>
      </p:sp>
      <p:sp>
        <p:nvSpPr>
          <p:cNvPr id="76814" name="Text Box 14"/>
          <p:cNvSpPr txBox="1">
            <a:spLocks noChangeArrowheads="1"/>
          </p:cNvSpPr>
          <p:nvPr/>
        </p:nvSpPr>
        <p:spPr bwMode="auto">
          <a:xfrm>
            <a:off x="1692275" y="4149725"/>
            <a:ext cx="1685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cs-CZ" sz="2400" b="1" smtClean="0">
                <a:solidFill>
                  <a:srgbClr val="003366"/>
                </a:solidFill>
              </a:rPr>
              <a:t>OKRES  C</a:t>
            </a:r>
            <a:endParaRPr lang="cs-CZ" sz="2400" b="1" smtClean="0">
              <a:solidFill>
                <a:srgbClr val="000000"/>
              </a:solidFill>
            </a:endParaRPr>
          </a:p>
        </p:txBody>
      </p:sp>
      <p:sp>
        <p:nvSpPr>
          <p:cNvPr id="76815" name="Text Box 15"/>
          <p:cNvSpPr txBox="1">
            <a:spLocks noChangeArrowheads="1"/>
          </p:cNvSpPr>
          <p:nvPr/>
        </p:nvSpPr>
        <p:spPr bwMode="auto">
          <a:xfrm>
            <a:off x="1692275" y="1268413"/>
            <a:ext cx="7010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cs-CZ" sz="4000" b="1" smtClean="0">
                <a:solidFill>
                  <a:srgbClr val="003366"/>
                </a:solidFill>
              </a:rPr>
              <a:t>ECOLOGICAL FALLACY</a:t>
            </a:r>
            <a:endParaRPr lang="cs-CZ" sz="4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6" name="Line 16"/>
          <p:cNvSpPr>
            <a:spLocks noChangeShapeType="1"/>
          </p:cNvSpPr>
          <p:nvPr/>
        </p:nvSpPr>
        <p:spPr bwMode="auto">
          <a:xfrm>
            <a:off x="4135438" y="2870200"/>
            <a:ext cx="457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17" name="AutoShape 17"/>
          <p:cNvSpPr>
            <a:spLocks noChangeArrowheads="1"/>
          </p:cNvSpPr>
          <p:nvPr/>
        </p:nvSpPr>
        <p:spPr bwMode="auto">
          <a:xfrm rot="5400000">
            <a:off x="4278313" y="2641600"/>
            <a:ext cx="152400" cy="285750"/>
          </a:xfrm>
          <a:prstGeom prst="moon">
            <a:avLst>
              <a:gd name="adj" fmla="val 87500"/>
            </a:avLst>
          </a:prstGeom>
          <a:solidFill>
            <a:srgbClr val="996633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18" name="Oval 18"/>
          <p:cNvSpPr>
            <a:spLocks noChangeArrowheads="1"/>
          </p:cNvSpPr>
          <p:nvPr/>
        </p:nvSpPr>
        <p:spPr bwMode="auto">
          <a:xfrm>
            <a:off x="4229100" y="3489325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19" name="Line 19"/>
          <p:cNvSpPr>
            <a:spLocks noChangeShapeType="1"/>
          </p:cNvSpPr>
          <p:nvPr/>
        </p:nvSpPr>
        <p:spPr bwMode="auto">
          <a:xfrm>
            <a:off x="4135438" y="3590925"/>
            <a:ext cx="457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20" name="AutoShape 20"/>
          <p:cNvSpPr>
            <a:spLocks noChangeArrowheads="1"/>
          </p:cNvSpPr>
          <p:nvPr/>
        </p:nvSpPr>
        <p:spPr bwMode="auto">
          <a:xfrm rot="5400000">
            <a:off x="4278313" y="3362325"/>
            <a:ext cx="152400" cy="285750"/>
          </a:xfrm>
          <a:prstGeom prst="moon">
            <a:avLst>
              <a:gd name="adj" fmla="val 87500"/>
            </a:avLst>
          </a:prstGeom>
          <a:solidFill>
            <a:srgbClr val="996633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21" name="Oval 21"/>
          <p:cNvSpPr>
            <a:spLocks noChangeArrowheads="1"/>
          </p:cNvSpPr>
          <p:nvPr/>
        </p:nvSpPr>
        <p:spPr bwMode="auto">
          <a:xfrm>
            <a:off x="4940300" y="3479800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22" name="Line 22"/>
          <p:cNvSpPr>
            <a:spLocks noChangeShapeType="1"/>
          </p:cNvSpPr>
          <p:nvPr/>
        </p:nvSpPr>
        <p:spPr bwMode="auto">
          <a:xfrm>
            <a:off x="4856163" y="3590925"/>
            <a:ext cx="457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23" name="AutoShape 23"/>
          <p:cNvSpPr>
            <a:spLocks noChangeArrowheads="1"/>
          </p:cNvSpPr>
          <p:nvPr/>
        </p:nvSpPr>
        <p:spPr bwMode="auto">
          <a:xfrm rot="5400000">
            <a:off x="4999038" y="3362325"/>
            <a:ext cx="152400" cy="285750"/>
          </a:xfrm>
          <a:prstGeom prst="moon">
            <a:avLst>
              <a:gd name="adj" fmla="val 87500"/>
            </a:avLst>
          </a:prstGeom>
          <a:solidFill>
            <a:srgbClr val="996633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24" name="Oval 24"/>
          <p:cNvSpPr>
            <a:spLocks noChangeArrowheads="1"/>
          </p:cNvSpPr>
          <p:nvPr/>
        </p:nvSpPr>
        <p:spPr bwMode="auto">
          <a:xfrm>
            <a:off x="4219575" y="4162425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25" name="Line 25"/>
          <p:cNvSpPr>
            <a:spLocks noChangeShapeType="1"/>
          </p:cNvSpPr>
          <p:nvPr/>
        </p:nvSpPr>
        <p:spPr bwMode="auto">
          <a:xfrm>
            <a:off x="4135438" y="4302125"/>
            <a:ext cx="457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26" name="AutoShape 26"/>
          <p:cNvSpPr>
            <a:spLocks noChangeArrowheads="1"/>
          </p:cNvSpPr>
          <p:nvPr/>
        </p:nvSpPr>
        <p:spPr bwMode="auto">
          <a:xfrm rot="5400000">
            <a:off x="4278313" y="4073525"/>
            <a:ext cx="152400" cy="285750"/>
          </a:xfrm>
          <a:prstGeom prst="moon">
            <a:avLst>
              <a:gd name="adj" fmla="val 87500"/>
            </a:avLst>
          </a:prstGeom>
          <a:solidFill>
            <a:srgbClr val="996633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27" name="Oval 27"/>
          <p:cNvSpPr>
            <a:spLocks noChangeArrowheads="1"/>
          </p:cNvSpPr>
          <p:nvPr/>
        </p:nvSpPr>
        <p:spPr bwMode="auto">
          <a:xfrm>
            <a:off x="4930775" y="4152900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28" name="Line 28"/>
          <p:cNvSpPr>
            <a:spLocks noChangeShapeType="1"/>
          </p:cNvSpPr>
          <p:nvPr/>
        </p:nvSpPr>
        <p:spPr bwMode="auto">
          <a:xfrm>
            <a:off x="4846638" y="4264025"/>
            <a:ext cx="457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29" name="AutoShape 29"/>
          <p:cNvSpPr>
            <a:spLocks noChangeArrowheads="1"/>
          </p:cNvSpPr>
          <p:nvPr/>
        </p:nvSpPr>
        <p:spPr bwMode="auto">
          <a:xfrm rot="5400000">
            <a:off x="4989513" y="4035425"/>
            <a:ext cx="152400" cy="285750"/>
          </a:xfrm>
          <a:prstGeom prst="moon">
            <a:avLst>
              <a:gd name="adj" fmla="val 87500"/>
            </a:avLst>
          </a:prstGeom>
          <a:solidFill>
            <a:srgbClr val="996633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30" name="Oval 30"/>
          <p:cNvSpPr>
            <a:spLocks noChangeArrowheads="1"/>
          </p:cNvSpPr>
          <p:nvPr/>
        </p:nvSpPr>
        <p:spPr bwMode="auto">
          <a:xfrm>
            <a:off x="5649913" y="4162425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31" name="Line 31"/>
          <p:cNvSpPr>
            <a:spLocks noChangeShapeType="1"/>
          </p:cNvSpPr>
          <p:nvPr/>
        </p:nvSpPr>
        <p:spPr bwMode="auto">
          <a:xfrm>
            <a:off x="5565775" y="4273550"/>
            <a:ext cx="457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32" name="AutoShape 32"/>
          <p:cNvSpPr>
            <a:spLocks noChangeArrowheads="1"/>
          </p:cNvSpPr>
          <p:nvPr/>
        </p:nvSpPr>
        <p:spPr bwMode="auto">
          <a:xfrm rot="5400000">
            <a:off x="5708650" y="4044950"/>
            <a:ext cx="152400" cy="285750"/>
          </a:xfrm>
          <a:prstGeom prst="moon">
            <a:avLst>
              <a:gd name="adj" fmla="val 87500"/>
            </a:avLst>
          </a:prstGeom>
          <a:solidFill>
            <a:srgbClr val="996633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33" name="Oval 33"/>
          <p:cNvSpPr>
            <a:spLocks noChangeArrowheads="1"/>
          </p:cNvSpPr>
          <p:nvPr/>
        </p:nvSpPr>
        <p:spPr bwMode="auto">
          <a:xfrm>
            <a:off x="1804988" y="5270500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34" name="Line 34"/>
          <p:cNvSpPr>
            <a:spLocks noChangeShapeType="1"/>
          </p:cNvSpPr>
          <p:nvPr/>
        </p:nvSpPr>
        <p:spPr bwMode="auto">
          <a:xfrm>
            <a:off x="1720850" y="5410200"/>
            <a:ext cx="457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35" name="AutoShape 35"/>
          <p:cNvSpPr>
            <a:spLocks noChangeArrowheads="1"/>
          </p:cNvSpPr>
          <p:nvPr/>
        </p:nvSpPr>
        <p:spPr bwMode="auto">
          <a:xfrm rot="5400000">
            <a:off x="1863725" y="5181600"/>
            <a:ext cx="152400" cy="285750"/>
          </a:xfrm>
          <a:prstGeom prst="moon">
            <a:avLst>
              <a:gd name="adj" fmla="val 87500"/>
            </a:avLst>
          </a:prstGeom>
          <a:solidFill>
            <a:srgbClr val="996633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36" name="Text Box 36"/>
          <p:cNvSpPr txBox="1">
            <a:spLocks noChangeArrowheads="1"/>
          </p:cNvSpPr>
          <p:nvPr/>
        </p:nvSpPr>
        <p:spPr bwMode="auto">
          <a:xfrm>
            <a:off x="2314575" y="5168900"/>
            <a:ext cx="36798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sz="2800" b="1" smtClean="0">
                <a:solidFill>
                  <a:srgbClr val="000000"/>
                </a:solidFill>
              </a:rPr>
              <a:t>nositelé klobouku</a:t>
            </a:r>
            <a:endParaRPr lang="en-GB" sz="2800" b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05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Line 2"/>
          <p:cNvSpPr>
            <a:spLocks noChangeShapeType="1"/>
          </p:cNvSpPr>
          <p:nvPr/>
        </p:nvSpPr>
        <p:spPr bwMode="auto">
          <a:xfrm>
            <a:off x="2411413" y="908050"/>
            <a:ext cx="0" cy="46815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7827" name="Line 3"/>
          <p:cNvSpPr>
            <a:spLocks noChangeShapeType="1"/>
          </p:cNvSpPr>
          <p:nvPr/>
        </p:nvSpPr>
        <p:spPr bwMode="auto">
          <a:xfrm>
            <a:off x="2411413" y="5589588"/>
            <a:ext cx="46815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971550" y="188913"/>
            <a:ext cx="252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sz="2800" b="1" smtClean="0">
                <a:solidFill>
                  <a:srgbClr val="333399"/>
                </a:solidFill>
                <a:latin typeface="Arial Narrow" pitchFamily="34" charset="0"/>
              </a:rPr>
              <a:t>počet klobouků</a:t>
            </a:r>
          </a:p>
        </p:txBody>
      </p:sp>
      <p:sp>
        <p:nvSpPr>
          <p:cNvPr id="77829" name="Line 5"/>
          <p:cNvSpPr>
            <a:spLocks noChangeShapeType="1"/>
          </p:cNvSpPr>
          <p:nvPr/>
        </p:nvSpPr>
        <p:spPr bwMode="auto">
          <a:xfrm flipV="1">
            <a:off x="2771775" y="908050"/>
            <a:ext cx="4321175" cy="43211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7830" name="Line 6"/>
          <p:cNvSpPr>
            <a:spLocks noChangeShapeType="1"/>
          </p:cNvSpPr>
          <p:nvPr/>
        </p:nvSpPr>
        <p:spPr bwMode="auto">
          <a:xfrm>
            <a:off x="2260600" y="4149725"/>
            <a:ext cx="15081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7831" name="Line 7"/>
          <p:cNvSpPr>
            <a:spLocks noChangeShapeType="1"/>
          </p:cNvSpPr>
          <p:nvPr/>
        </p:nvSpPr>
        <p:spPr bwMode="auto">
          <a:xfrm flipV="1">
            <a:off x="2251075" y="2708275"/>
            <a:ext cx="160338" cy="95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7832" name="Line 8"/>
          <p:cNvSpPr>
            <a:spLocks noChangeShapeType="1"/>
          </p:cNvSpPr>
          <p:nvPr/>
        </p:nvSpPr>
        <p:spPr bwMode="auto">
          <a:xfrm flipV="1">
            <a:off x="2270125" y="1268413"/>
            <a:ext cx="141288" cy="95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1760538" y="982663"/>
            <a:ext cx="3603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sz="2800" b="1" smtClean="0">
                <a:solidFill>
                  <a:srgbClr val="333399"/>
                </a:solidFill>
                <a:latin typeface="Arial Narrow" pitchFamily="34" charset="0"/>
              </a:rPr>
              <a:t>3</a:t>
            </a:r>
          </a:p>
        </p:txBody>
      </p:sp>
      <p:sp>
        <p:nvSpPr>
          <p:cNvPr id="77834" name="Text Box 10"/>
          <p:cNvSpPr txBox="1">
            <a:spLocks noChangeArrowheads="1"/>
          </p:cNvSpPr>
          <p:nvPr/>
        </p:nvSpPr>
        <p:spPr bwMode="auto">
          <a:xfrm>
            <a:off x="7205663" y="5303838"/>
            <a:ext cx="19383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800" b="1" smtClean="0">
                <a:solidFill>
                  <a:srgbClr val="333399"/>
                </a:solidFill>
                <a:latin typeface="Arial Narrow" pitchFamily="34" charset="0"/>
              </a:rPr>
              <a:t>počet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800" b="1" smtClean="0">
                <a:solidFill>
                  <a:srgbClr val="333399"/>
                </a:solidFill>
                <a:latin typeface="Arial Narrow" pitchFamily="34" charset="0"/>
              </a:rPr>
              <a:t>nemocných</a:t>
            </a:r>
          </a:p>
        </p:txBody>
      </p:sp>
      <p:sp>
        <p:nvSpPr>
          <p:cNvPr id="77835" name="Oval 11"/>
          <p:cNvSpPr>
            <a:spLocks noChangeArrowheads="1"/>
          </p:cNvSpPr>
          <p:nvPr/>
        </p:nvSpPr>
        <p:spPr bwMode="auto">
          <a:xfrm>
            <a:off x="3660775" y="3979863"/>
            <a:ext cx="358775" cy="3603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7836" name="Oval 12"/>
          <p:cNvSpPr>
            <a:spLocks noChangeArrowheads="1"/>
          </p:cNvSpPr>
          <p:nvPr/>
        </p:nvSpPr>
        <p:spPr bwMode="auto">
          <a:xfrm>
            <a:off x="5116513" y="2511425"/>
            <a:ext cx="358775" cy="3603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7837" name="Oval 13"/>
          <p:cNvSpPr>
            <a:spLocks noChangeArrowheads="1"/>
          </p:cNvSpPr>
          <p:nvPr/>
        </p:nvSpPr>
        <p:spPr bwMode="auto">
          <a:xfrm>
            <a:off x="6553200" y="1081088"/>
            <a:ext cx="358775" cy="3603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7838" name="Text Box 14"/>
          <p:cNvSpPr txBox="1">
            <a:spLocks noChangeArrowheads="1"/>
          </p:cNvSpPr>
          <p:nvPr/>
        </p:nvSpPr>
        <p:spPr bwMode="auto">
          <a:xfrm>
            <a:off x="1819275" y="2438400"/>
            <a:ext cx="6191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sz="2800" b="1" smtClean="0">
                <a:solidFill>
                  <a:srgbClr val="333399"/>
                </a:solidFill>
                <a:latin typeface="Arial Narrow" pitchFamily="34" charset="0"/>
              </a:rPr>
              <a:t>2</a:t>
            </a:r>
          </a:p>
        </p:txBody>
      </p:sp>
      <p:sp>
        <p:nvSpPr>
          <p:cNvPr id="77839" name="Text Box 15"/>
          <p:cNvSpPr txBox="1">
            <a:spLocks noChangeArrowheads="1"/>
          </p:cNvSpPr>
          <p:nvPr/>
        </p:nvSpPr>
        <p:spPr bwMode="auto">
          <a:xfrm>
            <a:off x="1819275" y="3876675"/>
            <a:ext cx="466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sz="2800" b="1" smtClean="0">
                <a:solidFill>
                  <a:srgbClr val="333399"/>
                </a:solidFill>
                <a:latin typeface="Arial Narrow" pitchFamily="34" charset="0"/>
              </a:rPr>
              <a:t>1</a:t>
            </a:r>
          </a:p>
        </p:txBody>
      </p:sp>
      <p:sp>
        <p:nvSpPr>
          <p:cNvPr id="77840" name="Text Box 16"/>
          <p:cNvSpPr txBox="1">
            <a:spLocks noChangeArrowheads="1"/>
          </p:cNvSpPr>
          <p:nvPr/>
        </p:nvSpPr>
        <p:spPr bwMode="auto">
          <a:xfrm>
            <a:off x="4076700" y="4181475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sz="2800" b="1" smtClean="0">
                <a:solidFill>
                  <a:srgbClr val="333399"/>
                </a:solidFill>
                <a:latin typeface="Arial Narrow" pitchFamily="34" charset="0"/>
              </a:rPr>
              <a:t>OKRES A</a:t>
            </a:r>
          </a:p>
        </p:txBody>
      </p:sp>
      <p:sp>
        <p:nvSpPr>
          <p:cNvPr id="77841" name="Text Box 17"/>
          <p:cNvSpPr txBox="1">
            <a:spLocks noChangeArrowheads="1"/>
          </p:cNvSpPr>
          <p:nvPr/>
        </p:nvSpPr>
        <p:spPr bwMode="auto">
          <a:xfrm>
            <a:off x="5522913" y="2617788"/>
            <a:ext cx="152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sz="2800" b="1" smtClean="0">
                <a:solidFill>
                  <a:srgbClr val="333399"/>
                </a:solidFill>
                <a:latin typeface="Arial Narrow" pitchFamily="34" charset="0"/>
              </a:rPr>
              <a:t>OKRES B</a:t>
            </a:r>
          </a:p>
        </p:txBody>
      </p:sp>
      <p:sp>
        <p:nvSpPr>
          <p:cNvPr id="77842" name="Text Box 18"/>
          <p:cNvSpPr txBox="1">
            <a:spLocks noChangeArrowheads="1"/>
          </p:cNvSpPr>
          <p:nvPr/>
        </p:nvSpPr>
        <p:spPr bwMode="auto">
          <a:xfrm>
            <a:off x="6980238" y="1255713"/>
            <a:ext cx="152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sz="2800" b="1" smtClean="0">
                <a:solidFill>
                  <a:srgbClr val="333399"/>
                </a:solidFill>
                <a:latin typeface="Arial Narrow" pitchFamily="34" charset="0"/>
              </a:rPr>
              <a:t>OKRES C</a:t>
            </a:r>
          </a:p>
        </p:txBody>
      </p:sp>
      <p:sp>
        <p:nvSpPr>
          <p:cNvPr id="77843" name="Line 19"/>
          <p:cNvSpPr>
            <a:spLocks noChangeShapeType="1"/>
          </p:cNvSpPr>
          <p:nvPr/>
        </p:nvSpPr>
        <p:spPr bwMode="auto">
          <a:xfrm>
            <a:off x="3848100" y="5591175"/>
            <a:ext cx="0" cy="152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7844" name="Text Box 20"/>
          <p:cNvSpPr txBox="1">
            <a:spLocks noChangeArrowheads="1"/>
          </p:cNvSpPr>
          <p:nvPr/>
        </p:nvSpPr>
        <p:spPr bwMode="auto">
          <a:xfrm>
            <a:off x="6569075" y="5705475"/>
            <a:ext cx="3603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sz="2800" b="1" smtClean="0">
                <a:solidFill>
                  <a:srgbClr val="333399"/>
                </a:solidFill>
                <a:latin typeface="Arial Narrow" pitchFamily="34" charset="0"/>
              </a:rPr>
              <a:t>3</a:t>
            </a:r>
          </a:p>
        </p:txBody>
      </p:sp>
      <p:sp>
        <p:nvSpPr>
          <p:cNvPr id="77845" name="Text Box 21"/>
          <p:cNvSpPr txBox="1">
            <a:spLocks noChangeArrowheads="1"/>
          </p:cNvSpPr>
          <p:nvPr/>
        </p:nvSpPr>
        <p:spPr bwMode="auto">
          <a:xfrm>
            <a:off x="5148263" y="5703888"/>
            <a:ext cx="3603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sz="2800" b="1" smtClean="0">
                <a:solidFill>
                  <a:srgbClr val="333399"/>
                </a:solidFill>
                <a:latin typeface="Arial Narrow" pitchFamily="34" charset="0"/>
              </a:rPr>
              <a:t>2</a:t>
            </a:r>
          </a:p>
        </p:txBody>
      </p:sp>
      <p:sp>
        <p:nvSpPr>
          <p:cNvPr id="77846" name="Text Box 22"/>
          <p:cNvSpPr txBox="1">
            <a:spLocks noChangeArrowheads="1"/>
          </p:cNvSpPr>
          <p:nvPr/>
        </p:nvSpPr>
        <p:spPr bwMode="auto">
          <a:xfrm>
            <a:off x="3679825" y="5711825"/>
            <a:ext cx="3603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sz="2800" b="1" smtClean="0">
                <a:solidFill>
                  <a:srgbClr val="333399"/>
                </a:solidFill>
                <a:latin typeface="Arial Narrow" pitchFamily="34" charset="0"/>
              </a:rPr>
              <a:t>1</a:t>
            </a:r>
          </a:p>
        </p:txBody>
      </p:sp>
      <p:sp>
        <p:nvSpPr>
          <p:cNvPr id="77847" name="Text Box 23"/>
          <p:cNvSpPr txBox="1">
            <a:spLocks noChangeArrowheads="1"/>
          </p:cNvSpPr>
          <p:nvPr/>
        </p:nvSpPr>
        <p:spPr bwMode="auto">
          <a:xfrm>
            <a:off x="1849438" y="5700713"/>
            <a:ext cx="3603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sz="2800" b="1" smtClean="0">
                <a:solidFill>
                  <a:srgbClr val="333399"/>
                </a:solidFill>
                <a:latin typeface="Arial Narrow" pitchFamily="34" charset="0"/>
              </a:rPr>
              <a:t>0</a:t>
            </a:r>
          </a:p>
        </p:txBody>
      </p:sp>
      <p:sp>
        <p:nvSpPr>
          <p:cNvPr id="77848" name="Line 24"/>
          <p:cNvSpPr>
            <a:spLocks noChangeShapeType="1"/>
          </p:cNvSpPr>
          <p:nvPr/>
        </p:nvSpPr>
        <p:spPr bwMode="auto">
          <a:xfrm>
            <a:off x="5294313" y="5608638"/>
            <a:ext cx="0" cy="152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7849" name="Line 25"/>
          <p:cNvSpPr>
            <a:spLocks noChangeShapeType="1"/>
          </p:cNvSpPr>
          <p:nvPr/>
        </p:nvSpPr>
        <p:spPr bwMode="auto">
          <a:xfrm>
            <a:off x="6731000" y="5588000"/>
            <a:ext cx="0" cy="152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6148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Oval 2"/>
          <p:cNvSpPr>
            <a:spLocks noChangeArrowheads="1"/>
          </p:cNvSpPr>
          <p:nvPr/>
        </p:nvSpPr>
        <p:spPr bwMode="auto">
          <a:xfrm>
            <a:off x="4219575" y="2759075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03" name="Oval 3"/>
          <p:cNvSpPr>
            <a:spLocks noChangeArrowheads="1"/>
          </p:cNvSpPr>
          <p:nvPr/>
        </p:nvSpPr>
        <p:spPr bwMode="auto">
          <a:xfrm>
            <a:off x="4932363" y="2708275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04" name="Oval 4"/>
          <p:cNvSpPr>
            <a:spLocks noChangeArrowheads="1"/>
          </p:cNvSpPr>
          <p:nvPr/>
        </p:nvSpPr>
        <p:spPr bwMode="auto">
          <a:xfrm>
            <a:off x="5651500" y="2708275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05" name="Oval 5"/>
          <p:cNvSpPr>
            <a:spLocks noChangeArrowheads="1"/>
          </p:cNvSpPr>
          <p:nvPr/>
        </p:nvSpPr>
        <p:spPr bwMode="auto">
          <a:xfrm>
            <a:off x="6372225" y="2708275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06" name="Oval 6"/>
          <p:cNvSpPr>
            <a:spLocks noChangeArrowheads="1"/>
          </p:cNvSpPr>
          <p:nvPr/>
        </p:nvSpPr>
        <p:spPr bwMode="auto">
          <a:xfrm>
            <a:off x="7092950" y="2708275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07" name="Oval 7"/>
          <p:cNvSpPr>
            <a:spLocks noChangeArrowheads="1"/>
          </p:cNvSpPr>
          <p:nvPr/>
        </p:nvSpPr>
        <p:spPr bwMode="auto">
          <a:xfrm>
            <a:off x="5651500" y="3429000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08" name="Oval 8"/>
          <p:cNvSpPr>
            <a:spLocks noChangeArrowheads="1"/>
          </p:cNvSpPr>
          <p:nvPr/>
        </p:nvSpPr>
        <p:spPr bwMode="auto">
          <a:xfrm>
            <a:off x="6372225" y="4149725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09" name="Oval 9"/>
          <p:cNvSpPr>
            <a:spLocks noChangeArrowheads="1"/>
          </p:cNvSpPr>
          <p:nvPr/>
        </p:nvSpPr>
        <p:spPr bwMode="auto">
          <a:xfrm>
            <a:off x="6372225" y="3429000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10" name="Oval 10"/>
          <p:cNvSpPr>
            <a:spLocks noChangeArrowheads="1"/>
          </p:cNvSpPr>
          <p:nvPr/>
        </p:nvSpPr>
        <p:spPr bwMode="auto">
          <a:xfrm>
            <a:off x="7092950" y="4149725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11" name="Oval 11"/>
          <p:cNvSpPr>
            <a:spLocks noChangeArrowheads="1"/>
          </p:cNvSpPr>
          <p:nvPr/>
        </p:nvSpPr>
        <p:spPr bwMode="auto">
          <a:xfrm>
            <a:off x="7092950" y="3429000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1692275" y="2708275"/>
            <a:ext cx="1685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cs-CZ" sz="2400" b="1" smtClean="0">
                <a:solidFill>
                  <a:srgbClr val="003366"/>
                </a:solidFill>
              </a:rPr>
              <a:t>OKRES  A</a:t>
            </a:r>
            <a:endParaRPr lang="cs-CZ" sz="2400" b="1" smtClean="0">
              <a:solidFill>
                <a:srgbClr val="000000"/>
              </a:solidFill>
            </a:endParaRP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1692275" y="3429000"/>
            <a:ext cx="1685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cs-CZ" sz="2400" b="1" smtClean="0">
                <a:solidFill>
                  <a:srgbClr val="003366"/>
                </a:solidFill>
              </a:rPr>
              <a:t>OKRES  B</a:t>
            </a:r>
            <a:endParaRPr lang="cs-CZ" sz="2400" b="1" smtClean="0">
              <a:solidFill>
                <a:srgbClr val="000000"/>
              </a:solidFill>
            </a:endParaRPr>
          </a:p>
        </p:txBody>
      </p:sp>
      <p:sp>
        <p:nvSpPr>
          <p:cNvPr id="76814" name="Text Box 14"/>
          <p:cNvSpPr txBox="1">
            <a:spLocks noChangeArrowheads="1"/>
          </p:cNvSpPr>
          <p:nvPr/>
        </p:nvSpPr>
        <p:spPr bwMode="auto">
          <a:xfrm>
            <a:off x="1692275" y="4149725"/>
            <a:ext cx="1685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cs-CZ" sz="2400" b="1" smtClean="0">
                <a:solidFill>
                  <a:srgbClr val="003366"/>
                </a:solidFill>
              </a:rPr>
              <a:t>OKRES  C</a:t>
            </a:r>
            <a:endParaRPr lang="cs-CZ" sz="2400" b="1" smtClean="0">
              <a:solidFill>
                <a:srgbClr val="000000"/>
              </a:solidFill>
            </a:endParaRPr>
          </a:p>
        </p:txBody>
      </p:sp>
      <p:sp>
        <p:nvSpPr>
          <p:cNvPr id="76815" name="Text Box 15"/>
          <p:cNvSpPr txBox="1">
            <a:spLocks noChangeArrowheads="1"/>
          </p:cNvSpPr>
          <p:nvPr/>
        </p:nvSpPr>
        <p:spPr bwMode="auto">
          <a:xfrm>
            <a:off x="1692275" y="1268413"/>
            <a:ext cx="7010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cs-CZ" sz="4000" b="1" smtClean="0">
                <a:solidFill>
                  <a:srgbClr val="003366"/>
                </a:solidFill>
              </a:rPr>
              <a:t>ECOLOGICAL FALLACY</a:t>
            </a:r>
            <a:endParaRPr lang="cs-CZ" sz="4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6" name="Line 16"/>
          <p:cNvSpPr>
            <a:spLocks noChangeShapeType="1"/>
          </p:cNvSpPr>
          <p:nvPr/>
        </p:nvSpPr>
        <p:spPr bwMode="auto">
          <a:xfrm>
            <a:off x="4135438" y="2870200"/>
            <a:ext cx="457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17" name="AutoShape 17"/>
          <p:cNvSpPr>
            <a:spLocks noChangeArrowheads="1"/>
          </p:cNvSpPr>
          <p:nvPr/>
        </p:nvSpPr>
        <p:spPr bwMode="auto">
          <a:xfrm rot="5400000">
            <a:off x="4278313" y="2641600"/>
            <a:ext cx="152400" cy="285750"/>
          </a:xfrm>
          <a:prstGeom prst="moon">
            <a:avLst>
              <a:gd name="adj" fmla="val 87500"/>
            </a:avLst>
          </a:prstGeom>
          <a:solidFill>
            <a:srgbClr val="996633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18" name="Oval 18"/>
          <p:cNvSpPr>
            <a:spLocks noChangeArrowheads="1"/>
          </p:cNvSpPr>
          <p:nvPr/>
        </p:nvSpPr>
        <p:spPr bwMode="auto">
          <a:xfrm>
            <a:off x="4229100" y="3489325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19" name="Line 19"/>
          <p:cNvSpPr>
            <a:spLocks noChangeShapeType="1"/>
          </p:cNvSpPr>
          <p:nvPr/>
        </p:nvSpPr>
        <p:spPr bwMode="auto">
          <a:xfrm>
            <a:off x="4135438" y="3590925"/>
            <a:ext cx="457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20" name="AutoShape 20"/>
          <p:cNvSpPr>
            <a:spLocks noChangeArrowheads="1"/>
          </p:cNvSpPr>
          <p:nvPr/>
        </p:nvSpPr>
        <p:spPr bwMode="auto">
          <a:xfrm rot="5400000">
            <a:off x="4278313" y="3362325"/>
            <a:ext cx="152400" cy="285750"/>
          </a:xfrm>
          <a:prstGeom prst="moon">
            <a:avLst>
              <a:gd name="adj" fmla="val 87500"/>
            </a:avLst>
          </a:prstGeom>
          <a:solidFill>
            <a:srgbClr val="996633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21" name="Oval 21"/>
          <p:cNvSpPr>
            <a:spLocks noChangeArrowheads="1"/>
          </p:cNvSpPr>
          <p:nvPr/>
        </p:nvSpPr>
        <p:spPr bwMode="auto">
          <a:xfrm>
            <a:off x="4940300" y="3479800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22" name="Line 22"/>
          <p:cNvSpPr>
            <a:spLocks noChangeShapeType="1"/>
          </p:cNvSpPr>
          <p:nvPr/>
        </p:nvSpPr>
        <p:spPr bwMode="auto">
          <a:xfrm>
            <a:off x="4856163" y="3590925"/>
            <a:ext cx="457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23" name="AutoShape 23"/>
          <p:cNvSpPr>
            <a:spLocks noChangeArrowheads="1"/>
          </p:cNvSpPr>
          <p:nvPr/>
        </p:nvSpPr>
        <p:spPr bwMode="auto">
          <a:xfrm rot="5400000">
            <a:off x="4999038" y="3362325"/>
            <a:ext cx="152400" cy="285750"/>
          </a:xfrm>
          <a:prstGeom prst="moon">
            <a:avLst>
              <a:gd name="adj" fmla="val 87500"/>
            </a:avLst>
          </a:prstGeom>
          <a:solidFill>
            <a:srgbClr val="996633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24" name="Oval 24"/>
          <p:cNvSpPr>
            <a:spLocks noChangeArrowheads="1"/>
          </p:cNvSpPr>
          <p:nvPr/>
        </p:nvSpPr>
        <p:spPr bwMode="auto">
          <a:xfrm>
            <a:off x="4219575" y="4162425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25" name="Line 25"/>
          <p:cNvSpPr>
            <a:spLocks noChangeShapeType="1"/>
          </p:cNvSpPr>
          <p:nvPr/>
        </p:nvSpPr>
        <p:spPr bwMode="auto">
          <a:xfrm>
            <a:off x="4135438" y="4302125"/>
            <a:ext cx="457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26" name="AutoShape 26"/>
          <p:cNvSpPr>
            <a:spLocks noChangeArrowheads="1"/>
          </p:cNvSpPr>
          <p:nvPr/>
        </p:nvSpPr>
        <p:spPr bwMode="auto">
          <a:xfrm rot="5400000">
            <a:off x="4278313" y="4073525"/>
            <a:ext cx="152400" cy="285750"/>
          </a:xfrm>
          <a:prstGeom prst="moon">
            <a:avLst>
              <a:gd name="adj" fmla="val 87500"/>
            </a:avLst>
          </a:prstGeom>
          <a:solidFill>
            <a:srgbClr val="996633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27" name="Oval 27"/>
          <p:cNvSpPr>
            <a:spLocks noChangeArrowheads="1"/>
          </p:cNvSpPr>
          <p:nvPr/>
        </p:nvSpPr>
        <p:spPr bwMode="auto">
          <a:xfrm>
            <a:off x="4930775" y="4152900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28" name="Line 28"/>
          <p:cNvSpPr>
            <a:spLocks noChangeShapeType="1"/>
          </p:cNvSpPr>
          <p:nvPr/>
        </p:nvSpPr>
        <p:spPr bwMode="auto">
          <a:xfrm>
            <a:off x="4846638" y="4264025"/>
            <a:ext cx="457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29" name="AutoShape 29"/>
          <p:cNvSpPr>
            <a:spLocks noChangeArrowheads="1"/>
          </p:cNvSpPr>
          <p:nvPr/>
        </p:nvSpPr>
        <p:spPr bwMode="auto">
          <a:xfrm rot="5400000">
            <a:off x="4989513" y="4035425"/>
            <a:ext cx="152400" cy="285750"/>
          </a:xfrm>
          <a:prstGeom prst="moon">
            <a:avLst>
              <a:gd name="adj" fmla="val 87500"/>
            </a:avLst>
          </a:prstGeom>
          <a:solidFill>
            <a:srgbClr val="996633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30" name="Oval 30"/>
          <p:cNvSpPr>
            <a:spLocks noChangeArrowheads="1"/>
          </p:cNvSpPr>
          <p:nvPr/>
        </p:nvSpPr>
        <p:spPr bwMode="auto">
          <a:xfrm>
            <a:off x="5649913" y="4162425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31" name="Line 31"/>
          <p:cNvSpPr>
            <a:spLocks noChangeShapeType="1"/>
          </p:cNvSpPr>
          <p:nvPr/>
        </p:nvSpPr>
        <p:spPr bwMode="auto">
          <a:xfrm>
            <a:off x="5565775" y="4273550"/>
            <a:ext cx="457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32" name="AutoShape 32"/>
          <p:cNvSpPr>
            <a:spLocks noChangeArrowheads="1"/>
          </p:cNvSpPr>
          <p:nvPr/>
        </p:nvSpPr>
        <p:spPr bwMode="auto">
          <a:xfrm rot="5400000">
            <a:off x="5708650" y="4044950"/>
            <a:ext cx="152400" cy="285750"/>
          </a:xfrm>
          <a:prstGeom prst="moon">
            <a:avLst>
              <a:gd name="adj" fmla="val 87500"/>
            </a:avLst>
          </a:prstGeom>
          <a:solidFill>
            <a:srgbClr val="996633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33" name="Oval 33"/>
          <p:cNvSpPr>
            <a:spLocks noChangeArrowheads="1"/>
          </p:cNvSpPr>
          <p:nvPr/>
        </p:nvSpPr>
        <p:spPr bwMode="auto">
          <a:xfrm>
            <a:off x="1804988" y="5270500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34" name="Line 34"/>
          <p:cNvSpPr>
            <a:spLocks noChangeShapeType="1"/>
          </p:cNvSpPr>
          <p:nvPr/>
        </p:nvSpPr>
        <p:spPr bwMode="auto">
          <a:xfrm>
            <a:off x="1720850" y="5410200"/>
            <a:ext cx="457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35" name="AutoShape 35"/>
          <p:cNvSpPr>
            <a:spLocks noChangeArrowheads="1"/>
          </p:cNvSpPr>
          <p:nvPr/>
        </p:nvSpPr>
        <p:spPr bwMode="auto">
          <a:xfrm rot="5400000">
            <a:off x="1863725" y="5181600"/>
            <a:ext cx="152400" cy="285750"/>
          </a:xfrm>
          <a:prstGeom prst="moon">
            <a:avLst>
              <a:gd name="adj" fmla="val 87500"/>
            </a:avLst>
          </a:prstGeom>
          <a:solidFill>
            <a:srgbClr val="996633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36" name="Text Box 36"/>
          <p:cNvSpPr txBox="1">
            <a:spLocks noChangeArrowheads="1"/>
          </p:cNvSpPr>
          <p:nvPr/>
        </p:nvSpPr>
        <p:spPr bwMode="auto">
          <a:xfrm>
            <a:off x="2314575" y="5168900"/>
            <a:ext cx="36798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sz="2800" b="1" smtClean="0">
                <a:solidFill>
                  <a:srgbClr val="000000"/>
                </a:solidFill>
              </a:rPr>
              <a:t>nositelé klobouku</a:t>
            </a:r>
            <a:endParaRPr lang="en-GB" sz="2800" b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432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00FF"/>
                </a:solidFill>
                <a:latin typeface="Arial Black" pitchFamily="34" charset="0"/>
              </a:rPr>
              <a:t>I.a) Ekologické </a:t>
            </a:r>
            <a:r>
              <a:rPr lang="cs-CZ" sz="3200" b="1" dirty="0" smtClean="0">
                <a:solidFill>
                  <a:srgbClr val="0000FF"/>
                </a:solidFill>
                <a:latin typeface="Arial Black" pitchFamily="34" charset="0"/>
              </a:rPr>
              <a:t>studie</a:t>
            </a:r>
            <a:endParaRPr lang="cs-CZ" sz="32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6048672"/>
          </a:xfrm>
        </p:spPr>
        <p:txBody>
          <a:bodyPr>
            <a:noAutofit/>
          </a:bodyPr>
          <a:lstStyle/>
          <a:p>
            <a:pPr indent="0">
              <a:lnSpc>
                <a:spcPct val="8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cs-CZ" sz="2800" b="1" dirty="0" smtClean="0">
                <a:solidFill>
                  <a:srgbClr val="0000FF"/>
                </a:solidFill>
              </a:rPr>
              <a:t>NEVÝHODY:</a:t>
            </a:r>
          </a:p>
          <a:p>
            <a:pPr marL="1028700" lvl="1">
              <a:spcBef>
                <a:spcPts val="0"/>
              </a:spcBef>
              <a:spcAft>
                <a:spcPts val="900"/>
              </a:spcAft>
            </a:pPr>
            <a:r>
              <a:rPr lang="cs-CZ" sz="2400" b="1" dirty="0">
                <a:solidFill>
                  <a:srgbClr val="FF0000"/>
                </a:solidFill>
              </a:rPr>
              <a:t>Nelze je použít pro prokazování příčinné </a:t>
            </a:r>
            <a:r>
              <a:rPr lang="cs-CZ" sz="2400" b="1" dirty="0" smtClean="0">
                <a:solidFill>
                  <a:srgbClr val="FF0000"/>
                </a:solidFill>
              </a:rPr>
              <a:t>závislosti.</a:t>
            </a:r>
            <a:endParaRPr lang="cs-CZ" sz="2400" dirty="0">
              <a:solidFill>
                <a:srgbClr val="FF0000"/>
              </a:solidFill>
            </a:endParaRPr>
          </a:p>
          <a:p>
            <a:pPr marL="1028700" lvl="1">
              <a:spcBef>
                <a:spcPts val="0"/>
              </a:spcBef>
              <a:spcAft>
                <a:spcPts val="900"/>
              </a:spcAft>
            </a:pPr>
            <a:r>
              <a:rPr lang="cs-CZ" sz="2400" dirty="0" smtClean="0"/>
              <a:t>Poukazují pouze na </a:t>
            </a:r>
            <a:r>
              <a:rPr lang="cs-CZ" sz="2400" b="1" dirty="0" smtClean="0"/>
              <a:t>možný vztah </a:t>
            </a:r>
            <a:r>
              <a:rPr lang="cs-CZ" sz="2400" dirty="0"/>
              <a:t>mezi výskytem rizikového faktoru </a:t>
            </a:r>
            <a:r>
              <a:rPr lang="cs-CZ" sz="2400" dirty="0" smtClean="0"/>
              <a:t>a </a:t>
            </a:r>
            <a:r>
              <a:rPr lang="cs-CZ" sz="2400" dirty="0"/>
              <a:t>nemoci – jsou zdrojem hypotéz, které je nutno prověřit </a:t>
            </a:r>
            <a:r>
              <a:rPr lang="cs-CZ" sz="2400" dirty="0" smtClean="0"/>
              <a:t>v jiných </a:t>
            </a:r>
            <a:r>
              <a:rPr lang="cs-CZ" sz="2400" dirty="0"/>
              <a:t>typech studií</a:t>
            </a:r>
            <a:r>
              <a:rPr lang="cs-CZ" sz="2400" dirty="0" smtClean="0"/>
              <a:t>.</a:t>
            </a:r>
          </a:p>
          <a:p>
            <a:pPr marL="1028700" lvl="1">
              <a:spcBef>
                <a:spcPts val="0"/>
              </a:spcBef>
              <a:spcAft>
                <a:spcPts val="900"/>
              </a:spcAft>
            </a:pPr>
            <a:r>
              <a:rPr lang="cs-CZ" sz="2400" dirty="0" smtClean="0"/>
              <a:t>Asociace </a:t>
            </a:r>
            <a:r>
              <a:rPr lang="cs-CZ" sz="2400" dirty="0"/>
              <a:t>na populační úrovni nemusí </a:t>
            </a:r>
            <a:r>
              <a:rPr lang="cs-CZ" sz="2400" dirty="0" smtClean="0"/>
              <a:t>znamenat </a:t>
            </a:r>
            <a:r>
              <a:rPr lang="cs-CZ" sz="2400" dirty="0"/>
              <a:t>(</a:t>
            </a:r>
            <a:r>
              <a:rPr lang="cs-CZ" sz="2400" dirty="0" smtClean="0"/>
              <a:t>a často </a:t>
            </a:r>
            <a:r>
              <a:rPr lang="cs-CZ" sz="2400" dirty="0"/>
              <a:t>také </a:t>
            </a:r>
            <a:r>
              <a:rPr lang="cs-CZ" sz="2400" dirty="0" smtClean="0"/>
              <a:t>neznamená) asociaci </a:t>
            </a:r>
            <a:r>
              <a:rPr lang="cs-CZ" sz="2400" dirty="0"/>
              <a:t>na úrovni jedince </a:t>
            </a:r>
            <a:r>
              <a:rPr lang="cs-CZ" sz="2400" dirty="0">
                <a:solidFill>
                  <a:srgbClr val="0000FF"/>
                </a:solidFill>
              </a:rPr>
              <a:t>(ekologické zkreslení</a:t>
            </a:r>
            <a:r>
              <a:rPr lang="cs-CZ" sz="2400" dirty="0" smtClean="0">
                <a:solidFill>
                  <a:srgbClr val="0000FF"/>
                </a:solidFill>
              </a:rPr>
              <a:t>)</a:t>
            </a:r>
            <a:r>
              <a:rPr lang="cs-CZ" sz="2400" dirty="0" smtClean="0"/>
              <a:t>.</a:t>
            </a:r>
          </a:p>
          <a:p>
            <a:pPr marL="1028700" lvl="1">
              <a:spcBef>
                <a:spcPts val="0"/>
              </a:spcBef>
              <a:spcAft>
                <a:spcPts val="900"/>
              </a:spcAft>
            </a:pPr>
            <a:r>
              <a:rPr lang="cs-CZ" sz="2400" dirty="0" smtClean="0"/>
              <a:t>Přejímá </a:t>
            </a:r>
            <a:r>
              <a:rPr lang="cs-CZ" sz="2400" dirty="0"/>
              <a:t>nedostatky rutinních </a:t>
            </a:r>
            <a:r>
              <a:rPr lang="cs-CZ" sz="2400" dirty="0" smtClean="0"/>
              <a:t>statistik. </a:t>
            </a:r>
          </a:p>
          <a:p>
            <a:pPr marL="1028700" lvl="1">
              <a:spcBef>
                <a:spcPts val="0"/>
              </a:spcBef>
              <a:spcAft>
                <a:spcPts val="900"/>
              </a:spcAft>
            </a:pPr>
            <a:r>
              <a:rPr lang="cs-CZ" sz="2400" dirty="0" smtClean="0"/>
              <a:t>Využívají  </a:t>
            </a:r>
            <a:r>
              <a:rPr lang="cs-CZ" sz="2400" dirty="0"/>
              <a:t>informace získávané k jiným účelům, tzn. není možno </a:t>
            </a:r>
            <a:r>
              <a:rPr lang="cs-CZ" sz="2400" dirty="0" smtClean="0"/>
              <a:t>získat doplňující informace.  </a:t>
            </a:r>
            <a:endParaRPr lang="cs-CZ" sz="2400" dirty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1400"/>
              </a:spcAft>
            </a:pPr>
            <a:endParaRPr lang="cs-CZ" sz="2800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4094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  <a:latin typeface="Arial Black" pitchFamily="34" charset="0"/>
              </a:rPr>
              <a:t>Průřezové (prevalenční) </a:t>
            </a:r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studie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8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/>
          </a:bodyPr>
          <a:lstStyle/>
          <a:p>
            <a:r>
              <a:rPr lang="cs-CZ" sz="3400" b="1" dirty="0">
                <a:solidFill>
                  <a:srgbClr val="0000CC"/>
                </a:solidFill>
                <a:latin typeface="Arial Black" pitchFamily="34" charset="0"/>
              </a:rPr>
              <a:t>I. b) Průřezové (prevalenční) studie</a:t>
            </a:r>
            <a:endParaRPr lang="cs-CZ" sz="34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56792"/>
            <a:ext cx="5620669" cy="4525963"/>
          </a:xfrm>
        </p:spPr>
      </p:pic>
      <p:sp>
        <p:nvSpPr>
          <p:cNvPr id="3" name="Obdélník 2"/>
          <p:cNvSpPr/>
          <p:nvPr/>
        </p:nvSpPr>
        <p:spPr>
          <a:xfrm>
            <a:off x="1547664" y="5157192"/>
            <a:ext cx="1152128" cy="720080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207790" y="5157192"/>
            <a:ext cx="1080120" cy="720080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69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0000FF"/>
                </a:solidFill>
              </a:rPr>
              <a:t>HLAVNÍ METODY MEDICÍNSKÉHO VÝZKUMU</a:t>
            </a:r>
            <a:r>
              <a:rPr lang="cs-CZ" b="1" dirty="0" smtClean="0">
                <a:solidFill>
                  <a:srgbClr val="0000FF"/>
                </a:solidFill>
              </a:rPr>
              <a:t/>
            </a:r>
            <a:br>
              <a:rPr lang="cs-CZ" b="1" dirty="0" smtClean="0">
                <a:solidFill>
                  <a:srgbClr val="0000FF"/>
                </a:solidFill>
              </a:rPr>
            </a:b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256584"/>
          </a:xfrm>
        </p:spPr>
        <p:txBody>
          <a:bodyPr>
            <a:noAutofit/>
          </a:bodyPr>
          <a:lstStyle/>
          <a:p>
            <a:r>
              <a:rPr lang="cs-CZ" sz="2800" dirty="0" smtClean="0"/>
              <a:t>Klinická, biologická, experimentální a epidemiologická</a:t>
            </a:r>
          </a:p>
          <a:p>
            <a:pPr marL="0" indent="0">
              <a:buNone/>
            </a:pPr>
            <a:endParaRPr lang="cs-CZ" sz="2000" b="1" dirty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00CC"/>
                </a:solidFill>
              </a:rPr>
              <a:t>Epidemiologická metoda umožňuje: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 smtClean="0"/>
              <a:t>studovat historii zdraví populace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 smtClean="0"/>
              <a:t>měřit a popsat rozložení zdraví (nemocnosti, úmrtnosti) v populaci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 smtClean="0"/>
              <a:t>hodnotit činnost a účinnost zdravotnických služeb a opatření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 smtClean="0"/>
              <a:t>poznat průběh a symptomy jednotlivých nemocí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 smtClean="0"/>
              <a:t>pátrat po příčinách nemocí a determinantách zdraví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5142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b="1" dirty="0" smtClean="0">
                <a:solidFill>
                  <a:srgbClr val="0000FF"/>
                </a:solidFill>
              </a:rPr>
              <a:t>Deskriptivní průřezové studie:</a:t>
            </a:r>
            <a:endParaRPr lang="cs-CZ" b="1" dirty="0" smtClean="0"/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cs-CZ" dirty="0" smtClean="0"/>
              <a:t>Popisují </a:t>
            </a:r>
            <a:r>
              <a:rPr lang="cs-CZ" b="1" dirty="0" smtClean="0"/>
              <a:t>četnost a rozložení </a:t>
            </a:r>
            <a:r>
              <a:rPr lang="cs-CZ" dirty="0" smtClean="0"/>
              <a:t>rizikových faktorů a nemocí v populaci a </a:t>
            </a:r>
            <a:r>
              <a:rPr lang="cs-CZ" dirty="0"/>
              <a:t>jejích podskupinách (</a:t>
            </a:r>
            <a:r>
              <a:rPr lang="cs-CZ" dirty="0" err="1"/>
              <a:t>def</a:t>
            </a:r>
            <a:r>
              <a:rPr lang="cs-CZ" dirty="0"/>
              <a:t>. pohlavím, věkem, regionem, vzděláním aj</a:t>
            </a:r>
            <a:r>
              <a:rPr lang="cs-CZ" dirty="0" smtClean="0"/>
              <a:t>.)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cs-CZ" dirty="0" smtClean="0"/>
              <a:t>Sledují také </a:t>
            </a:r>
            <a:r>
              <a:rPr lang="cs-CZ" b="1" dirty="0" smtClean="0"/>
              <a:t>současný výskyt nemocí a vybraných rizikových faktorů. </a:t>
            </a:r>
          </a:p>
          <a:p>
            <a:pPr lvl="2">
              <a:lnSpc>
                <a:spcPct val="120000"/>
              </a:lnSpc>
              <a:spcBef>
                <a:spcPts val="1200"/>
              </a:spcBef>
            </a:pPr>
            <a:r>
              <a:rPr lang="cs-CZ" dirty="0" smtClean="0"/>
              <a:t>Srovnání výskytu nemoci ve skupině s RF a bez RF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cs-CZ" b="1" dirty="0" smtClean="0"/>
              <a:t>Jednorázové šetření </a:t>
            </a:r>
            <a:r>
              <a:rPr lang="cs-CZ" dirty="0" smtClean="0"/>
              <a:t>- chybí časové hledisko, nelze přesně určit, co je příčina a co následek.</a:t>
            </a:r>
            <a:endParaRPr lang="cs-CZ" dirty="0"/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cs-CZ" b="1" dirty="0" smtClean="0"/>
              <a:t>Zdroj hypotéz </a:t>
            </a:r>
            <a:r>
              <a:rPr lang="cs-CZ" dirty="0" smtClean="0"/>
              <a:t>o možných příčinných vztazích, které je nutno ověřit jinými typy studií.</a:t>
            </a:r>
          </a:p>
          <a:p>
            <a:pPr lvl="1">
              <a:lnSpc>
                <a:spcPct val="80000"/>
              </a:lnSpc>
              <a:spcBef>
                <a:spcPts val="0"/>
              </a:spcBef>
            </a:pPr>
            <a:endParaRPr lang="cs-CZ" dirty="0" smtClean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cs-CZ" dirty="0" smtClean="0"/>
          </a:p>
          <a:p>
            <a:pPr lvl="1">
              <a:lnSpc>
                <a:spcPct val="8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I. b) Průřezové (prevalenční) studie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09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Oval 2"/>
          <p:cNvSpPr>
            <a:spLocks noChangeArrowheads="1"/>
          </p:cNvSpPr>
          <p:nvPr/>
        </p:nvSpPr>
        <p:spPr bwMode="auto">
          <a:xfrm>
            <a:off x="4219575" y="2759075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03" name="Oval 3"/>
          <p:cNvSpPr>
            <a:spLocks noChangeArrowheads="1"/>
          </p:cNvSpPr>
          <p:nvPr/>
        </p:nvSpPr>
        <p:spPr bwMode="auto">
          <a:xfrm>
            <a:off x="4932363" y="2708275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04" name="Oval 4"/>
          <p:cNvSpPr>
            <a:spLocks noChangeArrowheads="1"/>
          </p:cNvSpPr>
          <p:nvPr/>
        </p:nvSpPr>
        <p:spPr bwMode="auto">
          <a:xfrm>
            <a:off x="5651500" y="2708275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05" name="Oval 5"/>
          <p:cNvSpPr>
            <a:spLocks noChangeArrowheads="1"/>
          </p:cNvSpPr>
          <p:nvPr/>
        </p:nvSpPr>
        <p:spPr bwMode="auto">
          <a:xfrm>
            <a:off x="6372225" y="2708275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06" name="Oval 6"/>
          <p:cNvSpPr>
            <a:spLocks noChangeArrowheads="1"/>
          </p:cNvSpPr>
          <p:nvPr/>
        </p:nvSpPr>
        <p:spPr bwMode="auto">
          <a:xfrm>
            <a:off x="7092950" y="2708275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07" name="Oval 7"/>
          <p:cNvSpPr>
            <a:spLocks noChangeArrowheads="1"/>
          </p:cNvSpPr>
          <p:nvPr/>
        </p:nvSpPr>
        <p:spPr bwMode="auto">
          <a:xfrm>
            <a:off x="5651500" y="3429000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08" name="Oval 8"/>
          <p:cNvSpPr>
            <a:spLocks noChangeArrowheads="1"/>
          </p:cNvSpPr>
          <p:nvPr/>
        </p:nvSpPr>
        <p:spPr bwMode="auto">
          <a:xfrm>
            <a:off x="6372225" y="4149725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09" name="Oval 9"/>
          <p:cNvSpPr>
            <a:spLocks noChangeArrowheads="1"/>
          </p:cNvSpPr>
          <p:nvPr/>
        </p:nvSpPr>
        <p:spPr bwMode="auto">
          <a:xfrm>
            <a:off x="6372225" y="3429000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10" name="Oval 10"/>
          <p:cNvSpPr>
            <a:spLocks noChangeArrowheads="1"/>
          </p:cNvSpPr>
          <p:nvPr/>
        </p:nvSpPr>
        <p:spPr bwMode="auto">
          <a:xfrm>
            <a:off x="7092950" y="4149725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11" name="Oval 11"/>
          <p:cNvSpPr>
            <a:spLocks noChangeArrowheads="1"/>
          </p:cNvSpPr>
          <p:nvPr/>
        </p:nvSpPr>
        <p:spPr bwMode="auto">
          <a:xfrm>
            <a:off x="7092950" y="3429000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1692275" y="2708275"/>
            <a:ext cx="1685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cs-CZ" sz="2400" b="1" smtClean="0">
                <a:solidFill>
                  <a:srgbClr val="003366"/>
                </a:solidFill>
              </a:rPr>
              <a:t>OKRES  A</a:t>
            </a:r>
            <a:endParaRPr lang="cs-CZ" sz="2400" b="1" smtClean="0">
              <a:solidFill>
                <a:srgbClr val="000000"/>
              </a:solidFill>
            </a:endParaRP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1692275" y="3429000"/>
            <a:ext cx="1685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cs-CZ" sz="2400" b="1" smtClean="0">
                <a:solidFill>
                  <a:srgbClr val="003366"/>
                </a:solidFill>
              </a:rPr>
              <a:t>OKRES  B</a:t>
            </a:r>
            <a:endParaRPr lang="cs-CZ" sz="2400" b="1" smtClean="0">
              <a:solidFill>
                <a:srgbClr val="000000"/>
              </a:solidFill>
            </a:endParaRPr>
          </a:p>
        </p:txBody>
      </p:sp>
      <p:sp>
        <p:nvSpPr>
          <p:cNvPr id="76814" name="Text Box 14"/>
          <p:cNvSpPr txBox="1">
            <a:spLocks noChangeArrowheads="1"/>
          </p:cNvSpPr>
          <p:nvPr/>
        </p:nvSpPr>
        <p:spPr bwMode="auto">
          <a:xfrm>
            <a:off x="1692275" y="4149725"/>
            <a:ext cx="1685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cs-CZ" sz="2400" b="1" smtClean="0">
                <a:solidFill>
                  <a:srgbClr val="003366"/>
                </a:solidFill>
              </a:rPr>
              <a:t>OKRES  C</a:t>
            </a:r>
            <a:endParaRPr lang="cs-CZ" sz="2400" b="1" smtClean="0">
              <a:solidFill>
                <a:srgbClr val="000000"/>
              </a:solidFill>
            </a:endParaRPr>
          </a:p>
        </p:txBody>
      </p:sp>
      <p:sp>
        <p:nvSpPr>
          <p:cNvPr id="76815" name="Text Box 15"/>
          <p:cNvSpPr txBox="1">
            <a:spLocks noChangeArrowheads="1"/>
          </p:cNvSpPr>
          <p:nvPr/>
        </p:nvSpPr>
        <p:spPr bwMode="auto">
          <a:xfrm>
            <a:off x="1692275" y="1268413"/>
            <a:ext cx="7010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cs-CZ" sz="4000" b="1" smtClean="0">
                <a:solidFill>
                  <a:srgbClr val="003366"/>
                </a:solidFill>
              </a:rPr>
              <a:t>ECOLOGICAL FALLACY</a:t>
            </a:r>
            <a:endParaRPr lang="cs-CZ" sz="4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16" name="Line 16"/>
          <p:cNvSpPr>
            <a:spLocks noChangeShapeType="1"/>
          </p:cNvSpPr>
          <p:nvPr/>
        </p:nvSpPr>
        <p:spPr bwMode="auto">
          <a:xfrm>
            <a:off x="4135438" y="2870200"/>
            <a:ext cx="457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17" name="AutoShape 17"/>
          <p:cNvSpPr>
            <a:spLocks noChangeArrowheads="1"/>
          </p:cNvSpPr>
          <p:nvPr/>
        </p:nvSpPr>
        <p:spPr bwMode="auto">
          <a:xfrm rot="5400000">
            <a:off x="4278313" y="2641600"/>
            <a:ext cx="152400" cy="285750"/>
          </a:xfrm>
          <a:prstGeom prst="moon">
            <a:avLst>
              <a:gd name="adj" fmla="val 87500"/>
            </a:avLst>
          </a:prstGeom>
          <a:solidFill>
            <a:srgbClr val="996633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18" name="Oval 18"/>
          <p:cNvSpPr>
            <a:spLocks noChangeArrowheads="1"/>
          </p:cNvSpPr>
          <p:nvPr/>
        </p:nvSpPr>
        <p:spPr bwMode="auto">
          <a:xfrm>
            <a:off x="4229100" y="3489325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19" name="Line 19"/>
          <p:cNvSpPr>
            <a:spLocks noChangeShapeType="1"/>
          </p:cNvSpPr>
          <p:nvPr/>
        </p:nvSpPr>
        <p:spPr bwMode="auto">
          <a:xfrm>
            <a:off x="4135438" y="3590925"/>
            <a:ext cx="457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20" name="AutoShape 20"/>
          <p:cNvSpPr>
            <a:spLocks noChangeArrowheads="1"/>
          </p:cNvSpPr>
          <p:nvPr/>
        </p:nvSpPr>
        <p:spPr bwMode="auto">
          <a:xfrm rot="5400000">
            <a:off x="4278313" y="3362325"/>
            <a:ext cx="152400" cy="285750"/>
          </a:xfrm>
          <a:prstGeom prst="moon">
            <a:avLst>
              <a:gd name="adj" fmla="val 87500"/>
            </a:avLst>
          </a:prstGeom>
          <a:solidFill>
            <a:srgbClr val="996633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21" name="Oval 21"/>
          <p:cNvSpPr>
            <a:spLocks noChangeArrowheads="1"/>
          </p:cNvSpPr>
          <p:nvPr/>
        </p:nvSpPr>
        <p:spPr bwMode="auto">
          <a:xfrm>
            <a:off x="4940300" y="3479800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22" name="Line 22"/>
          <p:cNvSpPr>
            <a:spLocks noChangeShapeType="1"/>
          </p:cNvSpPr>
          <p:nvPr/>
        </p:nvSpPr>
        <p:spPr bwMode="auto">
          <a:xfrm>
            <a:off x="4856163" y="3590925"/>
            <a:ext cx="457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23" name="AutoShape 23"/>
          <p:cNvSpPr>
            <a:spLocks noChangeArrowheads="1"/>
          </p:cNvSpPr>
          <p:nvPr/>
        </p:nvSpPr>
        <p:spPr bwMode="auto">
          <a:xfrm rot="5400000">
            <a:off x="4999038" y="3362325"/>
            <a:ext cx="152400" cy="285750"/>
          </a:xfrm>
          <a:prstGeom prst="moon">
            <a:avLst>
              <a:gd name="adj" fmla="val 87500"/>
            </a:avLst>
          </a:prstGeom>
          <a:solidFill>
            <a:srgbClr val="996633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24" name="Oval 24"/>
          <p:cNvSpPr>
            <a:spLocks noChangeArrowheads="1"/>
          </p:cNvSpPr>
          <p:nvPr/>
        </p:nvSpPr>
        <p:spPr bwMode="auto">
          <a:xfrm>
            <a:off x="4219575" y="4162425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25" name="Line 25"/>
          <p:cNvSpPr>
            <a:spLocks noChangeShapeType="1"/>
          </p:cNvSpPr>
          <p:nvPr/>
        </p:nvSpPr>
        <p:spPr bwMode="auto">
          <a:xfrm>
            <a:off x="4135438" y="4302125"/>
            <a:ext cx="457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26" name="AutoShape 26"/>
          <p:cNvSpPr>
            <a:spLocks noChangeArrowheads="1"/>
          </p:cNvSpPr>
          <p:nvPr/>
        </p:nvSpPr>
        <p:spPr bwMode="auto">
          <a:xfrm rot="5400000">
            <a:off x="4278313" y="4073525"/>
            <a:ext cx="152400" cy="285750"/>
          </a:xfrm>
          <a:prstGeom prst="moon">
            <a:avLst>
              <a:gd name="adj" fmla="val 87500"/>
            </a:avLst>
          </a:prstGeom>
          <a:solidFill>
            <a:srgbClr val="996633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27" name="Oval 27"/>
          <p:cNvSpPr>
            <a:spLocks noChangeArrowheads="1"/>
          </p:cNvSpPr>
          <p:nvPr/>
        </p:nvSpPr>
        <p:spPr bwMode="auto">
          <a:xfrm>
            <a:off x="4930775" y="4152900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28" name="Line 28"/>
          <p:cNvSpPr>
            <a:spLocks noChangeShapeType="1"/>
          </p:cNvSpPr>
          <p:nvPr/>
        </p:nvSpPr>
        <p:spPr bwMode="auto">
          <a:xfrm>
            <a:off x="4846638" y="4264025"/>
            <a:ext cx="457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29" name="AutoShape 29"/>
          <p:cNvSpPr>
            <a:spLocks noChangeArrowheads="1"/>
          </p:cNvSpPr>
          <p:nvPr/>
        </p:nvSpPr>
        <p:spPr bwMode="auto">
          <a:xfrm rot="5400000">
            <a:off x="4989513" y="4035425"/>
            <a:ext cx="152400" cy="285750"/>
          </a:xfrm>
          <a:prstGeom prst="moon">
            <a:avLst>
              <a:gd name="adj" fmla="val 87500"/>
            </a:avLst>
          </a:prstGeom>
          <a:solidFill>
            <a:srgbClr val="996633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30" name="Oval 30"/>
          <p:cNvSpPr>
            <a:spLocks noChangeArrowheads="1"/>
          </p:cNvSpPr>
          <p:nvPr/>
        </p:nvSpPr>
        <p:spPr bwMode="auto">
          <a:xfrm>
            <a:off x="5649913" y="4162425"/>
            <a:ext cx="269875" cy="304800"/>
          </a:xfrm>
          <a:prstGeom prst="ellipse">
            <a:avLst/>
          </a:prstGeom>
          <a:solidFill>
            <a:srgbClr val="FF6600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31" name="Line 31"/>
          <p:cNvSpPr>
            <a:spLocks noChangeShapeType="1"/>
          </p:cNvSpPr>
          <p:nvPr/>
        </p:nvSpPr>
        <p:spPr bwMode="auto">
          <a:xfrm>
            <a:off x="5565775" y="4273550"/>
            <a:ext cx="457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32" name="AutoShape 32"/>
          <p:cNvSpPr>
            <a:spLocks noChangeArrowheads="1"/>
          </p:cNvSpPr>
          <p:nvPr/>
        </p:nvSpPr>
        <p:spPr bwMode="auto">
          <a:xfrm rot="5400000">
            <a:off x="5708650" y="4044950"/>
            <a:ext cx="152400" cy="285750"/>
          </a:xfrm>
          <a:prstGeom prst="moon">
            <a:avLst>
              <a:gd name="adj" fmla="val 87500"/>
            </a:avLst>
          </a:prstGeom>
          <a:solidFill>
            <a:srgbClr val="996633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33" name="Oval 33"/>
          <p:cNvSpPr>
            <a:spLocks noChangeArrowheads="1"/>
          </p:cNvSpPr>
          <p:nvPr/>
        </p:nvSpPr>
        <p:spPr bwMode="auto">
          <a:xfrm>
            <a:off x="1804988" y="5270500"/>
            <a:ext cx="269875" cy="304800"/>
          </a:xfrm>
          <a:prstGeom prst="ellipse">
            <a:avLst/>
          </a:prstGeom>
          <a:solidFill>
            <a:srgbClr val="FFCC99"/>
          </a:solidFill>
          <a:ln w="12700">
            <a:solidFill>
              <a:srgbClr val="FF9966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34" name="Line 34"/>
          <p:cNvSpPr>
            <a:spLocks noChangeShapeType="1"/>
          </p:cNvSpPr>
          <p:nvPr/>
        </p:nvSpPr>
        <p:spPr bwMode="auto">
          <a:xfrm>
            <a:off x="1720850" y="5410200"/>
            <a:ext cx="4572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6835" name="AutoShape 35"/>
          <p:cNvSpPr>
            <a:spLocks noChangeArrowheads="1"/>
          </p:cNvSpPr>
          <p:nvPr/>
        </p:nvSpPr>
        <p:spPr bwMode="auto">
          <a:xfrm rot="5400000">
            <a:off x="1863725" y="5181600"/>
            <a:ext cx="152400" cy="285750"/>
          </a:xfrm>
          <a:prstGeom prst="moon">
            <a:avLst>
              <a:gd name="adj" fmla="val 87500"/>
            </a:avLst>
          </a:prstGeom>
          <a:solidFill>
            <a:srgbClr val="996633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b="1" smtClean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36" name="Text Box 36"/>
          <p:cNvSpPr txBox="1">
            <a:spLocks noChangeArrowheads="1"/>
          </p:cNvSpPr>
          <p:nvPr/>
        </p:nvSpPr>
        <p:spPr bwMode="auto">
          <a:xfrm>
            <a:off x="2314575" y="5168900"/>
            <a:ext cx="36798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sz="2800" b="1" smtClean="0">
                <a:solidFill>
                  <a:srgbClr val="000000"/>
                </a:solidFill>
              </a:rPr>
              <a:t>nositelé klobouku</a:t>
            </a:r>
            <a:endParaRPr lang="en-GB" sz="2800" b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6523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886" name="Group 38"/>
          <p:cNvGraphicFramePr>
            <a:graphicFrameLocks noGrp="1"/>
          </p:cNvGraphicFramePr>
          <p:nvPr/>
        </p:nvGraphicFramePr>
        <p:xfrm>
          <a:off x="679450" y="1174750"/>
          <a:ext cx="7880350" cy="3019426"/>
        </p:xfrm>
        <a:graphic>
          <a:graphicData uri="http://schemas.openxmlformats.org/drawingml/2006/table">
            <a:tbl>
              <a:tblPr/>
              <a:tblGrid>
                <a:gridCol w="1758950"/>
                <a:gridCol w="1471613"/>
                <a:gridCol w="1331912"/>
                <a:gridCol w="1219200"/>
                <a:gridCol w="2098675"/>
              </a:tblGrid>
              <a:tr h="566738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nemoc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4927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Klobouk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8883" name="Rectangle 35"/>
          <p:cNvSpPr>
            <a:spLocks noChangeArrowheads="1"/>
          </p:cNvSpPr>
          <p:nvPr/>
        </p:nvSpPr>
        <p:spPr bwMode="auto">
          <a:xfrm>
            <a:off x="498475" y="1106488"/>
            <a:ext cx="3376613" cy="1165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78887" name="Text Box 39"/>
          <p:cNvSpPr txBox="1">
            <a:spLocks noChangeArrowheads="1"/>
          </p:cNvSpPr>
          <p:nvPr/>
        </p:nvSpPr>
        <p:spPr bwMode="auto">
          <a:xfrm>
            <a:off x="1436688" y="4370388"/>
            <a:ext cx="6718300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sz="2800" b="1" dirty="0" smtClean="0">
                <a:solidFill>
                  <a:srgbClr val="333399"/>
                </a:solidFill>
              </a:rPr>
              <a:t>Pokud by byl počet osob desetkrát větší (v každém okrese by žilo 50 osob), bylo by možné označit vztah nošení klobouku jako statisticky významně ochranný faktor.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endParaRPr lang="en-GB" dirty="0" smtClean="0">
              <a:solidFill>
                <a:srgbClr val="000000"/>
              </a:solidFill>
            </a:endParaRPr>
          </a:p>
        </p:txBody>
      </p:sp>
      <p:sp>
        <p:nvSpPr>
          <p:cNvPr id="78888" name="Text Box 40"/>
          <p:cNvSpPr txBox="1">
            <a:spLocks noChangeArrowheads="1"/>
          </p:cNvSpPr>
          <p:nvPr/>
        </p:nvSpPr>
        <p:spPr bwMode="auto">
          <a:xfrm>
            <a:off x="598488" y="269875"/>
            <a:ext cx="79930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4000" b="1" dirty="0" smtClean="0">
                <a:solidFill>
                  <a:srgbClr val="333399"/>
                </a:solidFill>
              </a:rPr>
              <a:t>b. PRŮŘEZOVÁ STUDIE</a:t>
            </a:r>
            <a:endParaRPr lang="en-GB" sz="4000" b="1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28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778098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Evropské výběrové šetření o zdraví v ČR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 fontScale="92500" lnSpcReduction="20000"/>
          </a:bodyPr>
          <a:lstStyle/>
          <a:p>
            <a:pPr marL="971550" lvl="1" indent="-514350">
              <a:spcBef>
                <a:spcPts val="400"/>
              </a:spcBef>
              <a:buAutoNum type="arabicPlain" startAt="1993"/>
            </a:pPr>
            <a:r>
              <a:rPr lang="cs-CZ" dirty="0" smtClean="0"/>
              <a:t>	- první šetření dle metodiky WHO	          </a:t>
            </a:r>
          </a:p>
          <a:p>
            <a:pPr marL="457200" lvl="1" indent="0">
              <a:spcBef>
                <a:spcPts val="400"/>
              </a:spcBef>
              <a:buNone/>
            </a:pPr>
            <a:r>
              <a:rPr lang="cs-CZ" dirty="0" smtClean="0"/>
              <a:t>               - 3-letá periodicita (1996, 1999, 2002)</a:t>
            </a:r>
          </a:p>
          <a:p>
            <a:pPr marL="457200" lvl="1" indent="0">
              <a:spcBef>
                <a:spcPts val="400"/>
              </a:spcBef>
              <a:buNone/>
            </a:pPr>
            <a:endParaRPr lang="cs-CZ" dirty="0" smtClean="0"/>
          </a:p>
          <a:p>
            <a:pPr marL="457200" lvl="1" indent="0">
              <a:spcBef>
                <a:spcPts val="400"/>
              </a:spcBef>
              <a:buNone/>
            </a:pPr>
            <a:r>
              <a:rPr lang="cs-CZ" dirty="0" smtClean="0"/>
              <a:t>2005	- šetření vynecháno, změna metodiky</a:t>
            </a:r>
          </a:p>
          <a:p>
            <a:pPr marL="457200" lvl="1" indent="0">
              <a:spcBef>
                <a:spcPts val="400"/>
              </a:spcBef>
              <a:buNone/>
            </a:pPr>
            <a:endParaRPr lang="cs-CZ" dirty="0" smtClean="0"/>
          </a:p>
          <a:p>
            <a:pPr marL="457200" lvl="1" indent="0">
              <a:spcBef>
                <a:spcPts val="400"/>
              </a:spcBef>
              <a:buNone/>
            </a:pPr>
            <a:r>
              <a:rPr lang="cs-CZ" dirty="0" smtClean="0"/>
              <a:t>2008  </a:t>
            </a:r>
            <a:r>
              <a:rPr lang="cs-CZ" dirty="0"/>
              <a:t>	</a:t>
            </a:r>
            <a:r>
              <a:rPr lang="cs-CZ" dirty="0" smtClean="0"/>
              <a:t>- šetření EHIS dle metodiky EU</a:t>
            </a:r>
          </a:p>
          <a:p>
            <a:pPr lvl="5">
              <a:spcBef>
                <a:spcPts val="400"/>
              </a:spcBef>
            </a:pPr>
            <a:r>
              <a:rPr lang="cs-CZ" sz="2600" dirty="0" smtClean="0"/>
              <a:t>1955 respondentů z obecné populace ČR ve věku 15+</a:t>
            </a:r>
          </a:p>
          <a:p>
            <a:pPr lvl="5">
              <a:spcBef>
                <a:spcPts val="400"/>
              </a:spcBef>
            </a:pPr>
            <a:r>
              <a:rPr lang="cs-CZ" sz="2600" dirty="0" smtClean="0"/>
              <a:t>Forma standardizovaného rozhovoru </a:t>
            </a:r>
          </a:p>
          <a:p>
            <a:pPr lvl="5">
              <a:spcBef>
                <a:spcPts val="400"/>
              </a:spcBef>
            </a:pPr>
            <a:r>
              <a:rPr lang="cs-CZ" sz="2600" dirty="0" smtClean="0"/>
              <a:t>Tematické okruhy:</a:t>
            </a:r>
          </a:p>
          <a:p>
            <a:pPr lvl="6">
              <a:spcBef>
                <a:spcPts val="400"/>
              </a:spcBef>
              <a:buFont typeface="Arial" pitchFamily="34" charset="0"/>
              <a:buChar char="-"/>
            </a:pPr>
            <a:r>
              <a:rPr lang="cs-CZ" sz="2600" dirty="0" smtClean="0"/>
              <a:t>zdravotní stav </a:t>
            </a:r>
          </a:p>
          <a:p>
            <a:pPr lvl="6">
              <a:spcBef>
                <a:spcPts val="400"/>
              </a:spcBef>
              <a:buFont typeface="Arial" pitchFamily="34" charset="0"/>
              <a:buChar char="-"/>
            </a:pPr>
            <a:r>
              <a:rPr lang="cs-CZ" sz="2600" dirty="0" smtClean="0"/>
              <a:t>rizikové faktory životního stylu</a:t>
            </a:r>
          </a:p>
          <a:p>
            <a:pPr lvl="6">
              <a:spcBef>
                <a:spcPts val="400"/>
              </a:spcBef>
              <a:buFont typeface="Arial" pitchFamily="34" charset="0"/>
              <a:buChar char="-"/>
            </a:pPr>
            <a:r>
              <a:rPr lang="cs-CZ" sz="2600" dirty="0" smtClean="0"/>
              <a:t>hodnocení zdravotnického systému</a:t>
            </a:r>
          </a:p>
          <a:p>
            <a:pPr lvl="6">
              <a:spcBef>
                <a:spcPts val="400"/>
              </a:spcBef>
              <a:buFont typeface="Arial" pitchFamily="34" charset="0"/>
              <a:buChar char="-"/>
            </a:pPr>
            <a:r>
              <a:rPr lang="cs-CZ" sz="2600" dirty="0" smtClean="0"/>
              <a:t>základní socioek. a demogr. </a:t>
            </a:r>
            <a:r>
              <a:rPr lang="cs-CZ" sz="2600" dirty="0" err="1"/>
              <a:t>c</a:t>
            </a:r>
            <a:r>
              <a:rPr lang="cs-CZ" sz="2600" dirty="0" err="1" smtClean="0"/>
              <a:t>har</a:t>
            </a:r>
            <a:r>
              <a:rPr lang="cs-CZ" sz="2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642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3813"/>
            <a:ext cx="6048375" cy="681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289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27550"/>
            <a:ext cx="6902402" cy="502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068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12" y="1268760"/>
            <a:ext cx="7360027" cy="424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345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84784"/>
            <a:ext cx="7874728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078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07" y="1052736"/>
            <a:ext cx="8836955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560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727" y="1268760"/>
            <a:ext cx="7236995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340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0000FF"/>
                </a:solidFill>
              </a:rPr>
              <a:t>HLAVNÍ METODY MEDICÍNSKÉHO VÝZKUMU</a:t>
            </a:r>
            <a:r>
              <a:rPr lang="cs-CZ" b="1" dirty="0" smtClean="0">
                <a:solidFill>
                  <a:srgbClr val="0000FF"/>
                </a:solidFill>
              </a:rPr>
              <a:t/>
            </a:r>
            <a:br>
              <a:rPr lang="cs-CZ" b="1" dirty="0" smtClean="0">
                <a:solidFill>
                  <a:srgbClr val="0000FF"/>
                </a:solidFill>
              </a:rPr>
            </a:b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800" b="1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00CC"/>
                </a:solidFill>
              </a:rPr>
              <a:t>Epidemiologie používá tři základní postupy:</a:t>
            </a:r>
            <a:endParaRPr lang="cs-CZ" sz="2800" b="1" dirty="0"/>
          </a:p>
          <a:p>
            <a:r>
              <a:rPr lang="cs-CZ" sz="2800" dirty="0"/>
              <a:t>p</a:t>
            </a:r>
            <a:r>
              <a:rPr lang="cs-CZ" sz="2800" dirty="0" smtClean="0"/>
              <a:t>opis</a:t>
            </a:r>
          </a:p>
          <a:p>
            <a:r>
              <a:rPr lang="cs-CZ" sz="2800" dirty="0"/>
              <a:t>a</a:t>
            </a:r>
            <a:r>
              <a:rPr lang="cs-CZ" sz="2800" dirty="0" smtClean="0"/>
              <a:t>nalýza</a:t>
            </a:r>
          </a:p>
          <a:p>
            <a:r>
              <a:rPr lang="cs-CZ" sz="2800" dirty="0"/>
              <a:t>e</a:t>
            </a:r>
            <a:r>
              <a:rPr lang="cs-CZ" sz="2800" dirty="0" smtClean="0"/>
              <a:t>xperiment</a:t>
            </a:r>
          </a:p>
        </p:txBody>
      </p:sp>
    </p:spTree>
    <p:extLst>
      <p:ext uri="{BB962C8B-B14F-4D97-AF65-F5344CB8AC3E}">
        <p14:creationId xmlns:p14="http://schemas.microsoft.com/office/powerpoint/2010/main" val="85167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27848"/>
            <a:ext cx="7802992" cy="3358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33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b="1" dirty="0" smtClean="0">
                <a:solidFill>
                  <a:srgbClr val="0000FF"/>
                </a:solidFill>
              </a:rPr>
              <a:t>Analytické průřezové studie: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cs-CZ" b="1" dirty="0" smtClean="0"/>
          </a:p>
          <a:p>
            <a:pPr lvl="1">
              <a:spcBef>
                <a:spcPts val="0"/>
              </a:spcBef>
            </a:pPr>
            <a:r>
              <a:rPr lang="cs-CZ" dirty="0" smtClean="0"/>
              <a:t>V případech, kdy </a:t>
            </a:r>
            <a:r>
              <a:rPr lang="cs-CZ" b="1" dirty="0" smtClean="0"/>
              <a:t>expozice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00FF"/>
                </a:solidFill>
              </a:rPr>
              <a:t>zcela určitě předchází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cs-CZ" b="1" dirty="0" smtClean="0"/>
              <a:t>výskytu onemocnění </a:t>
            </a:r>
            <a:r>
              <a:rPr lang="cs-CZ" dirty="0" smtClean="0"/>
              <a:t>(krevní skupina, barva očí, genetické znaky), mohou být zjištěné asociace mezi expozicí a nemocí interpretovány z pohledu možné příčinné souvislosti.</a:t>
            </a:r>
          </a:p>
          <a:p>
            <a:pPr marL="457200" lvl="1" indent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I. b) Průřezové (prevalenční) studie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53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all" dirty="0">
                <a:solidFill>
                  <a:srgbClr val="0000CC"/>
                </a:solidFill>
                <a:latin typeface="Arial Black" pitchFamily="34" charset="0"/>
              </a:rPr>
              <a:t>ANALYTICKÉ studie</a:t>
            </a:r>
            <a:r>
              <a:rPr lang="cs-CZ" b="1" dirty="0">
                <a:solidFill>
                  <a:srgbClr val="0000CC"/>
                </a:solidFill>
                <a:latin typeface="Arial Black" pitchFamily="34" charset="0"/>
              </a:rPr>
              <a:t/>
            </a:r>
            <a:br>
              <a:rPr lang="cs-CZ" b="1" dirty="0">
                <a:solidFill>
                  <a:srgbClr val="0000CC"/>
                </a:solidFill>
                <a:latin typeface="Arial Black" pitchFamily="34" charset="0"/>
              </a:rPr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35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b="1" cap="all" dirty="0" smtClean="0">
                <a:solidFill>
                  <a:srgbClr val="0000CC"/>
                </a:solidFill>
                <a:latin typeface="Arial Black" pitchFamily="34" charset="0"/>
              </a:rPr>
              <a:t>II. ANALYTICKÉ studie</a:t>
            </a:r>
            <a:r>
              <a:rPr lang="cs-CZ" b="1" dirty="0" smtClean="0">
                <a:solidFill>
                  <a:srgbClr val="0000CC"/>
                </a:solidFill>
                <a:latin typeface="Arial Black" pitchFamily="34" charset="0"/>
              </a:rPr>
              <a:t/>
            </a:r>
            <a:br>
              <a:rPr lang="cs-CZ" b="1" dirty="0" smtClean="0">
                <a:solidFill>
                  <a:srgbClr val="0000CC"/>
                </a:solidFill>
                <a:latin typeface="Arial Black" pitchFamily="34" charset="0"/>
              </a:rPr>
            </a:br>
            <a:endParaRPr lang="cs-CZ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073427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Prověřují hypotézy, </a:t>
            </a:r>
            <a:r>
              <a:rPr lang="cs-CZ" b="1" dirty="0" smtClean="0">
                <a:solidFill>
                  <a:srgbClr val="0000FF"/>
                </a:solidFill>
              </a:rPr>
              <a:t>objasňují vztah příčiny a následku</a:t>
            </a:r>
            <a:r>
              <a:rPr lang="cs-CZ" dirty="0" smtClean="0"/>
              <a:t>, mohou být zdrojem dalších hypotéz.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Pracují </a:t>
            </a:r>
            <a:r>
              <a:rPr lang="cs-CZ" b="1" dirty="0" smtClean="0">
                <a:solidFill>
                  <a:srgbClr val="0000FF"/>
                </a:solidFill>
              </a:rPr>
              <a:t>se dvěma skupinami osob</a:t>
            </a:r>
            <a:r>
              <a:rPr lang="cs-CZ" dirty="0" smtClean="0"/>
              <a:t>, a to se skupinou </a:t>
            </a:r>
            <a:r>
              <a:rPr lang="cs-CZ" b="1" dirty="0" smtClean="0"/>
              <a:t>studovanou</a:t>
            </a:r>
            <a:r>
              <a:rPr lang="cs-CZ" dirty="0" smtClean="0"/>
              <a:t> a se skupinou </a:t>
            </a:r>
            <a:r>
              <a:rPr lang="cs-CZ" b="1" dirty="0" smtClean="0"/>
              <a:t>kontrolní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40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  <a:latin typeface="Arial Black" pitchFamily="34" charset="0"/>
              </a:rPr>
              <a:t>Kohortové</a:t>
            </a:r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cs-CZ" b="1" dirty="0">
                <a:solidFill>
                  <a:srgbClr val="FF0000"/>
                </a:solidFill>
                <a:latin typeface="Arial Black" pitchFamily="34" charset="0"/>
              </a:rPr>
              <a:t>studie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20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Nadpis 3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00CC"/>
                </a:solidFill>
                <a:latin typeface="Arial Black" pitchFamily="34" charset="0"/>
              </a:rPr>
              <a:t>II.c</a:t>
            </a:r>
            <a:r>
              <a:rPr lang="cs-CZ" b="1" dirty="0" smtClean="0">
                <a:solidFill>
                  <a:srgbClr val="0000CC"/>
                </a:solidFill>
                <a:latin typeface="Arial Black" pitchFamily="34" charset="0"/>
              </a:rPr>
              <a:t>) </a:t>
            </a:r>
            <a:r>
              <a:rPr lang="cs-CZ" b="1" dirty="0">
                <a:solidFill>
                  <a:srgbClr val="0000CC"/>
                </a:solidFill>
                <a:latin typeface="Arial Black" pitchFamily="34" charset="0"/>
              </a:rPr>
              <a:t>kohortové studie </a:t>
            </a:r>
            <a:endParaRPr lang="cs-CZ" dirty="0"/>
          </a:p>
        </p:txBody>
      </p:sp>
      <p:pic>
        <p:nvPicPr>
          <p:cNvPr id="41" name="Zástupný symbol pro obsah 4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2286794"/>
            <a:ext cx="8181975" cy="3152775"/>
          </a:xfrm>
        </p:spPr>
      </p:pic>
      <p:sp>
        <p:nvSpPr>
          <p:cNvPr id="4" name="Obdélník 3"/>
          <p:cNvSpPr/>
          <p:nvPr/>
        </p:nvSpPr>
        <p:spPr>
          <a:xfrm>
            <a:off x="6945832" y="3398660"/>
            <a:ext cx="1370584" cy="288032"/>
          </a:xfrm>
          <a:prstGeom prst="rect">
            <a:avLst/>
          </a:prstGeom>
          <a:solidFill>
            <a:srgbClr val="FF0000">
              <a:alpha val="32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6945832" y="4581128"/>
            <a:ext cx="1370584" cy="288032"/>
          </a:xfrm>
          <a:prstGeom prst="rect">
            <a:avLst/>
          </a:prstGeom>
          <a:solidFill>
            <a:srgbClr val="FF0000">
              <a:alpha val="32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399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00CC"/>
                </a:solidFill>
                <a:latin typeface="Arial Black" pitchFamily="34" charset="0"/>
              </a:rPr>
              <a:t>II.c</a:t>
            </a:r>
            <a:r>
              <a:rPr lang="cs-CZ" b="1" dirty="0" smtClean="0">
                <a:solidFill>
                  <a:srgbClr val="0000CC"/>
                </a:solidFill>
                <a:latin typeface="Arial Black" pitchFamily="34" charset="0"/>
              </a:rPr>
              <a:t>) </a:t>
            </a:r>
            <a:r>
              <a:rPr lang="cs-CZ" b="1" dirty="0">
                <a:solidFill>
                  <a:srgbClr val="0000CC"/>
                </a:solidFill>
                <a:latin typeface="Arial Black" pitchFamily="34" charset="0"/>
              </a:rPr>
              <a:t>kohortové studie 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Tento </a:t>
            </a:r>
            <a:r>
              <a:rPr lang="cs-CZ" sz="2800" dirty="0"/>
              <a:t>typ studie umožňuje odhadnout, jak velké je </a:t>
            </a:r>
            <a:r>
              <a:rPr lang="cs-CZ" sz="2800" b="1" dirty="0">
                <a:solidFill>
                  <a:srgbClr val="0000CC"/>
                </a:solidFill>
              </a:rPr>
              <a:t>riziko (pravděpodobnost), že dojde ke vzniku nemoci </a:t>
            </a:r>
            <a:r>
              <a:rPr lang="cs-CZ" sz="2800" dirty="0" smtClean="0"/>
              <a:t>u </a:t>
            </a:r>
            <a:r>
              <a:rPr lang="cs-CZ" sz="2800" dirty="0"/>
              <a:t>osoby </a:t>
            </a:r>
            <a:r>
              <a:rPr lang="cs-CZ" sz="2800" dirty="0" smtClean="0"/>
              <a:t>vystavené a u osoby nevystavené působení sledovaného faktoru.</a:t>
            </a:r>
            <a:endParaRPr lang="cs-CZ" sz="2800" dirty="0"/>
          </a:p>
          <a:p>
            <a:pPr marL="0" indent="0"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6392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0000CC"/>
                </a:solidFill>
                <a:latin typeface="Arial Black" pitchFamily="34" charset="0"/>
              </a:rPr>
              <a:t>II.c</a:t>
            </a:r>
            <a:r>
              <a:rPr lang="cs-CZ" b="1" dirty="0" smtClean="0">
                <a:solidFill>
                  <a:srgbClr val="0000CC"/>
                </a:solidFill>
                <a:latin typeface="Arial Black" pitchFamily="34" charset="0"/>
              </a:rPr>
              <a:t>) </a:t>
            </a:r>
            <a:r>
              <a:rPr lang="cs-CZ" b="1" dirty="0">
                <a:solidFill>
                  <a:srgbClr val="0000CC"/>
                </a:solidFill>
                <a:latin typeface="Arial Black" pitchFamily="34" charset="0"/>
              </a:rPr>
              <a:t>kohortové studie 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 </a:t>
            </a:r>
            <a:r>
              <a:rPr lang="cs-CZ" sz="2000" b="1" dirty="0" smtClean="0"/>
              <a:t>Výhody </a:t>
            </a:r>
            <a:r>
              <a:rPr lang="cs-CZ" sz="2000" b="1" dirty="0"/>
              <a:t>kohortových studií </a:t>
            </a:r>
            <a:endParaRPr lang="cs-CZ" sz="2000" dirty="0"/>
          </a:p>
          <a:p>
            <a:pPr lvl="0"/>
            <a:r>
              <a:rPr lang="cs-CZ" sz="2000" dirty="0"/>
              <a:t>přesnost, spolehlivost, objektivita</a:t>
            </a:r>
          </a:p>
          <a:p>
            <a:pPr lvl="0"/>
            <a:r>
              <a:rPr lang="cs-CZ" sz="2000" dirty="0"/>
              <a:t>jsou vhodné i pro studium vzácných rizikových faktorů</a:t>
            </a:r>
          </a:p>
          <a:p>
            <a:pPr lvl="0"/>
            <a:r>
              <a:rPr lang="cs-CZ" sz="2000" dirty="0"/>
              <a:t>umožňují sledovat vícečetné následky jednoho rizikového faktoru</a:t>
            </a:r>
          </a:p>
          <a:p>
            <a:pPr lvl="0"/>
            <a:r>
              <a:rPr lang="cs-CZ" sz="2000" dirty="0"/>
              <a:t>lze přímo měřit incidenci ve studovaném i kontrolním souboru</a:t>
            </a:r>
          </a:p>
          <a:p>
            <a:pPr lvl="0"/>
            <a:r>
              <a:rPr lang="cs-CZ" sz="2000" dirty="0"/>
              <a:t>nejsou problémy s objasněním časového vztahu mezi rizikovým faktorem </a:t>
            </a:r>
            <a:r>
              <a:rPr lang="cs-CZ" sz="2000" dirty="0" smtClean="0"/>
              <a:t>a vznikem </a:t>
            </a:r>
            <a:r>
              <a:rPr lang="cs-CZ" sz="2000" dirty="0"/>
              <a:t>nemoci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/>
              <a:t> </a:t>
            </a:r>
            <a:r>
              <a:rPr lang="cs-CZ" sz="2000" b="1" dirty="0" smtClean="0"/>
              <a:t>Nevýhody </a:t>
            </a:r>
            <a:r>
              <a:rPr lang="cs-CZ" sz="2000" b="1" dirty="0"/>
              <a:t>kohortových studií </a:t>
            </a:r>
            <a:endParaRPr lang="cs-CZ" sz="2000" dirty="0"/>
          </a:p>
          <a:p>
            <a:pPr lvl="0"/>
            <a:r>
              <a:rPr lang="cs-CZ" sz="2000" dirty="0"/>
              <a:t>finanční a časová náročnost (v průběhu studie klesá počet sledovaných osob)</a:t>
            </a:r>
          </a:p>
          <a:p>
            <a:pPr lvl="0"/>
            <a:r>
              <a:rPr lang="cs-CZ" sz="2000" dirty="0"/>
              <a:t>nejsou vhodné pro studium vzácných onemocnění</a:t>
            </a:r>
          </a:p>
          <a:p>
            <a:pPr lvl="0"/>
            <a:r>
              <a:rPr lang="cs-CZ" sz="2000" dirty="0"/>
              <a:t>jestliže je uskutečněna retrospektivně, je závislá na dostupnosti a kvalitě záznamů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4722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00CC"/>
                </a:solidFill>
                <a:latin typeface="Arial Black" pitchFamily="34" charset="0"/>
              </a:rPr>
              <a:t>II.c</a:t>
            </a:r>
            <a:r>
              <a:rPr lang="cs-CZ" b="1" dirty="0" smtClean="0">
                <a:solidFill>
                  <a:srgbClr val="0000CC"/>
                </a:solidFill>
                <a:latin typeface="Arial Black" pitchFamily="34" charset="0"/>
              </a:rPr>
              <a:t>) </a:t>
            </a:r>
            <a:r>
              <a:rPr lang="cs-CZ" b="1" dirty="0">
                <a:solidFill>
                  <a:srgbClr val="0000CC"/>
                </a:solidFill>
                <a:latin typeface="Arial Black" pitchFamily="34" charset="0"/>
              </a:rPr>
              <a:t>kohortové studie 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b="1" dirty="0" smtClean="0">
                <a:solidFill>
                  <a:srgbClr val="FF0000"/>
                </a:solidFill>
              </a:rPr>
              <a:t>Vyhodnocení:</a:t>
            </a:r>
          </a:p>
          <a:p>
            <a:r>
              <a:rPr lang="cs-CZ" sz="2600" dirty="0" smtClean="0"/>
              <a:t>Porovnáváme srovnání incidencí nemoci (úmrtí) ve studované skupině a ve skupině kontrolní.</a:t>
            </a:r>
          </a:p>
          <a:p>
            <a:r>
              <a:rPr lang="cs-CZ" sz="2600" dirty="0" smtClean="0"/>
              <a:t>Cílem je prokázat vztah (asociaci) mezi RF a sledovanou nemocí.</a:t>
            </a:r>
          </a:p>
          <a:p>
            <a:r>
              <a:rPr lang="cs-CZ" sz="2600" dirty="0" smtClean="0"/>
              <a:t>Vyhodnocení se provádí prostřednictvím výpočtu specifických ukazatelů asociace, tzv. RIZIK:</a:t>
            </a:r>
          </a:p>
          <a:p>
            <a:pPr lvl="1"/>
            <a:r>
              <a:rPr lang="cs-CZ" sz="2200" dirty="0" smtClean="0"/>
              <a:t>Relativní riziko</a:t>
            </a:r>
          </a:p>
          <a:p>
            <a:pPr lvl="1"/>
            <a:r>
              <a:rPr lang="cs-CZ" sz="2200" dirty="0" smtClean="0"/>
              <a:t>Atributivní riziko a podíl atributivního rizika</a:t>
            </a:r>
          </a:p>
          <a:p>
            <a:pPr lvl="1"/>
            <a:r>
              <a:rPr lang="cs-CZ" sz="2200" dirty="0" smtClean="0"/>
              <a:t>Populační atributivní riziko a podíl populačního atributivního rizika.</a:t>
            </a:r>
          </a:p>
        </p:txBody>
      </p:sp>
    </p:spTree>
    <p:extLst>
      <p:ext uri="{BB962C8B-B14F-4D97-AF65-F5344CB8AC3E}">
        <p14:creationId xmlns:p14="http://schemas.microsoft.com/office/powerpoint/2010/main" val="347686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0000CC"/>
                </a:solidFill>
                <a:latin typeface="Arial Black" pitchFamily="34" charset="0"/>
              </a:rPr>
              <a:t>II.c</a:t>
            </a:r>
            <a:r>
              <a:rPr lang="cs-CZ" b="1" dirty="0" smtClean="0">
                <a:solidFill>
                  <a:srgbClr val="0000CC"/>
                </a:solidFill>
                <a:latin typeface="Arial Black" pitchFamily="34" charset="0"/>
              </a:rPr>
              <a:t>) </a:t>
            </a:r>
            <a:r>
              <a:rPr lang="cs-CZ" b="1" dirty="0">
                <a:solidFill>
                  <a:srgbClr val="0000CC"/>
                </a:solidFill>
                <a:latin typeface="Arial Black" pitchFamily="34" charset="0"/>
              </a:rPr>
              <a:t>kohortové studie 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b="1" dirty="0" smtClean="0">
                <a:effectLst/>
              </a:rPr>
              <a:t>FRAMINGHAMSKÁ STUDIE  (</a:t>
            </a:r>
            <a:r>
              <a:rPr lang="cs-CZ" sz="2800" b="1" dirty="0" smtClean="0">
                <a:effectLst/>
                <a:hlinkClick r:id="rId2"/>
              </a:rPr>
              <a:t>www.framinghamheartstudy.org</a:t>
            </a:r>
            <a:r>
              <a:rPr lang="cs-CZ" sz="2800" b="1" dirty="0" smtClean="0">
                <a:effectLst/>
              </a:rPr>
              <a:t>)</a:t>
            </a:r>
            <a:endParaRPr lang="cs-CZ" sz="2800" b="1" dirty="0" smtClean="0">
              <a:effectLst/>
            </a:endParaRPr>
          </a:p>
          <a:p>
            <a:pPr marL="0" indent="0">
              <a:buNone/>
            </a:pPr>
            <a:r>
              <a:rPr lang="cs-CZ" sz="2800" b="1" dirty="0" smtClean="0"/>
              <a:t>29. 9. 1948, Framingham, USA</a:t>
            </a:r>
          </a:p>
          <a:p>
            <a:pPr marL="0" indent="0">
              <a:buNone/>
            </a:pPr>
            <a:r>
              <a:rPr lang="cs-CZ" sz="2800" b="1" dirty="0" smtClean="0"/>
              <a:t>5029 účastníků ve věku 30-62 let</a:t>
            </a:r>
          </a:p>
          <a:p>
            <a:pPr marL="0" indent="0">
              <a:buNone/>
            </a:pPr>
            <a:r>
              <a:rPr lang="cs-CZ" sz="2800" b="1" dirty="0" smtClean="0">
                <a:effectLst/>
              </a:rPr>
              <a:t>50 let sledování, 43 mil. </a:t>
            </a:r>
            <a:r>
              <a:rPr lang="cs-CZ" sz="2800" b="1" dirty="0" smtClean="0"/>
              <a:t>USD</a:t>
            </a:r>
            <a:endParaRPr lang="cs-CZ" sz="2800" b="1" dirty="0" smtClean="0">
              <a:effectLst/>
            </a:endParaRPr>
          </a:p>
          <a:p>
            <a:r>
              <a:rPr lang="cs-CZ" sz="2800" dirty="0" smtClean="0">
                <a:effectLst/>
              </a:rPr>
              <a:t>zvýšení rizika ICHS v důsledku kouření; </a:t>
            </a:r>
          </a:p>
          <a:p>
            <a:r>
              <a:rPr lang="cs-CZ" sz="2800" dirty="0" smtClean="0">
                <a:effectLst/>
              </a:rPr>
              <a:t>zvýšení rizika ICHS úměrně koncentraci LDL cholesterolu, výšce krevního tlaku a odchylkám EKG; </a:t>
            </a:r>
          </a:p>
          <a:p>
            <a:r>
              <a:rPr lang="cs-CZ" sz="2800" dirty="0" smtClean="0">
                <a:effectLst/>
              </a:rPr>
              <a:t>snížení rizika srdečních chorob fyzickým cvičením a jeho zvýšení při obezitě; </a:t>
            </a:r>
          </a:p>
          <a:p>
            <a:r>
              <a:rPr lang="cs-CZ" sz="2800" dirty="0" smtClean="0">
                <a:effectLst/>
              </a:rPr>
              <a:t>celková představa o diabetu a jeho komplikacích, a souvislost se vznikem KVCH; </a:t>
            </a:r>
          </a:p>
          <a:p>
            <a:r>
              <a:rPr lang="cs-CZ" sz="2800" dirty="0" smtClean="0">
                <a:effectLst/>
              </a:rPr>
              <a:t>zvýšení rizika ICHS v menopauze; </a:t>
            </a:r>
          </a:p>
          <a:p>
            <a:r>
              <a:rPr lang="cs-CZ" sz="2800" dirty="0"/>
              <a:t>v</a:t>
            </a:r>
            <a:r>
              <a:rPr lang="cs-CZ" sz="2800" dirty="0" smtClean="0">
                <a:effectLst/>
              </a:rPr>
              <a:t>ývoj hypertenze k srdečnímu selhání. 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8580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922114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Základní typy epidemiologických studií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014933"/>
              </p:ext>
            </p:extLst>
          </p:nvPr>
        </p:nvGraphicFramePr>
        <p:xfrm>
          <a:off x="107504" y="1340768"/>
          <a:ext cx="8928992" cy="516487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882170"/>
                <a:gridCol w="198492"/>
                <a:gridCol w="2984888"/>
                <a:gridCol w="1863442"/>
              </a:tblGrid>
              <a:tr h="3898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  <a:ea typeface="Times New Roman"/>
                        </a:rPr>
                        <a:t>Typ studie</a:t>
                      </a:r>
                      <a:endParaRPr lang="cs-CZ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smtClean="0">
                          <a:effectLst/>
                          <a:latin typeface="+mn-lt"/>
                          <a:ea typeface="Times New Roman"/>
                        </a:rPr>
                        <a:t>Časové hledisko</a:t>
                      </a:r>
                      <a:endParaRPr lang="cs-CZ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  <a:ea typeface="Times New Roman"/>
                        </a:rPr>
                        <a:t>Jednotka </a:t>
                      </a:r>
                      <a:endParaRPr lang="cs-CZ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275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i="0" cap="all" baseline="0" dirty="0" smtClean="0">
                          <a:solidFill>
                            <a:srgbClr val="0000CC"/>
                          </a:solidFill>
                          <a:effectLst/>
                          <a:latin typeface="+mn-lt"/>
                        </a:rPr>
                        <a:t>Studie založené </a:t>
                      </a:r>
                      <a:r>
                        <a:rPr lang="cs-CZ" sz="2000" b="1" i="0" cap="all" baseline="0" dirty="0">
                          <a:solidFill>
                            <a:srgbClr val="0000CC"/>
                          </a:solidFill>
                          <a:effectLst/>
                          <a:latin typeface="+mn-lt"/>
                        </a:rPr>
                        <a:t>na </a:t>
                      </a:r>
                      <a:r>
                        <a:rPr lang="cs-CZ" sz="2000" b="1" i="0" cap="all" baseline="0" dirty="0" smtClean="0">
                          <a:solidFill>
                            <a:srgbClr val="0000CC"/>
                          </a:solidFill>
                          <a:effectLst/>
                          <a:latin typeface="+mn-lt"/>
                        </a:rPr>
                        <a:t>pozorování         </a:t>
                      </a:r>
                      <a:endParaRPr lang="cs-CZ" sz="2000" b="1" i="0" cap="all" baseline="0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Times New Roman"/>
                        </a:rPr>
                        <a:t>I. Deskriptivní studie</a:t>
                      </a:r>
                      <a:endParaRPr lang="cs-CZ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       a) </a:t>
                      </a:r>
                      <a:r>
                        <a:rPr lang="cs-CZ" sz="1800" dirty="0" smtClean="0">
                          <a:effectLst/>
                          <a:latin typeface="+mn-lt"/>
                          <a:ea typeface="Times New Roman"/>
                        </a:rPr>
                        <a:t>Ekologické </a:t>
                      </a:r>
                      <a:r>
                        <a:rPr lang="cs-CZ" sz="1800" i="1" dirty="0" smtClean="0">
                          <a:effectLst/>
                          <a:latin typeface="+mn-lt"/>
                          <a:ea typeface="Times New Roman"/>
                        </a:rPr>
                        <a:t>(korelační)</a:t>
                      </a:r>
                      <a:endParaRPr lang="cs-CZ" sz="1800" i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dirty="0" smtClean="0">
                          <a:effectLst/>
                          <a:latin typeface="+mn-lt"/>
                        </a:rPr>
                        <a:t>Průřezové</a:t>
                      </a:r>
                      <a:endParaRPr lang="cs-CZ" sz="1600" b="0" kern="0" dirty="0">
                        <a:effectLst/>
                        <a:latin typeface="+mn-lt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Populace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       b) </a:t>
                      </a:r>
                      <a:r>
                        <a:rPr lang="cs-CZ" sz="1800" dirty="0" smtClean="0">
                          <a:effectLst/>
                          <a:latin typeface="+mn-lt"/>
                          <a:ea typeface="Times New Roman"/>
                        </a:rPr>
                        <a:t>Průřezové </a:t>
                      </a:r>
                      <a:r>
                        <a:rPr lang="cs-CZ" sz="1800" i="1" dirty="0" smtClean="0">
                          <a:effectLst/>
                          <a:latin typeface="+mn-lt"/>
                          <a:ea typeface="Times New Roman"/>
                        </a:rPr>
                        <a:t>(prevalenční)</a:t>
                      </a:r>
                      <a:endParaRPr lang="cs-CZ" sz="1800" i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  <a:ea typeface="Times New Roman"/>
                        </a:rPr>
                        <a:t>Průřezové</a:t>
                      </a:r>
                      <a:endParaRPr lang="cs-CZ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Jedinec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" dirty="0" smtClean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Times New Roman"/>
                        </a:rPr>
                        <a:t>II</a:t>
                      </a:r>
                      <a:r>
                        <a:rPr lang="cs-CZ" sz="2000" b="1" dirty="0">
                          <a:effectLst/>
                          <a:latin typeface="+mn-lt"/>
                          <a:ea typeface="Times New Roman"/>
                        </a:rPr>
                        <a:t>. Analytické studie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       </a:t>
                      </a:r>
                      <a:r>
                        <a:rPr lang="cs-CZ" sz="1800" dirty="0" smtClean="0">
                          <a:effectLst/>
                          <a:latin typeface="+mn-lt"/>
                          <a:ea typeface="Times New Roman"/>
                        </a:rPr>
                        <a:t>c) </a:t>
                      </a: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Kohortové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  <a:ea typeface="Times New Roman"/>
                        </a:rPr>
                        <a:t>Prospektivní, retro-prospektivní </a:t>
                      </a:r>
                      <a:endParaRPr lang="cs-CZ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Jedinec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Times New Roman"/>
                        </a:rPr>
                        <a:t>       d) Případ–kontrola </a:t>
                      </a:r>
                      <a:r>
                        <a:rPr lang="cs-CZ" sz="1800" i="1" dirty="0" smtClean="0">
                          <a:effectLst/>
                          <a:latin typeface="+mn-lt"/>
                          <a:ea typeface="Times New Roman"/>
                        </a:rPr>
                        <a:t>(case – control)</a:t>
                      </a:r>
                      <a:endParaRPr lang="cs-CZ" sz="1800" i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Retrospektivní </a:t>
                      </a:r>
                      <a:r>
                        <a:rPr lang="cs-CZ" sz="16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endParaRPr lang="cs-CZ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Jedinec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i="0" cap="all" baseline="0" dirty="0"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/>
                        </a:rPr>
                        <a:t>Studie založené na </a:t>
                      </a:r>
                      <a:r>
                        <a:rPr lang="cs-CZ" sz="2000" b="1" i="0" cap="all" baseline="0" dirty="0" smtClean="0"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/>
                        </a:rPr>
                        <a:t>experimentu</a:t>
                      </a:r>
                      <a:endParaRPr lang="cs-CZ" sz="2000" b="1" i="0" cap="all" baseline="0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400" b="1" i="0" cap="all" baseline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/>
                        </a:rPr>
                        <a:t>III. Kontrolovaný pokus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  <a:ea typeface="Times New Roman"/>
                        </a:rPr>
                        <a:t>Prospektivní</a:t>
                      </a:r>
                      <a:endParaRPr lang="cs-CZ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  <a:ea typeface="Times New Roman"/>
                        </a:rPr>
                        <a:t>Jedinec (pacient)</a:t>
                      </a:r>
                      <a:endParaRPr lang="cs-CZ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/>
                        </a:rPr>
                        <a:t>IV. Populační intervenční studie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 smtClean="0">
                          <a:effectLst/>
                          <a:latin typeface="+mn-lt"/>
                        </a:rPr>
                        <a:t>Prospektivní</a:t>
                      </a:r>
                      <a:endParaRPr lang="cs-CZ" sz="1600" b="0" dirty="0">
                        <a:effectLst/>
                        <a:latin typeface="+mn-lt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Populace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43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  <a:latin typeface="Arial Black" pitchFamily="34" charset="0"/>
              </a:rPr>
              <a:t>S</a:t>
            </a:r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tudie </a:t>
            </a:r>
            <a:r>
              <a:rPr lang="cs-CZ" b="1" dirty="0">
                <a:solidFill>
                  <a:srgbClr val="FF0000"/>
                </a:solidFill>
                <a:latin typeface="Arial Black" pitchFamily="34" charset="0"/>
              </a:rPr>
              <a:t>případů a </a:t>
            </a:r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kontrol (case-</a:t>
            </a:r>
            <a:r>
              <a:rPr lang="cs-CZ" b="1" dirty="0" err="1" smtClean="0">
                <a:solidFill>
                  <a:srgbClr val="FF0000"/>
                </a:solidFill>
                <a:latin typeface="Arial Black" pitchFamily="34" charset="0"/>
              </a:rPr>
              <a:t>control</a:t>
            </a:r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Arial Black" pitchFamily="34" charset="0"/>
              </a:rPr>
              <a:t>studies</a:t>
            </a:r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46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732240" y="2485282"/>
            <a:ext cx="2160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58939" y="5213825"/>
            <a:ext cx="305349" cy="4099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3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96752"/>
            <a:ext cx="8784976" cy="489654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err="1" smtClean="0">
                <a:solidFill>
                  <a:srgbClr val="0000CC"/>
                </a:solidFill>
                <a:latin typeface="Arial Black" pitchFamily="34" charset="0"/>
              </a:rPr>
              <a:t>II.d</a:t>
            </a:r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) studie </a:t>
            </a:r>
            <a:r>
              <a:rPr lang="cs-CZ" sz="3600" b="1" dirty="0">
                <a:solidFill>
                  <a:srgbClr val="0000CC"/>
                </a:solidFill>
                <a:latin typeface="Arial Black" pitchFamily="34" charset="0"/>
              </a:rPr>
              <a:t>případů a kontrol </a:t>
            </a:r>
          </a:p>
        </p:txBody>
      </p:sp>
      <p:sp>
        <p:nvSpPr>
          <p:cNvPr id="2" name="Obdélník 1"/>
          <p:cNvSpPr/>
          <p:nvPr/>
        </p:nvSpPr>
        <p:spPr>
          <a:xfrm>
            <a:off x="395536" y="2689186"/>
            <a:ext cx="1872208" cy="432048"/>
          </a:xfrm>
          <a:prstGeom prst="rect">
            <a:avLst/>
          </a:prstGeom>
          <a:solidFill>
            <a:srgbClr val="FF0000">
              <a:alpha val="32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23528" y="4869160"/>
            <a:ext cx="1872208" cy="344665"/>
          </a:xfrm>
          <a:prstGeom prst="rect">
            <a:avLst/>
          </a:prstGeom>
          <a:solidFill>
            <a:srgbClr val="FF0000">
              <a:alpha val="32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00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 smtClean="0"/>
              <a:t>Výhody </a:t>
            </a:r>
            <a:r>
              <a:rPr lang="cs-CZ" sz="2000" b="1" dirty="0"/>
              <a:t>studií případů a kontrol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r>
              <a:rPr lang="cs-CZ" sz="2000" dirty="0"/>
              <a:t>vhodné pro studium vzácných onemocnění</a:t>
            </a:r>
          </a:p>
          <a:p>
            <a:r>
              <a:rPr lang="cs-CZ" sz="2000" dirty="0"/>
              <a:t>rychlé, levné, možnost rychlého zopakování</a:t>
            </a:r>
          </a:p>
          <a:p>
            <a:r>
              <a:rPr lang="cs-CZ" sz="2000" dirty="0"/>
              <a:t>vhodné pro chronická onemocnění a </a:t>
            </a:r>
            <a:r>
              <a:rPr lang="cs-CZ" sz="2000" dirty="0" smtClean="0"/>
              <a:t>nemoci </a:t>
            </a:r>
            <a:r>
              <a:rPr lang="cs-CZ" sz="2000" dirty="0"/>
              <a:t>s dlouhou latencí</a:t>
            </a:r>
          </a:p>
          <a:p>
            <a:r>
              <a:rPr lang="cs-CZ" sz="2000" dirty="0"/>
              <a:t>možnost sledování i více rizikových faktorů u jedné nemoci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/>
              <a:t> </a:t>
            </a:r>
            <a:r>
              <a:rPr lang="cs-CZ" sz="2000" b="1" dirty="0" smtClean="0"/>
              <a:t>Nevýhody </a:t>
            </a:r>
            <a:r>
              <a:rPr lang="cs-CZ" sz="2000" b="1" dirty="0"/>
              <a:t>studií případů a kontrol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r>
              <a:rPr lang="cs-CZ" sz="2000" dirty="0"/>
              <a:t>nutnost spoléhat na lidskou paměť a na údaje v dokumentaci (mohou být nedostatečné a </a:t>
            </a:r>
            <a:r>
              <a:rPr lang="cs-CZ" sz="2000" dirty="0" smtClean="0"/>
              <a:t>nepřesné, existence expozice, doba expozice)</a:t>
            </a:r>
            <a:endParaRPr lang="cs-CZ" sz="2000" dirty="0"/>
          </a:p>
          <a:p>
            <a:r>
              <a:rPr lang="cs-CZ" sz="2000" dirty="0"/>
              <a:t>někdy je obtížné zjistit časový vztah mezi expozicí rizikovému faktoru a vznikem onemocnění</a:t>
            </a:r>
          </a:p>
          <a:p>
            <a:r>
              <a:rPr lang="cs-CZ" sz="2000" dirty="0"/>
              <a:t>nevhodné pro studium vzácných rizikových  faktorů</a:t>
            </a:r>
          </a:p>
          <a:p>
            <a:pPr marL="0" indent="0">
              <a:buNone/>
            </a:pP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 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err="1" smtClean="0">
                <a:solidFill>
                  <a:srgbClr val="0000CC"/>
                </a:solidFill>
                <a:latin typeface="Arial Black" pitchFamily="34" charset="0"/>
              </a:rPr>
              <a:t>II.d</a:t>
            </a:r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) studie </a:t>
            </a:r>
            <a:r>
              <a:rPr lang="cs-CZ" sz="3600" b="1" dirty="0">
                <a:solidFill>
                  <a:srgbClr val="0000CC"/>
                </a:solidFill>
                <a:latin typeface="Arial Black" pitchFamily="34" charset="0"/>
              </a:rPr>
              <a:t>případů a kontrol </a:t>
            </a:r>
          </a:p>
        </p:txBody>
      </p:sp>
    </p:spTree>
    <p:extLst>
      <p:ext uri="{BB962C8B-B14F-4D97-AF65-F5344CB8AC3E}">
        <p14:creationId xmlns:p14="http://schemas.microsoft.com/office/powerpoint/2010/main" val="1911955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Vyhodnocení:</a:t>
            </a:r>
            <a:r>
              <a:rPr lang="cs-CZ" sz="2800" b="1" dirty="0">
                <a:solidFill>
                  <a:srgbClr val="FF0000"/>
                </a:solidFill>
              </a:rPr>
              <a:t/>
            </a:r>
            <a:br>
              <a:rPr lang="cs-CZ" sz="2800" b="1" dirty="0">
                <a:solidFill>
                  <a:srgbClr val="FF0000"/>
                </a:solidFill>
              </a:rPr>
            </a:br>
            <a:r>
              <a:rPr lang="cs-CZ" sz="1800" dirty="0"/>
              <a:t> </a:t>
            </a:r>
          </a:p>
          <a:p>
            <a:r>
              <a:rPr lang="cs-CZ" sz="2800" b="1" dirty="0" smtClean="0"/>
              <a:t>Porovnáváme výskyt RF ve skupině případů a ve skupině kontrol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Cílem je zjistit, zda existuje vztah (asociace) mezi RF a sledovanou nemocí.</a:t>
            </a:r>
          </a:p>
          <a:p>
            <a:r>
              <a:rPr lang="cs-CZ" sz="2800" dirty="0" smtClean="0"/>
              <a:t>Asociace se zpravidla hodnotí výpočtem tzv. poměru šancí (</a:t>
            </a:r>
            <a:r>
              <a:rPr lang="cs-CZ" sz="2800" i="1" dirty="0" err="1" smtClean="0"/>
              <a:t>odds</a:t>
            </a:r>
            <a:r>
              <a:rPr lang="cs-CZ" sz="2800" i="1" dirty="0" smtClean="0"/>
              <a:t> ratio</a:t>
            </a:r>
            <a:r>
              <a:rPr lang="cs-CZ" sz="2800" dirty="0" smtClean="0"/>
              <a:t>), který můžeme považovat z a odhad relativního rizika.</a:t>
            </a:r>
          </a:p>
          <a:p>
            <a:r>
              <a:rPr lang="cs-CZ" sz="2800" dirty="0" smtClean="0"/>
              <a:t>Podíl nemocných způsobený sledovaným RF můžeme určit výpočtem AR% nebo PAR%.</a:t>
            </a:r>
            <a:endParaRPr lang="cs-CZ" sz="280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err="1" smtClean="0">
                <a:solidFill>
                  <a:srgbClr val="0000CC"/>
                </a:solidFill>
                <a:latin typeface="Arial Black" pitchFamily="34" charset="0"/>
              </a:rPr>
              <a:t>II.d</a:t>
            </a:r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) studie </a:t>
            </a:r>
            <a:r>
              <a:rPr lang="cs-CZ" sz="3600" b="1" dirty="0">
                <a:solidFill>
                  <a:srgbClr val="0000CC"/>
                </a:solidFill>
                <a:latin typeface="Arial Black" pitchFamily="34" charset="0"/>
              </a:rPr>
              <a:t>případů a kontrol </a:t>
            </a:r>
          </a:p>
        </p:txBody>
      </p:sp>
    </p:spTree>
    <p:extLst>
      <p:ext uri="{BB962C8B-B14F-4D97-AF65-F5344CB8AC3E}">
        <p14:creationId xmlns:p14="http://schemas.microsoft.com/office/powerpoint/2010/main" val="74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Thalidomidová aféra</a:t>
            </a:r>
          </a:p>
          <a:p>
            <a:r>
              <a:rPr lang="cs-CZ" sz="1800" dirty="0" smtClean="0"/>
              <a:t>Důkaz o příčinné souvislosti mezi požitím thalidomidu v rané fázi těhotenství a malformacemi plodu získán prostřednictvím studie případů a kontrol (1961).</a:t>
            </a:r>
          </a:p>
          <a:p>
            <a:r>
              <a:rPr lang="cs-CZ" sz="1800" dirty="0" smtClean="0"/>
              <a:t>Několik lékařů v Německu nezávisle na sobě subjektivně zaregistrovalo vyšší výskyt novorozenců s malformacemi končetin. Začali pátrat, zda matky byly v těhotenství vystaveny nějakým škodlivinám. Jako pravděpodobný společný činitel se po určité době tápání ukázalo užívání thalidomidového preparátu (Contergan, Distaval). </a:t>
            </a:r>
          </a:p>
          <a:p>
            <a:r>
              <a:rPr lang="cs-CZ" sz="1800" dirty="0" smtClean="0"/>
              <a:t>V r. 1961 prof. Hans Weicker provedl v Bonnu první </a:t>
            </a:r>
            <a:r>
              <a:rPr lang="cs-CZ" sz="1800" b="1" dirty="0" smtClean="0"/>
              <a:t>studii případů </a:t>
            </a:r>
            <a:r>
              <a:rPr lang="cs-CZ" sz="1800" dirty="0" smtClean="0"/>
              <a:t>(matky dětí s fokomelickými končetinami) </a:t>
            </a:r>
            <a:r>
              <a:rPr lang="cs-CZ" sz="1800" b="1" dirty="0" smtClean="0"/>
              <a:t>a kontrol </a:t>
            </a:r>
            <a:r>
              <a:rPr lang="cs-CZ" sz="1800" dirty="0" smtClean="0"/>
              <a:t>(matky zdravých dětí) a zjišťoval u nich užívání léků v těhotenství. Contergan užívalo 70% matek fokomelických dětí oproti 1% matek zdravých dětí.</a:t>
            </a:r>
          </a:p>
          <a:p>
            <a:r>
              <a:rPr lang="cs-CZ" sz="1800" dirty="0" smtClean="0"/>
              <a:t>Souvislost mezi užíváním thalidomidu v těhotenství a malformacemi plodu byla následně potvrzena i prospektivní studií.</a:t>
            </a:r>
          </a:p>
          <a:p>
            <a:r>
              <a:rPr lang="cs-CZ" sz="1800" dirty="0" smtClean="0"/>
              <a:t>Lék byl stažen z trhu v prosinci 1961. Celkem bylo kvůli jeho užívání postiženo asi 15000 plodů. 12000 dětí se narodilo, 4000 z nich zemřely během prvního roku.</a:t>
            </a:r>
          </a:p>
          <a:p>
            <a:endParaRPr lang="cs-CZ" sz="180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err="1" smtClean="0">
                <a:solidFill>
                  <a:srgbClr val="0000CC"/>
                </a:solidFill>
                <a:latin typeface="Arial Black" pitchFamily="34" charset="0"/>
              </a:rPr>
              <a:t>II.d</a:t>
            </a:r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) studie </a:t>
            </a:r>
            <a:r>
              <a:rPr lang="cs-CZ" sz="3600" b="1" dirty="0">
                <a:solidFill>
                  <a:srgbClr val="0000CC"/>
                </a:solidFill>
                <a:latin typeface="Arial Black" pitchFamily="34" charset="0"/>
              </a:rPr>
              <a:t>případů a kontrol </a:t>
            </a:r>
          </a:p>
        </p:txBody>
      </p:sp>
    </p:spTree>
    <p:extLst>
      <p:ext uri="{BB962C8B-B14F-4D97-AF65-F5344CB8AC3E}">
        <p14:creationId xmlns:p14="http://schemas.microsoft.com/office/powerpoint/2010/main" val="251425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Intervenční studie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82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III. KONTROLOVANÉ POKUSY</a:t>
            </a:r>
            <a:endParaRPr lang="cs-CZ" sz="36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FontTx/>
              <a:buChar char="-"/>
            </a:pPr>
            <a:r>
              <a:rPr lang="cs-CZ" sz="2200" dirty="0" smtClean="0"/>
              <a:t>Experiment je jedním ze základních nástrojů vědecké metody.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200" dirty="0" smtClean="0"/>
              <a:t>V medicíně se používá především </a:t>
            </a:r>
            <a:r>
              <a:rPr lang="cs-CZ" sz="2200" b="1" dirty="0" smtClean="0">
                <a:solidFill>
                  <a:srgbClr val="FF0000"/>
                </a:solidFill>
              </a:rPr>
              <a:t>dvojitě slepý experiment</a:t>
            </a:r>
          </a:p>
          <a:p>
            <a:pPr lvl="1">
              <a:spcAft>
                <a:spcPts val="600"/>
              </a:spcAft>
              <a:buFontTx/>
              <a:buChar char="-"/>
            </a:pPr>
            <a:r>
              <a:rPr lang="cs-CZ" sz="2200" dirty="0" smtClean="0"/>
              <a:t>umožňuje </a:t>
            </a:r>
            <a:r>
              <a:rPr lang="cs-CZ" sz="2200" dirty="0"/>
              <a:t>dospět k objektivním výsledkům, nezkresleným vědomím účastníků </a:t>
            </a:r>
            <a:r>
              <a:rPr lang="cs-CZ" sz="2200" dirty="0" smtClean="0"/>
              <a:t>experimentu.</a:t>
            </a:r>
            <a:endParaRPr lang="cs-CZ" sz="2200" dirty="0"/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200" dirty="0" smtClean="0"/>
              <a:t>Pracuje se s rozsáhlým (statisticky hodnotitelným) homogenním souborem, který se náhodně (</a:t>
            </a:r>
            <a:r>
              <a:rPr lang="cs-CZ" sz="2200" b="1" dirty="0" smtClean="0">
                <a:solidFill>
                  <a:srgbClr val="FF0000"/>
                </a:solidFill>
              </a:rPr>
              <a:t>randomizace</a:t>
            </a:r>
            <a:r>
              <a:rPr lang="cs-CZ" sz="2200" dirty="0" smtClean="0"/>
              <a:t>) rozdělí na dvě velké skupiny.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200" dirty="0" smtClean="0"/>
              <a:t>Jedné skupině se podá nově zkoušená látka, druhé placebo (nebo jiný dosud běžně používaný medikament).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200" dirty="0" smtClean="0"/>
              <a:t>Dvojité zaslepení – pacient ani lékař neví, kdo je ve skupině experimentální a kdo ve skupině kontrolní (eliminace zkreslení).</a:t>
            </a:r>
          </a:p>
        </p:txBody>
      </p:sp>
    </p:spTree>
    <p:extLst>
      <p:ext uri="{BB962C8B-B14F-4D97-AF65-F5344CB8AC3E}">
        <p14:creationId xmlns:p14="http://schemas.microsoft.com/office/powerpoint/2010/main" val="117673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4400" b="1" smtClean="0">
                <a:solidFill>
                  <a:srgbClr val="333399"/>
                </a:solidFill>
              </a:rPr>
              <a:t>VÝBĚR OSOB DO POKUSU</a:t>
            </a:r>
            <a:endParaRPr lang="en-GB" sz="4400" b="1" smtClean="0">
              <a:solidFill>
                <a:srgbClr val="333399"/>
              </a:solidFill>
            </a:endParaRPr>
          </a:p>
        </p:txBody>
      </p:sp>
      <p:sp>
        <p:nvSpPr>
          <p:cNvPr id="98310" name="Oval 6"/>
          <p:cNvSpPr>
            <a:spLocks noChangeArrowheads="1"/>
          </p:cNvSpPr>
          <p:nvPr/>
        </p:nvSpPr>
        <p:spPr bwMode="auto">
          <a:xfrm>
            <a:off x="1435100" y="1620838"/>
            <a:ext cx="1444625" cy="1362075"/>
          </a:xfrm>
          <a:prstGeom prst="ellips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98311" name="Line 7"/>
          <p:cNvSpPr>
            <a:spLocks noChangeShapeType="1"/>
          </p:cNvSpPr>
          <p:nvPr/>
        </p:nvSpPr>
        <p:spPr bwMode="auto">
          <a:xfrm flipH="1">
            <a:off x="2147888" y="2998788"/>
            <a:ext cx="7937" cy="6413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98312" name="Oval 8"/>
          <p:cNvSpPr>
            <a:spLocks noChangeArrowheads="1"/>
          </p:cNvSpPr>
          <p:nvPr/>
        </p:nvSpPr>
        <p:spPr bwMode="auto">
          <a:xfrm>
            <a:off x="1716088" y="3657600"/>
            <a:ext cx="831850" cy="812800"/>
          </a:xfrm>
          <a:prstGeom prst="ellips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98313" name="Text Box 9"/>
          <p:cNvSpPr txBox="1">
            <a:spLocks noChangeArrowheads="1"/>
          </p:cNvSpPr>
          <p:nvPr/>
        </p:nvSpPr>
        <p:spPr bwMode="auto">
          <a:xfrm>
            <a:off x="3443288" y="2044700"/>
            <a:ext cx="4595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b="1" smtClean="0">
                <a:solidFill>
                  <a:srgbClr val="333399"/>
                </a:solidFill>
              </a:rPr>
              <a:t>ZÁKLADNÍ STUDOVANÁ POPULACE</a:t>
            </a:r>
            <a:endParaRPr lang="en-GB" b="1" smtClean="0">
              <a:solidFill>
                <a:srgbClr val="333399"/>
              </a:solidFill>
            </a:endParaRPr>
          </a:p>
        </p:txBody>
      </p:sp>
      <p:sp>
        <p:nvSpPr>
          <p:cNvPr id="98314" name="Text Box 10"/>
          <p:cNvSpPr txBox="1">
            <a:spLocks noChangeArrowheads="1"/>
          </p:cNvSpPr>
          <p:nvPr/>
        </p:nvSpPr>
        <p:spPr bwMode="auto">
          <a:xfrm>
            <a:off x="3413125" y="1243013"/>
            <a:ext cx="528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b="1" dirty="0" smtClean="0">
                <a:solidFill>
                  <a:srgbClr val="333399"/>
                </a:solidFill>
              </a:rPr>
              <a:t>DEFINICE CÍLOVÉ POPULACE (NA KTEROU BUDOU ZOBECNĚNY VÝSLEDKY)</a:t>
            </a:r>
            <a:endParaRPr lang="en-GB" b="1" dirty="0" smtClean="0">
              <a:solidFill>
                <a:srgbClr val="333399"/>
              </a:solidFill>
            </a:endParaRPr>
          </a:p>
        </p:txBody>
      </p:sp>
      <p:sp>
        <p:nvSpPr>
          <p:cNvPr id="98315" name="Text Box 11"/>
          <p:cNvSpPr txBox="1">
            <a:spLocks noChangeArrowheads="1"/>
          </p:cNvSpPr>
          <p:nvPr/>
        </p:nvSpPr>
        <p:spPr bwMode="auto">
          <a:xfrm>
            <a:off x="3432175" y="3038475"/>
            <a:ext cx="508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b="1" smtClean="0">
                <a:solidFill>
                  <a:srgbClr val="333399"/>
                </a:solidFill>
              </a:rPr>
              <a:t>VÝBĚR PODLE STANOVENÝCH KRITÉRIÍ</a:t>
            </a:r>
            <a:endParaRPr lang="en-GB" b="1" smtClean="0">
              <a:solidFill>
                <a:srgbClr val="333399"/>
              </a:solidFill>
            </a:endParaRPr>
          </a:p>
        </p:txBody>
      </p:sp>
      <p:sp>
        <p:nvSpPr>
          <p:cNvPr id="98316" name="Text Box 12"/>
          <p:cNvSpPr txBox="1">
            <a:spLocks noChangeArrowheads="1"/>
          </p:cNvSpPr>
          <p:nvPr/>
        </p:nvSpPr>
        <p:spPr bwMode="auto">
          <a:xfrm>
            <a:off x="3467100" y="3851275"/>
            <a:ext cx="4695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b="1" smtClean="0">
                <a:solidFill>
                  <a:srgbClr val="333399"/>
                </a:solidFill>
              </a:rPr>
              <a:t>OSOBY VHODNÉ PRO EXPERIMENT</a:t>
            </a:r>
            <a:endParaRPr lang="en-GB" b="1" smtClean="0">
              <a:solidFill>
                <a:srgbClr val="333399"/>
              </a:solidFill>
            </a:endParaRPr>
          </a:p>
        </p:txBody>
      </p:sp>
      <p:sp>
        <p:nvSpPr>
          <p:cNvPr id="98317" name="Line 13"/>
          <p:cNvSpPr>
            <a:spLocks noChangeShapeType="1"/>
          </p:cNvSpPr>
          <p:nvPr/>
        </p:nvSpPr>
        <p:spPr bwMode="auto">
          <a:xfrm flipH="1">
            <a:off x="2105025" y="4489450"/>
            <a:ext cx="7938" cy="6413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98318" name="Text Box 14"/>
          <p:cNvSpPr txBox="1">
            <a:spLocks noChangeArrowheads="1"/>
          </p:cNvSpPr>
          <p:nvPr/>
        </p:nvSpPr>
        <p:spPr bwMode="auto">
          <a:xfrm>
            <a:off x="3500438" y="4514850"/>
            <a:ext cx="35099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b="1" smtClean="0">
                <a:solidFill>
                  <a:srgbClr val="333399"/>
                </a:solidFill>
              </a:rPr>
              <a:t>INFORMOVANÝ SOUHLAS</a:t>
            </a:r>
            <a:endParaRPr lang="en-GB" b="1" smtClean="0">
              <a:solidFill>
                <a:srgbClr val="333399"/>
              </a:solidFill>
            </a:endParaRPr>
          </a:p>
        </p:txBody>
      </p:sp>
      <p:sp>
        <p:nvSpPr>
          <p:cNvPr id="98319" name="Oval 15"/>
          <p:cNvSpPr>
            <a:spLocks noChangeArrowheads="1"/>
          </p:cNvSpPr>
          <p:nvPr/>
        </p:nvSpPr>
        <p:spPr bwMode="auto">
          <a:xfrm>
            <a:off x="1795463" y="5160963"/>
            <a:ext cx="582612" cy="541337"/>
          </a:xfrm>
          <a:prstGeom prst="ellips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98320" name="Text Box 16"/>
          <p:cNvSpPr txBox="1">
            <a:spLocks noChangeArrowheads="1"/>
          </p:cNvSpPr>
          <p:nvPr/>
        </p:nvSpPr>
        <p:spPr bwMode="auto">
          <a:xfrm>
            <a:off x="3454400" y="5216525"/>
            <a:ext cx="481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b="1" smtClean="0">
                <a:solidFill>
                  <a:srgbClr val="333399"/>
                </a:solidFill>
              </a:rPr>
              <a:t>OSOBY ZAŘAZENÉ DO EXPERIMENTU</a:t>
            </a:r>
            <a:endParaRPr lang="en-GB" b="1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10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0" grpId="0" animBg="1"/>
      <p:bldP spid="98311" grpId="0" animBg="1"/>
      <p:bldP spid="98312" grpId="0" animBg="1"/>
      <p:bldP spid="98316" grpId="0"/>
      <p:bldP spid="98317" grpId="0" animBg="1"/>
      <p:bldP spid="9831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>
                <a:solidFill>
                  <a:schemeClr val="accent2"/>
                </a:solidFill>
              </a:rPr>
              <a:t>DÍLČÍ SCHÉMA </a:t>
            </a:r>
            <a:br>
              <a:rPr lang="cs-CZ" sz="3200" b="1">
                <a:solidFill>
                  <a:schemeClr val="accent2"/>
                </a:solidFill>
              </a:rPr>
            </a:br>
            <a:r>
              <a:rPr lang="cs-CZ" sz="3200" b="1">
                <a:solidFill>
                  <a:schemeClr val="accent2"/>
                </a:solidFill>
              </a:rPr>
              <a:t>KONTROLOVANÉHO POKUSU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600200"/>
            <a:ext cx="7283450" cy="4525963"/>
          </a:xfrm>
        </p:spPr>
        <p:txBody>
          <a:bodyPr/>
          <a:lstStyle/>
          <a:p>
            <a:pPr marL="0" indent="0">
              <a:buFontTx/>
              <a:buNone/>
            </a:pPr>
            <a:endParaRPr lang="cs-CZ" sz="2400" b="1">
              <a:solidFill>
                <a:schemeClr val="accent2"/>
              </a:solidFill>
            </a:endParaRPr>
          </a:p>
          <a:p>
            <a:pPr marL="0" indent="0" algn="ctr">
              <a:buFontTx/>
              <a:buNone/>
            </a:pPr>
            <a:endParaRPr lang="cs-CZ" sz="2400" b="1">
              <a:solidFill>
                <a:schemeClr val="accent2"/>
              </a:solidFill>
            </a:endParaRP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graphicFrame>
        <p:nvGraphicFramePr>
          <p:cNvPr id="91141" name="Object 5"/>
          <p:cNvGraphicFramePr>
            <a:graphicFrameLocks noChangeAspect="1"/>
          </p:cNvGraphicFramePr>
          <p:nvPr/>
        </p:nvGraphicFramePr>
        <p:xfrm>
          <a:off x="2212975" y="1651000"/>
          <a:ext cx="4500563" cy="499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r:id="rId3" imgW="3606800" imgH="3956050" progId="MSDraw">
                  <p:embed/>
                </p:oleObj>
              </mc:Choice>
              <mc:Fallback>
                <p:oleObj r:id="rId3" imgW="3606800" imgH="3956050" progId="MSDraw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2975" y="1651000"/>
                        <a:ext cx="4500563" cy="4997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596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IV. POPULAČNÍ INTERVENČNÍ STUDIE 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976664"/>
          </a:xfrm>
        </p:spPr>
        <p:txBody>
          <a:bodyPr>
            <a:normAutofit fontScale="32500" lnSpcReduction="20000"/>
          </a:bodyPr>
          <a:lstStyle/>
          <a:p>
            <a:pPr>
              <a:spcBef>
                <a:spcPts val="0"/>
              </a:spcBef>
            </a:pPr>
            <a:r>
              <a:rPr lang="cs-CZ" sz="6200" dirty="0" smtClean="0"/>
              <a:t>Konečná fáze průkazu platnosti hypotézy o etiologii nemoci.</a:t>
            </a:r>
          </a:p>
          <a:p>
            <a:pPr>
              <a:spcBef>
                <a:spcPts val="0"/>
              </a:spcBef>
            </a:pPr>
            <a:endParaRPr lang="cs-CZ" sz="6200" dirty="0"/>
          </a:p>
          <a:p>
            <a:pPr>
              <a:spcBef>
                <a:spcPts val="0"/>
              </a:spcBef>
            </a:pPr>
            <a:r>
              <a:rPr lang="cs-CZ" sz="6200" dirty="0" smtClean="0"/>
              <a:t>Jde již o realizaci preventivního opatření, které si zachovává podobu experimentální prospektivní studie.</a:t>
            </a:r>
          </a:p>
          <a:p>
            <a:pPr>
              <a:spcBef>
                <a:spcPts val="0"/>
              </a:spcBef>
            </a:pPr>
            <a:endParaRPr lang="cs-CZ" sz="6200" dirty="0"/>
          </a:p>
          <a:p>
            <a:pPr>
              <a:spcBef>
                <a:spcPts val="0"/>
              </a:spcBef>
            </a:pPr>
            <a:r>
              <a:rPr lang="cs-CZ" sz="6200" dirty="0" smtClean="0"/>
              <a:t>Do pokusného souboru (populace určitého území) je aktivně vnášen nový umělý element – např.: fluoridace pitné vody ve veřejných zdrojích za účelem prevence zubního kazu.</a:t>
            </a:r>
          </a:p>
          <a:p>
            <a:pPr>
              <a:spcBef>
                <a:spcPts val="0"/>
              </a:spcBef>
            </a:pPr>
            <a:endParaRPr lang="cs-CZ" sz="6200" i="1" dirty="0"/>
          </a:p>
          <a:p>
            <a:pPr>
              <a:spcBef>
                <a:spcPts val="0"/>
              </a:spcBef>
            </a:pPr>
            <a:r>
              <a:rPr lang="cs-CZ" sz="6200" dirty="0" smtClean="0"/>
              <a:t>Po určité době se vyhodnocuje účinnost preventivního opatření – srovnání pokusného a kontrolního souboru (srovnání výskytu zubního kazu v populaci s fluoridovanou a nefluoridovanou pitnou vodou).</a:t>
            </a:r>
            <a:endParaRPr lang="cs-CZ" sz="6200" i="1" dirty="0"/>
          </a:p>
          <a:p>
            <a:pPr marL="0" indent="0">
              <a:spcBef>
                <a:spcPts val="0"/>
              </a:spcBef>
              <a:buNone/>
            </a:pPr>
            <a:endParaRPr lang="cs-CZ" sz="6200" i="1" dirty="0" smtClean="0"/>
          </a:p>
          <a:p>
            <a:pPr>
              <a:spcBef>
                <a:spcPts val="0"/>
              </a:spcBef>
            </a:pPr>
            <a:r>
              <a:rPr lang="cs-CZ" sz="6200" dirty="0"/>
              <a:t>J</a:t>
            </a:r>
            <a:r>
              <a:rPr lang="cs-CZ" sz="6200" dirty="0" smtClean="0"/>
              <a:t>sou </a:t>
            </a:r>
            <a:r>
              <a:rPr lang="cs-CZ" sz="6200" dirty="0"/>
              <a:t>orientovány na zdravé osoby, které jsou vystaveny běžnému působení různých rizikových </a:t>
            </a:r>
            <a:r>
              <a:rPr lang="cs-CZ" sz="6200" dirty="0" smtClean="0"/>
              <a:t>faktorů.</a:t>
            </a:r>
          </a:p>
          <a:p>
            <a:pPr marL="0" indent="0">
              <a:spcBef>
                <a:spcPts val="0"/>
              </a:spcBef>
              <a:buNone/>
            </a:pPr>
            <a:endParaRPr lang="cs-CZ" sz="6200" b="1" dirty="0"/>
          </a:p>
          <a:p>
            <a:pPr>
              <a:spcBef>
                <a:spcPts val="0"/>
              </a:spcBef>
            </a:pPr>
            <a:r>
              <a:rPr lang="cs-CZ" sz="6200" dirty="0" smtClean="0"/>
              <a:t>Mají </a:t>
            </a:r>
            <a:r>
              <a:rPr lang="cs-CZ" sz="6200" dirty="0"/>
              <a:t>velký rozsah; předmětem studia je předem vymezená </a:t>
            </a:r>
            <a:r>
              <a:rPr lang="cs-CZ" sz="6200" dirty="0" smtClean="0"/>
              <a:t>populace (škola, nemocnice, město, okres).</a:t>
            </a:r>
            <a:endParaRPr lang="cs-CZ" sz="6200" b="1" dirty="0"/>
          </a:p>
          <a:p>
            <a:pPr marL="0" indent="0">
              <a:spcBef>
                <a:spcPts val="0"/>
              </a:spcBef>
              <a:buNone/>
            </a:pPr>
            <a:r>
              <a:rPr lang="cs-CZ" sz="6200" b="1" dirty="0"/>
              <a:t> </a:t>
            </a:r>
          </a:p>
          <a:p>
            <a:pPr>
              <a:spcBef>
                <a:spcPts val="0"/>
              </a:spcBef>
            </a:pPr>
            <a:r>
              <a:rPr lang="cs-CZ" sz="6200" dirty="0" smtClean="0"/>
              <a:t>Nevýhodou je, že je někdy velmi obtížné určit, co bylo dosaženo zavedeným opatřením a co bylo způsobeno jinými vlivy.</a:t>
            </a:r>
            <a:endParaRPr lang="cs-CZ" sz="6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19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all" dirty="0">
                <a:solidFill>
                  <a:srgbClr val="0000CC"/>
                </a:solidFill>
                <a:latin typeface="Arial Black" pitchFamily="34" charset="0"/>
              </a:rPr>
              <a:t>deskriptivní studie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96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b="1" cap="all" dirty="0" smtClean="0">
                <a:solidFill>
                  <a:srgbClr val="0000CC"/>
                </a:solidFill>
                <a:latin typeface="Arial Black" pitchFamily="34" charset="0"/>
              </a:rPr>
              <a:t>I. deskriptivní studie</a:t>
            </a:r>
            <a:r>
              <a:rPr lang="cs-CZ" b="1" dirty="0" smtClean="0">
                <a:solidFill>
                  <a:srgbClr val="0000FF"/>
                </a:solidFill>
              </a:rPr>
              <a:t/>
            </a:r>
            <a:br>
              <a:rPr lang="cs-CZ" b="1" dirty="0" smtClean="0">
                <a:solidFill>
                  <a:srgbClr val="0000FF"/>
                </a:solidFill>
              </a:rPr>
            </a:b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56584"/>
          </a:xfrm>
        </p:spPr>
        <p:txBody>
          <a:bodyPr>
            <a:normAutofit fontScale="85000" lnSpcReduction="10000"/>
          </a:bodyPr>
          <a:lstStyle/>
          <a:p>
            <a:r>
              <a:rPr lang="cs-CZ" sz="3000" b="1" dirty="0" smtClean="0">
                <a:solidFill>
                  <a:srgbClr val="0000CC"/>
                </a:solidFill>
              </a:rPr>
              <a:t>Četnost a rozložení </a:t>
            </a:r>
            <a:r>
              <a:rPr lang="cs-CZ" sz="3000" dirty="0" smtClean="0"/>
              <a:t>nemocí v</a:t>
            </a:r>
            <a:r>
              <a:rPr lang="cs-CZ" sz="3000" dirty="0"/>
              <a:t> </a:t>
            </a:r>
            <a:r>
              <a:rPr lang="cs-CZ" sz="3000" dirty="0" smtClean="0"/>
              <a:t>populaci, a to podle charakteristik </a:t>
            </a:r>
          </a:p>
          <a:p>
            <a:pPr lvl="5"/>
            <a:r>
              <a:rPr lang="cs-CZ" sz="3100" dirty="0"/>
              <a:t>o</a:t>
            </a:r>
            <a:r>
              <a:rPr lang="cs-CZ" sz="3100" dirty="0" smtClean="0"/>
              <a:t>sob (</a:t>
            </a:r>
            <a:r>
              <a:rPr lang="cs-CZ" sz="3100" b="1" dirty="0" smtClean="0"/>
              <a:t>KDO</a:t>
            </a:r>
            <a:r>
              <a:rPr lang="cs-CZ" sz="3100" dirty="0" smtClean="0"/>
              <a:t>), </a:t>
            </a:r>
          </a:p>
          <a:p>
            <a:pPr lvl="5"/>
            <a:r>
              <a:rPr lang="cs-CZ" sz="3100" dirty="0"/>
              <a:t>m</a:t>
            </a:r>
            <a:r>
              <a:rPr lang="cs-CZ" sz="3100" dirty="0" smtClean="0"/>
              <a:t>ísta (</a:t>
            </a:r>
            <a:r>
              <a:rPr lang="cs-CZ" sz="3100" b="1" dirty="0" smtClean="0"/>
              <a:t>KDE</a:t>
            </a:r>
            <a:r>
              <a:rPr lang="cs-CZ" sz="3100" dirty="0" smtClean="0"/>
              <a:t>), </a:t>
            </a:r>
          </a:p>
          <a:p>
            <a:pPr lvl="5"/>
            <a:r>
              <a:rPr lang="cs-CZ" sz="3100" dirty="0" smtClean="0"/>
              <a:t>času (</a:t>
            </a:r>
            <a:r>
              <a:rPr lang="cs-CZ" sz="3100" b="1" dirty="0" smtClean="0"/>
              <a:t>KDY</a:t>
            </a:r>
            <a:r>
              <a:rPr lang="cs-CZ" sz="3100" dirty="0" smtClean="0"/>
              <a:t>)</a:t>
            </a:r>
            <a:r>
              <a:rPr lang="cs-CZ" sz="3100" b="1" dirty="0" smtClean="0"/>
              <a:t> </a:t>
            </a:r>
            <a:r>
              <a:rPr lang="cs-CZ" sz="3100" dirty="0" smtClean="0"/>
              <a:t>je nemocný.</a:t>
            </a:r>
          </a:p>
          <a:p>
            <a:pPr lvl="1"/>
            <a:endParaRPr lang="cs-CZ" sz="3000" dirty="0"/>
          </a:p>
          <a:p>
            <a:r>
              <a:rPr lang="cs-CZ" sz="3000" dirty="0"/>
              <a:t>Výsledky lze využít pro organizaci, řízení                     a plánování zdravotnických služeb</a:t>
            </a:r>
            <a:r>
              <a:rPr lang="cs-CZ" sz="3000" dirty="0" smtClean="0"/>
              <a:t>.</a:t>
            </a:r>
          </a:p>
          <a:p>
            <a:pPr marL="0" indent="0">
              <a:buNone/>
            </a:pPr>
            <a:endParaRPr lang="cs-CZ" sz="3000" dirty="0"/>
          </a:p>
          <a:p>
            <a:r>
              <a:rPr lang="cs-CZ" sz="3000" b="1" dirty="0" smtClean="0">
                <a:solidFill>
                  <a:srgbClr val="0000CC"/>
                </a:solidFill>
              </a:rPr>
              <a:t>Zdroj </a:t>
            </a:r>
            <a:r>
              <a:rPr lang="cs-CZ" sz="3000" b="1" dirty="0">
                <a:solidFill>
                  <a:srgbClr val="0000CC"/>
                </a:solidFill>
              </a:rPr>
              <a:t>hypotéz</a:t>
            </a:r>
            <a:r>
              <a:rPr lang="cs-CZ" sz="3000" dirty="0"/>
              <a:t>, ukazují na možné příčinné </a:t>
            </a:r>
            <a:r>
              <a:rPr lang="cs-CZ" sz="3000" dirty="0" smtClean="0"/>
              <a:t>vztahy.</a:t>
            </a:r>
          </a:p>
          <a:p>
            <a:endParaRPr lang="cs-CZ" sz="3000" b="1" dirty="0"/>
          </a:p>
          <a:p>
            <a:r>
              <a:rPr lang="cs-CZ" sz="3000" dirty="0" smtClean="0"/>
              <a:t>Jsou součástí </a:t>
            </a:r>
            <a:r>
              <a:rPr lang="cs-CZ" sz="3000" dirty="0"/>
              <a:t>analytických </a:t>
            </a:r>
            <a:r>
              <a:rPr lang="cs-CZ" sz="3000" dirty="0" smtClean="0"/>
              <a:t>či </a:t>
            </a:r>
            <a:r>
              <a:rPr lang="cs-CZ" sz="3000" dirty="0" err="1" smtClean="0"/>
              <a:t>experimentál</a:t>
            </a:r>
            <a:r>
              <a:rPr lang="cs-CZ" sz="3000" dirty="0" smtClean="0"/>
              <a:t>. studií.</a:t>
            </a:r>
          </a:p>
          <a:p>
            <a:pPr marL="0" indent="0">
              <a:buNone/>
            </a:pPr>
            <a:endParaRPr lang="cs-CZ" sz="30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02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  <a:latin typeface="Arial Black" pitchFamily="34" charset="0"/>
              </a:rPr>
              <a:t>Ekologické (korelační) studie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73616" cy="634082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0000FF"/>
                </a:solidFill>
                <a:latin typeface="Arial Black" pitchFamily="34" charset="0"/>
              </a:rPr>
              <a:t>I.a</a:t>
            </a:r>
            <a:r>
              <a:rPr lang="cs-CZ" sz="3200" b="1" dirty="0">
                <a:solidFill>
                  <a:srgbClr val="0000FF"/>
                </a:solidFill>
                <a:latin typeface="Arial Black" pitchFamily="34" charset="0"/>
              </a:rPr>
              <a:t>)</a:t>
            </a:r>
            <a:r>
              <a:rPr lang="cs-CZ" sz="3200" b="1" dirty="0" smtClean="0">
                <a:solidFill>
                  <a:srgbClr val="0000FF"/>
                </a:solidFill>
                <a:latin typeface="Arial Black" pitchFamily="34" charset="0"/>
              </a:rPr>
              <a:t> Ekologické studie </a:t>
            </a:r>
            <a:r>
              <a:rPr lang="cs-CZ" sz="4000" dirty="0" smtClean="0">
                <a:solidFill>
                  <a:srgbClr val="0000FF"/>
                </a:solidFill>
              </a:rPr>
              <a:t/>
            </a:r>
            <a:br>
              <a:rPr lang="cs-CZ" sz="4000" dirty="0" smtClean="0">
                <a:solidFill>
                  <a:srgbClr val="0000FF"/>
                </a:solidFill>
              </a:rPr>
            </a:br>
            <a:endParaRPr lang="cs-CZ" sz="4000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712968" cy="640871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600" dirty="0" smtClean="0"/>
              <a:t>Jednotkou </a:t>
            </a:r>
            <a:r>
              <a:rPr lang="cs-CZ" sz="2600" dirty="0"/>
              <a:t>studia jsou </a:t>
            </a:r>
            <a:r>
              <a:rPr lang="cs-CZ" sz="2600" b="1" dirty="0"/>
              <a:t>populační celky</a:t>
            </a:r>
            <a:r>
              <a:rPr lang="cs-CZ" sz="2600" dirty="0"/>
              <a:t>  (školy, města, okresy </a:t>
            </a:r>
            <a:r>
              <a:rPr lang="cs-CZ" sz="2600" dirty="0" smtClean="0"/>
              <a:t>…).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endParaRPr lang="cs-CZ" sz="2600" dirty="0"/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600" dirty="0"/>
              <a:t>Těžiště spočívá ve </a:t>
            </a:r>
            <a:r>
              <a:rPr lang="cs-CZ" sz="2600" b="1" dirty="0"/>
              <a:t>srovnávání</a:t>
            </a:r>
            <a:r>
              <a:rPr lang="cs-CZ" sz="2600" dirty="0"/>
              <a:t> zdravotní situace, a to: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cs-CZ" sz="2600" dirty="0"/>
              <a:t>	a) různých populací v určitém časovém okamžiku 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cs-CZ" sz="2600" dirty="0"/>
              <a:t>	b) jedné populace v různých časových obdobích</a:t>
            </a:r>
          </a:p>
          <a:p>
            <a:pPr>
              <a:spcBef>
                <a:spcPts val="0"/>
              </a:spcBef>
              <a:spcAft>
                <a:spcPts val="500"/>
              </a:spcAft>
            </a:pPr>
            <a:endParaRPr lang="cs-CZ" sz="2600" dirty="0" smtClean="0"/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600" smtClean="0"/>
              <a:t>¨</a:t>
            </a:r>
            <a:r>
              <a:rPr lang="cs-CZ" sz="2600" smtClean="0"/>
              <a:t>Zjišťují</a:t>
            </a:r>
            <a:r>
              <a:rPr lang="cs-CZ" sz="2600" dirty="0" smtClean="0"/>
              <a:t>, zda existuje </a:t>
            </a:r>
            <a:r>
              <a:rPr lang="cs-CZ" sz="2600" b="1" dirty="0" smtClean="0"/>
              <a:t>korelace</a:t>
            </a:r>
            <a:r>
              <a:rPr lang="cs-CZ" sz="2600" dirty="0" smtClean="0"/>
              <a:t> (asociace, vztah) mezi rizikovým faktorem a následkem (nemocí, úmrtím) </a:t>
            </a:r>
            <a:r>
              <a:rPr lang="cs-CZ" sz="2600" b="1" dirty="0" smtClean="0"/>
              <a:t>na úrovni populačních celků</a:t>
            </a:r>
            <a:r>
              <a:rPr lang="cs-CZ" sz="2600" dirty="0" smtClean="0"/>
              <a:t>.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281869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634082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0000FF"/>
                </a:solidFill>
                <a:latin typeface="Arial Black" pitchFamily="34" charset="0"/>
              </a:rPr>
              <a:t>I.a) Ekologické </a:t>
            </a:r>
            <a:r>
              <a:rPr lang="cs-CZ" sz="3200" b="1" dirty="0" smtClean="0">
                <a:solidFill>
                  <a:srgbClr val="0000FF"/>
                </a:solidFill>
                <a:latin typeface="Arial Black" pitchFamily="34" charset="0"/>
              </a:rPr>
              <a:t>studie</a:t>
            </a:r>
            <a:endParaRPr lang="cs-CZ" sz="3200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6264696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800" b="1" dirty="0" smtClean="0"/>
              <a:t>Většinou se používají, když: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400" b="1" dirty="0" smtClean="0"/>
              <a:t> </a:t>
            </a:r>
          </a:p>
          <a:p>
            <a:pPr lvl="1">
              <a:lnSpc>
                <a:spcPct val="80000"/>
              </a:lnSpc>
              <a:spcBef>
                <a:spcPts val="0"/>
              </a:spcBef>
            </a:pPr>
            <a:r>
              <a:rPr lang="cs-CZ" dirty="0" smtClean="0">
                <a:solidFill>
                  <a:srgbClr val="0000CC"/>
                </a:solidFill>
              </a:rPr>
              <a:t>nejsou k dispozici údaje na úrovni jedinců 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400" dirty="0" smtClean="0"/>
              <a:t>    </a:t>
            </a:r>
            <a:r>
              <a:rPr lang="cs-CZ" sz="2000" dirty="0" smtClean="0"/>
              <a:t>(vliv znečištění ovzduší na výskyt nemocí),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endParaRPr lang="cs-CZ" sz="2400" dirty="0" smtClean="0"/>
          </a:p>
          <a:p>
            <a:pPr lvl="1">
              <a:lnSpc>
                <a:spcPct val="80000"/>
              </a:lnSpc>
              <a:spcBef>
                <a:spcPts val="0"/>
              </a:spcBef>
            </a:pPr>
            <a:r>
              <a:rPr lang="cs-CZ" dirty="0" smtClean="0">
                <a:solidFill>
                  <a:srgbClr val="0000CC"/>
                </a:solidFill>
              </a:rPr>
              <a:t>se zajímáme o agregované efekty 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000" dirty="0"/>
              <a:t> </a:t>
            </a:r>
            <a:r>
              <a:rPr lang="cs-CZ" sz="2000" dirty="0" smtClean="0"/>
              <a:t>   (vliv zvýšení spotřební daně na tabákové výrobky na snížení     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000" dirty="0"/>
              <a:t> </a:t>
            </a:r>
            <a:r>
              <a:rPr lang="cs-CZ" sz="2000" dirty="0" smtClean="0"/>
              <a:t>   spotřeby tabákových výrobků v různých zemích),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endParaRPr lang="cs-CZ" sz="2400" dirty="0" smtClean="0"/>
          </a:p>
          <a:p>
            <a:pPr lvl="1">
              <a:lnSpc>
                <a:spcPct val="80000"/>
              </a:lnSpc>
              <a:spcBef>
                <a:spcPts val="0"/>
              </a:spcBef>
            </a:pPr>
            <a:r>
              <a:rPr lang="cs-CZ" dirty="0" smtClean="0">
                <a:solidFill>
                  <a:srgbClr val="0000CC"/>
                </a:solidFill>
              </a:rPr>
              <a:t>chceme poukázat na možnou souvislost mezi  výskytem rizikového faktoru a výskytem nemoci 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400" dirty="0" smtClean="0"/>
              <a:t>    </a:t>
            </a:r>
            <a:r>
              <a:rPr lang="cs-CZ" sz="2000" dirty="0" smtClean="0"/>
              <a:t>(např. konzumace vepřového masa na hlavu a výskyt rakoviny  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000" dirty="0"/>
              <a:t> </a:t>
            </a:r>
            <a:r>
              <a:rPr lang="cs-CZ" sz="2000" dirty="0" smtClean="0"/>
              <a:t>    tlustého střeva v ČR v průběhu posledních 50 let).</a:t>
            </a:r>
          </a:p>
        </p:txBody>
      </p:sp>
    </p:spTree>
    <p:extLst>
      <p:ext uri="{BB962C8B-B14F-4D97-AF65-F5344CB8AC3E}">
        <p14:creationId xmlns:p14="http://schemas.microsoft.com/office/powerpoint/2010/main" val="71895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1724</TotalTime>
  <Words>1026</Words>
  <Application>Microsoft Office PowerPoint</Application>
  <PresentationFormat>Předvádění na obrazovce (4:3)</PresentationFormat>
  <Paragraphs>296</Paragraphs>
  <Slides>49</Slides>
  <Notes>5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4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60" baseType="lpstr">
      <vt:lpstr>Arial</vt:lpstr>
      <vt:lpstr>Arial Black</vt:lpstr>
      <vt:lpstr>Arial Narrow</vt:lpstr>
      <vt:lpstr>Calibri</vt:lpstr>
      <vt:lpstr>Times New Roman</vt:lpstr>
      <vt:lpstr>Wingdings</vt:lpstr>
      <vt:lpstr>Motiv systému Office</vt:lpstr>
      <vt:lpstr>Výchozí návrh</vt:lpstr>
      <vt:lpstr>1_Výchozí návrh</vt:lpstr>
      <vt:lpstr>2_Výchozí návrh</vt:lpstr>
      <vt:lpstr>MSDraw</vt:lpstr>
      <vt:lpstr>       </vt:lpstr>
      <vt:lpstr>HLAVNÍ METODY MEDICÍNSKÉHO VÝZKUMU </vt:lpstr>
      <vt:lpstr>HLAVNÍ METODY MEDICÍNSKÉHO VÝZKUMU </vt:lpstr>
      <vt:lpstr>Základní typy epidemiologických studií</vt:lpstr>
      <vt:lpstr>deskriptivní studie</vt:lpstr>
      <vt:lpstr>I. deskriptivní studie </vt:lpstr>
      <vt:lpstr>Ekologické (korelační) studie</vt:lpstr>
      <vt:lpstr>I.a) Ekologické studie  </vt:lpstr>
      <vt:lpstr>I.a) Ekologické studie</vt:lpstr>
      <vt:lpstr>I.a) Ekologické studie</vt:lpstr>
      <vt:lpstr>I.a) Ekologické studie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I.a) Ekologické studie</vt:lpstr>
      <vt:lpstr>Průřezové (prevalenční) studie</vt:lpstr>
      <vt:lpstr>I. b) Průřezové (prevalenční) studie</vt:lpstr>
      <vt:lpstr>I. b) Průřezové (prevalenční) studie</vt:lpstr>
      <vt:lpstr>Prezentace aplikace PowerPoint</vt:lpstr>
      <vt:lpstr>Prezentace aplikace PowerPoint</vt:lpstr>
      <vt:lpstr>Evropské výběrové šetření o zdraví v ČR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I. b) Průřezové (prevalenční) studie</vt:lpstr>
      <vt:lpstr>ANALYTICKÉ studie </vt:lpstr>
      <vt:lpstr>II. ANALYTICKÉ studie </vt:lpstr>
      <vt:lpstr>Kohortové studie </vt:lpstr>
      <vt:lpstr>II.c) kohortové studie </vt:lpstr>
      <vt:lpstr>II.c) kohortové studie </vt:lpstr>
      <vt:lpstr>II.c) kohortové studie </vt:lpstr>
      <vt:lpstr>II.c) kohortové studie </vt:lpstr>
      <vt:lpstr>II.c) kohortové studie </vt:lpstr>
      <vt:lpstr>Studie případů a kontrol (case-control studies)</vt:lpstr>
      <vt:lpstr>II.d) studie případů a kontrol </vt:lpstr>
      <vt:lpstr>II.d) studie případů a kontrol </vt:lpstr>
      <vt:lpstr>II.d) studie případů a kontrol </vt:lpstr>
      <vt:lpstr>II.d) studie případů a kontrol </vt:lpstr>
      <vt:lpstr>Intervenční studie</vt:lpstr>
      <vt:lpstr>III. KONTROLOVANÉ POKUSY</vt:lpstr>
      <vt:lpstr>Prezentace aplikace PowerPoint</vt:lpstr>
      <vt:lpstr>DÍLČÍ SCHÉMA  KONTROLOVANÉHO POKUSU</vt:lpstr>
      <vt:lpstr>IV. POPULAČNÍ INTERVENČNÍ STUDIE 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Typy epidemiologických studií</dc:title>
  <dc:creator>Pavlína Kaňová</dc:creator>
  <cp:lastModifiedBy>Pavlína Kaňová</cp:lastModifiedBy>
  <cp:revision>112</cp:revision>
  <dcterms:created xsi:type="dcterms:W3CDTF">2011-10-11T07:46:13Z</dcterms:created>
  <dcterms:modified xsi:type="dcterms:W3CDTF">2016-04-19T09:43:29Z</dcterms:modified>
</cp:coreProperties>
</file>