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19"/>
  </p:handoutMasterIdLst>
  <p:sldIdLst>
    <p:sldId id="256" r:id="rId2"/>
    <p:sldId id="258" r:id="rId3"/>
    <p:sldId id="273" r:id="rId4"/>
    <p:sldId id="275" r:id="rId5"/>
    <p:sldId id="264" r:id="rId6"/>
    <p:sldId id="265" r:id="rId7"/>
    <p:sldId id="278" r:id="rId8"/>
    <p:sldId id="266" r:id="rId9"/>
    <p:sldId id="268" r:id="rId10"/>
    <p:sldId id="279" r:id="rId11"/>
    <p:sldId id="269" r:id="rId12"/>
    <p:sldId id="280" r:id="rId13"/>
    <p:sldId id="270" r:id="rId14"/>
    <p:sldId id="271" r:id="rId15"/>
    <p:sldId id="272" r:id="rId16"/>
    <p:sldId id="276" r:id="rId17"/>
    <p:sldId id="277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0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5CA1E3A-14EB-4310-9314-980B9497A28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3226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000"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3301A9F-4FA3-4C53-B489-C9174B3A7B22}" type="slidenum">
              <a:rPr lang="cs-CZ" altLang="cs-CZ"/>
              <a:pPr/>
              <a:t>‹#›</a:t>
            </a:fld>
            <a:endParaRPr lang="cs-CZ" altLang="cs-CZ"/>
          </a:p>
        </p:txBody>
      </p:sp>
      <p:grpSp>
        <p:nvGrpSpPr>
          <p:cNvPr id="7175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7176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77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78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5939C-A416-4AC7-927B-2730E2E34C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0196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23741-878A-4CC3-9D56-60F1DF5E4B4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4752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D4D0950-B3A0-4C43-9E38-AEA02930B2D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492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B4A91-68E9-46B1-A3DA-59243474D2F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4662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999908-5A3A-4B5E-9AF2-1FE9CCBE3C4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6996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D944B-A433-4502-85E8-555AEBD114A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379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8FEBA-0305-4A3F-9713-BB9EE27C76C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7777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C45F3-AB6A-4416-9E30-01910F9A738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9471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31007-F825-4FA7-88A2-9FD5F374510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0140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CDB6F-FCBD-4236-8450-871B6F64AF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0743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E2D116-6C47-4BF2-BC2B-5C3AB8F77E8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593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cs-CZ" altLang="cs-CZ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cs-CZ" altLang="cs-CZ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EF46B4A8-8824-45F1-A988-9382B6A394D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 sz="240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b="1">
                <a:latin typeface="Verdana" panose="020B0604030504040204" pitchFamily="34" charset="0"/>
              </a:rPr>
              <a:t>RIZIKA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573463"/>
            <a:ext cx="6400800" cy="2209800"/>
          </a:xfrm>
        </p:spPr>
        <p:txBody>
          <a:bodyPr/>
          <a:lstStyle/>
          <a:p>
            <a:r>
              <a:rPr lang="cs-CZ" altLang="cs-CZ"/>
              <a:t>Výpočet a interpretace ukazatelů asociace                         v epidemiologických studiích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latin typeface="Verdana" panose="020B0604030504040204" pitchFamily="34" charset="0"/>
              </a:rPr>
              <a:t>Příklad na výpočet rizik</a:t>
            </a:r>
          </a:p>
        </p:txBody>
      </p:sp>
      <p:graphicFrame>
        <p:nvGraphicFramePr>
          <p:cNvPr id="39939" name="Group 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229600" cy="2706624"/>
        </p:xfrm>
        <a:graphic>
          <a:graphicData uri="http://schemas.openxmlformats.org/drawingml/2006/table">
            <a:tbl>
              <a:tblPr/>
              <a:tblGrid>
                <a:gridCol w="2057400"/>
                <a:gridCol w="2327275"/>
                <a:gridCol w="2179638"/>
                <a:gridCol w="1665287"/>
              </a:tblGrid>
              <a:tr h="1258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Úbytek kostní tkáně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čelistí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Úbytek kostní tkáně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čelistí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Celkem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kouření+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kouření-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Celkem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66" name="Rectangle 30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4437063"/>
            <a:ext cx="8229600" cy="242093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cs-CZ" altLang="cs-CZ" sz="3200" b="1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3200" b="1">
                <a:solidFill>
                  <a:schemeClr val="accent2"/>
                </a:solidFill>
              </a:rPr>
              <a:t>I</a:t>
            </a:r>
            <a:r>
              <a:rPr lang="cs-CZ" altLang="cs-CZ" sz="3200" b="1" baseline="-25000">
                <a:solidFill>
                  <a:schemeClr val="accent2"/>
                </a:solidFill>
              </a:rPr>
              <a:t>e </a:t>
            </a:r>
            <a:r>
              <a:rPr lang="cs-CZ" altLang="cs-CZ" sz="3200" b="1">
                <a:solidFill>
                  <a:schemeClr val="accent2"/>
                </a:solidFill>
              </a:rPr>
              <a:t>= 700 : 1000 = 0,7</a:t>
            </a:r>
            <a:endParaRPr lang="cs-CZ" altLang="cs-CZ" sz="3200" b="1" baseline="-2500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3200" b="1">
                <a:solidFill>
                  <a:schemeClr val="accent2"/>
                </a:solidFill>
              </a:rPr>
              <a:t>I</a:t>
            </a:r>
            <a:r>
              <a:rPr lang="cs-CZ" altLang="cs-CZ" sz="3200" b="1" baseline="-25000">
                <a:solidFill>
                  <a:schemeClr val="accent2"/>
                </a:solidFill>
              </a:rPr>
              <a:t>0 </a:t>
            </a:r>
            <a:r>
              <a:rPr lang="cs-CZ" altLang="cs-CZ" sz="3200" b="1">
                <a:solidFill>
                  <a:schemeClr val="accent2"/>
                </a:solidFill>
              </a:rPr>
              <a:t>= 300 : 1000 = 0,3</a:t>
            </a:r>
            <a:endParaRPr lang="cs-CZ" altLang="cs-CZ" sz="3200" b="1" baseline="-25000">
              <a:solidFill>
                <a:schemeClr val="accent2"/>
              </a:solidFill>
            </a:endParaRPr>
          </a:p>
          <a:p>
            <a:endParaRPr lang="cs-CZ" altLang="cs-CZ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893175" cy="1139825"/>
          </a:xfrm>
        </p:spPr>
        <p:txBody>
          <a:bodyPr/>
          <a:lstStyle/>
          <a:p>
            <a:r>
              <a:rPr lang="cs-CZ" altLang="cs-CZ" sz="2600" b="1">
                <a:latin typeface="Verdana" panose="020B0604030504040204" pitchFamily="34" charset="0"/>
              </a:rPr>
              <a:t>Populační atributivní riziko (PAR) </a:t>
            </a:r>
            <a:br>
              <a:rPr lang="cs-CZ" altLang="cs-CZ" sz="2600" b="1">
                <a:latin typeface="Verdana" panose="020B0604030504040204" pitchFamily="34" charset="0"/>
              </a:rPr>
            </a:br>
            <a:r>
              <a:rPr lang="cs-CZ" altLang="cs-CZ" sz="2600" b="1">
                <a:latin typeface="Verdana" panose="020B0604030504040204" pitchFamily="34" charset="0"/>
              </a:rPr>
              <a:t>Podíl populačního atributivního rizika (PAR%)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686800" cy="5300662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altLang="cs-CZ" b="1" dirty="0">
                <a:solidFill>
                  <a:schemeClr val="accent2"/>
                </a:solidFill>
              </a:rPr>
              <a:t>PAR = </a:t>
            </a:r>
            <a:r>
              <a:rPr lang="cs-CZ" altLang="cs-CZ" b="1" dirty="0" err="1">
                <a:solidFill>
                  <a:schemeClr val="accent2"/>
                </a:solidFill>
              </a:rPr>
              <a:t>I</a:t>
            </a:r>
            <a:r>
              <a:rPr lang="cs-CZ" altLang="cs-CZ" b="1" baseline="-25000" dirty="0" err="1">
                <a:solidFill>
                  <a:schemeClr val="accent2"/>
                </a:solidFill>
              </a:rPr>
              <a:t>c</a:t>
            </a:r>
            <a:r>
              <a:rPr lang="cs-CZ" altLang="cs-CZ" b="1" baseline="-25000" dirty="0">
                <a:solidFill>
                  <a:schemeClr val="accent2"/>
                </a:solidFill>
              </a:rPr>
              <a:t> </a:t>
            </a:r>
            <a:r>
              <a:rPr lang="cs-CZ" altLang="cs-CZ" b="1" dirty="0">
                <a:solidFill>
                  <a:schemeClr val="accent2"/>
                </a:solidFill>
              </a:rPr>
              <a:t>- </a:t>
            </a:r>
            <a:r>
              <a:rPr lang="cs-CZ" altLang="cs-CZ" b="1" dirty="0" smtClean="0">
                <a:solidFill>
                  <a:schemeClr val="accent2"/>
                </a:solidFill>
              </a:rPr>
              <a:t>I</a:t>
            </a:r>
            <a:r>
              <a:rPr lang="cs-CZ" altLang="cs-CZ" b="1" baseline="-25000" dirty="0" smtClean="0">
                <a:solidFill>
                  <a:schemeClr val="accent2"/>
                </a:solidFill>
              </a:rPr>
              <a:t>0		</a:t>
            </a:r>
            <a:r>
              <a:rPr lang="cs-CZ" b="1" dirty="0">
                <a:solidFill>
                  <a:schemeClr val="accent2"/>
                </a:solidFill>
              </a:rPr>
              <a:t>PAR = AR x </a:t>
            </a:r>
            <a:r>
              <a:rPr lang="cs-CZ" b="1" dirty="0" err="1" smtClean="0">
                <a:solidFill>
                  <a:schemeClr val="accent2"/>
                </a:solidFill>
              </a:rPr>
              <a:t>P</a:t>
            </a:r>
            <a:r>
              <a:rPr lang="cs-CZ" b="1" baseline="-25000" dirty="0" err="1" smtClean="0">
                <a:solidFill>
                  <a:schemeClr val="accent2"/>
                </a:solidFill>
              </a:rPr>
              <a:t>e</a:t>
            </a:r>
            <a:endParaRPr lang="cs-CZ" altLang="cs-CZ" b="1" baseline="-25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400" b="1" baseline="-25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PAR = 0</a:t>
            </a:r>
            <a:r>
              <a:rPr lang="cs-CZ" altLang="cs-CZ" sz="2000" dirty="0"/>
              <a:t> … nezávislost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PAR </a:t>
            </a:r>
            <a:r>
              <a:rPr lang="en-US" altLang="cs-CZ" sz="2000" b="1" dirty="0"/>
              <a:t>&lt; 0</a:t>
            </a:r>
            <a:r>
              <a:rPr lang="en-US" altLang="cs-CZ" sz="2000" dirty="0"/>
              <a:t> …</a:t>
            </a:r>
            <a:r>
              <a:rPr lang="cs-CZ" altLang="cs-CZ" sz="2000" dirty="0"/>
              <a:t> </a:t>
            </a:r>
            <a:r>
              <a:rPr lang="en-US" altLang="cs-CZ" sz="2000" dirty="0" err="1"/>
              <a:t>protektivn</a:t>
            </a:r>
            <a:r>
              <a:rPr lang="cs-CZ" altLang="cs-CZ" sz="2000" dirty="0"/>
              <a:t>í faktor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PAR </a:t>
            </a:r>
            <a:r>
              <a:rPr lang="en-US" altLang="cs-CZ" sz="2000" b="1" dirty="0"/>
              <a:t>&gt; 0</a:t>
            </a:r>
            <a:r>
              <a:rPr lang="cs-CZ" altLang="cs-CZ" sz="2000" b="1" dirty="0"/>
              <a:t> </a:t>
            </a:r>
            <a:r>
              <a:rPr lang="cs-CZ" altLang="cs-CZ" sz="2000" dirty="0"/>
              <a:t>… rizikový faktor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PAR = </a:t>
            </a:r>
            <a:r>
              <a:rPr lang="cs-CZ" altLang="cs-CZ" sz="2000" b="1" dirty="0" err="1"/>
              <a:t>I</a:t>
            </a:r>
            <a:r>
              <a:rPr lang="cs-CZ" altLang="cs-CZ" sz="2000" b="1" baseline="-25000" dirty="0" err="1"/>
              <a:t>e</a:t>
            </a:r>
            <a:r>
              <a:rPr lang="cs-CZ" altLang="cs-CZ" sz="2000" dirty="0"/>
              <a:t>… všechny případy nemoci v rizikové skupině jsou  		        způsobeny sledovaným faktorem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PAR </a:t>
            </a:r>
            <a:r>
              <a:rPr lang="cs-CZ" altLang="cs-CZ" sz="2000" dirty="0" smtClean="0"/>
              <a:t>udává počet, tj</a:t>
            </a:r>
            <a:r>
              <a:rPr lang="cs-CZ" altLang="cs-CZ" sz="2000" dirty="0"/>
              <a:t>.</a:t>
            </a:r>
            <a:r>
              <a:rPr lang="cs-CZ" altLang="cs-CZ" sz="2000" dirty="0" smtClean="0">
                <a:solidFill>
                  <a:schemeClr val="tx2"/>
                </a:solidFill>
              </a:rPr>
              <a:t> </a:t>
            </a:r>
            <a:r>
              <a:rPr lang="cs-CZ" altLang="cs-CZ" sz="2000" b="1" dirty="0">
                <a:solidFill>
                  <a:schemeClr val="tx2"/>
                </a:solidFill>
              </a:rPr>
              <a:t>kolik</a:t>
            </a:r>
            <a:r>
              <a:rPr lang="cs-CZ" altLang="cs-CZ" sz="2000" dirty="0">
                <a:solidFill>
                  <a:schemeClr val="tx2"/>
                </a:solidFill>
              </a:rPr>
              <a:t> nemocných v </a:t>
            </a:r>
            <a:r>
              <a:rPr lang="cs-CZ" altLang="cs-CZ" sz="2000" b="1" u="sng" dirty="0">
                <a:solidFill>
                  <a:schemeClr val="tx2"/>
                </a:solidFill>
              </a:rPr>
              <a:t>celém</a:t>
            </a:r>
            <a:r>
              <a:rPr lang="cs-CZ" altLang="cs-CZ" sz="2000" u="sng" dirty="0">
                <a:solidFill>
                  <a:schemeClr val="tx2"/>
                </a:solidFill>
              </a:rPr>
              <a:t> </a:t>
            </a:r>
            <a:r>
              <a:rPr lang="cs-CZ" altLang="cs-CZ" sz="2000" b="1" u="sng" dirty="0">
                <a:solidFill>
                  <a:schemeClr val="tx2"/>
                </a:solidFill>
              </a:rPr>
              <a:t>souboru</a:t>
            </a:r>
            <a:r>
              <a:rPr lang="cs-CZ" altLang="cs-CZ" sz="2000" dirty="0">
                <a:solidFill>
                  <a:schemeClr val="tx2"/>
                </a:solidFill>
              </a:rPr>
              <a:t> </a:t>
            </a:r>
            <a:r>
              <a:rPr lang="cs-CZ" altLang="cs-CZ" sz="2000" dirty="0"/>
              <a:t>onemocnělo </a:t>
            </a:r>
            <a:r>
              <a:rPr lang="cs-CZ" altLang="cs-CZ" sz="2000" dirty="0" smtClean="0"/>
              <a:t>v </a:t>
            </a:r>
            <a:r>
              <a:rPr lang="cs-CZ" altLang="cs-CZ" sz="2000" dirty="0"/>
              <a:t>důsledku sledovaného faktoru.</a:t>
            </a:r>
          </a:p>
          <a:p>
            <a:pPr>
              <a:lnSpc>
                <a:spcPct val="80000"/>
              </a:lnSpc>
              <a:buNone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r>
              <a:rPr lang="cs-CZ" sz="2000" dirty="0" smtClean="0">
                <a:solidFill>
                  <a:schemeClr val="tx2"/>
                </a:solidFill>
              </a:rPr>
              <a:t>Pokud </a:t>
            </a:r>
            <a:r>
              <a:rPr lang="cs-CZ" sz="2000" dirty="0">
                <a:solidFill>
                  <a:schemeClr val="tx2"/>
                </a:solidFill>
              </a:rPr>
              <a:t>sledované soubory jsou náhodným vzorkem celé studované populace, můžeme I</a:t>
            </a:r>
            <a:r>
              <a:rPr lang="cs-CZ" sz="2000" baseline="-25000" dirty="0">
                <a:solidFill>
                  <a:schemeClr val="tx2"/>
                </a:solidFill>
              </a:rPr>
              <a:t>0  </a:t>
            </a:r>
            <a:r>
              <a:rPr lang="cs-CZ" sz="2000" dirty="0">
                <a:solidFill>
                  <a:schemeClr val="tx2"/>
                </a:solidFill>
              </a:rPr>
              <a:t>a </a:t>
            </a:r>
            <a:r>
              <a:rPr lang="cs-CZ" sz="2000" dirty="0" err="1">
                <a:solidFill>
                  <a:schemeClr val="tx2"/>
                </a:solidFill>
              </a:rPr>
              <a:t>P</a:t>
            </a:r>
            <a:r>
              <a:rPr lang="cs-CZ" sz="2000" baseline="-25000" dirty="0" err="1">
                <a:solidFill>
                  <a:schemeClr val="tx2"/>
                </a:solidFill>
              </a:rPr>
              <a:t>e</a:t>
            </a:r>
            <a:r>
              <a:rPr lang="cs-CZ" sz="2000" baseline="-25000" dirty="0">
                <a:solidFill>
                  <a:schemeClr val="tx2"/>
                </a:solidFill>
              </a:rPr>
              <a:t> </a:t>
            </a:r>
            <a:r>
              <a:rPr lang="cs-CZ" sz="2000" dirty="0">
                <a:solidFill>
                  <a:schemeClr val="tx2"/>
                </a:solidFill>
              </a:rPr>
              <a:t>vypočítat z výsledků studie, jinak musíme použít údaje z jiných zdrojů.</a:t>
            </a:r>
          </a:p>
          <a:p>
            <a:pPr marL="0" indent="0">
              <a:lnSpc>
                <a:spcPct val="80000"/>
              </a:lnSpc>
              <a:buNone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20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893175" cy="1139825"/>
          </a:xfrm>
        </p:spPr>
        <p:txBody>
          <a:bodyPr/>
          <a:lstStyle/>
          <a:p>
            <a:r>
              <a:rPr lang="cs-CZ" altLang="cs-CZ" sz="2600" b="1">
                <a:latin typeface="Verdana" panose="020B0604030504040204" pitchFamily="34" charset="0"/>
              </a:rPr>
              <a:t>Populační atributivní riziko (PAR) </a:t>
            </a:r>
            <a:br>
              <a:rPr lang="cs-CZ" altLang="cs-CZ" sz="2600" b="1">
                <a:latin typeface="Verdana" panose="020B0604030504040204" pitchFamily="34" charset="0"/>
              </a:rPr>
            </a:br>
            <a:r>
              <a:rPr lang="cs-CZ" altLang="cs-CZ" sz="2600" b="1">
                <a:latin typeface="Verdana" panose="020B0604030504040204" pitchFamily="34" charset="0"/>
              </a:rPr>
              <a:t>Podíl populačního atributivního rizika (PAR%)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686800" cy="5300662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chemeClr val="accent2"/>
                </a:solidFill>
              </a:rPr>
              <a:t>PAR% = (</a:t>
            </a:r>
            <a:r>
              <a:rPr lang="cs-CZ" altLang="cs-CZ" b="1" dirty="0" err="1">
                <a:solidFill>
                  <a:schemeClr val="accent2"/>
                </a:solidFill>
              </a:rPr>
              <a:t>I</a:t>
            </a:r>
            <a:r>
              <a:rPr lang="cs-CZ" altLang="cs-CZ" b="1" baseline="-25000" dirty="0" err="1">
                <a:solidFill>
                  <a:schemeClr val="accent2"/>
                </a:solidFill>
              </a:rPr>
              <a:t>c</a:t>
            </a:r>
            <a:r>
              <a:rPr lang="cs-CZ" altLang="cs-CZ" b="1" baseline="-25000" dirty="0">
                <a:solidFill>
                  <a:schemeClr val="accent2"/>
                </a:solidFill>
              </a:rPr>
              <a:t> </a:t>
            </a:r>
            <a:r>
              <a:rPr lang="cs-CZ" altLang="cs-CZ" b="1" dirty="0">
                <a:solidFill>
                  <a:schemeClr val="accent2"/>
                </a:solidFill>
              </a:rPr>
              <a:t>- I</a:t>
            </a:r>
            <a:r>
              <a:rPr lang="cs-CZ" altLang="cs-CZ" b="1" baseline="-25000" dirty="0">
                <a:solidFill>
                  <a:schemeClr val="accent2"/>
                </a:solidFill>
              </a:rPr>
              <a:t>0</a:t>
            </a:r>
            <a:r>
              <a:rPr lang="cs-CZ" altLang="cs-CZ" b="1" dirty="0">
                <a:solidFill>
                  <a:schemeClr val="accent2"/>
                </a:solidFill>
              </a:rPr>
              <a:t>): </a:t>
            </a:r>
            <a:r>
              <a:rPr lang="cs-CZ" altLang="cs-CZ" b="1" dirty="0" err="1">
                <a:solidFill>
                  <a:schemeClr val="accent2"/>
                </a:solidFill>
              </a:rPr>
              <a:t>I</a:t>
            </a:r>
            <a:r>
              <a:rPr lang="cs-CZ" altLang="cs-CZ" b="1" baseline="-25000" dirty="0" err="1">
                <a:solidFill>
                  <a:schemeClr val="accent2"/>
                </a:solidFill>
              </a:rPr>
              <a:t>c</a:t>
            </a:r>
            <a:r>
              <a:rPr lang="cs-CZ" altLang="cs-CZ" b="1" dirty="0">
                <a:solidFill>
                  <a:schemeClr val="accent2"/>
                </a:solidFill>
              </a:rPr>
              <a:t> = PAR v %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 smtClean="0"/>
              <a:t>PAR</a:t>
            </a:r>
            <a:r>
              <a:rPr lang="cs-CZ" altLang="cs-CZ" sz="2000" dirty="0"/>
              <a:t>% udává</a:t>
            </a:r>
            <a:r>
              <a:rPr lang="cs-CZ" altLang="cs-CZ" sz="2000" dirty="0">
                <a:solidFill>
                  <a:schemeClr val="tx2"/>
                </a:solidFill>
              </a:rPr>
              <a:t> </a:t>
            </a:r>
            <a:r>
              <a:rPr lang="cs-CZ" altLang="cs-CZ" sz="2000" b="1" dirty="0">
                <a:solidFill>
                  <a:schemeClr val="tx2"/>
                </a:solidFill>
              </a:rPr>
              <a:t>podíl</a:t>
            </a:r>
            <a:r>
              <a:rPr lang="cs-CZ" altLang="cs-CZ" sz="2000" dirty="0">
                <a:solidFill>
                  <a:schemeClr val="tx2"/>
                </a:solidFill>
              </a:rPr>
              <a:t> nemocných, kteří v </a:t>
            </a:r>
            <a:r>
              <a:rPr lang="cs-CZ" altLang="cs-CZ" sz="2000" b="1" u="sng" dirty="0">
                <a:solidFill>
                  <a:schemeClr val="tx2"/>
                </a:solidFill>
              </a:rPr>
              <a:t>celém souboru</a:t>
            </a:r>
            <a:r>
              <a:rPr lang="cs-CZ" altLang="cs-CZ" sz="2000" dirty="0">
                <a:solidFill>
                  <a:schemeClr val="tx2"/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onemocněli v důsledku sledovaného faktoru.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62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latin typeface="Verdana" panose="020B0604030504040204" pitchFamily="34" charset="0"/>
              </a:rPr>
              <a:t>Příklad na výpočet rizik</a:t>
            </a:r>
          </a:p>
        </p:txBody>
      </p:sp>
      <p:graphicFrame>
        <p:nvGraphicFramePr>
          <p:cNvPr id="22582" name="Group 5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229600" cy="2706624"/>
        </p:xfrm>
        <a:graphic>
          <a:graphicData uri="http://schemas.openxmlformats.org/drawingml/2006/table">
            <a:tbl>
              <a:tblPr/>
              <a:tblGrid>
                <a:gridCol w="2057400"/>
                <a:gridCol w="2327275"/>
                <a:gridCol w="2179638"/>
                <a:gridCol w="1665287"/>
              </a:tblGrid>
              <a:tr h="1258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Úbytek kostní tkáně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čelistí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Úbytek kostní tkáně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čelistí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Celkem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kouření+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kouření-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Celkem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80" name="Rectangle 52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4437063"/>
            <a:ext cx="8229600" cy="242093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cs-CZ" altLang="cs-CZ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3200" b="1" dirty="0" err="1" smtClean="0">
                <a:solidFill>
                  <a:schemeClr val="accent2"/>
                </a:solidFill>
              </a:rPr>
              <a:t>I</a:t>
            </a:r>
            <a:r>
              <a:rPr lang="cs-CZ" altLang="cs-CZ" sz="3200" b="1" baseline="-25000" dirty="0" err="1" smtClean="0">
                <a:solidFill>
                  <a:schemeClr val="accent2"/>
                </a:solidFill>
              </a:rPr>
              <a:t>c</a:t>
            </a:r>
            <a:r>
              <a:rPr lang="cs-CZ" altLang="cs-CZ" sz="3200" b="1" baseline="-25000" dirty="0" smtClean="0">
                <a:solidFill>
                  <a:schemeClr val="accent2"/>
                </a:solidFill>
              </a:rPr>
              <a:t> </a:t>
            </a:r>
            <a:r>
              <a:rPr lang="cs-CZ" altLang="cs-CZ" sz="3200" b="1" dirty="0">
                <a:solidFill>
                  <a:schemeClr val="accent2"/>
                </a:solidFill>
              </a:rPr>
              <a:t>= </a:t>
            </a:r>
            <a:r>
              <a:rPr lang="cs-CZ" altLang="cs-CZ" sz="3200" b="1" dirty="0" smtClean="0">
                <a:solidFill>
                  <a:schemeClr val="accent2"/>
                </a:solidFill>
              </a:rPr>
              <a:t>1000 </a:t>
            </a:r>
            <a:r>
              <a:rPr lang="cs-CZ" altLang="cs-CZ" sz="3200" b="1" dirty="0">
                <a:solidFill>
                  <a:schemeClr val="accent2"/>
                </a:solidFill>
              </a:rPr>
              <a:t>: </a:t>
            </a:r>
            <a:r>
              <a:rPr lang="cs-CZ" altLang="cs-CZ" sz="3200" b="1" dirty="0" smtClean="0">
                <a:solidFill>
                  <a:schemeClr val="accent2"/>
                </a:solidFill>
              </a:rPr>
              <a:t>2000 </a:t>
            </a:r>
            <a:r>
              <a:rPr lang="cs-CZ" altLang="cs-CZ" sz="3200" b="1" dirty="0">
                <a:solidFill>
                  <a:schemeClr val="accent2"/>
                </a:solidFill>
              </a:rPr>
              <a:t>= </a:t>
            </a:r>
            <a:r>
              <a:rPr lang="cs-CZ" altLang="cs-CZ" sz="3200" b="1" dirty="0" smtClean="0">
                <a:solidFill>
                  <a:schemeClr val="accent2"/>
                </a:solidFill>
              </a:rPr>
              <a:t>0,5</a:t>
            </a:r>
            <a:endParaRPr lang="cs-CZ" altLang="cs-CZ" sz="3200" b="1" baseline="-25000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chemeClr val="accent2"/>
                </a:solidFill>
              </a:rPr>
              <a:t>I</a:t>
            </a:r>
            <a:r>
              <a:rPr lang="cs-CZ" altLang="cs-CZ" sz="3200" b="1" baseline="-25000" dirty="0">
                <a:solidFill>
                  <a:schemeClr val="accent2"/>
                </a:solidFill>
              </a:rPr>
              <a:t>0 </a:t>
            </a:r>
            <a:r>
              <a:rPr lang="cs-CZ" altLang="cs-CZ" sz="3200" b="1" dirty="0">
                <a:solidFill>
                  <a:schemeClr val="accent2"/>
                </a:solidFill>
              </a:rPr>
              <a:t>= 300 : 1000 = 0,3</a:t>
            </a:r>
            <a:endParaRPr lang="cs-CZ" altLang="cs-CZ" sz="3200" b="1" baseline="-25000" dirty="0">
              <a:solidFill>
                <a:schemeClr val="accent2"/>
              </a:solidFill>
            </a:endParaRPr>
          </a:p>
          <a:p>
            <a:endParaRPr lang="cs-CZ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latin typeface="Verdana" panose="020B0604030504040204" pitchFamily="34" charset="0"/>
              </a:rPr>
              <a:t>Interpretace výsledků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000" b="1" dirty="0"/>
              <a:t>RR = 2,33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000" dirty="0"/>
              <a:t>Kuřáci mají 2,33 krát vyšší </a:t>
            </a:r>
            <a:r>
              <a:rPr lang="cs-CZ" altLang="cs-CZ" sz="2000" dirty="0"/>
              <a:t>riziko úbytku kostní tkáně čelistí </a:t>
            </a:r>
            <a:r>
              <a:rPr lang="cs-CZ" altLang="cs-CZ" sz="2000" dirty="0" smtClean="0"/>
              <a:t>než </a:t>
            </a:r>
            <a:r>
              <a:rPr lang="cs-CZ" altLang="cs-CZ" sz="2000" dirty="0"/>
              <a:t>nekuřáci.</a:t>
            </a:r>
          </a:p>
          <a:p>
            <a:pPr>
              <a:lnSpc>
                <a:spcPct val="90000"/>
              </a:lnSpc>
            </a:pPr>
            <a:r>
              <a:rPr lang="cs-CZ" altLang="cs-CZ" sz="2000" b="1" dirty="0"/>
              <a:t>AR = 400 na 1000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40 případů úbytku kostní tkáně čelistí, které připadají na 100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kuřáků, vzniká právě v důsledku kouření.</a:t>
            </a:r>
          </a:p>
          <a:p>
            <a:pPr>
              <a:lnSpc>
                <a:spcPct val="90000"/>
              </a:lnSpc>
            </a:pPr>
            <a:r>
              <a:rPr lang="cs-CZ" altLang="cs-CZ" sz="2000" b="1" dirty="0"/>
              <a:t>AR% = 57%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Ze 700 případů úbytku kostní tkáně čelistí v souboru kuřáků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jich 57% připadá na vrub kouření</a:t>
            </a:r>
          </a:p>
          <a:p>
            <a:pPr>
              <a:lnSpc>
                <a:spcPct val="90000"/>
              </a:lnSpc>
            </a:pPr>
            <a:r>
              <a:rPr lang="cs-CZ" altLang="cs-CZ" sz="2000" b="1" dirty="0"/>
              <a:t>PAR = 200 na 1000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20 případů úbytku kostní tkáně čelistí, které připadají na 100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lidí v celém souboru, vzniká právě v důsledku kouření</a:t>
            </a:r>
          </a:p>
          <a:p>
            <a:pPr>
              <a:lnSpc>
                <a:spcPct val="90000"/>
              </a:lnSpc>
            </a:pPr>
            <a:r>
              <a:rPr lang="cs-CZ" altLang="cs-CZ" sz="2000" b="1" dirty="0"/>
              <a:t>PAR% = 40%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Z 1000 případů úbytku kostní tkáně čelistí v celém souboru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jich 40% připadá na vrub kouření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r>
              <a:rPr lang="cs-CZ" altLang="cs-CZ" sz="4000" b="1">
                <a:latin typeface="Verdana" panose="020B0604030504040204" pitchFamily="34" charset="0"/>
              </a:rPr>
              <a:t>Výpočet rizik v ostatních studiích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r>
              <a:rPr lang="cs-CZ" altLang="cs-CZ" b="1"/>
              <a:t>Studie, kde neměříme incidenci </a:t>
            </a:r>
          </a:p>
          <a:p>
            <a:pPr lvl="1"/>
            <a:r>
              <a:rPr lang="cs-CZ" altLang="cs-CZ"/>
              <a:t> studie případů a kontrol a průřezové studie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/>
              <a:t>	(zjišťujeme prevalenci rizikového faktoru)</a:t>
            </a:r>
          </a:p>
          <a:p>
            <a:pPr lvl="1"/>
            <a:endParaRPr lang="cs-CZ" altLang="cs-CZ"/>
          </a:p>
          <a:p>
            <a:pPr lvl="1"/>
            <a:r>
              <a:rPr lang="cs-CZ" altLang="cs-CZ"/>
              <a:t>Lze počítat pouze odhad RR prostřednictvím tzv. </a:t>
            </a:r>
            <a:r>
              <a:rPr lang="cs-CZ" altLang="cs-CZ" b="1"/>
              <a:t>odds ratio (OR)</a:t>
            </a:r>
          </a:p>
          <a:p>
            <a:pPr lvl="1"/>
            <a:r>
              <a:rPr lang="cs-CZ" altLang="cs-CZ"/>
              <a:t>Z atributivních rizik pak </a:t>
            </a:r>
            <a:r>
              <a:rPr lang="cs-CZ" altLang="cs-CZ" b="1"/>
              <a:t>pouze AR% a PAR%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latin typeface="Verdana" panose="020B0604030504040204" pitchFamily="34" charset="0"/>
              </a:rPr>
              <a:t>Příklad na výpočet OR</a:t>
            </a:r>
          </a:p>
        </p:txBody>
      </p:sp>
      <p:graphicFrame>
        <p:nvGraphicFramePr>
          <p:cNvPr id="31784" name="Group 4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41385296"/>
              </p:ext>
            </p:extLst>
          </p:nvPr>
        </p:nvGraphicFramePr>
        <p:xfrm>
          <a:off x="539750" y="1557338"/>
          <a:ext cx="7848600" cy="2706624"/>
        </p:xfrm>
        <a:graphic>
          <a:graphicData uri="http://schemas.openxmlformats.org/drawingml/2006/table">
            <a:tbl>
              <a:tblPr/>
              <a:tblGrid>
                <a:gridCol w="1962150"/>
                <a:gridCol w="2219325"/>
                <a:gridCol w="2079625"/>
                <a:gridCol w="1587500"/>
              </a:tblGrid>
              <a:tr h="863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zub. impl. 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komplikace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zub. impl.-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komplikace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Celkem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DM+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600      </a:t>
                      </a:r>
                      <a:r>
                        <a:rPr kumimoji="0" lang="cs-CZ" alt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     </a:t>
                      </a:r>
                      <a:r>
                        <a:rPr kumimoji="0" lang="cs-CZ" alt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400          </a:t>
                      </a:r>
                      <a:r>
                        <a:rPr kumimoji="0" lang="cs-CZ" alt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1000 </a:t>
                      </a:r>
                      <a:r>
                        <a:rPr kumimoji="0" lang="cs-CZ" altLang="cs-CZ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a+b</a:t>
                      </a:r>
                      <a:endParaRPr kumimoji="0" lang="cs-CZ" altLang="cs-CZ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DM-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400           </a:t>
                      </a:r>
                      <a:r>
                        <a:rPr kumimoji="0" lang="cs-CZ" alt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600          </a:t>
                      </a:r>
                      <a:r>
                        <a:rPr kumimoji="0" lang="cs-CZ" alt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1000 </a:t>
                      </a:r>
                      <a:r>
                        <a:rPr kumimoji="0" lang="cs-CZ" altLang="cs-CZ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c+d</a:t>
                      </a:r>
                      <a:endParaRPr kumimoji="0" lang="cs-CZ" altLang="cs-CZ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Celkem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1000       </a:t>
                      </a:r>
                      <a:r>
                        <a:rPr kumimoji="0" lang="cs-CZ" altLang="cs-CZ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a+c</a:t>
                      </a:r>
                      <a:endParaRPr kumimoji="0" lang="cs-CZ" altLang="cs-CZ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1000     </a:t>
                      </a:r>
                      <a:r>
                        <a:rPr kumimoji="0" lang="cs-CZ" altLang="cs-CZ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b+d</a:t>
                      </a:r>
                      <a:endParaRPr kumimoji="0" lang="cs-CZ" altLang="cs-CZ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74" name="Rectangle 30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4437063"/>
            <a:ext cx="8686800" cy="242093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400" dirty="0" smtClean="0"/>
              <a:t>OR … křížový poměr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 smtClean="0"/>
              <a:t>OR = (a x d)</a:t>
            </a:r>
            <a:r>
              <a:rPr lang="cs-CZ" altLang="cs-CZ" sz="2400" dirty="0" smtClean="0">
                <a:sym typeface="Wingdings" panose="05000000000000000000" pitchFamily="2" charset="2"/>
              </a:rPr>
              <a:t>: (b x c)=(600 x 600):(400 x 400)=2,25</a:t>
            </a:r>
          </a:p>
          <a:p>
            <a:pPr indent="0">
              <a:buFont typeface="Wingdings" panose="05000000000000000000" pitchFamily="2" charset="2"/>
              <a:buNone/>
            </a:pPr>
            <a:r>
              <a:rPr lang="cs-CZ" altLang="cs-CZ" sz="2400" b="1" dirty="0" smtClean="0">
                <a:sym typeface="Wingdings" panose="05000000000000000000" pitchFamily="2" charset="2"/>
              </a:rPr>
              <a:t>Lidé s diabetem mají 2,25 x větší riziko komplikací než lidé bez diabetu.</a:t>
            </a:r>
            <a:endParaRPr lang="cs-CZ" alt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>
                <a:latin typeface="Verdana" panose="020B0604030504040204" pitchFamily="34" charset="0"/>
              </a:rPr>
              <a:t>AR% a PAR% ve studiích, kde nezjišťujeme přímo incicdenci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686800" cy="5688086"/>
          </a:xfrm>
        </p:spPr>
        <p:txBody>
          <a:bodyPr/>
          <a:lstStyle/>
          <a:p>
            <a:pPr>
              <a:buNone/>
            </a:pPr>
            <a:r>
              <a:rPr lang="cs-CZ" altLang="cs-CZ" sz="2400" b="1" dirty="0"/>
              <a:t>Místo neznámého RR můžeme ve </a:t>
            </a:r>
            <a:r>
              <a:rPr lang="cs-CZ" altLang="cs-CZ" sz="2400" b="1" dirty="0" smtClean="0"/>
              <a:t>vzorcích </a:t>
            </a:r>
          </a:p>
          <a:p>
            <a:pPr>
              <a:buNone/>
            </a:pPr>
            <a:r>
              <a:rPr lang="cs-CZ" altLang="cs-CZ" sz="2400" b="1" dirty="0" err="1" smtClean="0"/>
              <a:t>dosazovatodhad</a:t>
            </a:r>
            <a:r>
              <a:rPr lang="cs-CZ" altLang="cs-CZ" sz="2400" b="1" dirty="0" smtClean="0"/>
              <a:t> </a:t>
            </a:r>
            <a:r>
              <a:rPr lang="cs-CZ" altLang="cs-CZ" sz="2400" b="1" dirty="0"/>
              <a:t>– </a:t>
            </a:r>
            <a:r>
              <a:rPr lang="cs-CZ" altLang="cs-CZ" sz="2400" b="1" dirty="0" smtClean="0"/>
              <a:t>tj. hodnotu </a:t>
            </a:r>
            <a:r>
              <a:rPr lang="cs-CZ" altLang="cs-CZ" sz="2400" b="1" dirty="0"/>
              <a:t>OR.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 smtClean="0">
                <a:solidFill>
                  <a:schemeClr val="accent2"/>
                </a:solidFill>
              </a:rPr>
              <a:t>AR</a:t>
            </a:r>
            <a:r>
              <a:rPr lang="cs-CZ" altLang="cs-CZ" sz="2400" dirty="0">
                <a:solidFill>
                  <a:schemeClr val="accent2"/>
                </a:solidFill>
              </a:rPr>
              <a:t>% = </a:t>
            </a:r>
            <a:r>
              <a:rPr lang="en-US" altLang="cs-CZ" sz="2400" dirty="0">
                <a:solidFill>
                  <a:schemeClr val="accent2"/>
                </a:solidFill>
              </a:rPr>
              <a:t>[</a:t>
            </a:r>
            <a:r>
              <a:rPr lang="cs-CZ" altLang="cs-CZ" sz="2400" dirty="0">
                <a:solidFill>
                  <a:schemeClr val="accent2"/>
                </a:solidFill>
              </a:rPr>
              <a:t>(RR</a:t>
            </a:r>
            <a:r>
              <a:rPr lang="cs-CZ" altLang="cs-CZ" sz="2400" baseline="-25000" dirty="0">
                <a:solidFill>
                  <a:schemeClr val="accent2"/>
                </a:solidFill>
              </a:rPr>
              <a:t> </a:t>
            </a:r>
            <a:r>
              <a:rPr lang="cs-CZ" altLang="cs-CZ" sz="2400" dirty="0">
                <a:solidFill>
                  <a:schemeClr val="accent2"/>
                </a:solidFill>
              </a:rPr>
              <a:t>- 1 ): RR</a:t>
            </a:r>
            <a:r>
              <a:rPr lang="en-US" altLang="cs-CZ" sz="2400" dirty="0">
                <a:solidFill>
                  <a:schemeClr val="accent2"/>
                </a:solidFill>
              </a:rPr>
              <a:t>]</a:t>
            </a:r>
            <a:r>
              <a:rPr lang="cs-CZ" altLang="cs-CZ" sz="2400" dirty="0">
                <a:solidFill>
                  <a:schemeClr val="accent2"/>
                </a:solidFill>
              </a:rPr>
              <a:t> x 100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AR% udává</a:t>
            </a:r>
            <a:r>
              <a:rPr lang="cs-CZ" altLang="cs-CZ" sz="2400" dirty="0">
                <a:solidFill>
                  <a:schemeClr val="tx2"/>
                </a:solidFill>
              </a:rPr>
              <a:t> podíl nemocných, kteří ve skupině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chemeClr val="tx2"/>
                </a:solidFill>
              </a:rPr>
              <a:t>rizikové </a:t>
            </a:r>
            <a:r>
              <a:rPr lang="cs-CZ" altLang="cs-CZ" sz="2400" dirty="0"/>
              <a:t>onemocněli v důsledku sledovaného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faktoru.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 smtClean="0">
                <a:solidFill>
                  <a:schemeClr val="accent2"/>
                </a:solidFill>
              </a:rPr>
              <a:t>PAR</a:t>
            </a:r>
            <a:r>
              <a:rPr lang="cs-CZ" altLang="cs-CZ" sz="2400" dirty="0">
                <a:solidFill>
                  <a:schemeClr val="accent2"/>
                </a:solidFill>
              </a:rPr>
              <a:t>% = </a:t>
            </a:r>
            <a:r>
              <a:rPr lang="en-US" altLang="cs-CZ" sz="2400" dirty="0">
                <a:solidFill>
                  <a:schemeClr val="accent2"/>
                </a:solidFill>
              </a:rPr>
              <a:t>[</a:t>
            </a:r>
            <a:r>
              <a:rPr lang="cs-CZ" altLang="cs-CZ" sz="2400" dirty="0" err="1">
                <a:solidFill>
                  <a:schemeClr val="accent2"/>
                </a:solidFill>
              </a:rPr>
              <a:t>P</a:t>
            </a:r>
            <a:r>
              <a:rPr lang="cs-CZ" altLang="cs-CZ" sz="2400" baseline="-25000" dirty="0" err="1">
                <a:solidFill>
                  <a:schemeClr val="accent2"/>
                </a:solidFill>
              </a:rPr>
              <a:t>e</a:t>
            </a:r>
            <a:r>
              <a:rPr lang="cs-CZ" altLang="cs-CZ" sz="2400" dirty="0" err="1">
                <a:solidFill>
                  <a:schemeClr val="accent2"/>
                </a:solidFill>
              </a:rPr>
              <a:t>x</a:t>
            </a:r>
            <a:r>
              <a:rPr lang="cs-CZ" altLang="cs-CZ" sz="2400" dirty="0">
                <a:solidFill>
                  <a:schemeClr val="accent2"/>
                </a:solidFill>
              </a:rPr>
              <a:t>(RR-1): 1+P</a:t>
            </a:r>
            <a:r>
              <a:rPr lang="cs-CZ" altLang="cs-CZ" sz="2400" baseline="-25000" dirty="0">
                <a:solidFill>
                  <a:schemeClr val="accent2"/>
                </a:solidFill>
              </a:rPr>
              <a:t>e</a:t>
            </a:r>
            <a:r>
              <a:rPr lang="cs-CZ" altLang="cs-CZ" sz="2400" dirty="0">
                <a:solidFill>
                  <a:schemeClr val="accent2"/>
                </a:solidFill>
              </a:rPr>
              <a:t>x(RR-1)</a:t>
            </a:r>
            <a:r>
              <a:rPr lang="en-US" altLang="cs-CZ" sz="2400" dirty="0">
                <a:solidFill>
                  <a:schemeClr val="accent2"/>
                </a:solidFill>
              </a:rPr>
              <a:t>]</a:t>
            </a:r>
            <a:r>
              <a:rPr lang="cs-CZ" altLang="cs-CZ" sz="2400" dirty="0">
                <a:solidFill>
                  <a:schemeClr val="accent2"/>
                </a:solidFill>
              </a:rPr>
              <a:t> x 100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PAR% udává</a:t>
            </a:r>
            <a:r>
              <a:rPr lang="cs-CZ" altLang="cs-CZ" sz="2400" dirty="0">
                <a:solidFill>
                  <a:schemeClr val="tx2"/>
                </a:solidFill>
              </a:rPr>
              <a:t> </a:t>
            </a:r>
            <a:r>
              <a:rPr lang="cs-CZ" altLang="cs-CZ" sz="2400" b="1" dirty="0">
                <a:solidFill>
                  <a:schemeClr val="tx2"/>
                </a:solidFill>
              </a:rPr>
              <a:t>podíl</a:t>
            </a:r>
            <a:r>
              <a:rPr lang="cs-CZ" altLang="cs-CZ" sz="2400" dirty="0">
                <a:solidFill>
                  <a:schemeClr val="tx2"/>
                </a:solidFill>
              </a:rPr>
              <a:t> nemocných, kteří v </a:t>
            </a:r>
            <a:r>
              <a:rPr lang="cs-CZ" altLang="cs-CZ" sz="2400" b="1" u="sng" dirty="0">
                <a:solidFill>
                  <a:schemeClr val="tx2"/>
                </a:solidFill>
              </a:rPr>
              <a:t>celém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 u="sng" dirty="0">
                <a:solidFill>
                  <a:schemeClr val="tx2"/>
                </a:solidFill>
              </a:rPr>
              <a:t>souboru</a:t>
            </a:r>
            <a:r>
              <a:rPr lang="cs-CZ" altLang="cs-CZ" sz="2400" dirty="0">
                <a:solidFill>
                  <a:schemeClr val="tx2"/>
                </a:solidFill>
              </a:rPr>
              <a:t> </a:t>
            </a:r>
            <a:r>
              <a:rPr lang="cs-CZ" altLang="cs-CZ" sz="2400" dirty="0"/>
              <a:t>onemocněli v důsledku sledovaného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faktoru.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>
                <a:latin typeface="Verdana" panose="020B0604030504040204" pitchFamily="34" charset="0"/>
              </a:rPr>
              <a:t>Riziko jako ukazatel asociace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endParaRPr lang="cs-CZ" altLang="cs-CZ"/>
          </a:p>
          <a:p>
            <a:r>
              <a:rPr lang="cs-CZ" altLang="cs-CZ"/>
              <a:t>Epidemiologické studie</a:t>
            </a:r>
          </a:p>
          <a:p>
            <a:pPr lvl="1"/>
            <a:r>
              <a:rPr lang="cs-CZ" altLang="cs-CZ"/>
              <a:t>Snaha objasnit souvislost mezi výskytem nemoci (úmrtí, komplikací) a rizikovým faktorem</a:t>
            </a:r>
          </a:p>
          <a:p>
            <a:pPr lvl="1"/>
            <a:endParaRPr lang="cs-CZ" altLang="cs-CZ"/>
          </a:p>
          <a:p>
            <a:r>
              <a:rPr lang="cs-CZ" altLang="cs-CZ"/>
              <a:t>Výpočet rizik slouží k vyhodnocení výsledku studií, ve kterých je možné srovnávat výskyt nemocí ve dvou skupinách – rizikové a kontrolní.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1139825"/>
          </a:xfrm>
        </p:spPr>
        <p:txBody>
          <a:bodyPr/>
          <a:lstStyle/>
          <a:p>
            <a:r>
              <a:rPr lang="cs-CZ" altLang="cs-CZ" sz="4000" b="1">
                <a:latin typeface="Verdana" panose="020B0604030504040204" pitchFamily="34" charset="0"/>
              </a:rPr>
              <a:t>Riziko jako ukazatel asociace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Výpočet rizik je založen na </a:t>
            </a:r>
            <a:r>
              <a:rPr lang="cs-CZ" altLang="cs-CZ" b="1" dirty="0">
                <a:solidFill>
                  <a:schemeClr val="tx2"/>
                </a:solidFill>
              </a:rPr>
              <a:t>srovnání dvou </a:t>
            </a:r>
            <a:r>
              <a:rPr lang="cs-CZ" altLang="cs-CZ" b="1" dirty="0" smtClean="0">
                <a:solidFill>
                  <a:schemeClr val="tx2"/>
                </a:solidFill>
              </a:rPr>
              <a:t>incidencí</a:t>
            </a:r>
            <a:r>
              <a:rPr lang="cs-CZ" altLang="cs-CZ" dirty="0" smtClean="0"/>
              <a:t> </a:t>
            </a:r>
            <a:r>
              <a:rPr lang="cs-CZ" altLang="cs-CZ" dirty="0"/>
              <a:t>(</a:t>
            </a:r>
            <a:r>
              <a:rPr lang="cs-CZ" altLang="cs-CZ" dirty="0" smtClean="0"/>
              <a:t>nemocí, </a:t>
            </a:r>
            <a:r>
              <a:rPr lang="cs-CZ" altLang="cs-CZ" dirty="0"/>
              <a:t>komplikací nebo úmrtí) ve skupině rizikové a ve skupině kontrolní.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Srovnání dvou incidencí lze provést pouze dvojím způsobem – můžeme zjišťovat: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	a) </a:t>
            </a:r>
            <a:r>
              <a:rPr lang="cs-CZ" altLang="cs-CZ" b="1" dirty="0">
                <a:solidFill>
                  <a:schemeClr val="tx2"/>
                </a:solidFill>
              </a:rPr>
              <a:t>podíl </a:t>
            </a:r>
            <a:r>
              <a:rPr lang="cs-CZ" altLang="cs-CZ" dirty="0">
                <a:solidFill>
                  <a:schemeClr val="tx2"/>
                </a:solidFill>
              </a:rPr>
              <a:t>incidencí</a:t>
            </a:r>
            <a:r>
              <a:rPr lang="cs-CZ" altLang="cs-CZ" b="1" dirty="0">
                <a:solidFill>
                  <a:schemeClr val="tx2"/>
                </a:solidFill>
              </a:rPr>
              <a:t> (RR)</a:t>
            </a:r>
            <a:r>
              <a:rPr lang="cs-CZ" altLang="cs-CZ" dirty="0"/>
              <a:t> nebo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	b) </a:t>
            </a:r>
            <a:r>
              <a:rPr lang="cs-CZ" altLang="cs-CZ" b="1" dirty="0">
                <a:solidFill>
                  <a:schemeClr val="tx2"/>
                </a:solidFill>
              </a:rPr>
              <a:t>rozdíl </a:t>
            </a:r>
            <a:r>
              <a:rPr lang="cs-CZ" altLang="cs-CZ" dirty="0">
                <a:solidFill>
                  <a:schemeClr val="tx2"/>
                </a:solidFill>
              </a:rPr>
              <a:t>incidencí </a:t>
            </a:r>
            <a:r>
              <a:rPr lang="cs-CZ" altLang="cs-CZ" b="1" dirty="0">
                <a:solidFill>
                  <a:schemeClr val="tx2"/>
                </a:solidFill>
              </a:rPr>
              <a:t>(AR)</a:t>
            </a:r>
            <a:r>
              <a:rPr lang="cs-CZ" altLang="cs-CZ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>
                <a:latin typeface="Verdana" panose="020B0604030504040204" pitchFamily="34" charset="0"/>
              </a:rPr>
              <a:t>Riziko v prospektivních studiích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b="1" dirty="0"/>
          </a:p>
          <a:p>
            <a:r>
              <a:rPr lang="cs-CZ" altLang="cs-CZ" b="1" dirty="0"/>
              <a:t>Incidenci můžeme přímo zjišťovat pouze v prospektivních studiích!!!</a:t>
            </a:r>
          </a:p>
          <a:p>
            <a:pPr lvl="2"/>
            <a:r>
              <a:rPr lang="cs-CZ" altLang="cs-CZ" sz="2800" dirty="0" err="1"/>
              <a:t>Kohortové</a:t>
            </a:r>
            <a:r>
              <a:rPr lang="cs-CZ" altLang="cs-CZ" sz="2800" dirty="0"/>
              <a:t> studie</a:t>
            </a:r>
          </a:p>
          <a:p>
            <a:pPr lvl="2"/>
            <a:r>
              <a:rPr lang="cs-CZ" altLang="cs-CZ" sz="2800" dirty="0"/>
              <a:t>Intervenční studie (dvojitý slepý </a:t>
            </a:r>
            <a:r>
              <a:rPr lang="cs-CZ" altLang="cs-CZ" sz="2800" dirty="0" smtClean="0"/>
              <a:t>pokus, populační intervenční studie)</a:t>
            </a:r>
            <a:endParaRPr lang="cs-CZ" alt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b="1">
                <a:latin typeface="Verdana" panose="020B0604030504040204" pitchFamily="34" charset="0"/>
              </a:rPr>
              <a:t>Rizika jako statistické ukazatele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Relativní riziko: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Vypovídá o </a:t>
            </a:r>
            <a:r>
              <a:rPr lang="cs-CZ" altLang="cs-CZ" sz="2400">
                <a:solidFill>
                  <a:schemeClr val="tx2"/>
                </a:solidFill>
              </a:rPr>
              <a:t>těsnosti (síle) vztahu</a:t>
            </a:r>
            <a:r>
              <a:rPr lang="cs-CZ" altLang="cs-CZ" sz="2400"/>
              <a:t> mezi rizikovým faktorem a nemocí.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Atributivní rizika:</a:t>
            </a:r>
            <a:endParaRPr lang="cs-CZ" altLang="cs-CZ" sz="3200"/>
          </a:p>
          <a:p>
            <a:pPr>
              <a:lnSpc>
                <a:spcPct val="90000"/>
              </a:lnSpc>
            </a:pPr>
            <a:r>
              <a:rPr lang="cs-CZ" altLang="cs-CZ" sz="2400"/>
              <a:t>Informují o </a:t>
            </a:r>
            <a:r>
              <a:rPr lang="cs-CZ" altLang="cs-CZ" sz="2400">
                <a:solidFill>
                  <a:schemeClr val="tx2"/>
                </a:solidFill>
              </a:rPr>
              <a:t>počtu, příp. podílu osob</a:t>
            </a:r>
            <a:r>
              <a:rPr lang="cs-CZ" altLang="cs-CZ" sz="2400"/>
              <a:t>, které onemocní nebo zemřou v důsledku působení sledovaného rizikového faktoru.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Atributivní riziko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Podíl atributivního rizika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Populační atributivní riziko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Podíl populačního atributivního rizika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latin typeface="Verdana" panose="020B0604030504040204" pitchFamily="34" charset="0"/>
              </a:rPr>
              <a:t>Relativní riziko (RR)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chemeClr val="accent2"/>
                </a:solidFill>
              </a:rPr>
              <a:t>Podíl incidencí</a:t>
            </a:r>
            <a:r>
              <a:rPr lang="cs-CZ" altLang="cs-CZ"/>
              <a:t> ve skupině rizikové a ve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skupině kontrolní</a:t>
            </a:r>
            <a:r>
              <a:rPr lang="cs-CZ" altLang="cs-CZ" sz="2400"/>
              <a:t>.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600" b="1">
                <a:solidFill>
                  <a:schemeClr val="accent2"/>
                </a:solidFill>
              </a:rPr>
              <a:t>RR = I</a:t>
            </a:r>
            <a:r>
              <a:rPr lang="cs-CZ" altLang="cs-CZ" sz="3600" b="1" baseline="-25000">
                <a:solidFill>
                  <a:schemeClr val="accent2"/>
                </a:solidFill>
              </a:rPr>
              <a:t>e</a:t>
            </a:r>
            <a:r>
              <a:rPr lang="cs-CZ" altLang="cs-CZ" sz="3600" b="1">
                <a:solidFill>
                  <a:schemeClr val="accent2"/>
                </a:solidFill>
              </a:rPr>
              <a:t>: I</a:t>
            </a:r>
            <a:r>
              <a:rPr lang="cs-CZ" altLang="cs-CZ" sz="3600" b="1" baseline="-25000">
                <a:solidFill>
                  <a:schemeClr val="accent2"/>
                </a:solidFill>
              </a:rPr>
              <a:t>0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200" baseline="-250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RR = 1</a:t>
            </a:r>
            <a:r>
              <a:rPr lang="cs-CZ" altLang="cs-CZ"/>
              <a:t> … nezávislost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RR </a:t>
            </a:r>
            <a:r>
              <a:rPr lang="en-US" altLang="cs-CZ" b="1"/>
              <a:t>&gt; 1</a:t>
            </a:r>
            <a:r>
              <a:rPr lang="cs-CZ" altLang="cs-CZ"/>
              <a:t> … rizikový faktor</a:t>
            </a:r>
            <a:endParaRPr lang="en-US" altLang="cs-CZ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b="1"/>
              <a:t>RR &lt; 1</a:t>
            </a:r>
            <a:r>
              <a:rPr lang="cs-CZ" altLang="cs-CZ"/>
              <a:t> … protektivní faktor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RR uvádí, </a:t>
            </a:r>
            <a:r>
              <a:rPr lang="cs-CZ" altLang="cs-CZ" b="1">
                <a:solidFill>
                  <a:schemeClr val="tx2"/>
                </a:solidFill>
              </a:rPr>
              <a:t>kolikrát častěji</a:t>
            </a:r>
            <a:r>
              <a:rPr lang="cs-CZ" altLang="cs-CZ"/>
              <a:t> se nemoc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vyskytuje ve skupině rizikové než ve skupině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kontrolní.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latin typeface="Verdana" panose="020B0604030504040204" pitchFamily="34" charset="0"/>
              </a:rPr>
              <a:t>Příklad</a:t>
            </a:r>
          </a:p>
        </p:txBody>
      </p:sp>
      <p:graphicFrame>
        <p:nvGraphicFramePr>
          <p:cNvPr id="38915" name="Group 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229600" cy="2706624"/>
        </p:xfrm>
        <a:graphic>
          <a:graphicData uri="http://schemas.openxmlformats.org/drawingml/2006/table">
            <a:tbl>
              <a:tblPr/>
              <a:tblGrid>
                <a:gridCol w="2057400"/>
                <a:gridCol w="2327275"/>
                <a:gridCol w="2179638"/>
                <a:gridCol w="1665287"/>
              </a:tblGrid>
              <a:tr h="1258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Úbytek kostní tkáně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čelistí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Úbytek kostní tkáně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čelistí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Celkem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kouření+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kouření-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Celkem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42" name="Rectangle 30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4437063"/>
            <a:ext cx="8229600" cy="242093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cs-CZ" altLang="cs-CZ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3200" b="1" dirty="0" err="1">
                <a:solidFill>
                  <a:schemeClr val="accent2"/>
                </a:solidFill>
              </a:rPr>
              <a:t>I</a:t>
            </a:r>
            <a:r>
              <a:rPr lang="cs-CZ" altLang="cs-CZ" sz="3200" b="1" baseline="-25000" dirty="0" err="1">
                <a:solidFill>
                  <a:schemeClr val="accent2"/>
                </a:solidFill>
              </a:rPr>
              <a:t>e</a:t>
            </a:r>
            <a:r>
              <a:rPr lang="cs-CZ" altLang="cs-CZ" sz="3200" b="1" baseline="-25000" dirty="0">
                <a:solidFill>
                  <a:schemeClr val="accent2"/>
                </a:solidFill>
              </a:rPr>
              <a:t> </a:t>
            </a:r>
            <a:r>
              <a:rPr lang="cs-CZ" altLang="cs-CZ" sz="3200" b="1" dirty="0">
                <a:solidFill>
                  <a:schemeClr val="accent2"/>
                </a:solidFill>
              </a:rPr>
              <a:t>= 700 : 1000 = 0,7</a:t>
            </a:r>
            <a:endParaRPr lang="cs-CZ" altLang="cs-CZ" sz="3200" b="1" baseline="-25000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chemeClr val="accent2"/>
                </a:solidFill>
              </a:rPr>
              <a:t>I</a:t>
            </a:r>
            <a:r>
              <a:rPr lang="cs-CZ" altLang="cs-CZ" sz="3200" b="1" baseline="-25000" dirty="0">
                <a:solidFill>
                  <a:schemeClr val="accent2"/>
                </a:solidFill>
              </a:rPr>
              <a:t>0 </a:t>
            </a:r>
            <a:r>
              <a:rPr lang="cs-CZ" altLang="cs-CZ" sz="3200" b="1" dirty="0">
                <a:solidFill>
                  <a:schemeClr val="accent2"/>
                </a:solidFill>
              </a:rPr>
              <a:t>= 300 : 1000 = 0,3</a:t>
            </a:r>
            <a:endParaRPr lang="cs-CZ" altLang="cs-CZ" sz="3200" b="1" baseline="-25000" dirty="0">
              <a:solidFill>
                <a:schemeClr val="accent2"/>
              </a:solidFill>
            </a:endParaRPr>
          </a:p>
          <a:p>
            <a:endParaRPr lang="cs-CZ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>
                <a:latin typeface="Verdana" panose="020B0604030504040204" pitchFamily="34" charset="0"/>
              </a:rPr>
              <a:t>Statistická významnost RR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5257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chemeClr val="accent2"/>
                </a:solidFill>
              </a:rPr>
              <a:t>Statistická významnost</a:t>
            </a:r>
            <a:r>
              <a:rPr lang="cs-CZ" altLang="cs-CZ"/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- vypovídá o pravděpodobnosti, že při zopakování studie dospějeme ke stejnému závěru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K posouzení </a:t>
            </a:r>
            <a:r>
              <a:rPr lang="cs-CZ" altLang="cs-CZ" b="1"/>
              <a:t>statistické významnosti</a:t>
            </a:r>
            <a:r>
              <a:rPr lang="cs-CZ" altLang="cs-CZ"/>
              <a:t> </a:t>
            </a:r>
            <a:r>
              <a:rPr lang="cs-CZ" altLang="cs-CZ" b="1"/>
              <a:t>RR</a:t>
            </a:r>
            <a:r>
              <a:rPr lang="cs-CZ" altLang="cs-CZ"/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slouží tzv.</a:t>
            </a:r>
            <a:r>
              <a:rPr lang="cs-CZ" altLang="cs-CZ" b="1"/>
              <a:t> interval spolehlivosti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(konfidenční interval).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Pokud konfidenční interval nezahrnuje 1 statisticky významné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>
                <a:latin typeface="Verdana" panose="020B0604030504040204" pitchFamily="34" charset="0"/>
              </a:rPr>
              <a:t>Atributivní riziko (AR) </a:t>
            </a:r>
            <a:br>
              <a:rPr lang="cs-CZ" altLang="cs-CZ" sz="3200" b="1">
                <a:latin typeface="Verdana" panose="020B0604030504040204" pitchFamily="34" charset="0"/>
              </a:rPr>
            </a:br>
            <a:r>
              <a:rPr lang="cs-CZ" altLang="cs-CZ" sz="3200" b="1">
                <a:latin typeface="Verdana" panose="020B0604030504040204" pitchFamily="34" charset="0"/>
              </a:rPr>
              <a:t>Podíl atributivního rizika (AR%)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686800" cy="53006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chemeClr val="accent2"/>
                </a:solidFill>
              </a:rPr>
              <a:t>AR = </a:t>
            </a:r>
            <a:r>
              <a:rPr lang="cs-CZ" altLang="cs-CZ" sz="3200" b="1" dirty="0" err="1">
                <a:solidFill>
                  <a:schemeClr val="accent2"/>
                </a:solidFill>
              </a:rPr>
              <a:t>I</a:t>
            </a:r>
            <a:r>
              <a:rPr lang="cs-CZ" altLang="cs-CZ" sz="3200" b="1" baseline="-25000" dirty="0" err="1">
                <a:solidFill>
                  <a:schemeClr val="accent2"/>
                </a:solidFill>
              </a:rPr>
              <a:t>e</a:t>
            </a:r>
            <a:r>
              <a:rPr lang="cs-CZ" altLang="cs-CZ" sz="3200" b="1" baseline="-25000" dirty="0">
                <a:solidFill>
                  <a:schemeClr val="accent2"/>
                </a:solidFill>
              </a:rPr>
              <a:t> </a:t>
            </a:r>
            <a:r>
              <a:rPr lang="cs-CZ" altLang="cs-CZ" sz="3200" b="1" dirty="0">
                <a:solidFill>
                  <a:schemeClr val="accent2"/>
                </a:solidFill>
              </a:rPr>
              <a:t>- I</a:t>
            </a:r>
            <a:r>
              <a:rPr lang="cs-CZ" altLang="cs-CZ" sz="3200" b="1" baseline="-25000" dirty="0">
                <a:solidFill>
                  <a:schemeClr val="accent2"/>
                </a:solidFill>
              </a:rPr>
              <a:t>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b="1" baseline="-25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AR = 0</a:t>
            </a:r>
            <a:r>
              <a:rPr lang="cs-CZ" altLang="cs-CZ" sz="2400" dirty="0"/>
              <a:t> … nezávislost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AR </a:t>
            </a:r>
            <a:r>
              <a:rPr lang="en-US" altLang="cs-CZ" sz="2400" b="1" dirty="0"/>
              <a:t>&lt; 0</a:t>
            </a:r>
            <a:r>
              <a:rPr lang="en-US" altLang="cs-CZ" sz="2400" dirty="0"/>
              <a:t> …</a:t>
            </a:r>
            <a:r>
              <a:rPr lang="cs-CZ" altLang="cs-CZ" sz="2400" dirty="0"/>
              <a:t> </a:t>
            </a:r>
            <a:r>
              <a:rPr lang="en-US" altLang="cs-CZ" sz="2400" dirty="0" err="1"/>
              <a:t>protektivn</a:t>
            </a:r>
            <a:r>
              <a:rPr lang="cs-CZ" altLang="cs-CZ" sz="2400" dirty="0"/>
              <a:t>í faktor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AR </a:t>
            </a:r>
            <a:r>
              <a:rPr lang="en-US" altLang="cs-CZ" sz="2400" b="1" dirty="0"/>
              <a:t>&gt; 0</a:t>
            </a:r>
            <a:r>
              <a:rPr lang="en-US" altLang="cs-CZ" sz="2400" dirty="0"/>
              <a:t> … </a:t>
            </a:r>
            <a:r>
              <a:rPr lang="cs-CZ" altLang="cs-CZ" sz="2400" dirty="0"/>
              <a:t>rizikový faktor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AR = </a:t>
            </a:r>
            <a:r>
              <a:rPr lang="cs-CZ" altLang="cs-CZ" sz="2400" b="1" dirty="0" err="1"/>
              <a:t>I</a:t>
            </a:r>
            <a:r>
              <a:rPr lang="cs-CZ" altLang="cs-CZ" sz="2400" b="1" baseline="-25000" dirty="0" err="1"/>
              <a:t>e</a:t>
            </a:r>
            <a:r>
              <a:rPr lang="cs-CZ" altLang="cs-CZ" sz="2400" b="1" baseline="-25000" dirty="0"/>
              <a:t> </a:t>
            </a:r>
            <a:r>
              <a:rPr lang="cs-CZ" altLang="cs-CZ" sz="2400" dirty="0"/>
              <a:t> … všechny případy nemoci v rizikové skupině 		jsou způsobeny sledovaným faktorem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AR udává,</a:t>
            </a:r>
            <a:r>
              <a:rPr lang="cs-CZ" altLang="cs-CZ" sz="2400" dirty="0">
                <a:solidFill>
                  <a:schemeClr val="tx2"/>
                </a:solidFill>
              </a:rPr>
              <a:t> kolik nemocných </a:t>
            </a:r>
            <a:r>
              <a:rPr lang="cs-CZ" altLang="cs-CZ" sz="2400" b="1" dirty="0">
                <a:solidFill>
                  <a:schemeClr val="tx2"/>
                </a:solidFill>
              </a:rPr>
              <a:t>ve</a:t>
            </a:r>
            <a:r>
              <a:rPr lang="cs-CZ" altLang="cs-CZ" sz="2400" dirty="0">
                <a:solidFill>
                  <a:schemeClr val="tx2"/>
                </a:solidFill>
              </a:rPr>
              <a:t> </a:t>
            </a:r>
            <a:r>
              <a:rPr lang="cs-CZ" altLang="cs-CZ" sz="2400" b="1" dirty="0">
                <a:solidFill>
                  <a:schemeClr val="tx2"/>
                </a:solidFill>
              </a:rPr>
              <a:t>skupině rizikové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onemocnělo v důsledku sledovaného faktoru.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chemeClr val="accent2"/>
                </a:solidFill>
              </a:rPr>
              <a:t>AR% = (</a:t>
            </a:r>
            <a:r>
              <a:rPr lang="cs-CZ" altLang="cs-CZ" sz="3200" b="1" dirty="0" err="1">
                <a:solidFill>
                  <a:schemeClr val="accent2"/>
                </a:solidFill>
              </a:rPr>
              <a:t>I</a:t>
            </a:r>
            <a:r>
              <a:rPr lang="cs-CZ" altLang="cs-CZ" sz="3200" b="1" baseline="-25000" dirty="0" err="1">
                <a:solidFill>
                  <a:schemeClr val="accent2"/>
                </a:solidFill>
              </a:rPr>
              <a:t>e</a:t>
            </a:r>
            <a:r>
              <a:rPr lang="cs-CZ" altLang="cs-CZ" sz="3200" b="1" baseline="-25000" dirty="0">
                <a:solidFill>
                  <a:schemeClr val="accent2"/>
                </a:solidFill>
              </a:rPr>
              <a:t> </a:t>
            </a:r>
            <a:r>
              <a:rPr lang="cs-CZ" altLang="cs-CZ" sz="3200" b="1" dirty="0">
                <a:solidFill>
                  <a:schemeClr val="accent2"/>
                </a:solidFill>
              </a:rPr>
              <a:t>- I</a:t>
            </a:r>
            <a:r>
              <a:rPr lang="cs-CZ" altLang="cs-CZ" sz="3200" b="1" baseline="-25000" dirty="0">
                <a:solidFill>
                  <a:schemeClr val="accent2"/>
                </a:solidFill>
              </a:rPr>
              <a:t>0</a:t>
            </a:r>
            <a:r>
              <a:rPr lang="cs-CZ" altLang="cs-CZ" sz="3200" b="1" dirty="0">
                <a:solidFill>
                  <a:schemeClr val="accent2"/>
                </a:solidFill>
              </a:rPr>
              <a:t>): </a:t>
            </a:r>
            <a:r>
              <a:rPr lang="cs-CZ" altLang="cs-CZ" sz="3200" b="1" dirty="0" err="1">
                <a:solidFill>
                  <a:schemeClr val="accent2"/>
                </a:solidFill>
              </a:rPr>
              <a:t>I</a:t>
            </a:r>
            <a:r>
              <a:rPr lang="cs-CZ" altLang="cs-CZ" sz="3200" b="1" baseline="-25000" dirty="0" err="1">
                <a:solidFill>
                  <a:schemeClr val="accent2"/>
                </a:solidFill>
              </a:rPr>
              <a:t>e</a:t>
            </a:r>
            <a:r>
              <a:rPr lang="cs-CZ" altLang="cs-CZ" sz="3200" b="1" dirty="0">
                <a:solidFill>
                  <a:schemeClr val="accent2"/>
                </a:solidFill>
              </a:rPr>
              <a:t> = AR v %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AR% udává</a:t>
            </a:r>
            <a:r>
              <a:rPr lang="cs-CZ" altLang="cs-CZ" sz="2400" dirty="0">
                <a:solidFill>
                  <a:schemeClr val="tx2"/>
                </a:solidFill>
              </a:rPr>
              <a:t> podíl nemocných, kteří ve skupině rizikové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onemocněli v důsledku sledovaného faktoru.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inky">
  <a:themeElements>
    <a:clrScheme name="Linky 9">
      <a:dk1>
        <a:srgbClr val="000000"/>
      </a:dk1>
      <a:lt1>
        <a:srgbClr val="FFFFFF"/>
      </a:lt1>
      <a:dk2>
        <a:srgbClr val="0000CC"/>
      </a:dk2>
      <a:lt2>
        <a:srgbClr val="FFCC00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0000CC"/>
      </a:hlink>
      <a:folHlink>
        <a:srgbClr val="999966"/>
      </a:folHlink>
    </a:clrScheme>
    <a:fontScheme name="Linky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ink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9">
        <a:dk1>
          <a:srgbClr val="000000"/>
        </a:dk1>
        <a:lt1>
          <a:srgbClr val="FFFFFF"/>
        </a:lt1>
        <a:dk2>
          <a:srgbClr val="0000CC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0000CC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761</TotalTime>
  <Words>760</Words>
  <Application>Microsoft Office PowerPoint</Application>
  <PresentationFormat>Předvádění na obrazovce (4:3)</PresentationFormat>
  <Paragraphs>217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Garamond</vt:lpstr>
      <vt:lpstr>Times New Roman</vt:lpstr>
      <vt:lpstr>Verdana</vt:lpstr>
      <vt:lpstr>Wingdings</vt:lpstr>
      <vt:lpstr>Linky</vt:lpstr>
      <vt:lpstr>RIZIKA</vt:lpstr>
      <vt:lpstr>Riziko jako ukazatel asociace</vt:lpstr>
      <vt:lpstr>Riziko jako ukazatel asociace</vt:lpstr>
      <vt:lpstr>Riziko v prospektivních studiích</vt:lpstr>
      <vt:lpstr>Rizika jako statistické ukazatele</vt:lpstr>
      <vt:lpstr>Relativní riziko (RR)</vt:lpstr>
      <vt:lpstr>Příklad</vt:lpstr>
      <vt:lpstr>Statistická významnost RR</vt:lpstr>
      <vt:lpstr>Atributivní riziko (AR)  Podíl atributivního rizika (AR%)</vt:lpstr>
      <vt:lpstr>Příklad na výpočet rizik</vt:lpstr>
      <vt:lpstr>Populační atributivní riziko (PAR)  Podíl populačního atributivního rizika (PAR%)</vt:lpstr>
      <vt:lpstr>Populační atributivní riziko (PAR)  Podíl populačního atributivního rizika (PAR%)</vt:lpstr>
      <vt:lpstr>Příklad na výpočet rizik</vt:lpstr>
      <vt:lpstr>Interpretace výsledků</vt:lpstr>
      <vt:lpstr>Výpočet rizik v ostatních studiích</vt:lpstr>
      <vt:lpstr>Příklad na výpočet OR</vt:lpstr>
      <vt:lpstr>AR% a PAR% ve studiích, kde nezjišťujeme přímo incicdenci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Rizika</dc:title>
  <dc:creator>Pavlína Kaňová</dc:creator>
  <cp:lastModifiedBy>Pavlína Kaňová</cp:lastModifiedBy>
  <cp:revision>16</cp:revision>
  <dcterms:created xsi:type="dcterms:W3CDTF">2006-11-22T11:35:26Z</dcterms:created>
  <dcterms:modified xsi:type="dcterms:W3CDTF">2016-04-26T08:23:01Z</dcterms:modified>
</cp:coreProperties>
</file>