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321" r:id="rId6"/>
    <p:sldId id="322" r:id="rId7"/>
    <p:sldId id="261" r:id="rId8"/>
    <p:sldId id="325" r:id="rId9"/>
    <p:sldId id="326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7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612"/>
    <a:srgbClr val="FF9933"/>
    <a:srgbClr val="E6AF00"/>
    <a:srgbClr val="FF9900"/>
    <a:srgbClr val="3366FF"/>
    <a:srgbClr val="FF3399"/>
    <a:srgbClr val="FF3300"/>
    <a:srgbClr val="66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65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84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21E494-F4F4-4B11-9702-59230F24D84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76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A44167-B0DD-4B7B-8553-75D6B6273C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8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36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94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7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01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79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14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B3B4-75C4-4983-9A05-4E3D4E38D0D5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2460-15E8-4AAD-94C2-A16E6512C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http://www.schuco.co.uk/images%5Cembedding-moulds.jpg" TargetMode="External"/><Relationship Id="rId7" Type="http://schemas.openxmlformats.org/officeDocument/2006/relationships/image" Target="http://www.emsdiasum.com/microscopy/products/histology/imaages2/62525_W_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http://www.cmhd.ca/enu_mutagenesis/assets/kidney_tissue_block.jpg" TargetMode="External"/><Relationship Id="rId5" Type="http://schemas.openxmlformats.org/officeDocument/2006/relationships/image" Target="http://www.emsdiasum.com/microscopy/products/histology/imaages2/62527__6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image" Target="http://www.emsdiasum.com/microscopy/products/histology/imaages2/62520__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tedpella.com/glasswar_html/432-1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aname.es/microscopia/ems/histology/HIST44.gi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http://homer.hsr.ornl.gov/CBPS/Arraytechnology/WashSTD.jpg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tedpella.com/glasswar_html/432-1.jpg" TargetMode="External"/><Relationship Id="rId5" Type="http://schemas.openxmlformats.org/officeDocument/2006/relationships/image" Target="../media/image45.jpeg"/><Relationship Id="rId10" Type="http://schemas.openxmlformats.org/officeDocument/2006/relationships/image" Target="http://www.bio-optica.it/gfx/set%203.jpg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tedpella.com/glasswar_html/432-1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canemco.com/images5/4470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nationaldiagnostics.com/images/h1_7a.gif" TargetMode="External"/><Relationship Id="rId4" Type="http://schemas.openxmlformats.org/officeDocument/2006/relationships/image" Target="../media/image54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70" y="1768344"/>
            <a:ext cx="9000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err="1" smtClean="0"/>
              <a:t>Practical</a:t>
            </a:r>
            <a:r>
              <a:rPr lang="cs-CZ" sz="5400" dirty="0" smtClean="0"/>
              <a:t> </a:t>
            </a:r>
            <a:r>
              <a:rPr lang="cs-CZ" sz="5400" dirty="0" err="1" smtClean="0"/>
              <a:t>training</a:t>
            </a:r>
            <a:r>
              <a:rPr lang="cs-CZ" sz="5400" dirty="0" smtClean="0"/>
              <a:t> </a:t>
            </a:r>
          </a:p>
          <a:p>
            <a:pPr algn="ctr"/>
            <a:r>
              <a:rPr lang="cs-CZ" sz="5400" dirty="0" smtClean="0"/>
              <a:t>in Histology</a:t>
            </a:r>
          </a:p>
          <a:p>
            <a:pPr algn="ctr"/>
            <a:endParaRPr lang="cs-CZ" sz="5400" dirty="0"/>
          </a:p>
          <a:p>
            <a:pPr algn="ctr"/>
            <a:r>
              <a:rPr lang="cs-CZ" sz="5400" dirty="0" err="1" smtClean="0"/>
              <a:t>Physiotherapy</a:t>
            </a:r>
            <a:r>
              <a:rPr lang="cs-CZ" sz="5400" dirty="0" smtClean="0"/>
              <a:t>  (</a:t>
            </a:r>
            <a:r>
              <a:rPr lang="cs-CZ" sz="5400" dirty="0" err="1" smtClean="0"/>
              <a:t>bc.</a:t>
            </a:r>
            <a:r>
              <a:rPr lang="cs-CZ" sz="5400" smtClean="0"/>
              <a:t>)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3817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HISTOLOGY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578850" cy="51831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sz="2400" dirty="0">
              <a:effectLst/>
            </a:endParaRPr>
          </a:p>
          <a:p>
            <a:r>
              <a:rPr lang="cs-CZ" sz="2400" dirty="0" smtClean="0">
                <a:effectLst/>
              </a:rPr>
              <a:t>s</a:t>
            </a:r>
            <a:r>
              <a:rPr lang="en-US" sz="2400" dirty="0" err="1" smtClean="0">
                <a:effectLst/>
              </a:rPr>
              <a:t>tructure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and ultrastructure of </a:t>
            </a:r>
            <a:r>
              <a:rPr lang="en-US" sz="2400" u="sng" dirty="0">
                <a:effectLst/>
              </a:rPr>
              <a:t>normal</a:t>
            </a:r>
            <a:r>
              <a:rPr lang="en-US" sz="2400" dirty="0">
                <a:effectLst/>
              </a:rPr>
              <a:t> cells and tissues, </a:t>
            </a:r>
          </a:p>
          <a:p>
            <a:r>
              <a:rPr lang="en-US" sz="2400" b="1" dirty="0">
                <a:effectLst/>
              </a:rPr>
              <a:t>cytology and general histology</a:t>
            </a:r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special histology</a:t>
            </a:r>
            <a:r>
              <a:rPr lang="en-US" sz="2400" dirty="0">
                <a:effectLst/>
              </a:rPr>
              <a:t> = microscopic anatomy of individual organs</a:t>
            </a:r>
          </a:p>
          <a:p>
            <a:pPr>
              <a:buFont typeface="Wingdings" panose="05000000000000000000" pitchFamily="2" charset="2"/>
              <a:buNone/>
            </a:pPr>
            <a:endParaRPr lang="cs-CZ" sz="2400" u="sng" dirty="0" smtClean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en-US" sz="2400" u="sng" dirty="0">
              <a:effectLst/>
            </a:endParaRPr>
          </a:p>
          <a:p>
            <a:r>
              <a:rPr lang="en-US" sz="2400" u="sng" dirty="0">
                <a:effectLst/>
              </a:rPr>
              <a:t>relevance</a:t>
            </a:r>
            <a:r>
              <a:rPr lang="en-US" sz="2400" dirty="0">
                <a:effectLst/>
              </a:rPr>
              <a:t>: oncology, surgery, hematology, pathology, forensic,…</a:t>
            </a:r>
            <a:endParaRPr lang="en-US" sz="2400" b="1" u="sng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8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8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28797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72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097212" cy="2319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229600" cy="703262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  <a:effectLst/>
              </a:rPr>
              <a:t>Histology </a:t>
            </a:r>
          </a:p>
        </p:txBody>
      </p:sp>
      <p:sp>
        <p:nvSpPr>
          <p:cNvPr id="21563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11525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Resolution of naked eye – 0,1 mm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Resolution of light microscopy – 10 nm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Resolution of electron microscopy – 0,1 nm</a:t>
            </a:r>
          </a:p>
        </p:txBody>
      </p:sp>
      <p:pic>
        <p:nvPicPr>
          <p:cNvPr id="21565" name="Picture 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3128963" cy="23304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187450" y="2852738"/>
            <a:ext cx="73025" cy="730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70" name="Line 66"/>
          <p:cNvSpPr>
            <a:spLocks noChangeShapeType="1"/>
          </p:cNvSpPr>
          <p:nvPr/>
        </p:nvSpPr>
        <p:spPr bwMode="auto">
          <a:xfrm>
            <a:off x="1258888" y="2924175"/>
            <a:ext cx="144145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>
            <a:off x="5148263" y="4365625"/>
            <a:ext cx="576262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4716463" y="3933825"/>
            <a:ext cx="792162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1574" name="Picture 70" descr="frozensec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771775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588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143000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  <a:effectLst/>
              </a:rPr>
              <a:t>Tissue processing for the light mi</a:t>
            </a:r>
            <a:r>
              <a:rPr lang="cs-CZ" sz="2800" b="1" u="sng" dirty="0">
                <a:solidFill>
                  <a:schemeClr val="tx1"/>
                </a:solidFill>
                <a:effectLst/>
              </a:rPr>
              <a:t>c</a:t>
            </a:r>
            <a:r>
              <a:rPr lang="en-US" sz="2800" b="1" u="sng" dirty="0" err="1">
                <a:solidFill>
                  <a:schemeClr val="tx1"/>
                </a:solidFill>
                <a:effectLst/>
              </a:rPr>
              <a:t>roscopy</a:t>
            </a:r>
            <a:r>
              <a:rPr lang="en-US" sz="2800" b="1" u="sng" dirty="0">
                <a:solidFill>
                  <a:schemeClr val="tx1"/>
                </a:solidFill>
                <a:effectLst/>
              </a:rPr>
              <a:t> (LM)</a:t>
            </a:r>
            <a:br>
              <a:rPr lang="en-US" sz="2800" b="1" u="sng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(making of permanent preparations – slides)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8075613" cy="4141787"/>
          </a:xfrm>
        </p:spPr>
        <p:txBody>
          <a:bodyPr/>
          <a:lstStyle/>
          <a:p>
            <a:r>
              <a:rPr lang="en-US" sz="2400" b="1">
                <a:effectLst/>
              </a:rPr>
              <a:t>SAMPLING</a:t>
            </a:r>
            <a:r>
              <a:rPr lang="en-US" sz="2400">
                <a:effectLst/>
              </a:rPr>
              <a:t> (obtaining of material – cells, tissue pieces)</a:t>
            </a:r>
            <a:endParaRPr lang="en-US" sz="2400" b="1">
              <a:effectLst/>
            </a:endParaRPr>
          </a:p>
          <a:p>
            <a:r>
              <a:rPr lang="en-US" sz="2400" b="1">
                <a:effectLst/>
              </a:rPr>
              <a:t>FIXATION </a:t>
            </a:r>
            <a:r>
              <a:rPr lang="en-US" sz="2400">
                <a:effectLst/>
              </a:rPr>
              <a:t>of samples (tissue blocks)</a:t>
            </a:r>
            <a:endParaRPr lang="en-US" sz="2400" b="1">
              <a:effectLst/>
            </a:endParaRPr>
          </a:p>
          <a:p>
            <a:r>
              <a:rPr lang="en-US" sz="2400" b="1">
                <a:effectLst/>
              </a:rPr>
              <a:t>RINSING </a:t>
            </a:r>
            <a:r>
              <a:rPr lang="en-US" sz="2400">
                <a:effectLst/>
              </a:rPr>
              <a:t>(washing) of samples</a:t>
            </a:r>
            <a:endParaRPr lang="en-US" sz="2400" b="1">
              <a:effectLst/>
            </a:endParaRPr>
          </a:p>
          <a:p>
            <a:r>
              <a:rPr lang="en-US" sz="2400" b="1">
                <a:effectLst/>
              </a:rPr>
              <a:t>EMBEDDING </a:t>
            </a:r>
            <a:r>
              <a:rPr lang="en-US" sz="2400">
                <a:effectLst/>
              </a:rPr>
              <a:t>of samples </a:t>
            </a:r>
            <a:r>
              <a:rPr lang="en-US" sz="2400">
                <a:effectLst/>
                <a:sym typeface="Wingdings 3" panose="05040102010807070707" pitchFamily="18" charset="2"/>
              </a:rPr>
              <a:t>-</a:t>
            </a:r>
            <a:r>
              <a:rPr lang="en-US" sz="2400">
                <a:effectLst/>
              </a:rPr>
              <a:t> embedded blocks</a:t>
            </a:r>
            <a:endParaRPr lang="en-US" sz="2400" b="1">
              <a:effectLst/>
            </a:endParaRPr>
          </a:p>
          <a:p>
            <a:r>
              <a:rPr lang="en-US" sz="2400" b="1">
                <a:effectLst/>
              </a:rPr>
              <a:t>CUTTING </a:t>
            </a:r>
            <a:r>
              <a:rPr lang="en-US" sz="2400">
                <a:effectLst/>
              </a:rPr>
              <a:t>of blocks </a:t>
            </a:r>
            <a:r>
              <a:rPr lang="en-US" sz="2400">
                <a:effectLst/>
                <a:sym typeface="Wingdings 3" panose="05040102010807070707" pitchFamily="18" charset="2"/>
              </a:rPr>
              <a:t>-</a:t>
            </a:r>
            <a:r>
              <a:rPr lang="en-US" sz="2400">
                <a:effectLst/>
              </a:rPr>
              <a:t> sections</a:t>
            </a:r>
            <a:endParaRPr lang="en-US" sz="2400" b="1">
              <a:effectLst/>
            </a:endParaRPr>
          </a:p>
          <a:p>
            <a:r>
              <a:rPr lang="en-US" sz="2400" b="1">
                <a:effectLst/>
              </a:rPr>
              <a:t>AFFIXING </a:t>
            </a:r>
            <a:r>
              <a:rPr lang="en-US" sz="2400">
                <a:effectLst/>
              </a:rPr>
              <a:t>of sections</a:t>
            </a:r>
            <a:endParaRPr lang="en-US" sz="2400" b="1">
              <a:effectLst/>
            </a:endParaRPr>
          </a:p>
          <a:p>
            <a:r>
              <a:rPr lang="en-US" sz="2400" b="1">
                <a:effectLst/>
              </a:rPr>
              <a:t>STAINING </a:t>
            </a:r>
            <a:r>
              <a:rPr lang="en-US" sz="2400">
                <a:effectLst/>
              </a:rPr>
              <a:t>of sections</a:t>
            </a:r>
            <a:endParaRPr lang="en-US" sz="2400" b="1">
              <a:effectLst/>
            </a:endParaRPr>
          </a:p>
          <a:p>
            <a:r>
              <a:rPr lang="en-US" sz="2400" b="1">
                <a:effectLst/>
              </a:rPr>
              <a:t>MOUNTING </a:t>
            </a:r>
            <a:r>
              <a:rPr lang="en-US" sz="2400">
                <a:effectLst/>
              </a:rPr>
              <a:t>of sections</a:t>
            </a:r>
          </a:p>
        </p:txBody>
      </p:sp>
    </p:spTree>
    <p:extLst>
      <p:ext uri="{BB962C8B-B14F-4D97-AF65-F5344CB8AC3E}">
        <p14:creationId xmlns:p14="http://schemas.microsoft.com/office/powerpoint/2010/main" val="35811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  <a:effectLst/>
              </a:rPr>
              <a:t>SAMPLING</a:t>
            </a:r>
            <a:endParaRPr lang="sk-SK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</a:rPr>
              <a:t>A small piece of organ (tissue) is sampled and quickly put into the fixative medium.</a:t>
            </a:r>
          </a:p>
          <a:p>
            <a:endParaRPr lang="en-US" sz="1800" dirty="0">
              <a:effectLst/>
            </a:endParaRPr>
          </a:p>
          <a:p>
            <a:r>
              <a:rPr lang="en-US" sz="1800" b="1" dirty="0">
                <a:effectLst/>
              </a:rPr>
              <a:t>Biopsy</a:t>
            </a:r>
            <a:r>
              <a:rPr lang="en-US" sz="1800" dirty="0">
                <a:effectLst/>
              </a:rPr>
              <a:t> during surgical dissection of organs in living organism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 dirty="0">
                <a:effectLst/>
              </a:rPr>
              <a:t>             = </a:t>
            </a:r>
            <a:r>
              <a:rPr lang="en-US" sz="1800" u="sng" dirty="0">
                <a:effectLst/>
              </a:rPr>
              <a:t>excision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 dirty="0">
                <a:effectLst/>
              </a:rPr>
              <a:t>             = </a:t>
            </a:r>
            <a:r>
              <a:rPr lang="en-US" sz="1800" u="sng" dirty="0">
                <a:effectLst/>
              </a:rPr>
              <a:t>puncture</a:t>
            </a:r>
            <a:r>
              <a:rPr lang="en-US" sz="1800" dirty="0">
                <a:effectLst/>
              </a:rPr>
              <a:t> (liver or kidney parenchyma, bone marrow)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 dirty="0">
                <a:effectLst/>
              </a:rPr>
              <a:t>             = </a:t>
            </a:r>
            <a:r>
              <a:rPr lang="en-US" sz="1800" u="sng" dirty="0">
                <a:effectLst/>
              </a:rPr>
              <a:t>curettage</a:t>
            </a:r>
            <a:r>
              <a:rPr lang="en-US" sz="1800" dirty="0">
                <a:effectLst/>
              </a:rPr>
              <a:t> (uterine endometrium, adenoid vegetation)</a:t>
            </a:r>
          </a:p>
          <a:p>
            <a:r>
              <a:rPr lang="en-US" sz="1800" b="1" dirty="0">
                <a:effectLst/>
              </a:rPr>
              <a:t>Necropsy</a:t>
            </a:r>
            <a:r>
              <a:rPr lang="en-US" sz="1800" dirty="0">
                <a:effectLst/>
              </a:rPr>
              <a:t> from dead individual (sections); in experiments laboratory animals are used and tissue have to be sampled as soon as possible after the break of blood  circulation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>
                <a:effectLst/>
              </a:rPr>
              <a:t>The specimens shouldn't be more than </a:t>
            </a:r>
            <a:r>
              <a:rPr lang="en-US" sz="1800" b="1" dirty="0">
                <a:effectLst/>
              </a:rPr>
              <a:t>5 – 10 mm</a:t>
            </a:r>
            <a:r>
              <a:rPr lang="en-US" sz="1800" b="1" baseline="30000" dirty="0">
                <a:effectLst/>
              </a:rPr>
              <a:t>3</a:t>
            </a:r>
            <a:r>
              <a:rPr lang="en-US" sz="1800" dirty="0">
                <a:effectLst/>
              </a:rPr>
              <a:t> thick and fixation should follow immediately. </a:t>
            </a:r>
          </a:p>
        </p:txBody>
      </p:sp>
    </p:spTree>
    <p:extLst>
      <p:ext uri="{BB962C8B-B14F-4D97-AF65-F5344CB8AC3E}">
        <p14:creationId xmlns:p14="http://schemas.microsoft.com/office/powerpoint/2010/main" val="27190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effectLst/>
              </a:rPr>
              <a:t>FIXATION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928100" cy="4530725"/>
          </a:xfrm>
        </p:spPr>
        <p:txBody>
          <a:bodyPr/>
          <a:lstStyle/>
          <a:p>
            <a:r>
              <a:rPr lang="en-US" sz="1800">
                <a:effectLst/>
              </a:rPr>
              <a:t>Definition: denaturation and stabilization of cell proteins</a:t>
            </a:r>
            <a:r>
              <a:rPr lang="cs-CZ" sz="1800">
                <a:effectLst/>
              </a:rPr>
              <a:t> </a:t>
            </a:r>
            <a:r>
              <a:rPr lang="en-US" sz="1800">
                <a:effectLst/>
              </a:rPr>
              <a:t>with minimum artifacts)</a:t>
            </a:r>
          </a:p>
          <a:p>
            <a:endParaRPr lang="en-US" sz="1800">
              <a:effectLst/>
            </a:endParaRPr>
          </a:p>
          <a:p>
            <a:r>
              <a:rPr lang="en-US" sz="1800" u="sng">
                <a:effectLst/>
              </a:rPr>
              <a:t>The reason of fixation</a:t>
            </a:r>
            <a:r>
              <a:rPr lang="en-US" sz="1800">
                <a:effectLst/>
              </a:rPr>
              <a:t>: freshly removed tissues are chemically unstable –  dry, shrink</a:t>
            </a:r>
            <a:r>
              <a:rPr lang="cs-CZ" sz="1800">
                <a:effectLst/>
              </a:rPr>
              <a:t>, </a:t>
            </a:r>
            <a:r>
              <a:rPr lang="en-US" sz="1800">
                <a:effectLst/>
              </a:rPr>
              <a:t>undergo </a:t>
            </a:r>
            <a:r>
              <a:rPr lang="cs-CZ" sz="1800">
                <a:effectLst/>
              </a:rPr>
              <a:t>hypoxia, </a:t>
            </a:r>
            <a:r>
              <a:rPr lang="en-US" sz="1800">
                <a:effectLst/>
              </a:rPr>
              <a:t>autolysis and bacteriological changes</a:t>
            </a:r>
            <a:endParaRPr lang="cs-CZ" sz="1800">
              <a:effectLst/>
            </a:endParaRPr>
          </a:p>
          <a:p>
            <a:endParaRPr lang="cs-CZ" sz="1800">
              <a:effectLst/>
            </a:endParaRPr>
          </a:p>
          <a:p>
            <a:r>
              <a:rPr lang="cs-CZ" sz="1800">
                <a:effectLst/>
              </a:rPr>
              <a:t>T</a:t>
            </a:r>
            <a:r>
              <a:rPr lang="en-US" sz="1800">
                <a:effectLst/>
              </a:rPr>
              <a:t>o stop or prevent these changes and preserve the structure tissue samples have to be fixed. During the fixation, all tissue proteins are converted into inactive denaturized (stable) form.</a:t>
            </a:r>
          </a:p>
          <a:p>
            <a:endParaRPr lang="en-US" sz="1800">
              <a:effectLst/>
            </a:endParaRPr>
          </a:p>
          <a:p>
            <a:r>
              <a:rPr lang="en-US" sz="1800" u="sng">
                <a:effectLst/>
              </a:rPr>
              <a:t>3 main requirements on fixatives</a:t>
            </a:r>
            <a:r>
              <a:rPr lang="en-US" sz="1800">
                <a:effectLst/>
              </a:rPr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>
                <a:effectLst/>
              </a:rPr>
              <a:t>     - good preservation of structure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>
                <a:effectLst/>
              </a:rPr>
              <a:t>     - quick penetration into tissue block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800">
                <a:effectLst/>
              </a:rPr>
              <a:t>     - no negative effects on tissue staining </a:t>
            </a:r>
          </a:p>
        </p:txBody>
      </p:sp>
    </p:spTree>
    <p:extLst>
      <p:ext uri="{BB962C8B-B14F-4D97-AF65-F5344CB8AC3E}">
        <p14:creationId xmlns:p14="http://schemas.microsoft.com/office/powerpoint/2010/main" val="16286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r>
              <a:rPr lang="en-US" sz="1800" u="sng" dirty="0">
                <a:effectLst/>
              </a:rPr>
              <a:t>Fixatives</a:t>
            </a:r>
            <a:r>
              <a:rPr lang="en-US" sz="1800" dirty="0">
                <a:effectLst/>
              </a:rPr>
              <a:t>: solutions of different chemicals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- organic fixatives – </a:t>
            </a:r>
            <a:r>
              <a:rPr lang="en-US" sz="1800" u="sng" dirty="0">
                <a:effectLst/>
              </a:rPr>
              <a:t>ALDEHYDES</a:t>
            </a:r>
            <a:r>
              <a:rPr lang="en-US" sz="1800" dirty="0">
                <a:effectLst/>
              </a:rPr>
              <a:t> </a:t>
            </a:r>
            <a:r>
              <a:rPr lang="cs-CZ" sz="1800" dirty="0">
                <a:effectLst/>
              </a:rPr>
              <a:t> </a:t>
            </a:r>
            <a:r>
              <a:rPr lang="en-US" sz="1800" dirty="0">
                <a:effectLst/>
              </a:rPr>
              <a:t>– </a:t>
            </a:r>
            <a:r>
              <a:rPr lang="en-US" sz="1800" b="1" dirty="0">
                <a:effectLst/>
              </a:rPr>
              <a:t>formaldehyde</a:t>
            </a:r>
            <a:r>
              <a:rPr lang="en-US" sz="1800" dirty="0">
                <a:effectLst/>
              </a:rPr>
              <a:t> (</a:t>
            </a:r>
            <a:r>
              <a:rPr lang="en-US" sz="1800" i="1" dirty="0">
                <a:effectLst/>
              </a:rPr>
              <a:t>most frequently used for LM</a:t>
            </a:r>
            <a:r>
              <a:rPr lang="en-US" sz="1800" dirty="0">
                <a:effectLst/>
              </a:rPr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 </a:t>
            </a:r>
            <a:r>
              <a:rPr lang="en-US" sz="1800" dirty="0">
                <a:effectLst/>
              </a:rPr>
              <a:t>                                               – </a:t>
            </a:r>
            <a:r>
              <a:rPr lang="en-US" sz="1800" b="1" dirty="0">
                <a:effectLst/>
              </a:rPr>
              <a:t>glutaraldehyde</a:t>
            </a:r>
            <a:r>
              <a:rPr lang="en-US" sz="1800" dirty="0">
                <a:effectLst/>
              </a:rPr>
              <a:t> (</a:t>
            </a:r>
            <a:r>
              <a:rPr lang="en-US" sz="1800" i="1" dirty="0">
                <a:effectLst/>
              </a:rPr>
              <a:t>used for EM</a:t>
            </a:r>
            <a:r>
              <a:rPr lang="en-US" sz="1800" dirty="0">
                <a:effectLst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                           – ALCOHOLS – 96 – 100 % (absolute) </a:t>
            </a:r>
            <a:r>
              <a:rPr lang="en-US" sz="1800" dirty="0" err="1">
                <a:effectLst/>
              </a:rPr>
              <a:t>ethylalcohol</a:t>
            </a:r>
            <a:r>
              <a:rPr lang="en-US" sz="1800" dirty="0">
                <a:effectLst/>
              </a:rPr>
              <a:t>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                    </a:t>
            </a:r>
            <a:r>
              <a:rPr lang="en-US" sz="1800" dirty="0">
                <a:effectLst/>
              </a:rPr>
              <a:t>       – ORGANIC ACIDS – glacial acetic acid, picric acid,</a:t>
            </a:r>
            <a:r>
              <a:rPr lang="cs-CZ" sz="1800" dirty="0">
                <a:effectLst/>
              </a:rPr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                                                         t</a:t>
            </a:r>
            <a:r>
              <a:rPr lang="en-US" sz="1800" dirty="0" err="1">
                <a:effectLst/>
              </a:rPr>
              <a:t>richloracetic</a:t>
            </a:r>
            <a:r>
              <a:rPr lang="en-US" sz="1800" dirty="0">
                <a:effectLst/>
              </a:rPr>
              <a:t> acid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- </a:t>
            </a:r>
            <a:r>
              <a:rPr lang="en-US" sz="1800" dirty="0">
                <a:effectLst/>
              </a:rPr>
              <a:t>inorganic fixatives – INORGANIC ACIDS – chromic acid, osmium </a:t>
            </a:r>
            <a:r>
              <a:rPr lang="en-US" sz="1800" dirty="0" err="1">
                <a:effectLst/>
              </a:rPr>
              <a:t>tetraoxide</a:t>
            </a:r>
            <a:r>
              <a:rPr lang="cs-CZ" sz="1800" dirty="0">
                <a:effectLst/>
              </a:rPr>
              <a:t> (</a:t>
            </a:r>
            <a:r>
              <a:rPr lang="en-US" sz="1800" dirty="0">
                <a:effectLst/>
              </a:rPr>
              <a:t>OsO4</a:t>
            </a:r>
            <a:r>
              <a:rPr lang="cs-CZ" sz="1800" dirty="0">
                <a:effectLst/>
              </a:rPr>
              <a:t>)</a:t>
            </a:r>
            <a:endParaRPr lang="en-US" sz="18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                           </a:t>
            </a:r>
            <a:r>
              <a:rPr lang="cs-CZ" sz="1800" dirty="0">
                <a:effectLst/>
              </a:rPr>
              <a:t> </a:t>
            </a:r>
            <a:r>
              <a:rPr lang="en-US" sz="1800" dirty="0">
                <a:effectLst/>
              </a:rPr>
              <a:t>– SALT</a:t>
            </a:r>
            <a:r>
              <a:rPr lang="cs-CZ" sz="1800" dirty="0">
                <a:effectLst/>
              </a:rPr>
              <a:t>S</a:t>
            </a:r>
            <a:r>
              <a:rPr lang="en-US" sz="1800" dirty="0">
                <a:effectLst/>
              </a:rPr>
              <a:t> OF HEAVY METALS – mercuric chloride HgC</a:t>
            </a:r>
            <a:r>
              <a:rPr lang="en-US" sz="1800" baseline="-25000" dirty="0">
                <a:effectLst/>
              </a:rPr>
              <a:t>l2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- compound fixatives – mixtures (two or more chemical components to offset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                                 undesirable effects </a:t>
            </a:r>
            <a:r>
              <a:rPr lang="en-US" sz="1800" dirty="0" err="1">
                <a:effectLst/>
              </a:rPr>
              <a:t>fo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indiviual</a:t>
            </a:r>
            <a:r>
              <a:rPr lang="en-US" sz="1800" dirty="0">
                <a:effectLst/>
              </a:rPr>
              <a:t> (simple) fixatives.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                                 FLEMMING´s fluid – with OsO</a:t>
            </a:r>
            <a:r>
              <a:rPr lang="en-US" sz="1800" baseline="-25000" dirty="0">
                <a:effectLst/>
              </a:rPr>
              <a:t>4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                                 ZENKER´s and HELLY´s fluid, SUSA fluid</a:t>
            </a:r>
            <a:r>
              <a:rPr lang="cs-CZ" sz="1800" dirty="0">
                <a:effectLst/>
              </a:rPr>
              <a:t> </a:t>
            </a:r>
            <a:r>
              <a:rPr lang="en-US" sz="1800" dirty="0">
                <a:effectLst/>
              </a:rPr>
              <a:t>– with HgCl</a:t>
            </a:r>
            <a:r>
              <a:rPr lang="en-US" sz="1800" baseline="-25000" dirty="0">
                <a:effectLst/>
              </a:rPr>
              <a:t>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                                 BOUIN´s fluid – with picric acid</a:t>
            </a:r>
            <a:r>
              <a:rPr lang="cs-CZ" sz="1800" dirty="0">
                <a:effectLst/>
              </a:rPr>
              <a:t>  </a:t>
            </a:r>
            <a:r>
              <a:rPr lang="en-US" sz="1800" dirty="0">
                <a:effectLst/>
              </a:rPr>
              <a:t>                                     </a:t>
            </a:r>
            <a:endParaRPr lang="cs-CZ" sz="18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                                 </a:t>
            </a:r>
            <a:r>
              <a:rPr lang="en-US" sz="1800" dirty="0">
                <a:effectLst/>
              </a:rPr>
              <a:t>CARNOY´s fluid – with alcohol</a:t>
            </a:r>
          </a:p>
          <a:p>
            <a:endParaRPr lang="cs-CZ" sz="18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Performance: fixatives are carried out at room temperature, the duration varies </a:t>
            </a:r>
            <a:endParaRPr lang="cs-CZ" sz="18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</a:t>
            </a:r>
            <a:r>
              <a:rPr lang="en-US" sz="1800" dirty="0">
                <a:effectLst/>
              </a:rPr>
              <a:t>between </a:t>
            </a:r>
            <a:r>
              <a:rPr lang="en-US" sz="1800" b="1" dirty="0">
                <a:effectLst/>
              </a:rPr>
              <a:t>12 – 24 hours</a:t>
            </a:r>
            <a:r>
              <a:rPr lang="en-US" sz="1800" dirty="0">
                <a:effectLst/>
              </a:rPr>
              <a:t>, specimen must be covered by 20 – 50 times fixative volume: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sz="1800" dirty="0">
                <a:effectLst/>
              </a:rPr>
              <a:t>	            </a:t>
            </a:r>
            <a:r>
              <a:rPr lang="en-US" sz="1800" dirty="0">
                <a:effectLst/>
              </a:rPr>
              <a:t>Ratio of tissue block volume to fixative volume  1 cm</a:t>
            </a:r>
            <a:r>
              <a:rPr lang="en-US" sz="1800" baseline="30000" dirty="0">
                <a:effectLst/>
              </a:rPr>
              <a:t>3</a:t>
            </a:r>
            <a:r>
              <a:rPr lang="en-US" sz="1800" dirty="0">
                <a:effectLst/>
              </a:rPr>
              <a:t> : 20 – 50 cm3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8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RINSING and EMBEDDING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25675"/>
            <a:ext cx="8362950" cy="2932113"/>
          </a:xfrm>
        </p:spPr>
        <p:txBody>
          <a:bodyPr/>
          <a:lstStyle/>
          <a:p>
            <a:r>
              <a:rPr lang="en-US" sz="2400">
                <a:effectLst/>
              </a:rPr>
              <a:t>All samples should be washed to remove the excess of fixative; the choice  of rinsing medium is determined by type of fixative: running tap-</a:t>
            </a:r>
            <a:r>
              <a:rPr lang="en-US" sz="2400" u="sng">
                <a:effectLst/>
              </a:rPr>
              <a:t>water</a:t>
            </a:r>
            <a:r>
              <a:rPr lang="en-US" sz="2400">
                <a:effectLst/>
              </a:rPr>
              <a:t> or 70-80% </a:t>
            </a:r>
            <a:r>
              <a:rPr lang="en-US" sz="2400" u="sng">
                <a:effectLst/>
              </a:rPr>
              <a:t>ethanol</a:t>
            </a:r>
            <a:r>
              <a:rPr lang="en-US" sz="2400">
                <a:effectLst/>
              </a:rPr>
              <a:t> </a:t>
            </a:r>
            <a:endParaRPr lang="cs-CZ" sz="240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en-US" sz="2400">
              <a:effectLst/>
            </a:endParaRPr>
          </a:p>
          <a:p>
            <a:r>
              <a:rPr lang="cs-CZ" sz="2400" u="sng">
                <a:effectLst/>
              </a:rPr>
              <a:t>Relevance</a:t>
            </a:r>
            <a:r>
              <a:rPr lang="en-US" sz="2400" u="sng">
                <a:effectLst/>
              </a:rPr>
              <a:t> of embedding: </a:t>
            </a:r>
            <a:r>
              <a:rPr lang="en-US" sz="2400">
                <a:effectLst/>
              </a:rPr>
              <a:t>tissues and organs are brittle and unequal in density, they must be hardened before cutting</a:t>
            </a:r>
          </a:p>
          <a:p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48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Embedding media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190023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>
                <a:effectLst/>
              </a:rPr>
              <a:t>water soluble – gelatine, celodal, water soluble waxes</a:t>
            </a:r>
            <a:br>
              <a:rPr lang="en-US" sz="2400">
                <a:effectLst/>
              </a:rPr>
            </a:br>
            <a:endParaRPr lang="en-US" sz="2400">
              <a:effectLst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400">
                <a:effectLst/>
              </a:rPr>
              <a:t>anhydrous – paraffin, celoidin</a:t>
            </a:r>
          </a:p>
        </p:txBody>
      </p:sp>
    </p:spTree>
    <p:extLst>
      <p:ext uri="{BB962C8B-B14F-4D97-AF65-F5344CB8AC3E}">
        <p14:creationId xmlns:p14="http://schemas.microsoft.com/office/powerpoint/2010/main" val="9299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u="sng">
                <a:effectLst/>
              </a:rPr>
              <a:t>EMBEDDING into PARAFFIN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b="1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dehydration – to remove water from fixed samples by ascending series of ethanol is used (50%, 70%, 90%, 96%. each step - 2 – 6 hours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clearing – the ethanol must be replaced with organic solvatant that dissolves paraffin – benzene or xylene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infiltration – melted paraffin wax (56°C) is used; 3 x 6 hours.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>
                <a:effectLst/>
              </a:rPr>
              <a:t>casting (blocking out) – moulds (plastic, paper or metal</a:t>
            </a:r>
            <a:r>
              <a:rPr lang="cs-CZ" sz="2400">
                <a:effectLst/>
              </a:rPr>
              <a:t> chambers</a:t>
            </a:r>
            <a:r>
              <a:rPr lang="en-US" sz="2400">
                <a:effectLst/>
              </a:rPr>
              <a:t>) are used for embedding.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000">
              <a:effectLst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>
                <a:effectLst/>
              </a:rPr>
              <a:t>The moulds are filled with melted paraffin</a:t>
            </a:r>
            <a:r>
              <a:rPr lang="cs-CZ" sz="2000">
                <a:effectLst/>
              </a:rPr>
              <a:t>, </a:t>
            </a:r>
            <a:r>
              <a:rPr lang="en-US" sz="2000">
                <a:effectLst/>
              </a:rPr>
              <a:t>tissue samples are </a:t>
            </a:r>
            <a:r>
              <a:rPr lang="cs-CZ" sz="2000">
                <a:effectLst/>
              </a:rPr>
              <a:t>then </a:t>
            </a:r>
            <a:r>
              <a:rPr lang="en-US" sz="2000">
                <a:effectLst/>
              </a:rPr>
              <a:t>placed inside </a:t>
            </a:r>
            <a:r>
              <a:rPr lang="cs-CZ" sz="2000">
                <a:effectLst/>
              </a:rPr>
              <a:t>and </a:t>
            </a:r>
            <a:r>
              <a:rPr lang="en-US" sz="2000">
                <a:effectLst/>
              </a:rPr>
              <a:t>immediately immersed in cold water to cool paraffin quickly</a:t>
            </a:r>
            <a:r>
              <a:rPr lang="cs-CZ" sz="2000">
                <a:effectLst/>
              </a:rPr>
              <a:t> down</a:t>
            </a:r>
            <a:r>
              <a:rPr lang="en-US" sz="2000">
                <a:effectLst/>
              </a:rPr>
              <a:t>. </a:t>
            </a:r>
            <a:endParaRPr lang="cs-CZ" sz="2000">
              <a:effectLst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>
                <a:effectLst/>
              </a:rPr>
              <a:t>Th</a:t>
            </a:r>
            <a:r>
              <a:rPr lang="cs-CZ" sz="2000">
                <a:effectLst/>
              </a:rPr>
              <a:t>ese</a:t>
            </a:r>
            <a:r>
              <a:rPr lang="en-US" sz="2000">
                <a:effectLst/>
              </a:rPr>
              <a:t> paraffin blocks are </a:t>
            </a:r>
            <a:r>
              <a:rPr lang="cs-CZ" sz="2000">
                <a:effectLst/>
              </a:rPr>
              <a:t>ready for </a:t>
            </a:r>
            <a:r>
              <a:rPr lang="en-US" sz="2000">
                <a:effectLst/>
              </a:rPr>
              <a:t>trimm</a:t>
            </a:r>
            <a:r>
              <a:rPr lang="cs-CZ" sz="2000">
                <a:effectLst/>
              </a:rPr>
              <a:t>ing</a:t>
            </a:r>
            <a:r>
              <a:rPr lang="en-US" sz="200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3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0" name="Picture 6" descr="autotechnikon Le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908050"/>
            <a:ext cx="6624637" cy="463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827088" y="6021388"/>
            <a:ext cx="741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/>
              <a:t>Automated device for tissue dehydration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 flipH="1">
            <a:off x="6804025" y="4591050"/>
            <a:ext cx="2162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/>
              <a:t>Leica TP 1020</a:t>
            </a:r>
            <a:r>
              <a:rPr lang="en-US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2072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  <a:effectLst/>
              </a:rPr>
              <a:t>Organization issues</a:t>
            </a:r>
            <a:endParaRPr lang="en-US" sz="2400">
              <a:solidFill>
                <a:schemeClr val="tx1"/>
              </a:solidFill>
              <a:effectLst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905326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400" u="sng" dirty="0" smtClean="0">
                <a:effectLst/>
              </a:rPr>
              <a:t>Beginning</a:t>
            </a:r>
            <a:r>
              <a:rPr lang="en-US" sz="2400" dirty="0" smtClean="0">
                <a:effectLst/>
              </a:rPr>
              <a:t>  - </a:t>
            </a:r>
            <a:r>
              <a:rPr lang="cs-CZ" sz="2400" b="1" dirty="0" err="1" smtClean="0">
                <a:effectLst/>
              </a:rPr>
              <a:t>strictly</a:t>
            </a:r>
            <a:endParaRPr lang="en-US" sz="2400" b="1" dirty="0" smtClean="0">
              <a:effectLst/>
            </a:endParaRPr>
          </a:p>
          <a:p>
            <a:pPr marL="609600" indent="-609600"/>
            <a:r>
              <a:rPr lang="en-US" sz="2400" u="sng" dirty="0" smtClean="0">
                <a:effectLst/>
              </a:rPr>
              <a:t>Change your shoes</a:t>
            </a:r>
            <a:r>
              <a:rPr lang="en-US" sz="2400" dirty="0" smtClean="0">
                <a:effectLst/>
              </a:rPr>
              <a:t> - you </a:t>
            </a:r>
            <a:r>
              <a:rPr lang="cs-CZ" sz="2400" dirty="0" err="1" smtClean="0">
                <a:effectLst/>
              </a:rPr>
              <a:t>can</a:t>
            </a:r>
            <a:r>
              <a:rPr lang="en-US" sz="2400" dirty="0" smtClean="0">
                <a:effectLst/>
              </a:rPr>
              <a:t>not enter the hall </a:t>
            </a:r>
            <a:r>
              <a:rPr lang="cs-CZ" sz="2400" dirty="0" err="1" smtClean="0">
                <a:effectLst/>
              </a:rPr>
              <a:t>with</a:t>
            </a:r>
            <a:r>
              <a:rPr lang="en-US" sz="2400" dirty="0" smtClean="0">
                <a:effectLst/>
              </a:rPr>
              <a:t> </a:t>
            </a:r>
            <a:r>
              <a:rPr lang="cs-CZ" sz="2400" dirty="0" err="1" smtClean="0">
                <a:effectLst/>
              </a:rPr>
              <a:t>out</a:t>
            </a:r>
            <a:r>
              <a:rPr lang="en-US" sz="2400" dirty="0" smtClean="0">
                <a:effectLst/>
              </a:rPr>
              <a:t>door shoes</a:t>
            </a:r>
            <a:r>
              <a:rPr lang="cs-CZ" sz="2400" dirty="0" smtClean="0">
                <a:effectLst/>
              </a:rPr>
              <a:t> (</a:t>
            </a:r>
            <a:r>
              <a:rPr lang="cs-CZ" sz="2400" dirty="0" err="1" smtClean="0">
                <a:effectLst/>
              </a:rPr>
              <a:t>slippers</a:t>
            </a:r>
            <a:r>
              <a:rPr lang="cs-CZ" sz="2400" dirty="0" smtClean="0">
                <a:effectLst/>
              </a:rPr>
              <a:t>)</a:t>
            </a:r>
            <a:r>
              <a:rPr lang="en-US" sz="2400" dirty="0" smtClean="0">
                <a:effectLst/>
              </a:rPr>
              <a:t> </a:t>
            </a:r>
          </a:p>
          <a:p>
            <a:pPr marL="609600" indent="-609600"/>
            <a:r>
              <a:rPr lang="en-US" sz="2400" u="sng" dirty="0" smtClean="0">
                <a:effectLst/>
              </a:rPr>
              <a:t>Locker</a:t>
            </a:r>
            <a:r>
              <a:rPr lang="cs-CZ" sz="2400" u="sng" dirty="0" smtClean="0">
                <a:effectLst/>
              </a:rPr>
              <a:t> </a:t>
            </a:r>
            <a:r>
              <a:rPr lang="cs-CZ" sz="2400" u="sng" dirty="0" err="1" smtClean="0">
                <a:effectLst/>
              </a:rPr>
              <a:t>room</a:t>
            </a:r>
            <a:r>
              <a:rPr lang="en-US" sz="2400" dirty="0" smtClean="0">
                <a:effectLst/>
              </a:rPr>
              <a:t> – </a:t>
            </a:r>
            <a:r>
              <a:rPr lang="cs-CZ" sz="2400" dirty="0" err="1" smtClean="0">
                <a:effectLst/>
              </a:rPr>
              <a:t>shoes</a:t>
            </a:r>
            <a:r>
              <a:rPr lang="cs-CZ" sz="2400" dirty="0" smtClean="0">
                <a:effectLst/>
              </a:rPr>
              <a:t>, j</a:t>
            </a:r>
            <a:r>
              <a:rPr lang="en-US" sz="2400" dirty="0" err="1" smtClean="0">
                <a:effectLst/>
              </a:rPr>
              <a:t>ackets</a:t>
            </a:r>
            <a:r>
              <a:rPr lang="en-US" sz="2400" dirty="0" smtClean="0">
                <a:effectLst/>
              </a:rPr>
              <a:t>, coats, bags etc.</a:t>
            </a:r>
            <a:r>
              <a:rPr lang="cs-CZ" sz="2400" dirty="0" smtClean="0">
                <a:effectLst/>
              </a:rPr>
              <a:t> (use </a:t>
            </a:r>
            <a:r>
              <a:rPr lang="cs-CZ" sz="2400" dirty="0" err="1" smtClean="0">
                <a:effectLst/>
              </a:rPr>
              <a:t>padlock</a:t>
            </a:r>
            <a:r>
              <a:rPr lang="cs-CZ" sz="2400" dirty="0" smtClean="0">
                <a:effectLst/>
              </a:rPr>
              <a:t>)</a:t>
            </a:r>
            <a:r>
              <a:rPr lang="en-US" sz="2400" dirty="0" smtClean="0">
                <a:effectLst/>
              </a:rPr>
              <a:t>  </a:t>
            </a:r>
          </a:p>
          <a:p>
            <a:pPr marL="609600" indent="-609600"/>
            <a:r>
              <a:rPr lang="en-US" sz="2400" u="sng" dirty="0" smtClean="0">
                <a:effectLst/>
              </a:rPr>
              <a:t>Cell phone</a:t>
            </a:r>
            <a:r>
              <a:rPr lang="en-US" sz="2400" dirty="0" smtClean="0">
                <a:effectLst/>
              </a:rPr>
              <a:t> – switched off or in silent mode</a:t>
            </a:r>
          </a:p>
          <a:p>
            <a:pPr marL="609600" indent="-609600"/>
            <a:r>
              <a:rPr lang="en-US" sz="2400" dirty="0" smtClean="0">
                <a:effectLst/>
              </a:rPr>
              <a:t>Microscopic hall = </a:t>
            </a:r>
            <a:r>
              <a:rPr lang="en-US" sz="2400" u="sng" dirty="0" smtClean="0">
                <a:effectLst/>
              </a:rPr>
              <a:t>laboratory</a:t>
            </a:r>
          </a:p>
          <a:p>
            <a:pPr marL="400050" lvl="1" indent="0">
              <a:buNone/>
            </a:pPr>
            <a:r>
              <a:rPr lang="en-US" sz="2000" dirty="0" smtClean="0">
                <a:effectLst/>
              </a:rPr>
              <a:t>	– eating, drinking, smoking not allowed</a:t>
            </a:r>
          </a:p>
          <a:p>
            <a:pPr marL="400050" lvl="1" indent="0">
              <a:buNone/>
            </a:pPr>
            <a:r>
              <a:rPr lang="en-US" sz="2000" dirty="0" smtClean="0">
                <a:effectLst/>
              </a:rPr>
              <a:t>	– students have to follow the instructions</a:t>
            </a:r>
          </a:p>
          <a:p>
            <a:pPr marL="400050" lvl="1" indent="0">
              <a:buNone/>
            </a:pPr>
            <a:r>
              <a:rPr lang="en-US" sz="2000" dirty="0" smtClean="0">
                <a:effectLst/>
              </a:rPr>
              <a:t>	– academic misconducts or inappropriate behavior result in excluding </a:t>
            </a:r>
            <a:endParaRPr lang="cs-CZ" sz="2000" dirty="0" smtClean="0">
              <a:effectLst/>
            </a:endParaRPr>
          </a:p>
          <a:p>
            <a:pPr marL="400050" lvl="1" indent="0">
              <a:buNone/>
            </a:pPr>
            <a:r>
              <a:rPr lang="cs-CZ" sz="2000" dirty="0"/>
              <a:t>	</a:t>
            </a:r>
            <a:r>
              <a:rPr lang="en-US" sz="2000" dirty="0" smtClean="0">
                <a:effectLst/>
              </a:rPr>
              <a:t>from the lesson </a:t>
            </a:r>
            <a:r>
              <a:rPr lang="cs-CZ" sz="2000" dirty="0" err="1" smtClean="0">
                <a:effectLst/>
              </a:rPr>
              <a:t>or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course</a:t>
            </a:r>
            <a:endParaRPr lang="en-US" sz="2000" dirty="0" smtClean="0">
              <a:effectLst/>
            </a:endParaRPr>
          </a:p>
          <a:p>
            <a:pPr marL="609600" indent="-609600"/>
            <a:endParaRPr lang="en-US" sz="1600" dirty="0" smtClean="0">
              <a:effectLst/>
            </a:endParaRPr>
          </a:p>
          <a:p>
            <a:pPr marL="609600" indent="-609600"/>
            <a:r>
              <a:rPr lang="en-US" sz="2400" u="sng" dirty="0" smtClean="0">
                <a:effectLst/>
              </a:rPr>
              <a:t>Follow safety rules</a:t>
            </a:r>
            <a:r>
              <a:rPr lang="en-US" sz="2400" dirty="0" smtClean="0">
                <a:effectLst/>
              </a:rPr>
              <a:t>                                   </a:t>
            </a:r>
            <a:endParaRPr lang="en-US" sz="2400" u="sng" dirty="0" smtClean="0">
              <a:effectLst/>
            </a:endParaRPr>
          </a:p>
          <a:p>
            <a:pPr marL="609600" indent="-609600"/>
            <a:r>
              <a:rPr lang="en-US" sz="2400" u="sng" dirty="0" smtClean="0">
                <a:effectLst/>
              </a:rPr>
              <a:t>You have dedicated working place </a:t>
            </a:r>
          </a:p>
          <a:p>
            <a:pPr marL="609600" indent="-609600"/>
            <a:r>
              <a:rPr lang="en-US" sz="2400" u="sng" dirty="0" smtClean="0">
                <a:effectLst/>
              </a:rPr>
              <a:t>You are responsible for microscope, slide set, EM atlas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5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-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9704" name="Picture 8" descr="http://www.schuco.co.uk/images%5Cembedding-mould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24765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441825" y="1085850"/>
            <a:ext cx="2603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hangingPunct="0"/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29703" name="Picture 7" descr="http://www.emsdiasum.com/microscopy/products/histology/imaages2/62527__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230981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462463" y="2925763"/>
            <a:ext cx="219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29702" name="Picture 6" descr="Tissue-Tek® Embedding Rings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49500"/>
            <a:ext cx="24479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462463" y="4348163"/>
            <a:ext cx="219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1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29701" name="Picture 5" descr="Tissue-Tek® Process/Embedding Cassette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49500"/>
            <a:ext cx="25923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818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9700" name="Picture 4" descr="http://www.cmhd.ca/enu_mutagenesis/assets/kidney_tissue_block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68863"/>
            <a:ext cx="2449512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705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2400">
              <a:latin typeface="Times New Roman" panose="02020603050405020304" pitchFamily="18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327400" y="2032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Paper</a:t>
            </a:r>
            <a:r>
              <a:rPr lang="cs-CZ"/>
              <a:t> chambers</a:t>
            </a:r>
            <a:endParaRPr lang="cs-CZ" b="1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492500" y="18605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/>
              <a:t>- </a:t>
            </a:r>
            <a:r>
              <a:rPr lang="cs-CZ" b="1"/>
              <a:t>metal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CUTTING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r>
              <a:rPr lang="en-US" sz="2800" u="sng">
                <a:effectLst/>
              </a:rPr>
              <a:t>Microtome</a:t>
            </a:r>
            <a:r>
              <a:rPr lang="en-US" sz="2800">
                <a:effectLst/>
              </a:rPr>
              <a:t> – </a:t>
            </a:r>
            <a:r>
              <a:rPr lang="en-US" sz="2000">
                <a:effectLst/>
              </a:rPr>
              <a:t>a machine with automatic regulation of section thickness: 5 – 10 μm is optimum.</a:t>
            </a:r>
          </a:p>
        </p:txBody>
      </p:sp>
      <p:pic>
        <p:nvPicPr>
          <p:cNvPr id="30724" name="Picture 4" descr="groot_acc_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708275"/>
            <a:ext cx="3317875" cy="24479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 descr="rota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708275"/>
            <a:ext cx="3529013" cy="24479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971550" y="5300663"/>
            <a:ext cx="3313113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sliding microtome</a:t>
            </a:r>
            <a:r>
              <a:rPr lang="en-US"/>
              <a:t> – block is fixed in holder, kni</a:t>
            </a:r>
            <a:r>
              <a:rPr lang="cs-CZ"/>
              <a:t>f</a:t>
            </a:r>
            <a:r>
              <a:rPr lang="en-US"/>
              <a:t>e or razor moves horizontally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767263" y="5300663"/>
            <a:ext cx="35829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rotary microtome</a:t>
            </a:r>
            <a:r>
              <a:rPr lang="en-US"/>
              <a:t> – kni</a:t>
            </a:r>
            <a:r>
              <a:rPr lang="cs-CZ"/>
              <a:t>f</a:t>
            </a:r>
            <a:r>
              <a:rPr lang="en-US"/>
              <a:t>e is fixed,</a:t>
            </a:r>
          </a:p>
          <a:p>
            <a:r>
              <a:rPr lang="en-US"/>
              <a:t>block holder moves vertically </a:t>
            </a:r>
          </a:p>
        </p:txBody>
      </p:sp>
    </p:spTree>
    <p:extLst>
      <p:ext uri="{BB962C8B-B14F-4D97-AF65-F5344CB8AC3E}">
        <p14:creationId xmlns:p14="http://schemas.microsoft.com/office/powerpoint/2010/main" val="10785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 descr="ERM-230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1650"/>
            <a:ext cx="3995738" cy="365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7" name="Picture 15" descr="ESM-150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0"/>
            <a:ext cx="5364162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4767263" y="6034088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/>
              <a:t>Rotary microtome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250825" y="203200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400" b="1"/>
              <a:t>Sliding microtome</a:t>
            </a:r>
          </a:p>
        </p:txBody>
      </p:sp>
    </p:spTree>
    <p:extLst>
      <p:ext uri="{BB962C8B-B14F-4D97-AF65-F5344CB8AC3E}">
        <p14:creationId xmlns:p14="http://schemas.microsoft.com/office/powerpoint/2010/main" val="14967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9" name="Picture 17" descr="fig3b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40322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356100" y="549275"/>
            <a:ext cx="467995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/>
              <a:t>Freezing microtome (</a:t>
            </a:r>
            <a:r>
              <a:rPr lang="en-US" sz="1700" b="1"/>
              <a:t>cryostat</a:t>
            </a:r>
            <a:r>
              <a:rPr lang="en-US" sz="1700"/>
              <a:t>) </a:t>
            </a:r>
          </a:p>
          <a:p>
            <a:r>
              <a:rPr lang="en-US" sz="1700"/>
              <a:t>= rotary microtome housed in freezing box </a:t>
            </a:r>
            <a:endParaRPr lang="cs-CZ" sz="1700"/>
          </a:p>
          <a:p>
            <a:r>
              <a:rPr lang="en-US" sz="1700"/>
              <a:t>(– 60º C)</a:t>
            </a:r>
          </a:p>
          <a:p>
            <a:endParaRPr lang="en-US" sz="1700"/>
          </a:p>
          <a:p>
            <a:r>
              <a:rPr lang="en-US" sz="1700"/>
              <a:t>Cutting of frozen tissue without </a:t>
            </a:r>
            <a:r>
              <a:rPr lang="cs-CZ" sz="1700"/>
              <a:t>the </a:t>
            </a:r>
            <a:r>
              <a:rPr lang="en-US" sz="1700"/>
              <a:t>embedding</a:t>
            </a:r>
          </a:p>
        </p:txBody>
      </p:sp>
      <p:pic>
        <p:nvPicPr>
          <p:cNvPr id="33822" name="Picture 30" descr="Type-Freezing-Microto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565400"/>
            <a:ext cx="3024187" cy="429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28" name="Picture 36" descr="botany_histology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3743325" cy="2735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utting a slice of mus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76487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5" name="Picture 3" descr="Tweezers drop a piece of mussel into a dehydration cass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3024188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6" name="Picture 4" descr="Several yellow dehydration cassettes lying in a beaker containing (clear) ethan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7" name="Picture 5" descr="Shaving thin slices using a microt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8" name="Picture 6" descr="Microtome shaving a slice off a wax bl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76475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9" name="Picture 7" descr="A metal basin filled with warm w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1525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0" name="Picture 8" descr="Slipping a slide under wax floating in a water ba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2195513" y="1628775"/>
            <a:ext cx="339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1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483225" y="1628775"/>
            <a:ext cx="339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/>
              <a:t>2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8388350" y="1557338"/>
            <a:ext cx="339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3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2530475" y="3876675"/>
            <a:ext cx="339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4</a:t>
            </a: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5483225" y="3803650"/>
            <a:ext cx="339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5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2459038" y="6108700"/>
            <a:ext cx="339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6</a:t>
            </a: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5411788" y="6108700"/>
            <a:ext cx="339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7</a:t>
            </a:r>
          </a:p>
        </p:txBody>
      </p:sp>
      <p:sp>
        <p:nvSpPr>
          <p:cNvPr id="182289" name="Rectangle 17"/>
          <p:cNvSpPr>
            <a:spLocks noChangeArrowheads="1"/>
          </p:cNvSpPr>
          <p:nvPr/>
        </p:nvSpPr>
        <p:spPr bwMode="auto">
          <a:xfrm>
            <a:off x="179388" y="1628775"/>
            <a:ext cx="1227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sampling</a:t>
            </a:r>
          </a:p>
        </p:txBody>
      </p:sp>
      <p:sp>
        <p:nvSpPr>
          <p:cNvPr id="182290" name="Rectangle 18"/>
          <p:cNvSpPr>
            <a:spLocks noChangeArrowheads="1"/>
          </p:cNvSpPr>
          <p:nvPr/>
        </p:nvSpPr>
        <p:spPr bwMode="auto">
          <a:xfrm>
            <a:off x="2771775" y="1700213"/>
            <a:ext cx="1065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fixation</a:t>
            </a:r>
          </a:p>
        </p:txBody>
      </p:sp>
      <p:sp>
        <p:nvSpPr>
          <p:cNvPr id="182291" name="Rectangle 19"/>
          <p:cNvSpPr>
            <a:spLocks noChangeArrowheads="1"/>
          </p:cNvSpPr>
          <p:nvPr/>
        </p:nvSpPr>
        <p:spPr bwMode="auto">
          <a:xfrm>
            <a:off x="6011863" y="1700213"/>
            <a:ext cx="1065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fixation</a:t>
            </a:r>
          </a:p>
        </p:txBody>
      </p:sp>
      <p:sp>
        <p:nvSpPr>
          <p:cNvPr id="182292" name="Rectangle 20"/>
          <p:cNvSpPr>
            <a:spLocks noChangeArrowheads="1"/>
          </p:cNvSpPr>
          <p:nvPr/>
        </p:nvSpPr>
        <p:spPr bwMode="auto">
          <a:xfrm>
            <a:off x="179388" y="39338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cutting</a:t>
            </a:r>
          </a:p>
        </p:txBody>
      </p:sp>
      <p:sp>
        <p:nvSpPr>
          <p:cNvPr id="182293" name="Rectangle 21"/>
          <p:cNvSpPr>
            <a:spLocks noChangeArrowheads="1"/>
          </p:cNvSpPr>
          <p:nvPr/>
        </p:nvSpPr>
        <p:spPr bwMode="auto">
          <a:xfrm>
            <a:off x="3132138" y="39338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cutting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179388" y="6237288"/>
            <a:ext cx="204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section 	affixing </a:t>
            </a:r>
          </a:p>
        </p:txBody>
      </p:sp>
      <p:sp>
        <p:nvSpPr>
          <p:cNvPr id="182295" name="Rectangle 23"/>
          <p:cNvSpPr>
            <a:spLocks noChangeArrowheads="1"/>
          </p:cNvSpPr>
          <p:nvPr/>
        </p:nvSpPr>
        <p:spPr bwMode="auto">
          <a:xfrm>
            <a:off x="3132138" y="6237288"/>
            <a:ext cx="204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section 	affixing </a:t>
            </a:r>
          </a:p>
        </p:txBody>
      </p:sp>
    </p:spTree>
    <p:extLst>
      <p:ext uri="{BB962C8B-B14F-4D97-AF65-F5344CB8AC3E}">
        <p14:creationId xmlns:p14="http://schemas.microsoft.com/office/powerpoint/2010/main" val="30672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oyster_blockribbon_b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08962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5" y="309838"/>
            <a:ext cx="5148853" cy="38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umed.edu/~dking2/bluehist/epithel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19" y="386164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AFFIXING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4608512" cy="5184775"/>
          </a:xfrm>
        </p:spPr>
        <p:txBody>
          <a:bodyPr/>
          <a:lstStyle/>
          <a:p>
            <a:endParaRPr lang="en-US" sz="2400">
              <a:effectLst/>
            </a:endParaRPr>
          </a:p>
          <a:p>
            <a:r>
              <a:rPr lang="en-US" sz="2000">
                <a:effectLst/>
              </a:rPr>
              <a:t>Mixture of glycerin and egg albumin or gelatin </a:t>
            </a:r>
          </a:p>
          <a:p>
            <a:endParaRPr lang="en-US" sz="2000">
              <a:effectLst/>
            </a:endParaRPr>
          </a:p>
          <a:p>
            <a:r>
              <a:rPr lang="en-US" sz="2000">
                <a:effectLst/>
              </a:rPr>
              <a:t>Section are transferred from microtome razor or knife on the level of warm water (45º C), where they are stretched; then they are put on slides coated with adhesive mixture; excess of water is drained and slides are put in incubator (thermostat, 37º C) over night to affixing of sections.</a:t>
            </a:r>
          </a:p>
        </p:txBody>
      </p:sp>
      <p:pic>
        <p:nvPicPr>
          <p:cNvPr id="184324" name="Picture 4" descr="HIST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73238"/>
            <a:ext cx="3816350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Medite TFP 4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716338"/>
            <a:ext cx="7353300" cy="287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7" name="Picture 3" descr="R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92150"/>
            <a:ext cx="41767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79475" y="203200"/>
            <a:ext cx="395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Stretching of sections on warm water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827088" y="3141663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Stretching on </a:t>
            </a:r>
            <a:r>
              <a:rPr lang="cs-CZ"/>
              <a:t>a </a:t>
            </a:r>
            <a:r>
              <a:rPr lang="en-US"/>
              <a:t>warm plate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1187450" y="6381750"/>
            <a:ext cx="74168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4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effectLst/>
              </a:rPr>
              <a:t>STAINING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8569325" cy="4824412"/>
          </a:xfrm>
        </p:spPr>
        <p:txBody>
          <a:bodyPr/>
          <a:lstStyle/>
          <a:p>
            <a:r>
              <a:rPr lang="cs-CZ" sz="2400" dirty="0">
                <a:effectLst/>
              </a:rPr>
              <a:t>D</a:t>
            </a:r>
            <a:r>
              <a:rPr lang="en-US" sz="2400" dirty="0" err="1">
                <a:effectLst/>
              </a:rPr>
              <a:t>ifferent</a:t>
            </a:r>
            <a:r>
              <a:rPr lang="en-US" sz="2400" dirty="0">
                <a:effectLst/>
              </a:rPr>
              <a:t> cell or tissue structures are not apparent without staining. </a:t>
            </a:r>
          </a:p>
          <a:p>
            <a:r>
              <a:rPr lang="en-US" sz="2400" dirty="0">
                <a:effectLst/>
              </a:rPr>
              <a:t>Cellular structures exhibit different affinity to </a:t>
            </a:r>
            <a:r>
              <a:rPr lang="en-US" sz="2400" u="sng" dirty="0">
                <a:effectLst/>
              </a:rPr>
              <a:t>staining dyes</a:t>
            </a:r>
            <a:r>
              <a:rPr lang="en-US" sz="2400" dirty="0">
                <a:effectLst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b="1" dirty="0">
                <a:effectLst/>
              </a:rPr>
              <a:t>alkaline dyes</a:t>
            </a:r>
            <a:r>
              <a:rPr lang="en-US" sz="2400" dirty="0">
                <a:effectLst/>
              </a:rPr>
              <a:t> (basic or nuclear) – react with anionic groups of cell and tissue components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rgbClr val="6600CC"/>
                </a:solidFill>
                <a:effectLst/>
              </a:rPr>
              <a:t>basophilia</a:t>
            </a:r>
            <a:r>
              <a:rPr lang="en-US" sz="2400" dirty="0">
                <a:effectLst/>
              </a:rPr>
              <a:t> – basophilic structures in the cell</a:t>
            </a:r>
          </a:p>
          <a:p>
            <a:pPr>
              <a:buFont typeface="Wingdings" panose="05000000000000000000" pitchFamily="2" charset="2"/>
              <a:buNone/>
            </a:pPr>
            <a:endParaRPr lang="en-US" sz="24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2400" b="1" dirty="0">
                <a:effectLst/>
              </a:rPr>
              <a:t>acid dyes</a:t>
            </a:r>
            <a:r>
              <a:rPr lang="en-US" sz="2400" dirty="0">
                <a:effectLst/>
              </a:rPr>
              <a:t> (cytoplasmic) – react with cationic groups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dirty="0">
                <a:effectLst/>
              </a:rPr>
              <a:t>    </a:t>
            </a:r>
            <a:r>
              <a:rPr lang="en-US" sz="2400" b="1" dirty="0" err="1">
                <a:solidFill>
                  <a:srgbClr val="FF99FF"/>
                </a:solidFill>
                <a:effectLst/>
              </a:rPr>
              <a:t>acidophilia</a:t>
            </a:r>
            <a:r>
              <a:rPr lang="en-US" sz="2400" dirty="0">
                <a:effectLst/>
              </a:rPr>
              <a:t> – acidophilic structures in the cell</a:t>
            </a:r>
            <a:endParaRPr lang="cs-CZ" sz="24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sz="2400" b="1" dirty="0">
                <a:solidFill>
                  <a:schemeClr val="bg2"/>
                </a:solidFill>
                <a:effectLst/>
              </a:rPr>
              <a:t>	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effectLst/>
              </a:rPr>
              <a:t>neutrophilia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2400" dirty="0">
                <a:effectLst/>
              </a:rPr>
              <a:t>– no reaction</a:t>
            </a:r>
          </a:p>
        </p:txBody>
      </p:sp>
    </p:spTree>
    <p:extLst>
      <p:ext uri="{BB962C8B-B14F-4D97-AF65-F5344CB8AC3E}">
        <p14:creationId xmlns:p14="http://schemas.microsoft.com/office/powerpoint/2010/main" val="2117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3373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 smtClean="0">
                <a:effectLst/>
              </a:rPr>
              <a:t>Practical lesson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effectLst/>
              </a:rPr>
              <a:t>Introduction</a:t>
            </a:r>
            <a:r>
              <a:rPr lang="cs-CZ" sz="2000" dirty="0" smtClean="0">
                <a:effectLst/>
              </a:rPr>
              <a:t>,  </a:t>
            </a:r>
            <a:r>
              <a:rPr lang="cs-CZ" sz="2000" dirty="0" err="1" smtClean="0">
                <a:effectLst/>
              </a:rPr>
              <a:t>presentation</a:t>
            </a:r>
            <a:r>
              <a:rPr lang="cs-CZ" sz="2000" dirty="0" smtClean="0">
                <a:effectLst/>
              </a:rPr>
              <a:t> (</a:t>
            </a:r>
            <a:r>
              <a:rPr lang="cs-CZ" sz="2000" dirty="0" err="1" smtClean="0">
                <a:effectLst/>
              </a:rPr>
              <a:t>demonstrated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topic</a:t>
            </a:r>
            <a:r>
              <a:rPr lang="cs-CZ" sz="2000" dirty="0" smtClean="0">
                <a:effectLst/>
              </a:rPr>
              <a:t>)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Y</a:t>
            </a:r>
            <a:r>
              <a:rPr lang="en-US" sz="2000" dirty="0" smtClean="0">
                <a:effectLst/>
              </a:rPr>
              <a:t>our individual work = study of the slides, schematic but precise drawing of tissue </a:t>
            </a:r>
            <a:r>
              <a:rPr lang="cs-CZ" sz="2000" dirty="0" err="1" smtClean="0">
                <a:effectLst/>
              </a:rPr>
              <a:t>stru</a:t>
            </a:r>
            <a:r>
              <a:rPr lang="en-US" sz="2000" dirty="0" err="1" smtClean="0">
                <a:effectLst/>
              </a:rPr>
              <a:t>cture</a:t>
            </a:r>
            <a:r>
              <a:rPr lang="en-US" sz="2000" dirty="0" smtClean="0">
                <a:effectLst/>
              </a:rPr>
              <a:t>, careful description. </a:t>
            </a:r>
            <a:r>
              <a:rPr lang="cs-CZ" sz="2000" dirty="0" err="1" smtClean="0">
                <a:effectLst/>
              </a:rPr>
              <a:t>The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result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of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your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work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is</a:t>
            </a:r>
            <a:r>
              <a:rPr lang="cs-CZ" sz="2000" dirty="0" smtClean="0">
                <a:effectLst/>
              </a:rPr>
              <a:t> PROTOCOL in </a:t>
            </a:r>
            <a:r>
              <a:rPr lang="cs-CZ" sz="2000" dirty="0" err="1" smtClean="0">
                <a:effectLst/>
              </a:rPr>
              <a:t>each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practice</a:t>
            </a:r>
            <a:r>
              <a:rPr lang="cs-CZ" sz="2000" dirty="0" smtClean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effectLst/>
              </a:rPr>
              <a:t>Students come prepared for practices  - </a:t>
            </a:r>
            <a:r>
              <a:rPr lang="cs-CZ" sz="2000" dirty="0" err="1" smtClean="0">
                <a:effectLst/>
              </a:rPr>
              <a:t>programmes</a:t>
            </a:r>
            <a:r>
              <a:rPr lang="cs-CZ" sz="2000" dirty="0" smtClean="0">
                <a:effectLst/>
              </a:rPr>
              <a:t> on</a:t>
            </a:r>
            <a:r>
              <a:rPr lang="en-US" sz="2000" dirty="0" smtClean="0">
                <a:effectLst/>
              </a:rPr>
              <a:t> pin-boards or dpt. webpage  </a:t>
            </a:r>
          </a:p>
          <a:p>
            <a:pPr>
              <a:lnSpc>
                <a:spcPct val="90000"/>
              </a:lnSpc>
            </a:pPr>
            <a:endParaRPr lang="en-US" sz="2000" u="sng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1" u="sng" dirty="0" smtClean="0">
                <a:effectLst/>
              </a:rPr>
              <a:t>Attendance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effectLst/>
              </a:rPr>
              <a:t>100% attendance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effectLst/>
              </a:rPr>
              <a:t>Substitution only in exceptional cases, after permissions from both the teacher of your group and the lesson where you plan to substitute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 smtClean="0">
                <a:effectLst/>
              </a:rPr>
              <a:t>Make a protocol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during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substitution</a:t>
            </a:r>
            <a:r>
              <a:rPr lang="en-US" sz="2000" dirty="0" smtClean="0">
                <a:effectLst/>
              </a:rPr>
              <a:t>, let it check and sign by the </a:t>
            </a:r>
            <a:r>
              <a:rPr lang="cs-CZ" sz="2000" dirty="0" err="1" smtClean="0">
                <a:effectLst/>
              </a:rPr>
              <a:t>chief</a:t>
            </a:r>
            <a:r>
              <a:rPr lang="cs-CZ" sz="2000" dirty="0" smtClean="0">
                <a:effectLst/>
              </a:rPr>
              <a:t> </a:t>
            </a:r>
            <a:r>
              <a:rPr lang="cs-CZ" sz="2000" dirty="0" err="1" smtClean="0">
                <a:effectLst/>
              </a:rPr>
              <a:t>teacher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37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250825" y="250825"/>
            <a:ext cx="87550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/>
              <a:t>Staining methods:</a:t>
            </a:r>
            <a:r>
              <a:rPr lang="en-US" sz="2400" b="1" u="sng">
                <a:solidFill>
                  <a:schemeClr val="tx2"/>
                </a:solidFill>
              </a:rPr>
              <a:t/>
            </a:r>
            <a:br>
              <a:rPr lang="en-US" sz="2400" b="1" u="sng">
                <a:solidFill>
                  <a:schemeClr val="tx2"/>
                </a:solidFill>
              </a:rPr>
            </a:br>
            <a:r>
              <a:rPr lang="en-US" sz="2000" u="sng">
                <a:solidFill>
                  <a:schemeClr val="tx2"/>
                </a:solidFill>
              </a:rPr>
              <a:t>routine</a:t>
            </a:r>
            <a:r>
              <a:rPr lang="en-US" sz="2000">
                <a:solidFill>
                  <a:schemeClr val="tx2"/>
                </a:solidFill>
              </a:rPr>
              <a:t> – HE, AZAN</a:t>
            </a:r>
          </a:p>
          <a:p>
            <a:r>
              <a:rPr lang="en-US" sz="2000"/>
              <a:t>(demonstrate all components of tissue)</a:t>
            </a:r>
          </a:p>
          <a:p>
            <a:r>
              <a:rPr lang="en-US" sz="2000" u="sng"/>
              <a:t/>
            </a:r>
            <a:br>
              <a:rPr lang="en-US" sz="2000" u="sng"/>
            </a:br>
            <a:endParaRPr lang="en-US" sz="2000" u="sng"/>
          </a:p>
          <a:p>
            <a:endParaRPr lang="en-US" sz="2000" u="sng"/>
          </a:p>
          <a:p>
            <a:endParaRPr lang="en-US" sz="2000" u="sng"/>
          </a:p>
          <a:p>
            <a:endParaRPr lang="en-US" sz="2000" u="sng">
              <a:solidFill>
                <a:schemeClr val="tx2"/>
              </a:solidFill>
            </a:endParaRPr>
          </a:p>
          <a:p>
            <a:endParaRPr lang="en-US" sz="2000" u="sng">
              <a:solidFill>
                <a:schemeClr val="tx2"/>
              </a:solidFill>
            </a:endParaRPr>
          </a:p>
          <a:p>
            <a:r>
              <a:rPr lang="en-US" sz="2000" u="sng">
                <a:solidFill>
                  <a:schemeClr val="tx2"/>
                </a:solidFill>
              </a:rPr>
              <a:t>special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  <a:p>
            <a:r>
              <a:rPr lang="en-US" sz="2000"/>
              <a:t>visualizes only special structures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>
                <a:solidFill>
                  <a:schemeClr val="tx2"/>
                </a:solidFill>
              </a:rPr>
              <a:t>                                      </a:t>
            </a:r>
          </a:p>
          <a:p>
            <a:r>
              <a:rPr lang="en-US" sz="2000">
                <a:solidFill>
                  <a:schemeClr val="tx2"/>
                </a:solidFill>
              </a:rPr>
              <a:t>                                            </a:t>
            </a:r>
            <a:r>
              <a:rPr lang="en-US" sz="2000" u="sng">
                <a:solidFill>
                  <a:schemeClr val="tx2"/>
                </a:solidFill>
              </a:rPr>
              <a:t>impregnation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  <a:p>
            <a:r>
              <a:rPr lang="en-US" sz="2000"/>
              <a:t>                                            by silver salt for detection </a:t>
            </a:r>
          </a:p>
          <a:p>
            <a:r>
              <a:rPr lang="en-US" sz="2000"/>
              <a:t>                                            of nerve or reticular fibers </a:t>
            </a:r>
          </a:p>
          <a:p>
            <a:r>
              <a:rPr lang="en-US" sz="2000"/>
              <a:t>                                     </a:t>
            </a:r>
          </a:p>
        </p:txBody>
      </p:sp>
      <p:pic>
        <p:nvPicPr>
          <p:cNvPr id="187395" name="Picture 3" descr="N_UR_KD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33375"/>
            <a:ext cx="38877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6" name="Picture 4" descr="Masson-Trichrome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2089150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7" name="Picture 5" descr="HistologySlidesOriginal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100262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8" name="Picture 6" descr="DSCN09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473450"/>
            <a:ext cx="22669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5127625" y="-12700"/>
            <a:ext cx="400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HE – the most frequent used method</a:t>
            </a:r>
          </a:p>
        </p:txBody>
      </p:sp>
      <p:pic>
        <p:nvPicPr>
          <p:cNvPr id="187400" name="Picture 8" descr="1144-3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2000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2195513" y="3971925"/>
            <a:ext cx="2422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i="1"/>
              <a:t>Lipid droplets </a:t>
            </a:r>
          </a:p>
          <a:p>
            <a:r>
              <a:rPr lang="en-US" sz="1600" i="1"/>
              <a:t>detected by oil red</a:t>
            </a:r>
          </a:p>
        </p:txBody>
      </p:sp>
    </p:spTree>
    <p:extLst>
      <p:ext uri="{BB962C8B-B14F-4D97-AF65-F5344CB8AC3E}">
        <p14:creationId xmlns:p14="http://schemas.microsoft.com/office/powerpoint/2010/main" val="28199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</a:rPr>
              <a:t>ROUTINE STAINING with HEMATOXYLINE – EOSIN (HE)</a:t>
            </a:r>
            <a:r>
              <a:rPr lang="en-US" sz="4000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>
                <a:effectLst/>
              </a:rPr>
              <a:t>Hematoxyline – basic (nuclear) dye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>
                <a:effectLst/>
              </a:rPr>
              <a:t>Eosin – acid (cytoplasmic dye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800" b="1" u="sng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u="sng">
                <a:effectLst/>
              </a:rPr>
              <a:t>Staining procedure</a:t>
            </a:r>
            <a:r>
              <a:rPr lang="en-US" sz="2000">
                <a:effectLst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paraffin must be removed (dissolved) by xylene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sections are rehydrated in descending series of ethanol (100% </a:t>
            </a:r>
            <a:r>
              <a:rPr lang="en-US" sz="2000">
                <a:effectLst/>
                <a:sym typeface="Wingdings 3" panose="05040102010807070707" pitchFamily="18" charset="2"/>
              </a:rPr>
              <a:t></a:t>
            </a:r>
            <a:r>
              <a:rPr lang="en-US" sz="2000">
                <a:effectLst/>
              </a:rPr>
              <a:t>96% </a:t>
            </a:r>
            <a:r>
              <a:rPr lang="en-US" sz="2000">
                <a:effectLst/>
                <a:sym typeface="Wingdings 3" panose="05040102010807070707" pitchFamily="18" charset="2"/>
              </a:rPr>
              <a:t>80%</a:t>
            </a:r>
            <a:r>
              <a:rPr lang="en-US" sz="2000">
                <a:effectLst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staining with hematoxyline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differentiation in acid ethanol and water (excess of dye is removed)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staining with eosin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rinsing in water (excess of dye is removed)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dehydration in graded ethanol series (80% </a:t>
            </a:r>
            <a:r>
              <a:rPr lang="en-US" sz="2000">
                <a:effectLst/>
                <a:sym typeface="Wingdings 3" panose="05040102010807070707" pitchFamily="18" charset="2"/>
              </a:rPr>
              <a:t>96%</a:t>
            </a:r>
            <a:r>
              <a:rPr lang="en-US" sz="2000">
                <a:effectLst/>
              </a:rPr>
              <a:t> </a:t>
            </a:r>
            <a:r>
              <a:rPr lang="en-US" sz="2000">
                <a:effectLst/>
                <a:sym typeface="Wingdings 3" panose="05040102010807070707" pitchFamily="18" charset="2"/>
              </a:rPr>
              <a:t></a:t>
            </a:r>
            <a:r>
              <a:rPr lang="en-US" sz="2000">
                <a:effectLst/>
              </a:rPr>
              <a:t>100%)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</a:rPr>
              <a:t>clearing in xylene</a:t>
            </a:r>
          </a:p>
        </p:txBody>
      </p:sp>
      <p:pic>
        <p:nvPicPr>
          <p:cNvPr id="188420" name="Picture 4" descr="vertical staining j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41" y="838830"/>
            <a:ext cx="1395383" cy="19313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3" name="Picture 3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4" name="Picture 4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5" name="Picture 5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628775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6" name="Picture 6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7" name="Picture 7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914400" cy="1019175"/>
          </a:xfrm>
          <a:prstGeom prst="rect">
            <a:avLst/>
          </a:prstGeom>
          <a:solidFill>
            <a:srgbClr val="6600CC"/>
          </a:solidFill>
          <a:ln w="76200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89448" name="Picture 8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28775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9" name="Picture 9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0" name="Picture 10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24400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1" name="Picture 11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24400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2" name="Picture 12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4400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3" name="Picture 13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24400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4" name="Picture 14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914400" cy="1019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5" name="Picture 15" descr="http://www.aname.es/microscopia/ems/histology/HIST4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24400"/>
            <a:ext cx="9144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0" y="2708275"/>
            <a:ext cx="91440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/>
              <a:t>       </a:t>
            </a:r>
            <a:r>
              <a:rPr lang="cs-CZ" sz="1400" dirty="0" smtClean="0"/>
              <a:t>        </a:t>
            </a:r>
            <a:r>
              <a:rPr lang="cs-CZ" sz="1400" dirty="0"/>
              <a:t>Xylen I       </a:t>
            </a:r>
            <a:r>
              <a:rPr lang="cs-CZ" sz="1400" dirty="0" smtClean="0"/>
              <a:t>       Xylen II                  </a:t>
            </a:r>
            <a:r>
              <a:rPr lang="cs-CZ" sz="1400" dirty="0"/>
              <a:t>100%         </a:t>
            </a:r>
            <a:r>
              <a:rPr lang="cs-CZ" sz="1400" dirty="0" smtClean="0"/>
              <a:t>         </a:t>
            </a:r>
            <a:r>
              <a:rPr lang="cs-CZ" sz="1400" dirty="0"/>
              <a:t>96%           </a:t>
            </a:r>
            <a:r>
              <a:rPr lang="cs-CZ" sz="1400" dirty="0" smtClean="0"/>
              <a:t>            </a:t>
            </a:r>
            <a:r>
              <a:rPr lang="cs-CZ" sz="1400" dirty="0"/>
              <a:t>H</a:t>
            </a:r>
            <a:r>
              <a:rPr lang="cs-CZ" sz="1400" baseline="-25000" dirty="0"/>
              <a:t>2</a:t>
            </a:r>
            <a:r>
              <a:rPr lang="cs-CZ" sz="1400" dirty="0"/>
              <a:t>O     </a:t>
            </a:r>
            <a:r>
              <a:rPr lang="cs-CZ" sz="1400" dirty="0" smtClean="0"/>
              <a:t>        </a:t>
            </a:r>
            <a:r>
              <a:rPr lang="cs-CZ" sz="1400" dirty="0"/>
              <a:t>hematoxyline       </a:t>
            </a:r>
            <a:r>
              <a:rPr lang="cs-CZ" sz="1400" dirty="0" smtClean="0"/>
              <a:t>   </a:t>
            </a:r>
            <a:r>
              <a:rPr lang="cs-CZ" sz="1400" dirty="0" err="1" smtClean="0"/>
              <a:t>acidic</a:t>
            </a:r>
            <a:endParaRPr lang="cs-CZ" sz="1400" dirty="0"/>
          </a:p>
          <a:p>
            <a:r>
              <a:rPr lang="cs-CZ" sz="1400" dirty="0"/>
              <a:t>                                              </a:t>
            </a:r>
            <a:r>
              <a:rPr lang="cs-CZ" sz="1400" dirty="0" smtClean="0"/>
              <a:t>                        </a:t>
            </a:r>
            <a:r>
              <a:rPr lang="cs-CZ" sz="1400" dirty="0" err="1"/>
              <a:t>ethanol</a:t>
            </a:r>
            <a:r>
              <a:rPr lang="cs-CZ" sz="1400" dirty="0"/>
              <a:t>      </a:t>
            </a:r>
            <a:r>
              <a:rPr lang="cs-CZ" sz="1400" dirty="0" smtClean="0"/>
              <a:t>      </a:t>
            </a:r>
            <a:r>
              <a:rPr lang="cs-CZ" sz="1400" dirty="0" err="1"/>
              <a:t>ethanol</a:t>
            </a:r>
            <a:r>
              <a:rPr lang="cs-CZ" sz="1400" dirty="0"/>
              <a:t>                                                 </a:t>
            </a:r>
            <a:r>
              <a:rPr lang="cs-CZ" sz="1400" dirty="0" smtClean="0"/>
              <a:t>                          </a:t>
            </a:r>
            <a:r>
              <a:rPr lang="cs-CZ" sz="1400" dirty="0" err="1" smtClean="0"/>
              <a:t>ethanol</a:t>
            </a:r>
            <a:endParaRPr lang="cs-CZ" sz="1400" dirty="0"/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0" y="5805488"/>
            <a:ext cx="91440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/>
              <a:t>          </a:t>
            </a:r>
            <a:r>
              <a:rPr lang="cs-CZ" sz="1400" dirty="0" smtClean="0"/>
              <a:t>        Xylen </a:t>
            </a:r>
            <a:r>
              <a:rPr lang="cs-CZ" sz="1400" dirty="0"/>
              <a:t>IV        </a:t>
            </a:r>
            <a:r>
              <a:rPr lang="cs-CZ" sz="1400" dirty="0" smtClean="0"/>
              <a:t>    xylen </a:t>
            </a:r>
            <a:r>
              <a:rPr lang="cs-CZ" sz="1400" dirty="0"/>
              <a:t>III      </a:t>
            </a:r>
            <a:r>
              <a:rPr lang="cs-CZ" sz="1400" dirty="0" smtClean="0"/>
              <a:t>         </a:t>
            </a:r>
            <a:r>
              <a:rPr lang="cs-CZ" sz="1400" dirty="0"/>
              <a:t>100%          </a:t>
            </a:r>
            <a:r>
              <a:rPr lang="cs-CZ" sz="1400" dirty="0" smtClean="0"/>
              <a:t>            </a:t>
            </a:r>
            <a:r>
              <a:rPr lang="cs-CZ" sz="1400" dirty="0"/>
              <a:t>96%        </a:t>
            </a:r>
            <a:r>
              <a:rPr lang="cs-CZ" sz="1400" dirty="0" smtClean="0"/>
              <a:t>             </a:t>
            </a:r>
            <a:r>
              <a:rPr lang="cs-CZ" sz="1400" dirty="0"/>
              <a:t>H</a:t>
            </a:r>
            <a:r>
              <a:rPr lang="cs-CZ" sz="1400" baseline="-25000" dirty="0"/>
              <a:t>2</a:t>
            </a:r>
            <a:r>
              <a:rPr lang="cs-CZ" sz="1400" dirty="0"/>
              <a:t>O       </a:t>
            </a:r>
            <a:r>
              <a:rPr lang="cs-CZ" sz="1400" dirty="0" smtClean="0"/>
              <a:t>            </a:t>
            </a:r>
            <a:r>
              <a:rPr lang="cs-CZ" sz="1400" dirty="0" err="1"/>
              <a:t>eosin</a:t>
            </a:r>
            <a:r>
              <a:rPr lang="cs-CZ" sz="1400" dirty="0"/>
              <a:t>   </a:t>
            </a:r>
            <a:r>
              <a:rPr lang="cs-CZ" sz="1400" dirty="0" smtClean="0"/>
              <a:t>                   </a:t>
            </a:r>
            <a:r>
              <a:rPr lang="cs-CZ" sz="1400" dirty="0"/>
              <a:t>H</a:t>
            </a:r>
            <a:r>
              <a:rPr lang="cs-CZ" sz="1400" baseline="-25000" dirty="0"/>
              <a:t>2</a:t>
            </a:r>
            <a:r>
              <a:rPr lang="cs-CZ" sz="1400" dirty="0"/>
              <a:t>O        </a:t>
            </a:r>
          </a:p>
          <a:p>
            <a:r>
              <a:rPr lang="cs-CZ" sz="1400" dirty="0"/>
              <a:t>                                                  </a:t>
            </a:r>
            <a:r>
              <a:rPr lang="cs-CZ" sz="1400" dirty="0" err="1"/>
              <a:t>ethanol</a:t>
            </a:r>
            <a:r>
              <a:rPr lang="cs-CZ" sz="1400" dirty="0"/>
              <a:t>            </a:t>
            </a:r>
            <a:r>
              <a:rPr lang="cs-CZ" sz="1400" dirty="0" err="1"/>
              <a:t>ethanol</a:t>
            </a:r>
            <a:endParaRPr lang="cs-CZ" sz="1400" dirty="0"/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2339975" y="0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HEMATOXYLINE – EOSIN (HE)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0" y="765175"/>
            <a:ext cx="946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1E049E"/>
                </a:solidFill>
              </a:rPr>
              <a:t>       Deparaffination        Rehydration        Washing    Staining    Differentiation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303213" y="3789363"/>
            <a:ext cx="815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1E049E"/>
                </a:solidFill>
              </a:rPr>
              <a:t>          Clearing            Dehydration          Washing    Staining    Washing</a:t>
            </a:r>
          </a:p>
        </p:txBody>
      </p:sp>
      <p:sp>
        <p:nvSpPr>
          <p:cNvPr id="189461" name="AutoShape 21"/>
          <p:cNvSpPr>
            <a:spLocks noChangeArrowheads="1"/>
          </p:cNvSpPr>
          <p:nvPr/>
        </p:nvSpPr>
        <p:spPr bwMode="auto">
          <a:xfrm>
            <a:off x="1042988" y="1268413"/>
            <a:ext cx="1008062" cy="288925"/>
          </a:xfrm>
          <a:prstGeom prst="curvedDownArrow">
            <a:avLst>
              <a:gd name="adj1" fmla="val 69780"/>
              <a:gd name="adj2" fmla="val 1395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2" name="AutoShape 22"/>
          <p:cNvSpPr>
            <a:spLocks noChangeArrowheads="1"/>
          </p:cNvSpPr>
          <p:nvPr/>
        </p:nvSpPr>
        <p:spPr bwMode="auto">
          <a:xfrm>
            <a:off x="2124075" y="1268413"/>
            <a:ext cx="1008063" cy="288925"/>
          </a:xfrm>
          <a:prstGeom prst="curvedDownArrow">
            <a:avLst>
              <a:gd name="adj1" fmla="val 69780"/>
              <a:gd name="adj2" fmla="val 1395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3" name="AutoShape 23"/>
          <p:cNvSpPr>
            <a:spLocks noChangeArrowheads="1"/>
          </p:cNvSpPr>
          <p:nvPr/>
        </p:nvSpPr>
        <p:spPr bwMode="auto">
          <a:xfrm>
            <a:off x="3276600" y="1268413"/>
            <a:ext cx="1008063" cy="288925"/>
          </a:xfrm>
          <a:prstGeom prst="curvedDownArrow">
            <a:avLst>
              <a:gd name="adj1" fmla="val 69780"/>
              <a:gd name="adj2" fmla="val 1395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4" name="AutoShape 24"/>
          <p:cNvSpPr>
            <a:spLocks noChangeArrowheads="1"/>
          </p:cNvSpPr>
          <p:nvPr/>
        </p:nvSpPr>
        <p:spPr bwMode="auto">
          <a:xfrm>
            <a:off x="4356100" y="1268413"/>
            <a:ext cx="1008063" cy="288925"/>
          </a:xfrm>
          <a:prstGeom prst="curvedDownArrow">
            <a:avLst>
              <a:gd name="adj1" fmla="val 69780"/>
              <a:gd name="adj2" fmla="val 1395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5" name="AutoShape 25"/>
          <p:cNvSpPr>
            <a:spLocks noChangeArrowheads="1"/>
          </p:cNvSpPr>
          <p:nvPr/>
        </p:nvSpPr>
        <p:spPr bwMode="auto">
          <a:xfrm>
            <a:off x="5508625" y="1196975"/>
            <a:ext cx="1008063" cy="288925"/>
          </a:xfrm>
          <a:prstGeom prst="curvedDownArrow">
            <a:avLst>
              <a:gd name="adj1" fmla="val 69780"/>
              <a:gd name="adj2" fmla="val 1395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6" name="AutoShape 26"/>
          <p:cNvSpPr>
            <a:spLocks noChangeArrowheads="1"/>
          </p:cNvSpPr>
          <p:nvPr/>
        </p:nvSpPr>
        <p:spPr bwMode="auto">
          <a:xfrm>
            <a:off x="6732588" y="1196975"/>
            <a:ext cx="1008062" cy="288925"/>
          </a:xfrm>
          <a:prstGeom prst="curvedDownArrow">
            <a:avLst>
              <a:gd name="adj1" fmla="val 69780"/>
              <a:gd name="adj2" fmla="val 1395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7" name="AutoShape 27"/>
          <p:cNvSpPr>
            <a:spLocks noChangeArrowheads="1"/>
          </p:cNvSpPr>
          <p:nvPr/>
        </p:nvSpPr>
        <p:spPr bwMode="auto">
          <a:xfrm rot="5212000">
            <a:off x="1322388" y="4013200"/>
            <a:ext cx="377825" cy="936625"/>
          </a:xfrm>
          <a:prstGeom prst="curvedRightArrow">
            <a:avLst>
              <a:gd name="adj1" fmla="val 49580"/>
              <a:gd name="adj2" fmla="val 991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8" name="AutoShape 28"/>
          <p:cNvSpPr>
            <a:spLocks noChangeArrowheads="1"/>
          </p:cNvSpPr>
          <p:nvPr/>
        </p:nvSpPr>
        <p:spPr bwMode="auto">
          <a:xfrm rot="5212000">
            <a:off x="2474913" y="4013200"/>
            <a:ext cx="377825" cy="936625"/>
          </a:xfrm>
          <a:prstGeom prst="curvedRightArrow">
            <a:avLst>
              <a:gd name="adj1" fmla="val 49580"/>
              <a:gd name="adj2" fmla="val 991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69" name="AutoShape 29"/>
          <p:cNvSpPr>
            <a:spLocks noChangeArrowheads="1"/>
          </p:cNvSpPr>
          <p:nvPr/>
        </p:nvSpPr>
        <p:spPr bwMode="auto">
          <a:xfrm rot="5212000">
            <a:off x="3627438" y="4013200"/>
            <a:ext cx="377825" cy="936625"/>
          </a:xfrm>
          <a:prstGeom prst="curvedRightArrow">
            <a:avLst>
              <a:gd name="adj1" fmla="val 49580"/>
              <a:gd name="adj2" fmla="val 991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70" name="AutoShape 30"/>
          <p:cNvSpPr>
            <a:spLocks noChangeArrowheads="1"/>
          </p:cNvSpPr>
          <p:nvPr/>
        </p:nvSpPr>
        <p:spPr bwMode="auto">
          <a:xfrm rot="5212000">
            <a:off x="4851400" y="4013200"/>
            <a:ext cx="377825" cy="936625"/>
          </a:xfrm>
          <a:prstGeom prst="curvedRightArrow">
            <a:avLst>
              <a:gd name="adj1" fmla="val 49580"/>
              <a:gd name="adj2" fmla="val 991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71" name="AutoShape 31"/>
          <p:cNvSpPr>
            <a:spLocks noChangeArrowheads="1"/>
          </p:cNvSpPr>
          <p:nvPr/>
        </p:nvSpPr>
        <p:spPr bwMode="auto">
          <a:xfrm rot="5212000">
            <a:off x="6003925" y="3941763"/>
            <a:ext cx="377825" cy="936625"/>
          </a:xfrm>
          <a:prstGeom prst="curvedRightArrow">
            <a:avLst>
              <a:gd name="adj1" fmla="val 49580"/>
              <a:gd name="adj2" fmla="val 991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72" name="AutoShape 32"/>
          <p:cNvSpPr>
            <a:spLocks noChangeArrowheads="1"/>
          </p:cNvSpPr>
          <p:nvPr/>
        </p:nvSpPr>
        <p:spPr bwMode="auto">
          <a:xfrm rot="5212000">
            <a:off x="7156450" y="3941763"/>
            <a:ext cx="377825" cy="936625"/>
          </a:xfrm>
          <a:prstGeom prst="curvedRightArrow">
            <a:avLst>
              <a:gd name="adj1" fmla="val 49580"/>
              <a:gd name="adj2" fmla="val 991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9473" name="AutoShape 33"/>
          <p:cNvSpPr>
            <a:spLocks noChangeArrowheads="1"/>
          </p:cNvSpPr>
          <p:nvPr/>
        </p:nvSpPr>
        <p:spPr bwMode="auto">
          <a:xfrm>
            <a:off x="8532813" y="2133600"/>
            <a:ext cx="431800" cy="3455988"/>
          </a:xfrm>
          <a:prstGeom prst="curvedLeftArrow">
            <a:avLst>
              <a:gd name="adj1" fmla="val 160074"/>
              <a:gd name="adj2" fmla="val 32014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9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sz="3200" u="sng">
                <a:solidFill>
                  <a:schemeClr val="tx1"/>
                </a:solidFill>
                <a:effectLst/>
              </a:rPr>
              <a:t>Staining results: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981075"/>
            <a:ext cx="836295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u="sng" dirty="0">
                <a:effectLst/>
              </a:rPr>
              <a:t>HE</a:t>
            </a:r>
            <a:r>
              <a:rPr lang="en-US" sz="2000" u="sng" dirty="0">
                <a:effectLst/>
              </a:rPr>
              <a:t> </a:t>
            </a:r>
            <a:r>
              <a:rPr lang="en-US" sz="2000" dirty="0">
                <a:effectLst/>
              </a:rPr>
              <a:t>= </a:t>
            </a:r>
            <a:r>
              <a:rPr lang="en-US" sz="2000" b="1" i="1" dirty="0" err="1">
                <a:solidFill>
                  <a:srgbClr val="6600FF"/>
                </a:solidFill>
                <a:effectLst/>
              </a:rPr>
              <a:t>Hematoxyline</a:t>
            </a:r>
            <a:r>
              <a:rPr lang="en-US" sz="2000" i="1" dirty="0">
                <a:effectLst/>
              </a:rPr>
              <a:t> – </a:t>
            </a:r>
            <a:r>
              <a:rPr lang="en-US" sz="2000" b="1" i="1" dirty="0">
                <a:solidFill>
                  <a:srgbClr val="FF3300"/>
                </a:solidFill>
                <a:effectLst/>
              </a:rPr>
              <a:t>Eosin</a:t>
            </a:r>
            <a:r>
              <a:rPr lang="en-US" sz="2000" dirty="0"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nuclei – bright clear blue or dark </a:t>
            </a:r>
            <a:r>
              <a:rPr lang="en-US" sz="2000" u="sng" dirty="0">
                <a:effectLst/>
              </a:rPr>
              <a:t>violet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cytoplasm and collagen fibers – </a:t>
            </a:r>
            <a:r>
              <a:rPr lang="en-US" sz="2000" u="sng" dirty="0">
                <a:effectLst/>
              </a:rPr>
              <a:t>pink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muscle tissue – red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dirty="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</a:t>
            </a:r>
            <a:endParaRPr lang="en-US" sz="2000" u="sng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b="1" u="sng" dirty="0">
                <a:effectLst/>
              </a:rPr>
              <a:t>HES</a:t>
            </a:r>
            <a:r>
              <a:rPr lang="en-US" sz="2000" u="sng" dirty="0">
                <a:effectLst/>
              </a:rPr>
              <a:t> </a:t>
            </a:r>
            <a:r>
              <a:rPr lang="en-US" sz="2000" dirty="0">
                <a:effectLst/>
              </a:rPr>
              <a:t>= </a:t>
            </a:r>
            <a:r>
              <a:rPr lang="en-US" sz="2000" b="1" i="1" dirty="0" err="1">
                <a:solidFill>
                  <a:srgbClr val="6600FF"/>
                </a:solidFill>
                <a:effectLst/>
              </a:rPr>
              <a:t>Hematoxyline</a:t>
            </a:r>
            <a:r>
              <a:rPr lang="en-US" sz="2000" i="1" dirty="0">
                <a:effectLst/>
              </a:rPr>
              <a:t> – </a:t>
            </a:r>
            <a:r>
              <a:rPr lang="en-US" sz="2000" b="1" i="1" dirty="0">
                <a:solidFill>
                  <a:srgbClr val="FF3300"/>
                </a:solidFill>
                <a:effectLst/>
              </a:rPr>
              <a:t>Eosin</a:t>
            </a:r>
            <a:r>
              <a:rPr lang="en-US" sz="2000" i="1" dirty="0">
                <a:effectLst/>
              </a:rPr>
              <a:t> – </a:t>
            </a:r>
            <a:r>
              <a:rPr lang="en-US" sz="2000" b="1" i="1" dirty="0" err="1">
                <a:solidFill>
                  <a:srgbClr val="E6AF00"/>
                </a:solidFill>
                <a:effectLst/>
              </a:rPr>
              <a:t>Safron</a:t>
            </a:r>
            <a:endParaRPr lang="en-US" sz="2000" b="1" i="1" dirty="0">
              <a:solidFill>
                <a:srgbClr val="E6AF00"/>
              </a:solidFill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connective tissue – </a:t>
            </a:r>
            <a:r>
              <a:rPr lang="en-US" sz="2000" u="sng" dirty="0">
                <a:effectLst/>
              </a:rPr>
              <a:t>yellow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u="sng" dirty="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</a:t>
            </a:r>
            <a:endParaRPr lang="en-US" sz="2000" u="sng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b="1" u="sng" dirty="0">
                <a:effectLst/>
              </a:rPr>
              <a:t>AZAN</a:t>
            </a:r>
            <a:r>
              <a:rPr lang="en-US" sz="2000" u="sng" dirty="0">
                <a:effectLst/>
              </a:rPr>
              <a:t> </a:t>
            </a:r>
            <a:r>
              <a:rPr lang="en-US" sz="2000" dirty="0">
                <a:effectLst/>
              </a:rPr>
              <a:t>= </a:t>
            </a:r>
            <a:r>
              <a:rPr lang="en-US" sz="2000" b="1" i="1" dirty="0" err="1">
                <a:solidFill>
                  <a:srgbClr val="FF3399"/>
                </a:solidFill>
                <a:effectLst/>
              </a:rPr>
              <a:t>AZocarmin</a:t>
            </a:r>
            <a:r>
              <a:rPr lang="en-US" sz="2000" i="1" dirty="0">
                <a:effectLst/>
              </a:rPr>
              <a:t> – </a:t>
            </a:r>
            <a:r>
              <a:rPr lang="en-US" sz="2000" b="1" i="1" dirty="0" err="1">
                <a:solidFill>
                  <a:srgbClr val="3366FF"/>
                </a:solidFill>
                <a:effectLst/>
              </a:rPr>
              <a:t>ANiline</a:t>
            </a:r>
            <a:r>
              <a:rPr lang="en-US" sz="2000" b="1" i="1" dirty="0">
                <a:solidFill>
                  <a:srgbClr val="3366FF"/>
                </a:solidFill>
                <a:effectLst/>
              </a:rPr>
              <a:t> blue</a:t>
            </a:r>
            <a:r>
              <a:rPr lang="en-US" sz="2000" i="1" dirty="0">
                <a:effectLst/>
              </a:rPr>
              <a:t> – </a:t>
            </a:r>
            <a:r>
              <a:rPr lang="en-US" sz="2000" b="1" i="1" dirty="0">
                <a:solidFill>
                  <a:srgbClr val="EE6612"/>
                </a:solidFill>
                <a:effectLst/>
              </a:rPr>
              <a:t>orange G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nuclei – red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erythrocytes – orange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muscle – red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>
                <a:effectLst/>
              </a:rPr>
              <a:t>   collagen fibers – </a:t>
            </a:r>
            <a:r>
              <a:rPr lang="en-US" sz="2000" u="sng" dirty="0">
                <a:effectLst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3215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A hand holding a slide with a red-stained sampl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77336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1" name="Picture 3" descr="mhe_st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3128962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2" name="Picture 4" descr="tray_of_mhe_oyster_sli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290">
            <a:off x="4572000" y="3068638"/>
            <a:ext cx="359886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3" name="Picture 5" descr="vertical staining jar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14382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455738" y="2003425"/>
            <a:ext cx="92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cuvette</a:t>
            </a:r>
          </a:p>
        </p:txBody>
      </p:sp>
      <p:pic>
        <p:nvPicPr>
          <p:cNvPr id="191495" name="Picture 7" descr="http://homer.hsr.ornl.gov/CBPS/Arraytechnology/WashSTD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2457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751138" y="4092575"/>
            <a:ext cx="646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flask</a:t>
            </a:r>
          </a:p>
        </p:txBody>
      </p:sp>
      <p:pic>
        <p:nvPicPr>
          <p:cNvPr id="191497" name="Picture 9" descr="http://www.bio-optica.it/gfx/set%203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047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2535238" y="5819775"/>
            <a:ext cx="1444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slides holder</a:t>
            </a:r>
          </a:p>
          <a:p>
            <a:r>
              <a:rPr lang="cs-CZ"/>
              <a:t>(basket)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158750" y="60325"/>
            <a:ext cx="1624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Staining tools:</a:t>
            </a:r>
          </a:p>
        </p:txBody>
      </p:sp>
    </p:spTree>
    <p:extLst>
      <p:ext uri="{BB962C8B-B14F-4D97-AF65-F5344CB8AC3E}">
        <p14:creationId xmlns:p14="http://schemas.microsoft.com/office/powerpoint/2010/main" val="21844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Automatic slide stainer</a:t>
            </a:r>
          </a:p>
        </p:txBody>
      </p:sp>
      <p:pic>
        <p:nvPicPr>
          <p:cNvPr id="192515" name="Picture 3" descr="SHANDON LIPSHAW VARISTIAN 24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424815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516" name="Picture 4" descr="vertical staining j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4149725"/>
            <a:ext cx="1917700" cy="265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7" name="Line 5"/>
          <p:cNvSpPr>
            <a:spLocks noChangeShapeType="1"/>
          </p:cNvSpPr>
          <p:nvPr/>
        </p:nvSpPr>
        <p:spPr bwMode="auto">
          <a:xfrm flipH="1" flipV="1">
            <a:off x="3059113" y="3860800"/>
            <a:ext cx="3817937" cy="7921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643438" y="2795588"/>
            <a:ext cx="409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staining set of boxes with media </a:t>
            </a:r>
          </a:p>
        </p:txBody>
      </p:sp>
    </p:spTree>
    <p:extLst>
      <p:ext uri="{BB962C8B-B14F-4D97-AF65-F5344CB8AC3E}">
        <p14:creationId xmlns:p14="http://schemas.microsoft.com/office/powerpoint/2010/main" val="31679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1"/>
                </a:solidFill>
                <a:effectLst/>
              </a:rPr>
              <a:t>MOUNTING</a:t>
            </a:r>
            <a:r>
              <a:rPr lang="cs-CZ" sz="3600" dirty="0">
                <a:solidFill>
                  <a:schemeClr val="tx1"/>
                </a:solidFill>
                <a:effectLst/>
              </a:rPr>
              <a:t/>
            </a:r>
            <a:br>
              <a:rPr lang="cs-CZ" sz="3600" dirty="0">
                <a:solidFill>
                  <a:schemeClr val="tx1"/>
                </a:solidFill>
                <a:effectLst/>
              </a:rPr>
            </a:br>
            <a:endParaRPr lang="cs-CZ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8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sz="2000">
                <a:effectLst/>
              </a:rPr>
              <a:t>Finally, p</a:t>
            </a:r>
            <a:r>
              <a:rPr lang="en-US" sz="2000">
                <a:effectLst/>
              </a:rPr>
              <a:t>reparates are closed with coverslip (coverglass) to </a:t>
            </a:r>
            <a:r>
              <a:rPr lang="cs-CZ" sz="2000">
                <a:effectLst/>
              </a:rPr>
              <a:t> form a </a:t>
            </a:r>
            <a:r>
              <a:rPr lang="en-US" sz="2000" u="sng">
                <a:effectLst/>
              </a:rPr>
              <a:t>permanent preparate</a:t>
            </a:r>
            <a:r>
              <a:rPr lang="en-US" sz="2000">
                <a:effectLst/>
              </a:rPr>
              <a:t>. Small amount of mounting medium must be placed between stained section and </a:t>
            </a:r>
            <a:r>
              <a:rPr lang="cs-CZ" sz="2000">
                <a:effectLst/>
              </a:rPr>
              <a:t>the </a:t>
            </a:r>
            <a:r>
              <a:rPr lang="en-US" sz="2000">
                <a:effectLst/>
              </a:rPr>
              <a:t>coverslip.</a:t>
            </a:r>
          </a:p>
          <a:p>
            <a:pPr>
              <a:lnSpc>
                <a:spcPct val="80000"/>
              </a:lnSpc>
            </a:pPr>
            <a:endParaRPr lang="en-US" sz="20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endParaRPr lang="cs-CZ" sz="1900">
              <a:effectLst/>
            </a:endParaRPr>
          </a:p>
          <a:p>
            <a:pPr>
              <a:lnSpc>
                <a:spcPct val="80000"/>
              </a:lnSpc>
            </a:pPr>
            <a:endParaRPr lang="en-US" sz="19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effectLst/>
              </a:rPr>
              <a:t>Mounting media</a:t>
            </a:r>
            <a:r>
              <a:rPr lang="en-US" sz="2000">
                <a:effectLst/>
              </a:rPr>
              <a:t>: soluble in xylene – </a:t>
            </a:r>
            <a:r>
              <a:rPr lang="en-US" sz="2000" b="1">
                <a:effectLst/>
              </a:rPr>
              <a:t>canada balsam</a:t>
            </a:r>
            <a:r>
              <a:rPr lang="en-US" sz="2000">
                <a:effectLst/>
              </a:rPr>
              <a:t>                                      soluble in water – glycerin-gelatine, arabic gum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93541" name="Picture 5" descr="http://www.canemco.com/images5/447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39963"/>
            <a:ext cx="44640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4441825" y="325755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>
              <a:latin typeface="Times New Roman" panose="02020603050405020304" pitchFamily="18" charset="0"/>
            </a:endParaRPr>
          </a:p>
        </p:txBody>
      </p:sp>
      <p:pic>
        <p:nvPicPr>
          <p:cNvPr id="193543" name="Picture 7" descr="http://nationaldiagnostics.com/images/h1_7a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99573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5351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275496597_bc08febb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168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Text Box 3"/>
          <p:cNvSpPr txBox="1">
            <a:spLocks noChangeArrowheads="1"/>
          </p:cNvSpPr>
          <p:nvPr/>
        </p:nvSpPr>
        <p:spPr bwMode="auto">
          <a:xfrm rot="10800000" flipV="1">
            <a:off x="322263" y="5734050"/>
            <a:ext cx="864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  Permanent histological slides for study in the light microscope</a:t>
            </a:r>
          </a:p>
        </p:txBody>
      </p:sp>
    </p:spTree>
    <p:extLst>
      <p:ext uri="{BB962C8B-B14F-4D97-AF65-F5344CB8AC3E}">
        <p14:creationId xmlns:p14="http://schemas.microsoft.com/office/powerpoint/2010/main" val="18063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tx1"/>
                </a:solidFill>
                <a:effectLst/>
              </a:rPr>
              <a:t>Hematoxyline and eosin (HE)</a:t>
            </a:r>
          </a:p>
        </p:txBody>
      </p:sp>
      <p:pic>
        <p:nvPicPr>
          <p:cNvPr id="195587" name="Picture 3" descr="uri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>
            <a:fillRect/>
          </a:stretch>
        </p:blipFill>
        <p:spPr>
          <a:xfrm>
            <a:off x="611188" y="1341438"/>
            <a:ext cx="7920037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tx1"/>
                </a:solidFill>
                <a:effectLst/>
              </a:rPr>
              <a:t>Hematoxyline and eosin (HE)</a:t>
            </a:r>
          </a:p>
        </p:txBody>
      </p:sp>
      <p:pic>
        <p:nvPicPr>
          <p:cNvPr id="196611" name="Picture 3" descr="N_UR_KD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6084888" cy="551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6948488" y="2651125"/>
            <a:ext cx="17272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/>
              <a:t>cell cytoplasm</a:t>
            </a: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 flipH="1" flipV="1">
            <a:off x="3995738" y="1844675"/>
            <a:ext cx="29527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H="1">
            <a:off x="4859338" y="2852738"/>
            <a:ext cx="20891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6711950" y="3948113"/>
            <a:ext cx="117951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cell nuclei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 flipH="1" flipV="1">
            <a:off x="4500563" y="3068638"/>
            <a:ext cx="22320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 flipH="1">
            <a:off x="5219700" y="4149725"/>
            <a:ext cx="15128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711950" y="4811713"/>
            <a:ext cx="191611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collagenous </a:t>
            </a:r>
          </a:p>
          <a:p>
            <a:r>
              <a:rPr lang="cs-CZ"/>
              <a:t>connective tissue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5003800" y="5084763"/>
            <a:ext cx="17287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113356" y="692150"/>
            <a:ext cx="8788819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Registration of </a:t>
            </a:r>
            <a:r>
              <a:rPr lang="en-US" sz="2400" dirty="0" smtClean="0"/>
              <a:t>substitution:</a:t>
            </a:r>
            <a:endParaRPr lang="en-US" sz="24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Datum       </a:t>
            </a:r>
            <a:r>
              <a:rPr lang="en-US" sz="1600" dirty="0" err="1"/>
              <a:t>Jméno</a:t>
            </a:r>
            <a:r>
              <a:rPr lang="en-US" sz="1600" dirty="0"/>
              <a:t>   </a:t>
            </a:r>
            <a:r>
              <a:rPr lang="cs-CZ" sz="1600" dirty="0" smtClean="0"/>
              <a:t>	  </a:t>
            </a:r>
            <a:r>
              <a:rPr lang="en-US" sz="1600" dirty="0" smtClean="0"/>
              <a:t>     </a:t>
            </a:r>
            <a:r>
              <a:rPr lang="en-US" sz="1600" dirty="0" err="1"/>
              <a:t>Ročník</a:t>
            </a:r>
            <a:r>
              <a:rPr lang="en-US" sz="1600" dirty="0"/>
              <a:t>   </a:t>
            </a:r>
            <a:r>
              <a:rPr lang="cs-CZ" sz="1600" dirty="0" smtClean="0"/>
              <a:t>    </a:t>
            </a:r>
            <a:r>
              <a:rPr lang="en-US" sz="1600" dirty="0" err="1" smtClean="0"/>
              <a:t>Skupina</a:t>
            </a:r>
            <a:r>
              <a:rPr lang="en-US" sz="1600" dirty="0" smtClean="0"/>
              <a:t>     </a:t>
            </a:r>
            <a:r>
              <a:rPr lang="en-US" sz="1600" dirty="0"/>
              <a:t>Č. </a:t>
            </a:r>
            <a:r>
              <a:rPr lang="en-US" sz="1600" dirty="0" err="1"/>
              <a:t>praktika</a:t>
            </a:r>
            <a:r>
              <a:rPr lang="en-US" sz="1600" dirty="0"/>
              <a:t>       </a:t>
            </a:r>
            <a:r>
              <a:rPr lang="cs-CZ" sz="1600" dirty="0" smtClean="0"/>
              <a:t>         </a:t>
            </a:r>
            <a:r>
              <a:rPr lang="en-US" sz="1600" dirty="0" smtClean="0"/>
              <a:t> </a:t>
            </a:r>
            <a:r>
              <a:rPr lang="en-US" sz="1600" dirty="0"/>
              <a:t>Č. </a:t>
            </a:r>
            <a:r>
              <a:rPr lang="en-US" sz="1600" dirty="0" err="1"/>
              <a:t>místa</a:t>
            </a:r>
            <a:r>
              <a:rPr lang="en-US" sz="1600" dirty="0"/>
              <a:t>           </a:t>
            </a:r>
            <a:r>
              <a:rPr lang="en-US" sz="1600" dirty="0" err="1"/>
              <a:t>Vyučující</a:t>
            </a:r>
            <a:r>
              <a:rPr lang="en-US" sz="1600" dirty="0"/>
              <a:t> - </a:t>
            </a:r>
            <a:r>
              <a:rPr lang="en-US" sz="1600" dirty="0" err="1"/>
              <a:t>podpis</a:t>
            </a:r>
            <a:r>
              <a:rPr lang="en-US" sz="1600" dirty="0"/>
              <a:t>     </a:t>
            </a:r>
          </a:p>
          <a:p>
            <a:r>
              <a:rPr lang="en-US" sz="1600" dirty="0"/>
              <a:t>Date          Name     </a:t>
            </a:r>
            <a:r>
              <a:rPr lang="cs-CZ" sz="1600" dirty="0" smtClean="0"/>
              <a:t>	</a:t>
            </a:r>
            <a:r>
              <a:rPr lang="en-US" sz="1600" dirty="0" smtClean="0"/>
              <a:t>  </a:t>
            </a:r>
            <a:r>
              <a:rPr lang="cs-CZ" sz="1600" dirty="0" smtClean="0"/>
              <a:t>    </a:t>
            </a:r>
            <a:r>
              <a:rPr lang="en-US" sz="1600" dirty="0" smtClean="0"/>
              <a:t>  </a:t>
            </a:r>
            <a:r>
              <a:rPr lang="en-US" sz="1600" dirty="0"/>
              <a:t>Year      </a:t>
            </a:r>
            <a:r>
              <a:rPr lang="cs-CZ" sz="1600" dirty="0" smtClean="0"/>
              <a:t>     </a:t>
            </a:r>
            <a:r>
              <a:rPr lang="en-US" sz="1600" dirty="0" smtClean="0"/>
              <a:t>Group       </a:t>
            </a:r>
            <a:r>
              <a:rPr lang="en-US" sz="1600" dirty="0"/>
              <a:t>Nr. of practice   </a:t>
            </a:r>
            <a:r>
              <a:rPr lang="cs-CZ" sz="1600" dirty="0" smtClean="0"/>
              <a:t>      </a:t>
            </a:r>
            <a:r>
              <a:rPr lang="en-US" sz="1600" dirty="0" smtClean="0"/>
              <a:t>Nr</a:t>
            </a:r>
            <a:r>
              <a:rPr lang="en-US" sz="1600" dirty="0"/>
              <a:t>. of place      Teacher- signature</a:t>
            </a:r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179388" y="2492375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900113" y="1700213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2268538" y="1700213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>
            <a:off x="3059113" y="1700213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3995738" y="1700213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>
            <a:off x="5508625" y="1700213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6732588" y="1700213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87384" y="2812896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87384" y="3124721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79388" y="3483496"/>
            <a:ext cx="8640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00251" y="4640239"/>
            <a:ext cx="875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Each</a:t>
            </a:r>
            <a:r>
              <a:rPr lang="cs-CZ" dirty="0" smtClean="0"/>
              <a:t> absence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excused</a:t>
            </a:r>
            <a:r>
              <a:rPr lang="cs-CZ" dirty="0" smtClean="0"/>
              <a:t>  via study department and in IS (</a:t>
            </a:r>
            <a:r>
              <a:rPr lang="cs-CZ" dirty="0" err="1" smtClean="0"/>
              <a:t>medical</a:t>
            </a:r>
            <a:r>
              <a:rPr lang="cs-CZ" dirty="0" smtClean="0"/>
              <a:t> report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doctor</a:t>
            </a:r>
            <a:r>
              <a:rPr lang="cs-CZ" dirty="0" smtClean="0"/>
              <a:t>,</a:t>
            </a:r>
          </a:p>
          <a:p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invitation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tx1"/>
                </a:solidFill>
                <a:effectLst/>
              </a:rPr>
              <a:t>Hematoxyline and eosin (HE)</a:t>
            </a:r>
            <a:r>
              <a:rPr lang="cs-CZ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effectLst/>
            </a:endParaRPr>
          </a:p>
        </p:txBody>
      </p:sp>
      <p:pic>
        <p:nvPicPr>
          <p:cNvPr id="197636" name="Picture 4" descr="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80" y="2037557"/>
            <a:ext cx="3758903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6588125" y="1773238"/>
            <a:ext cx="22828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basophilic cytoplasm</a:t>
            </a:r>
          </a:p>
          <a:p>
            <a:r>
              <a:rPr lang="cs-CZ"/>
              <a:t>of glandular cells</a:t>
            </a:r>
          </a:p>
          <a:p>
            <a:r>
              <a:rPr lang="cs-CZ" i="1"/>
              <a:t>(contains ribosomes </a:t>
            </a:r>
          </a:p>
          <a:p>
            <a:r>
              <a:rPr lang="cs-CZ" i="1"/>
              <a:t>with RNA)</a:t>
            </a:r>
            <a:endParaRPr lang="cs-CZ"/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6567488" y="3371850"/>
            <a:ext cx="232251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acidophilic cytoplasm</a:t>
            </a:r>
          </a:p>
          <a:p>
            <a:r>
              <a:rPr lang="cs-CZ"/>
              <a:t>of epithelial cells</a:t>
            </a:r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 flipH="1">
            <a:off x="5148263" y="2205038"/>
            <a:ext cx="14398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 flipH="1">
            <a:off x="4427538" y="3500438"/>
            <a:ext cx="2160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0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  <a:effectLst/>
              </a:rPr>
              <a:t>Hematoxyline, eosin and saffron (HES)</a:t>
            </a:r>
            <a:r>
              <a:rPr lang="en-US" sz="40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effectLst/>
            </a:endParaRPr>
          </a:p>
        </p:txBody>
      </p:sp>
      <p:pic>
        <p:nvPicPr>
          <p:cNvPr id="198660" name="Picture 4" descr="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8674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239838" y="3371850"/>
            <a:ext cx="10937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cartillage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6135688" y="2219325"/>
            <a:ext cx="2622550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Collagenous fibers</a:t>
            </a:r>
          </a:p>
          <a:p>
            <a:r>
              <a:rPr lang="en-US"/>
              <a:t>of connective tissue</a:t>
            </a:r>
          </a:p>
          <a:p>
            <a:r>
              <a:rPr lang="en-US"/>
              <a:t>are yellow after staining</a:t>
            </a:r>
          </a:p>
          <a:p>
            <a:r>
              <a:rPr lang="en-US"/>
              <a:t>with saffron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chemeClr val="tx1"/>
                </a:solidFill>
                <a:effectLst/>
              </a:rPr>
              <a:t>Azocarmine and aniline blue (AZAN)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sz="2800">
              <a:effectLst/>
            </a:endParaRP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2800">
              <a:effectLst/>
            </a:endParaRPr>
          </a:p>
        </p:txBody>
      </p:sp>
      <p:pic>
        <p:nvPicPr>
          <p:cNvPr id="199685" name="Picture 5" descr="aza_0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3959225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86" name="Picture 6" descr="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9973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2051050" y="6370638"/>
            <a:ext cx="709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Kidney – collagen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13795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tx1"/>
                </a:solidFill>
                <a:effectLst/>
              </a:rPr>
              <a:t>Impregnation of tissue with silver</a:t>
            </a:r>
            <a:r>
              <a:rPr lang="cs-CZ" sz="400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sz="2800">
              <a:effectLst/>
            </a:endParaRP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2800">
              <a:effectLst/>
            </a:endParaRPr>
          </a:p>
        </p:txBody>
      </p:sp>
      <p:pic>
        <p:nvPicPr>
          <p:cNvPr id="200709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0056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900113" y="6324600"/>
            <a:ext cx="27352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/>
              <a:t>Lien - reticular fibers</a:t>
            </a:r>
          </a:p>
        </p:txBody>
      </p:sp>
      <p:pic>
        <p:nvPicPr>
          <p:cNvPr id="200711" name="Picture 7" descr="197%20cor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50056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5416550" y="6251575"/>
            <a:ext cx="3136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/>
              <a:t>Cerebellum – nerve fibers</a:t>
            </a:r>
          </a:p>
        </p:txBody>
      </p:sp>
    </p:spTree>
    <p:extLst>
      <p:ext uri="{BB962C8B-B14F-4D97-AF65-F5344CB8AC3E}">
        <p14:creationId xmlns:p14="http://schemas.microsoft.com/office/powerpoint/2010/main" val="1983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17683" y="1005806"/>
            <a:ext cx="58669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sz="3000" u="sng" dirty="0" smtClean="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cs-CZ" sz="3000" u="sng" dirty="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cs-CZ" sz="3000" u="sng" dirty="0" smtClean="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www.med.muni.cz/histology</a:t>
            </a:r>
            <a:endParaRPr lang="cs-CZ" sz="3000" u="sng" dirty="0">
              <a:solidFill>
                <a:srgbClr val="0000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42" y="2799753"/>
            <a:ext cx="7904541" cy="31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79388" y="260349"/>
            <a:ext cx="8964612" cy="3344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/>
              <a:t>Protocols</a:t>
            </a:r>
          </a:p>
          <a:p>
            <a:r>
              <a:rPr lang="en-US" sz="2000" dirty="0" smtClean="0"/>
              <a:t>you have to make paper protocols (no tablets, laptops)</a:t>
            </a:r>
          </a:p>
          <a:p>
            <a:r>
              <a:rPr lang="en-US" sz="2000" dirty="0" smtClean="0"/>
              <a:t>A4 size, blank, without lines, according to the template </a:t>
            </a:r>
          </a:p>
          <a:p>
            <a:r>
              <a:rPr lang="en-US" sz="2000" dirty="0" smtClean="0"/>
              <a:t>pencil </a:t>
            </a:r>
            <a:r>
              <a:rPr lang="en-US" sz="2000" dirty="0" err="1" smtClean="0"/>
              <a:t>handdrawings</a:t>
            </a:r>
            <a:r>
              <a:rPr lang="en-US" sz="2000" dirty="0" smtClean="0"/>
              <a:t> (no pen)</a:t>
            </a:r>
          </a:p>
          <a:p>
            <a:r>
              <a:rPr lang="en-US" sz="2000" dirty="0" smtClean="0"/>
              <a:t>complete set of your protocols is required for getting the credits</a:t>
            </a:r>
          </a:p>
          <a:p>
            <a:r>
              <a:rPr lang="en-US" sz="2000" dirty="0" smtClean="0"/>
              <a:t>the quality of the protocol is approved by your teacher’s signature at the end of practical lesson</a:t>
            </a:r>
          </a:p>
          <a:p>
            <a:r>
              <a:rPr lang="en-US" sz="2000" dirty="0" smtClean="0"/>
              <a:t>Low-quality protocols cannot be approved and you have to substitute the respective practical lesson</a:t>
            </a:r>
          </a:p>
          <a:p>
            <a:endParaRPr lang="en-US" sz="200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79388" y="3634927"/>
            <a:ext cx="8964612" cy="33443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/>
              <a:t>Testing your knowledge</a:t>
            </a:r>
          </a:p>
          <a:p>
            <a:r>
              <a:rPr lang="cs-CZ" sz="2000" dirty="0" err="1" smtClean="0">
                <a:sym typeface="Symbol" panose="05050102010706020507" pitchFamily="18" charset="2"/>
              </a:rPr>
              <a:t>Credit</a:t>
            </a:r>
            <a:r>
              <a:rPr lang="cs-CZ" sz="2000" dirty="0" smtClean="0">
                <a:sym typeface="Symbol" panose="05050102010706020507" pitchFamily="18" charset="2"/>
              </a:rPr>
              <a:t> test in </a:t>
            </a:r>
            <a:r>
              <a:rPr lang="cs-CZ" sz="2000" dirty="0" err="1" smtClean="0">
                <a:sym typeface="Symbol" panose="05050102010706020507" pitchFamily="18" charset="2"/>
              </a:rPr>
              <a:t>the</a:t>
            </a:r>
            <a:r>
              <a:rPr lang="cs-CZ" sz="2000" dirty="0" smtClean="0">
                <a:sym typeface="Symbol" panose="05050102010706020507" pitchFamily="18" charset="2"/>
              </a:rPr>
              <a:t> last </a:t>
            </a:r>
            <a:r>
              <a:rPr lang="cs-CZ" sz="2000" dirty="0" err="1" smtClean="0">
                <a:sym typeface="Symbol" panose="05050102010706020507" pitchFamily="18" charset="2"/>
              </a:rPr>
              <a:t>practice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of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semester</a:t>
            </a:r>
            <a:r>
              <a:rPr lang="cs-CZ" sz="2000" dirty="0" smtClean="0">
                <a:sym typeface="Symbol" panose="05050102010706020507" pitchFamily="18" charset="2"/>
              </a:rPr>
              <a:t> (20 </a:t>
            </a:r>
            <a:r>
              <a:rPr lang="cs-CZ" sz="2000" dirty="0" err="1" smtClean="0">
                <a:sym typeface="Symbol" panose="05050102010706020507" pitchFamily="18" charset="2"/>
              </a:rPr>
              <a:t>questions</a:t>
            </a:r>
            <a:r>
              <a:rPr lang="cs-CZ" sz="2000" dirty="0" smtClean="0">
                <a:sym typeface="Symbol" panose="05050102010706020507" pitchFamily="18" charset="2"/>
              </a:rPr>
              <a:t> – max. 20 </a:t>
            </a:r>
            <a:r>
              <a:rPr lang="cs-CZ" sz="2000" dirty="0" err="1" smtClean="0">
                <a:sym typeface="Symbol" panose="05050102010706020507" pitchFamily="18" charset="2"/>
              </a:rPr>
              <a:t>points</a:t>
            </a:r>
            <a:r>
              <a:rPr lang="cs-CZ" sz="2000" dirty="0" smtClean="0">
                <a:sym typeface="Symbol" panose="05050102010706020507" pitchFamily="18" charset="2"/>
              </a:rPr>
              <a:t>,                       </a:t>
            </a:r>
            <a:r>
              <a:rPr lang="cs-CZ" sz="2000" dirty="0" err="1" smtClean="0">
                <a:sym typeface="Symbol" panose="05050102010706020507" pitchFamily="18" charset="2"/>
              </a:rPr>
              <a:t>result</a:t>
            </a:r>
            <a:r>
              <a:rPr lang="cs-CZ" sz="2000" dirty="0" smtClean="0">
                <a:sym typeface="Symbol" panose="05050102010706020507" pitchFamily="18" charset="2"/>
              </a:rPr>
              <a:t> 12 – 20 </a:t>
            </a:r>
            <a:r>
              <a:rPr lang="cs-CZ" sz="2000" dirty="0" err="1" smtClean="0">
                <a:sym typeface="Symbol" panose="05050102010706020507" pitchFamily="18" charset="2"/>
              </a:rPr>
              <a:t>points</a:t>
            </a:r>
            <a:r>
              <a:rPr lang="cs-CZ" sz="2000" dirty="0" smtClean="0">
                <a:sym typeface="Symbol" panose="05050102010706020507" pitchFamily="18" charset="2"/>
              </a:rPr>
              <a:t>  = P (</a:t>
            </a:r>
            <a:r>
              <a:rPr lang="cs-CZ" sz="2000" dirty="0" err="1" smtClean="0">
                <a:sym typeface="Symbol" panose="05050102010706020507" pitchFamily="18" charset="2"/>
              </a:rPr>
              <a:t>passed</a:t>
            </a:r>
            <a:r>
              <a:rPr lang="cs-CZ" sz="2000" dirty="0" smtClean="0">
                <a:sym typeface="Symbol" panose="05050102010706020507" pitchFamily="18" charset="2"/>
              </a:rPr>
              <a:t>), 0 – 11 N (not </a:t>
            </a:r>
            <a:r>
              <a:rPr lang="cs-CZ" sz="2000" dirty="0" err="1" smtClean="0">
                <a:sym typeface="Symbol" panose="05050102010706020507" pitchFamily="18" charset="2"/>
              </a:rPr>
              <a:t>passed</a:t>
            </a:r>
            <a:r>
              <a:rPr lang="cs-CZ" sz="2000" dirty="0" smtClean="0">
                <a:sym typeface="Symbol" panose="05050102010706020507" pitchFamily="18" charset="2"/>
              </a:rPr>
              <a:t>), </a:t>
            </a:r>
            <a:r>
              <a:rPr lang="cs-CZ" sz="2000" dirty="0" err="1" smtClean="0">
                <a:sym typeface="Symbol" panose="05050102010706020507" pitchFamily="18" charset="2"/>
              </a:rPr>
              <a:t>one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resit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is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possible</a:t>
            </a:r>
            <a:r>
              <a:rPr lang="cs-CZ" sz="2000" dirty="0" smtClean="0">
                <a:sym typeface="Symbol" panose="05050102010706020507" pitchFamily="18" charset="2"/>
              </a:rPr>
              <a:t>.</a:t>
            </a:r>
          </a:p>
          <a:p>
            <a:r>
              <a:rPr lang="cs-CZ" sz="2000" dirty="0" err="1" smtClean="0">
                <a:sym typeface="Symbol" panose="05050102010706020507" pitchFamily="18" charset="2"/>
              </a:rPr>
              <a:t>Exam</a:t>
            </a:r>
            <a:r>
              <a:rPr lang="cs-CZ" sz="2000" dirty="0" smtClean="0">
                <a:sym typeface="Symbol" panose="05050102010706020507" pitchFamily="18" charset="2"/>
              </a:rPr>
              <a:t> in </a:t>
            </a:r>
            <a:r>
              <a:rPr lang="cs-CZ" sz="2000" dirty="0" err="1" smtClean="0">
                <a:sym typeface="Symbol" panose="05050102010706020507" pitchFamily="18" charset="2"/>
              </a:rPr>
              <a:t>exam</a:t>
            </a:r>
            <a:r>
              <a:rPr lang="cs-CZ" sz="2000" dirty="0" smtClean="0">
                <a:sym typeface="Symbol" panose="05050102010706020507" pitchFamily="18" charset="2"/>
              </a:rPr>
              <a:t> period: 2 </a:t>
            </a:r>
            <a:r>
              <a:rPr lang="cs-CZ" sz="2000" dirty="0" err="1" smtClean="0">
                <a:sym typeface="Symbol" panose="05050102010706020507" pitchFamily="18" charset="2"/>
              </a:rPr>
              <a:t>question</a:t>
            </a:r>
            <a:r>
              <a:rPr lang="cs-CZ" sz="2000" dirty="0" err="1" smtClean="0">
                <a:sym typeface="Symbol" panose="05050102010706020507" pitchFamily="18" charset="2"/>
              </a:rPr>
              <a:t>s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from</a:t>
            </a:r>
            <a:r>
              <a:rPr lang="cs-CZ" sz="2000" dirty="0" smtClean="0">
                <a:sym typeface="Symbol" panose="05050102010706020507" pitchFamily="18" charset="2"/>
              </a:rPr>
              <a:t> histology </a:t>
            </a:r>
            <a:r>
              <a:rPr lang="cs-CZ" sz="2000" dirty="0" err="1" smtClean="0">
                <a:sym typeface="Symbol" panose="05050102010706020507" pitchFamily="18" charset="2"/>
              </a:rPr>
              <a:t>topics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of</a:t>
            </a:r>
            <a:r>
              <a:rPr lang="cs-CZ" sz="2000" dirty="0" smtClean="0">
                <a:sym typeface="Symbol" panose="05050102010706020507" pitchFamily="18" charset="2"/>
              </a:rPr>
              <a:t> </a:t>
            </a:r>
            <a:r>
              <a:rPr lang="cs-CZ" sz="2000" dirty="0" err="1" smtClean="0">
                <a:sym typeface="Symbol" panose="05050102010706020507" pitchFamily="18" charset="2"/>
              </a:rPr>
              <a:t>lectures</a:t>
            </a:r>
            <a:r>
              <a:rPr lang="cs-CZ" sz="2000" dirty="0" smtClean="0">
                <a:sym typeface="Symbol" panose="05050102010706020507" pitchFamily="18" charset="2"/>
              </a:rPr>
              <a:t> and </a:t>
            </a:r>
            <a:r>
              <a:rPr lang="cs-CZ" sz="2000" dirty="0" err="1" smtClean="0">
                <a:sym typeface="Symbol" panose="05050102010706020507" pitchFamily="18" charset="2"/>
              </a:rPr>
              <a:t>practices</a:t>
            </a:r>
            <a:r>
              <a:rPr lang="cs-CZ" sz="2000" dirty="0" smtClean="0">
                <a:sym typeface="Symbol" panose="05050102010706020507" pitchFamily="18" charset="2"/>
              </a:rPr>
              <a:t> (</a:t>
            </a:r>
            <a:r>
              <a:rPr lang="cs-CZ" sz="2000" dirty="0" err="1" smtClean="0">
                <a:sym typeface="Symbol" panose="05050102010706020507" pitchFamily="18" charset="2"/>
              </a:rPr>
              <a:t>marks</a:t>
            </a:r>
            <a:r>
              <a:rPr lang="cs-CZ" sz="2000" dirty="0" smtClean="0">
                <a:sym typeface="Symbol" panose="05050102010706020507" pitchFamily="18" charset="2"/>
              </a:rPr>
              <a:t> A – F).</a:t>
            </a:r>
          </a:p>
          <a:p>
            <a:r>
              <a:rPr lang="cs-CZ" sz="2000" dirty="0" smtClean="0">
                <a:sym typeface="Symbol" panose="05050102010706020507" pitchFamily="18" charset="2"/>
              </a:rPr>
              <a:t>3 </a:t>
            </a:r>
            <a:r>
              <a:rPr lang="cs-CZ" sz="2000" dirty="0" err="1" smtClean="0">
                <a:sym typeface="Symbol" panose="05050102010706020507" pitchFamily="18" charset="2"/>
              </a:rPr>
              <a:t>terms</a:t>
            </a:r>
            <a:r>
              <a:rPr lang="cs-CZ" sz="2000" dirty="0" smtClean="0">
                <a:sym typeface="Symbol" panose="05050102010706020507" pitchFamily="18" charset="2"/>
              </a:rPr>
              <a:t>: 1 </a:t>
            </a:r>
            <a:r>
              <a:rPr lang="cs-CZ" sz="2000" dirty="0" err="1" smtClean="0">
                <a:sym typeface="Symbol" panose="05050102010706020507" pitchFamily="18" charset="2"/>
              </a:rPr>
              <a:t>regular</a:t>
            </a:r>
            <a:r>
              <a:rPr lang="cs-CZ" sz="2000" dirty="0" smtClean="0">
                <a:sym typeface="Symbol" panose="05050102010706020507" pitchFamily="18" charset="2"/>
              </a:rPr>
              <a:t> and 2 </a:t>
            </a:r>
            <a:r>
              <a:rPr lang="cs-CZ" sz="2000" dirty="0" err="1" smtClean="0">
                <a:sym typeface="Symbol" panose="05050102010706020507" pitchFamily="18" charset="2"/>
              </a:rPr>
              <a:t>resits</a:t>
            </a:r>
            <a:r>
              <a:rPr lang="cs-CZ" sz="2000" dirty="0" smtClean="0">
                <a:sym typeface="Symbol" panose="05050102010706020507" pitchFamily="18" charset="2"/>
              </a:rPr>
              <a:t>.  </a:t>
            </a:r>
            <a:endParaRPr lang="en-US" sz="20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30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8" y="60456"/>
            <a:ext cx="4481046" cy="62734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774" y="0"/>
            <a:ext cx="4343328" cy="62209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264209" y="2649196"/>
            <a:ext cx="29034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:</a:t>
            </a:r>
          </a:p>
          <a:p>
            <a:r>
              <a:rPr lang="cs-CZ" dirty="0" smtClean="0"/>
              <a:t>on www </a:t>
            </a:r>
            <a:r>
              <a:rPr lang="cs-CZ" dirty="0" err="1" smtClean="0"/>
              <a:t>of</a:t>
            </a:r>
            <a:r>
              <a:rPr lang="cs-CZ" dirty="0" smtClean="0"/>
              <a:t> department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3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713788" cy="6157913"/>
          </a:xfrm>
        </p:spPr>
        <p:txBody>
          <a:bodyPr/>
          <a:lstStyle/>
          <a:p>
            <a:r>
              <a:rPr lang="en-US" sz="2400" b="1" u="sng" dirty="0" smtClean="0">
                <a:effectLst/>
              </a:rPr>
              <a:t>Credits</a:t>
            </a:r>
            <a:endParaRPr lang="cs-CZ" sz="2400" b="1" u="sng" dirty="0" smtClean="0">
              <a:effectLst/>
            </a:endParaRPr>
          </a:p>
          <a:p>
            <a:pPr marL="0" indent="0">
              <a:buNone/>
            </a:pPr>
            <a:r>
              <a:rPr lang="cs-CZ" sz="2400" b="1" dirty="0" smtClean="0"/>
              <a:t>   </a:t>
            </a:r>
            <a:r>
              <a:rPr lang="en-US" sz="2400" dirty="0" smtClean="0">
                <a:effectLst/>
              </a:rPr>
              <a:t>- </a:t>
            </a:r>
            <a:r>
              <a:rPr lang="en-US" sz="2400" dirty="0">
                <a:effectLst/>
              </a:rPr>
              <a:t>100% attendance</a:t>
            </a:r>
          </a:p>
          <a:p>
            <a:pPr>
              <a:buNone/>
            </a:pPr>
            <a:r>
              <a:rPr lang="en-US" sz="2400" dirty="0">
                <a:effectLst/>
              </a:rPr>
              <a:t>	- </a:t>
            </a:r>
            <a:r>
              <a:rPr lang="cs-CZ" sz="2400" dirty="0" err="1"/>
              <a:t>complete</a:t>
            </a:r>
            <a:r>
              <a:rPr lang="cs-CZ" sz="2400" dirty="0"/>
              <a:t> set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signed</a:t>
            </a:r>
            <a:r>
              <a:rPr lang="cs-CZ" sz="2400" dirty="0" smtClean="0"/>
              <a:t> </a:t>
            </a:r>
            <a:r>
              <a:rPr lang="cs-CZ" sz="2400" dirty="0" err="1" smtClean="0"/>
              <a:t>protocols</a:t>
            </a:r>
            <a:r>
              <a:rPr lang="cs-CZ" sz="2400" dirty="0" smtClean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 smtClean="0"/>
              <a:t>lessons</a:t>
            </a:r>
            <a:endParaRPr lang="cs-CZ" sz="2400" dirty="0"/>
          </a:p>
          <a:p>
            <a:pPr>
              <a:buNone/>
            </a:pPr>
            <a:r>
              <a:rPr lang="cs-CZ" sz="2400" dirty="0">
                <a:effectLst/>
              </a:rPr>
              <a:t>	</a:t>
            </a:r>
            <a:r>
              <a:rPr lang="cs-CZ" sz="2400" dirty="0" smtClean="0">
                <a:effectLst/>
              </a:rPr>
              <a:t>- </a:t>
            </a:r>
            <a:r>
              <a:rPr lang="cs-CZ" sz="2400" dirty="0" err="1" smtClean="0"/>
              <a:t>Passed</a:t>
            </a:r>
            <a:r>
              <a:rPr lang="cs-CZ" sz="2400" dirty="0" smtClean="0"/>
              <a:t> </a:t>
            </a:r>
            <a:r>
              <a:rPr lang="cs-CZ" sz="2400" dirty="0" err="1" smtClean="0"/>
              <a:t>credit</a:t>
            </a:r>
            <a:r>
              <a:rPr lang="cs-CZ" sz="2400" dirty="0" smtClean="0"/>
              <a:t> test (</a:t>
            </a:r>
            <a:r>
              <a:rPr lang="cs-CZ" sz="2400" dirty="0" err="1" smtClean="0"/>
              <a:t>written</a:t>
            </a:r>
            <a:r>
              <a:rPr lang="cs-CZ" sz="2400" dirty="0" smtClean="0"/>
              <a:t> in </a:t>
            </a:r>
            <a:r>
              <a:rPr lang="cs-CZ" sz="2400" dirty="0" err="1" smtClean="0"/>
              <a:t>practice</a:t>
            </a:r>
            <a:r>
              <a:rPr lang="cs-CZ" sz="2400" dirty="0" smtClean="0"/>
              <a:t> </a:t>
            </a:r>
            <a:r>
              <a:rPr lang="cs-CZ" sz="2400" dirty="0" err="1" smtClean="0"/>
              <a:t>before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last)</a:t>
            </a:r>
            <a:endParaRPr lang="cs-CZ" sz="2400" dirty="0"/>
          </a:p>
          <a:p>
            <a:endParaRPr lang="en-US" sz="2400" u="sng" dirty="0">
              <a:effectLst/>
            </a:endParaRPr>
          </a:p>
          <a:p>
            <a:r>
              <a:rPr lang="en-US" sz="2400" u="sng" dirty="0">
                <a:effectLst/>
              </a:rPr>
              <a:t>End of practice: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400" b="1" dirty="0">
                <a:effectLst/>
              </a:rPr>
              <a:t>	</a:t>
            </a:r>
            <a:r>
              <a:rPr lang="en-US" sz="2400" dirty="0" smtClean="0">
                <a:effectLst/>
              </a:rPr>
              <a:t>- </a:t>
            </a:r>
            <a:r>
              <a:rPr lang="en-US" sz="2400" dirty="0">
                <a:effectLst/>
              </a:rPr>
              <a:t>The practice is closed by </a:t>
            </a:r>
            <a:r>
              <a:rPr lang="en-US" sz="2400" dirty="0" smtClean="0">
                <a:effectLst/>
              </a:rPr>
              <a:t>t</a:t>
            </a:r>
            <a:r>
              <a:rPr lang="cs-CZ" sz="2400" dirty="0" err="1" smtClean="0">
                <a:effectLst/>
              </a:rPr>
              <a:t>eacher</a:t>
            </a:r>
            <a:endParaRPr lang="en-US" sz="24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78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9" y="1129770"/>
            <a:ext cx="82581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6572" y="391068"/>
            <a:ext cx="359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http://www.med.muni.cz/hist</a:t>
            </a:r>
            <a:r>
              <a:rPr lang="cs-CZ" u="sng" dirty="0" err="1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ology</a:t>
            </a:r>
            <a:endParaRPr lang="en-US" u="sng" dirty="0">
              <a:solidFill>
                <a:srgbClr val="0000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027487" y="4779433"/>
            <a:ext cx="82391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57" y="1794931"/>
            <a:ext cx="4328584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3912213" y="3348567"/>
            <a:ext cx="465054" cy="1439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1219201" y="4478867"/>
            <a:ext cx="86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77" y="3589866"/>
            <a:ext cx="2940329" cy="315224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912662" y="340153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24493" y="421650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12662" y="4594767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541867" y="3962400"/>
            <a:ext cx="553698" cy="8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41867" y="3970867"/>
            <a:ext cx="0" cy="143933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38558" y="5420267"/>
            <a:ext cx="97186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</a:rPr>
              <a:t>protocol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ovéPole 8"/>
          <p:cNvSpPr txBox="1">
            <a:spLocks noChangeArrowheads="1"/>
          </p:cNvSpPr>
          <p:nvPr/>
        </p:nvSpPr>
        <p:spPr bwMode="auto">
          <a:xfrm>
            <a:off x="34925" y="44450"/>
            <a:ext cx="42148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Recommended literature</a:t>
            </a: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38213"/>
            <a:ext cx="180498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08050"/>
            <a:ext cx="18049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1747838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4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908050"/>
            <a:ext cx="172243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03796" y="4150341"/>
            <a:ext cx="1443392" cy="12926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/>
              <a:t>+ </a:t>
            </a:r>
            <a:r>
              <a:rPr lang="cs-CZ" sz="2600" dirty="0" err="1" smtClean="0"/>
              <a:t>Lectures</a:t>
            </a:r>
            <a:endParaRPr lang="cs-CZ" sz="2600" dirty="0" smtClean="0"/>
          </a:p>
          <a:p>
            <a:pPr algn="ctr"/>
            <a:r>
              <a:rPr lang="cs-CZ" sz="2600" dirty="0" err="1" smtClean="0"/>
              <a:t>Protocols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3381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1513</Words>
  <Application>Microsoft Office PowerPoint</Application>
  <PresentationFormat>Předvádění na obrazovce (4:3)</PresentationFormat>
  <Paragraphs>300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Times New Roman</vt:lpstr>
      <vt:lpstr>Wingdings</vt:lpstr>
      <vt:lpstr>Wingdings 3</vt:lpstr>
      <vt:lpstr>Motiv Office</vt:lpstr>
      <vt:lpstr>Prezentace aplikace PowerPoint</vt:lpstr>
      <vt:lpstr>Organization issues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HISTOLOGY</vt:lpstr>
      <vt:lpstr>Histology </vt:lpstr>
      <vt:lpstr>Tissue processing for the light microscopy (LM) (making of permanent preparations – slides) </vt:lpstr>
      <vt:lpstr>SAMPLING</vt:lpstr>
      <vt:lpstr>FIXATION</vt:lpstr>
      <vt:lpstr>Prezentace aplikace PowerPoint</vt:lpstr>
      <vt:lpstr>RINSING and EMBEDDING</vt:lpstr>
      <vt:lpstr>Embedding media </vt:lpstr>
      <vt:lpstr>Prezentace aplikace PowerPoint</vt:lpstr>
      <vt:lpstr>Prezentace aplikace PowerPoint</vt:lpstr>
      <vt:lpstr>Prezentace aplikace PowerPoint</vt:lpstr>
      <vt:lpstr>CUTTING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AFFIXING</vt:lpstr>
      <vt:lpstr>Prezentace aplikace PowerPoint</vt:lpstr>
      <vt:lpstr>STAINING</vt:lpstr>
      <vt:lpstr>Prezentace aplikace PowerPoint</vt:lpstr>
      <vt:lpstr>ROUTINE STAINING with HEMATOXYLINE – EOSIN (HE) </vt:lpstr>
      <vt:lpstr>Prezentace aplikace PowerPoint</vt:lpstr>
      <vt:lpstr>Staining results:</vt:lpstr>
      <vt:lpstr>Prezentace aplikace PowerPoint</vt:lpstr>
      <vt:lpstr>Automatic slide stainer</vt:lpstr>
      <vt:lpstr>MOUNTING </vt:lpstr>
      <vt:lpstr>Prezentace aplikace PowerPoint</vt:lpstr>
      <vt:lpstr>Hematoxyline and eosin (HE)</vt:lpstr>
      <vt:lpstr>Hematoxyline and eosin (HE)</vt:lpstr>
      <vt:lpstr>Hematoxyline and eosin (HE) </vt:lpstr>
      <vt:lpstr>Hematoxyline, eosin and saffron (HES) </vt:lpstr>
      <vt:lpstr>Azocarmine and aniline blue (AZAN) </vt:lpstr>
      <vt:lpstr>Impregnation of tissue with silver 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Irena Lauschová</cp:lastModifiedBy>
  <cp:revision>33</cp:revision>
  <dcterms:created xsi:type="dcterms:W3CDTF">2014-02-18T06:05:28Z</dcterms:created>
  <dcterms:modified xsi:type="dcterms:W3CDTF">2017-03-03T11:09:36Z</dcterms:modified>
</cp:coreProperties>
</file>