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9" r:id="rId2"/>
    <p:sldId id="279" r:id="rId3"/>
    <p:sldId id="289" r:id="rId4"/>
    <p:sldId id="270" r:id="rId5"/>
    <p:sldId id="290" r:id="rId6"/>
    <p:sldId id="281" r:id="rId7"/>
    <p:sldId id="262" r:id="rId8"/>
    <p:sldId id="260" r:id="rId9"/>
    <p:sldId id="259" r:id="rId10"/>
    <p:sldId id="261" r:id="rId11"/>
    <p:sldId id="291" r:id="rId12"/>
    <p:sldId id="293" r:id="rId13"/>
    <p:sldId id="258" r:id="rId14"/>
    <p:sldId id="310" r:id="rId15"/>
    <p:sldId id="294" r:id="rId16"/>
    <p:sldId id="296" r:id="rId17"/>
    <p:sldId id="299" r:id="rId18"/>
    <p:sldId id="268" r:id="rId19"/>
    <p:sldId id="275" r:id="rId20"/>
    <p:sldId id="272" r:id="rId21"/>
    <p:sldId id="301" r:id="rId22"/>
    <p:sldId id="274" r:id="rId23"/>
    <p:sldId id="302" r:id="rId24"/>
    <p:sldId id="303" r:id="rId25"/>
    <p:sldId id="278" r:id="rId26"/>
    <p:sldId id="300" r:id="rId27"/>
    <p:sldId id="304" r:id="rId28"/>
    <p:sldId id="305" r:id="rId29"/>
    <p:sldId id="306" r:id="rId30"/>
    <p:sldId id="307" r:id="rId31"/>
    <p:sldId id="308" r:id="rId32"/>
    <p:sldId id="309" r:id="rId3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66CC"/>
    <a:srgbClr val="FF0000"/>
    <a:srgbClr val="0099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94" autoAdjust="0"/>
  </p:normalViewPr>
  <p:slideViewPr>
    <p:cSldViewPr>
      <p:cViewPr varScale="1">
        <p:scale>
          <a:sx n="81" d="100"/>
          <a:sy n="81" d="100"/>
        </p:scale>
        <p:origin x="7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2ECDA0-4F8D-4058-99F3-676BB97E4EF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79373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E06C8A-547F-49D2-99A4-19DD6BCC06A3}" type="slidenum">
              <a:rPr lang="cs-CZ" altLang="en-US"/>
              <a:pPr/>
              <a:t>1</a:t>
            </a:fld>
            <a:endParaRPr lang="cs-CZ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1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1- a. </a:t>
            </a:r>
            <a:r>
              <a:rPr lang="cs-CZ" dirty="0" err="1" smtClean="0"/>
              <a:t>carotis</a:t>
            </a:r>
            <a:r>
              <a:rPr lang="cs-CZ" dirty="0" smtClean="0"/>
              <a:t> </a:t>
            </a:r>
            <a:r>
              <a:rPr lang="cs-CZ" dirty="0" err="1" smtClean="0"/>
              <a:t>int</a:t>
            </a:r>
            <a:r>
              <a:rPr lang="cs-CZ" dirty="0" smtClean="0"/>
              <a:t>.; 6 – m. tensor </a:t>
            </a:r>
            <a:r>
              <a:rPr lang="cs-CZ" dirty="0" err="1" smtClean="0"/>
              <a:t>veli</a:t>
            </a:r>
            <a:r>
              <a:rPr lang="cs-CZ" dirty="0" smtClean="0"/>
              <a:t> </a:t>
            </a:r>
            <a:r>
              <a:rPr lang="cs-CZ" dirty="0" err="1" smtClean="0"/>
              <a:t>palatini</a:t>
            </a:r>
            <a:r>
              <a:rPr lang="cs-CZ" dirty="0" smtClean="0"/>
              <a:t>;</a:t>
            </a:r>
            <a:r>
              <a:rPr lang="cs-CZ" baseline="0" dirty="0" smtClean="0"/>
              <a:t> 7- m. </a:t>
            </a:r>
            <a:r>
              <a:rPr lang="cs-CZ" baseline="0" dirty="0" err="1" smtClean="0"/>
              <a:t>salpingopharyngeus</a:t>
            </a:r>
            <a:r>
              <a:rPr lang="cs-CZ" baseline="0" dirty="0" smtClean="0"/>
              <a:t>;</a:t>
            </a:r>
            <a:r>
              <a:rPr lang="cs-CZ" dirty="0" smtClean="0"/>
              <a:t> 8-m. levator </a:t>
            </a:r>
            <a:r>
              <a:rPr lang="cs-CZ" dirty="0" err="1" smtClean="0"/>
              <a:t>veli</a:t>
            </a:r>
            <a:r>
              <a:rPr lang="cs-CZ" dirty="0" smtClean="0"/>
              <a:t> </a:t>
            </a:r>
            <a:r>
              <a:rPr lang="cs-CZ" dirty="0" err="1" smtClean="0"/>
              <a:t>palatini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smtClean="0"/>
              <a:t>9-nasopharynx; 2-lamina </a:t>
            </a:r>
            <a:r>
              <a:rPr lang="cs-CZ" dirty="0" err="1" smtClean="0"/>
              <a:t>lateralis</a:t>
            </a:r>
            <a:r>
              <a:rPr lang="cs-CZ" dirty="0" smtClean="0"/>
              <a:t> et 4-medialis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0F0DE-00E3-4A30-A766-666D66275F0F}" type="slidenum">
              <a:rPr lang="cs-CZ" altLang="en-US" smtClean="0"/>
              <a:pPr>
                <a:defRPr/>
              </a:pPr>
              <a:t>15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6622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2- tensor; 3- levator; 6</a:t>
            </a:r>
            <a:r>
              <a:rPr lang="cs-CZ" baseline="0" dirty="0" smtClean="0"/>
              <a:t>- m. </a:t>
            </a:r>
            <a:r>
              <a:rPr lang="cs-CZ" baseline="0" dirty="0" err="1" smtClean="0"/>
              <a:t>salpingopharyngeus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0F0DE-00E3-4A30-A766-666D66275F0F}" type="slidenum">
              <a:rPr lang="cs-CZ" altLang="en-US" smtClean="0"/>
              <a:pPr>
                <a:defRPr/>
              </a:pPr>
              <a:t>16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349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1C1531-EAA0-4024-9721-E3EAFF994CBE}" type="slidenum">
              <a:rPr lang="cs-CZ" altLang="en-US"/>
              <a:pPr/>
              <a:t>18</a:t>
            </a:fld>
            <a:endParaRPr lang="cs-CZ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559D76-10A1-4129-9BC0-B988A68844EA}" type="slidenum">
              <a:rPr lang="cs-CZ" altLang="en-US"/>
              <a:pPr/>
              <a:t>19</a:t>
            </a:fld>
            <a:endParaRPr lang="cs-CZ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67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CF2A37-C5AF-486D-A2D7-930DE8E82810}" type="slidenum">
              <a:rPr lang="cs-CZ" altLang="en-US"/>
              <a:pPr/>
              <a:t>20</a:t>
            </a:fld>
            <a:endParaRPr lang="cs-CZ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78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 smtClean="0">
                <a:latin typeface="Arial" charset="0"/>
              </a:rPr>
              <a:t>Caecum vestibulare ductus cochlearis</a:t>
            </a:r>
            <a:endParaRPr lang="en-US" altLang="en-US" smtClean="0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E129C1-04D0-488D-B2C9-4C3B6B8683B0}" type="slidenum">
              <a:rPr lang="cs-CZ" altLang="en-US"/>
              <a:pPr/>
              <a:t>21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71637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65293F-3A0B-4DAD-9579-1376EEC45551}" type="slidenum">
              <a:rPr lang="cs-CZ" altLang="en-US"/>
              <a:pPr/>
              <a:t>22</a:t>
            </a:fld>
            <a:endParaRPr lang="cs-CZ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3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E11C57-E9F9-451B-8716-7F41D37A72E1}" type="slidenum">
              <a:rPr lang="cs-CZ" altLang="en-US" smtClean="0"/>
              <a:pPr/>
              <a:t>24</a:t>
            </a:fld>
            <a:endParaRPr lang="cs-CZ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22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9F27EE-E3C4-483C-B739-598C91905260}" type="slidenum">
              <a:rPr lang="cs-CZ" altLang="en-US"/>
              <a:pPr/>
              <a:t>25</a:t>
            </a:fld>
            <a:endParaRPr lang="cs-CZ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31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D00CFB-E7D9-4793-9808-CDA5D45F93D6}" type="slidenum">
              <a:rPr lang="cs-CZ" altLang="en-US" smtClean="0"/>
              <a:pPr/>
              <a:t>29</a:t>
            </a:fld>
            <a:endParaRPr lang="cs-CZ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6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C29886-F3ED-41E0-8DC0-F4D94536BC72}" type="slidenum">
              <a:rPr lang="cs-CZ" altLang="en-US"/>
              <a:pPr/>
              <a:t>2</a:t>
            </a:fld>
            <a:endParaRPr lang="cs-CZ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2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995E34-601D-4152-8B1B-487FAF69EC35}" type="slidenum">
              <a:rPr lang="cs-CZ" altLang="en-US"/>
              <a:pPr/>
              <a:t>4</a:t>
            </a:fld>
            <a:endParaRPr lang="cs-CZ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3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CB097E-0260-43B0-B7A5-9F7C87D7C943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6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8E195B-468D-4374-BF7E-2B9519FEBF65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Ossicular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chain in hearing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Sound waves funneled into the external auditory canal set the tympanic membrane into vibration.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ossicular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chain transmits the vibrations to the oval window, which communicates them to the fluid column of the inner ear. Sound waves in fluid meet with higher impedance; they must therefore be amplified in the middle ear. The difference in surface area between the tympanic membrane and the oval window increases the sound pressure 17-fold. A total amplification factor of 22 is achieved through the lever action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ossicular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chain. If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ossicular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chain fails to transform the sound pressure between the tympanic membrane and the footplate of the stapes, the patient will experience conductive hearing loss of magnitude 20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dB.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B179BE-CD70-4C8C-87AE-E4428C92BE31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5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5643E9-120E-4868-8813-AB8364FA9665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4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AE7125-0B8A-45B1-B35C-D179D38BDB98}" type="slidenum">
              <a:rPr lang="cs-CZ" altLang="en-US"/>
              <a:pPr/>
              <a:t>10</a:t>
            </a:fld>
            <a:endParaRPr lang="cs-CZ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83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B2A303-C07F-45AF-9A13-50A15C764A74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5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A8B0-DF21-4C67-A13F-0ECBFDFE743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2412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511E-9BF5-4959-9E04-90A6F77F34F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8851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CA358-3014-46EB-9944-EA13E173B18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0027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40AB-9F63-40BC-BF43-5FFB44EFF73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5897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C76A5-0CFA-492D-9ADA-38B8E73D079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144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591E7-D639-4F1D-A49B-AE7E691D9C3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2047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AE9C7-4C73-479A-BD62-3A7449CA285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6194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B1CCE-B79C-46FF-A2AF-87DB746F106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9794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57C72-BD7A-49A7-AF9C-4B9F2641D4A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8406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17D91-C86B-4511-9B74-CA9BBA73CCD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5745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D97E3-BCC6-487C-AB55-E040FBF5005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602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04D926-0789-4870-AE88-1570EEC88E44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consult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t5-7Q58_LAhXBuBQKHVqGBJcQjRwIBw&amp;url=http://www.ent-surgery.com.au/the-eustachian-tube/&amp;bvm=bv.117218890,d.bGQ&amp;psig=AFQjCNFztJyGANFIpnIhio3UMpagyRZabw&amp;ust=145858201761269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tudyblue.com/notes/note/n/chapter-12/deck/2871083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358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externa, media et interna</a:t>
            </a:r>
            <a:r>
              <a:rPr lang="cs-CZ" altLang="en-US" sz="1800"/>
              <a:t> 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944813" y="1773238"/>
            <a:ext cx="2952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Auricula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Meatus acusticus externus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Membrana tympani 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944813" y="3160713"/>
            <a:ext cx="1924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Cavitas tympani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Ossicula auditus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Tuba auditiva 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944813" y="4673600"/>
            <a:ext cx="306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Labyrinthus osseus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Labyrinthus membranaceus 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2771775" y="333375"/>
            <a:ext cx="427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ORGANUM VESTIBULOCOCHLEARE 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684213" y="1773238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externa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684213" y="3160713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media</a:t>
            </a:r>
            <a:endParaRPr lang="cs-CZ" altLang="en-US" sz="1800"/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684213" y="46736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interna</a:t>
            </a:r>
            <a:endParaRPr lang="cs-CZ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uc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5655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573463"/>
            <a:ext cx="310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Meatus acusticus externus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35375" y="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sup.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3348038" y="404813"/>
            <a:ext cx="503237" cy="5762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835150" y="278130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lat.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2843213" y="2349500"/>
            <a:ext cx="360362" cy="358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003800" y="1700213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tensor tympani</a:t>
            </a:r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H="1">
            <a:off x="4787900" y="1989138"/>
            <a:ext cx="504825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5651500" y="1916113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4716463" y="620713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Recessus epitympanicus</a:t>
            </a: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H="1">
            <a:off x="4211638" y="908050"/>
            <a:ext cx="720725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5292725" y="32131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Prom.</a:t>
            </a: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2411413" y="148431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Incus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65.photobucket.com/albums/h230/sleepy_yuci/e-learning/Ear/11Musclesassociatedwiththeauditory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"/>
          <a:stretch/>
        </p:blipFill>
        <p:spPr bwMode="auto">
          <a:xfrm>
            <a:off x="294799" y="692696"/>
            <a:ext cx="8597681" cy="58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6523038"/>
            <a:ext cx="4055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err="1" smtClean="0"/>
              <a:t>Drake</a:t>
            </a:r>
            <a:r>
              <a:rPr lang="cs-CZ" sz="1000" i="1" dirty="0" smtClean="0"/>
              <a:t> et al. </a:t>
            </a:r>
            <a:r>
              <a:rPr lang="cs-CZ" sz="1000" i="1" dirty="0" err="1" smtClean="0"/>
              <a:t>Gray‘s</a:t>
            </a:r>
            <a:r>
              <a:rPr lang="cs-CZ" sz="1000" i="1" dirty="0" smtClean="0"/>
              <a:t> Anatomy </a:t>
            </a:r>
            <a:r>
              <a:rPr lang="cs-CZ" sz="1000" i="1" dirty="0" err="1" smtClean="0"/>
              <a:t>for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Students</a:t>
            </a:r>
            <a:r>
              <a:rPr lang="cs-CZ" sz="1000" i="1" dirty="0" smtClean="0"/>
              <a:t>, </a:t>
            </a:r>
            <a:r>
              <a:rPr lang="cs-CZ" sz="1000" i="1" dirty="0" smtClean="0">
                <a:hlinkClick r:id="rId3"/>
              </a:rPr>
              <a:t>www.studentconsult</a:t>
            </a:r>
            <a:r>
              <a:rPr lang="cs-CZ" sz="1000" i="1" dirty="0" smtClean="0"/>
              <a:t>.com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12090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i65.photobucket.com/albums/h230/sleepy_yuci/e-learning/Ear/20FacialnerveChordatympaniinthe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4685968" cy="66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7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419841" y="76992"/>
            <a:ext cx="433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TUBA AUDITIVA, EUSTACHIAN TUBE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4466" y="561181"/>
            <a:ext cx="404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pars ossea tubae auditivae (10mm)</a:t>
            </a:r>
            <a:r>
              <a:rPr lang="cs-CZ" altLang="en-US" sz="1800"/>
              <a:t> 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54466" y="1399381"/>
            <a:ext cx="473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pars cartilaginea tubae auditivae (25 mm)</a:t>
            </a:r>
            <a:r>
              <a:rPr lang="cs-CZ" altLang="en-US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lamina medialis et lateralis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54466" y="2093119"/>
            <a:ext cx="415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ostium pharyngeum tubae auditivae</a:t>
            </a:r>
            <a:r>
              <a:rPr lang="cs-CZ" altLang="en-US" sz="1800"/>
              <a:t> 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54466" y="980281"/>
            <a:ext cx="413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ostium tympanicum tubae auditivae</a:t>
            </a:r>
            <a:r>
              <a:rPr lang="cs-CZ" altLang="en-US" sz="1800"/>
              <a:t> 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54466" y="2512219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torus tubarius 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54466" y="2801144"/>
            <a:ext cx="320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lymph tissue (tonsilla tubaria) </a:t>
            </a:r>
          </a:p>
        </p:txBody>
      </p:sp>
      <p:pic>
        <p:nvPicPr>
          <p:cNvPr id="11" name="Picture 2" descr="http://cdn.ent-surgery.com.au/wp-content/uploads/2012/02/the-eustachian-tub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5843" r="6969" b="13065"/>
          <a:stretch/>
        </p:blipFill>
        <p:spPr bwMode="auto">
          <a:xfrm>
            <a:off x="2745018" y="3196568"/>
            <a:ext cx="6398982" cy="36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6937150" cy="460851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6525344"/>
            <a:ext cx="3416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 i="1"/>
            </a:lvl1pPr>
          </a:lstStyle>
          <a:p>
            <a:r>
              <a:rPr lang="cs-CZ" dirty="0" err="1"/>
              <a:t>Gilroy</a:t>
            </a:r>
            <a:r>
              <a:rPr lang="cs-CZ" dirty="0"/>
              <a:t> et al. </a:t>
            </a:r>
            <a:r>
              <a:rPr lang="en-US" dirty="0"/>
              <a:t>Atlas of Anatomy 2nd Edition</a:t>
            </a:r>
            <a:r>
              <a:rPr lang="cs-CZ" dirty="0"/>
              <a:t>, </a:t>
            </a:r>
            <a:r>
              <a:rPr lang="cs-CZ" dirty="0" err="1"/>
              <a:t>Thieme</a:t>
            </a:r>
            <a:r>
              <a:rPr lang="cs-CZ" dirty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1"/>
          <a:stretch>
            <a:fillRect/>
          </a:stretch>
        </p:blipFill>
        <p:spPr bwMode="auto">
          <a:xfrm>
            <a:off x="0" y="764704"/>
            <a:ext cx="9047609" cy="47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9841" y="76992"/>
            <a:ext cx="433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TUBA AUDITIVA, EUSTACHIAN TUBE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4985393"/>
            <a:ext cx="3710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1- a. </a:t>
            </a:r>
            <a:r>
              <a:rPr lang="cs-CZ" dirty="0" err="1"/>
              <a:t>carotis</a:t>
            </a:r>
            <a:r>
              <a:rPr lang="cs-CZ" dirty="0"/>
              <a:t> </a:t>
            </a:r>
            <a:r>
              <a:rPr lang="cs-CZ" dirty="0" err="1"/>
              <a:t>int</a:t>
            </a:r>
            <a:r>
              <a:rPr lang="cs-CZ" dirty="0"/>
              <a:t>.; </a:t>
            </a:r>
            <a:endParaRPr lang="cs-CZ" dirty="0" smtClean="0"/>
          </a:p>
          <a:p>
            <a:r>
              <a:rPr lang="cs-CZ" dirty="0" smtClean="0"/>
              <a:t>2-lamina </a:t>
            </a:r>
            <a:r>
              <a:rPr lang="cs-CZ" dirty="0" err="1"/>
              <a:t>lateralis</a:t>
            </a:r>
            <a:r>
              <a:rPr lang="cs-CZ" dirty="0"/>
              <a:t> et </a:t>
            </a:r>
            <a:r>
              <a:rPr lang="cs-CZ" dirty="0" smtClean="0"/>
              <a:t>4-medialis; </a:t>
            </a:r>
          </a:p>
          <a:p>
            <a:r>
              <a:rPr lang="cs-CZ" dirty="0" smtClean="0"/>
              <a:t>6 </a:t>
            </a:r>
            <a:r>
              <a:rPr lang="cs-CZ" dirty="0"/>
              <a:t>– m. tensor </a:t>
            </a:r>
            <a:r>
              <a:rPr lang="cs-CZ" dirty="0" err="1"/>
              <a:t>veli</a:t>
            </a:r>
            <a:r>
              <a:rPr lang="cs-CZ" dirty="0"/>
              <a:t> </a:t>
            </a:r>
            <a:r>
              <a:rPr lang="cs-CZ" dirty="0" err="1"/>
              <a:t>palatini</a:t>
            </a:r>
            <a:r>
              <a:rPr lang="cs-CZ" dirty="0"/>
              <a:t>; </a:t>
            </a:r>
            <a:endParaRPr lang="cs-CZ" dirty="0" smtClean="0"/>
          </a:p>
          <a:p>
            <a:r>
              <a:rPr lang="cs-CZ" dirty="0" smtClean="0"/>
              <a:t>7- </a:t>
            </a:r>
            <a:r>
              <a:rPr lang="cs-CZ" dirty="0"/>
              <a:t>m. </a:t>
            </a:r>
            <a:r>
              <a:rPr lang="cs-CZ" dirty="0" err="1"/>
              <a:t>salpingopharyngeus</a:t>
            </a:r>
            <a:r>
              <a:rPr lang="cs-CZ" dirty="0"/>
              <a:t>; </a:t>
            </a:r>
            <a:endParaRPr lang="cs-CZ" dirty="0" smtClean="0"/>
          </a:p>
          <a:p>
            <a:r>
              <a:rPr lang="cs-CZ" dirty="0" smtClean="0"/>
              <a:t>8-m</a:t>
            </a:r>
            <a:r>
              <a:rPr lang="cs-CZ" dirty="0"/>
              <a:t>. levator </a:t>
            </a:r>
            <a:r>
              <a:rPr lang="cs-CZ" dirty="0" err="1"/>
              <a:t>veli</a:t>
            </a:r>
            <a:r>
              <a:rPr lang="cs-CZ" dirty="0"/>
              <a:t> </a:t>
            </a:r>
            <a:r>
              <a:rPr lang="cs-CZ" dirty="0" err="1"/>
              <a:t>palatini</a:t>
            </a:r>
            <a:r>
              <a:rPr lang="cs-CZ" dirty="0"/>
              <a:t>; </a:t>
            </a:r>
            <a:endParaRPr lang="cs-CZ" dirty="0" smtClean="0"/>
          </a:p>
          <a:p>
            <a:r>
              <a:rPr lang="cs-CZ" dirty="0" smtClean="0"/>
              <a:t>9-nasopharynx</a:t>
            </a:r>
            <a:r>
              <a:rPr lang="cs-CZ" dirty="0"/>
              <a:t>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2" y="908720"/>
            <a:ext cx="9055125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187624" y="248557"/>
            <a:ext cx="6938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b="1" dirty="0">
                <a:solidFill>
                  <a:srgbClr val="800000"/>
                </a:solidFill>
              </a:rPr>
              <a:t>TORUS TUBARIUS, torus </a:t>
            </a:r>
            <a:r>
              <a:rPr lang="cs-CZ" altLang="en-US" b="1" dirty="0" err="1">
                <a:solidFill>
                  <a:srgbClr val="800000"/>
                </a:solidFill>
              </a:rPr>
              <a:t>levatorius</a:t>
            </a:r>
            <a:r>
              <a:rPr lang="cs-CZ" altLang="en-US" b="1" dirty="0">
                <a:solidFill>
                  <a:srgbClr val="800000"/>
                </a:solidFill>
              </a:rPr>
              <a:t>, </a:t>
            </a:r>
            <a:r>
              <a:rPr lang="cs-CZ" altLang="en-US" b="1" dirty="0" err="1">
                <a:solidFill>
                  <a:srgbClr val="800000"/>
                </a:solidFill>
              </a:rPr>
              <a:t>plica</a:t>
            </a:r>
            <a:r>
              <a:rPr lang="cs-CZ" altLang="en-US" b="1" dirty="0">
                <a:solidFill>
                  <a:srgbClr val="800000"/>
                </a:solidFill>
              </a:rPr>
              <a:t> </a:t>
            </a:r>
            <a:r>
              <a:rPr lang="cs-CZ" altLang="en-US" b="1" dirty="0" err="1">
                <a:solidFill>
                  <a:srgbClr val="800000"/>
                </a:solidFill>
              </a:rPr>
              <a:t>salpingopharyngea</a:t>
            </a:r>
            <a:r>
              <a:rPr lang="cs-CZ" altLang="en-US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32040" y="5877272"/>
            <a:ext cx="328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2- </a:t>
            </a:r>
            <a:r>
              <a:rPr lang="cs-CZ" sz="1600" dirty="0" smtClean="0"/>
              <a:t>m. tensor </a:t>
            </a:r>
            <a:r>
              <a:rPr lang="cs-CZ" sz="1600" dirty="0" err="1" smtClean="0"/>
              <a:t>v.p</a:t>
            </a:r>
            <a:r>
              <a:rPr lang="cs-CZ" sz="1600" dirty="0" smtClean="0"/>
              <a:t>.; </a:t>
            </a:r>
            <a:r>
              <a:rPr lang="cs-CZ" sz="1600" dirty="0"/>
              <a:t>3- </a:t>
            </a:r>
            <a:r>
              <a:rPr lang="cs-CZ" sz="1600" dirty="0" err="1" smtClean="0"/>
              <a:t>m.levator</a:t>
            </a:r>
            <a:r>
              <a:rPr lang="cs-CZ" sz="1600" dirty="0" smtClean="0"/>
              <a:t> </a:t>
            </a:r>
            <a:r>
              <a:rPr lang="cs-CZ" sz="1600" dirty="0" err="1" smtClean="0"/>
              <a:t>v.p</a:t>
            </a:r>
            <a:r>
              <a:rPr lang="cs-CZ" sz="1600" dirty="0" smtClean="0"/>
              <a:t>; </a:t>
            </a:r>
          </a:p>
          <a:p>
            <a:r>
              <a:rPr lang="cs-CZ" sz="1600" dirty="0" smtClean="0"/>
              <a:t>6- </a:t>
            </a:r>
            <a:r>
              <a:rPr lang="cs-CZ" sz="1600" dirty="0"/>
              <a:t>m. </a:t>
            </a:r>
            <a:r>
              <a:rPr lang="cs-CZ" sz="1600" dirty="0" err="1" smtClean="0"/>
              <a:t>salpingopharyngeus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61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:\Obrázky\Anatomie\eustachian-tube-4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00" b="6338"/>
          <a:stretch/>
        </p:blipFill>
        <p:spPr bwMode="auto">
          <a:xfrm>
            <a:off x="1424668" y="1447801"/>
            <a:ext cx="6076950" cy="350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6523038"/>
            <a:ext cx="3860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/>
              <a:t>Dhingra</a:t>
            </a:r>
            <a:r>
              <a:rPr lang="en-US" sz="1000" i="1" dirty="0" smtClean="0"/>
              <a:t>: Disease of Ear, Nose and Throat, 5th ed., Elsevier 2010.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0447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9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4547" b="13560"/>
          <a:stretch>
            <a:fillRect/>
          </a:stretch>
        </p:blipFill>
        <p:spPr bwMode="auto">
          <a:xfrm>
            <a:off x="323850" y="1268413"/>
            <a:ext cx="38877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5076825" y="37893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- cochlea</a:t>
            </a:r>
          </a:p>
        </p:txBody>
      </p:sp>
      <p:sp>
        <p:nvSpPr>
          <p:cNvPr id="26628" name="Text Box 12"/>
          <p:cNvSpPr txBox="1">
            <a:spLocks noChangeArrowheads="1"/>
          </p:cNvSpPr>
          <p:nvPr/>
        </p:nvSpPr>
        <p:spPr bwMode="auto">
          <a:xfrm>
            <a:off x="2555875" y="256540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fenestra vestibuli </a:t>
            </a:r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1835150" y="4868863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fenestra cochleae </a:t>
            </a:r>
          </a:p>
        </p:txBody>
      </p:sp>
      <p:sp>
        <p:nvSpPr>
          <p:cNvPr id="26630" name="Rectangle 16"/>
          <p:cNvSpPr>
            <a:spLocks noChangeArrowheads="1"/>
          </p:cNvSpPr>
          <p:nvPr/>
        </p:nvSpPr>
        <p:spPr bwMode="auto">
          <a:xfrm>
            <a:off x="2339975" y="260350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AURIS INTERNA - LABYRINTHUS OSSEUS </a:t>
            </a:r>
          </a:p>
        </p:txBody>
      </p:sp>
      <p:sp>
        <p:nvSpPr>
          <p:cNvPr id="26631" name="Rectangle 17"/>
          <p:cNvSpPr>
            <a:spLocks noChangeArrowheads="1"/>
          </p:cNvSpPr>
          <p:nvPr/>
        </p:nvSpPr>
        <p:spPr bwMode="auto">
          <a:xfrm>
            <a:off x="5076825" y="1196975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- vestibulum</a:t>
            </a: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5076825" y="1628775"/>
            <a:ext cx="3409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1800" b="1"/>
              <a:t>canales semicirculares</a:t>
            </a:r>
            <a:r>
              <a:rPr lang="cs-CZ" altLang="en-US" sz="1800"/>
              <a:t> </a:t>
            </a:r>
            <a:r>
              <a:rPr lang="cs-CZ" altLang="en-US" sz="1800" b="1"/>
              <a:t>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 	</a:t>
            </a:r>
            <a:r>
              <a:rPr lang="cs-CZ" altLang="en-US" sz="1800" b="1" i="1"/>
              <a:t>anterior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	posterior</a:t>
            </a:r>
            <a:r>
              <a:rPr lang="cs-CZ" altLang="en-US" sz="1800"/>
              <a:t>  </a:t>
            </a:r>
          </a:p>
        </p:txBody>
      </p:sp>
      <p:grpSp>
        <p:nvGrpSpPr>
          <p:cNvPr id="26633" name="Group 22"/>
          <p:cNvGrpSpPr>
            <a:grpSpLocks/>
          </p:cNvGrpSpPr>
          <p:nvPr/>
        </p:nvGrpSpPr>
        <p:grpSpPr bwMode="auto">
          <a:xfrm>
            <a:off x="6011863" y="2420938"/>
            <a:ext cx="1873250" cy="588962"/>
            <a:chOff x="3833" y="1611"/>
            <a:chExt cx="1180" cy="371"/>
          </a:xfrm>
        </p:grpSpPr>
        <p:sp>
          <p:nvSpPr>
            <p:cNvPr id="26637" name="Rectangle 19"/>
            <p:cNvSpPr>
              <a:spLocks noChangeArrowheads="1"/>
            </p:cNvSpPr>
            <p:nvPr/>
          </p:nvSpPr>
          <p:spPr bwMode="auto">
            <a:xfrm>
              <a:off x="3833" y="1751"/>
              <a:ext cx="10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ampulla ossea </a:t>
              </a:r>
            </a:p>
          </p:txBody>
        </p:sp>
        <p:sp>
          <p:nvSpPr>
            <p:cNvPr id="26638" name="Rectangle 20"/>
            <p:cNvSpPr>
              <a:spLocks noChangeArrowheads="1"/>
            </p:cNvSpPr>
            <p:nvPr/>
          </p:nvSpPr>
          <p:spPr bwMode="auto">
            <a:xfrm>
              <a:off x="3833" y="1611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crus communae </a:t>
              </a:r>
            </a:p>
          </p:txBody>
        </p:sp>
      </p:grpSp>
      <p:grpSp>
        <p:nvGrpSpPr>
          <p:cNvPr id="26634" name="Group 24"/>
          <p:cNvGrpSpPr>
            <a:grpSpLocks/>
          </p:cNvGrpSpPr>
          <p:nvPr/>
        </p:nvGrpSpPr>
        <p:grpSpPr bwMode="auto">
          <a:xfrm>
            <a:off x="6011863" y="2925763"/>
            <a:ext cx="1517650" cy="654050"/>
            <a:chOff x="3833" y="1979"/>
            <a:chExt cx="956" cy="412"/>
          </a:xfrm>
        </p:grpSpPr>
        <p:sp>
          <p:nvSpPr>
            <p:cNvPr id="26635" name="Rectangle 21"/>
            <p:cNvSpPr>
              <a:spLocks noChangeArrowheads="1"/>
            </p:cNvSpPr>
            <p:nvPr/>
          </p:nvSpPr>
          <p:spPr bwMode="auto">
            <a:xfrm>
              <a:off x="3833" y="2160"/>
              <a:ext cx="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crus simplex </a:t>
              </a:r>
            </a:p>
          </p:txBody>
        </p:sp>
        <p:sp>
          <p:nvSpPr>
            <p:cNvPr id="26636" name="Rectangle 23"/>
            <p:cNvSpPr>
              <a:spLocks noChangeArrowheads="1"/>
            </p:cNvSpPr>
            <p:nvPr/>
          </p:nvSpPr>
          <p:spPr bwMode="auto">
            <a:xfrm>
              <a:off x="3833" y="1979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b="1"/>
                <a:t>lateralis</a:t>
              </a:r>
              <a:r>
                <a:rPr lang="cs-CZ" altLang="en-US" sz="1800"/>
                <a:t> </a:t>
              </a:r>
            </a:p>
          </p:txBody>
        </p:sp>
      </p:grpSp>
      <p:sp>
        <p:nvSpPr>
          <p:cNvPr id="15" name="Obdélník 14"/>
          <p:cNvSpPr/>
          <p:nvPr/>
        </p:nvSpPr>
        <p:spPr>
          <a:xfrm>
            <a:off x="71405" y="6525344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/>
              <a:t>Sinělnikov</a:t>
            </a:r>
            <a:r>
              <a:rPr lang="en-US" sz="1000" i="1" dirty="0"/>
              <a:t> R.D</a:t>
            </a:r>
            <a:r>
              <a:rPr lang="cs-CZ" sz="1000" i="1" dirty="0"/>
              <a:t>. 1980. Atlas člověka. 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689350" y="333375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COCHLEA</a:t>
            </a:r>
            <a:endParaRPr lang="cs-CZ" altLang="en-US" sz="1800">
              <a:solidFill>
                <a:srgbClr val="800000"/>
              </a:solidFill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13414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modiolus</a:t>
            </a:r>
            <a:r>
              <a:rPr lang="cs-CZ" altLang="en-US" sz="1800"/>
              <a:t> 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323850" y="1790700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lamina spiralis ossea</a:t>
            </a:r>
            <a:r>
              <a:rPr lang="cs-CZ" altLang="en-US" sz="1800"/>
              <a:t> </a:t>
            </a: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323850" y="224155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canalis spiralis osseus</a:t>
            </a:r>
            <a:r>
              <a:rPr lang="cs-CZ" altLang="en-US" sz="1800"/>
              <a:t> 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323850" y="2690813"/>
            <a:ext cx="269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canales longitudinales</a:t>
            </a:r>
            <a:r>
              <a:rPr lang="cs-CZ" altLang="en-US" sz="1800"/>
              <a:t> </a:t>
            </a:r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323850" y="3141663"/>
            <a:ext cx="330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tractus spiralis foraminosus</a:t>
            </a:r>
            <a:r>
              <a:rPr lang="cs-CZ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bin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3109912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348038" y="333375"/>
            <a:ext cx="263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MEMBRANA TYMPANI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905500" y="4724400"/>
            <a:ext cx="2770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umbo membranae tympani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986463" y="4387850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stria mallearis (manubrium)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10288" y="3646488"/>
            <a:ext cx="228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prominentia mallearis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57825" y="2924175"/>
            <a:ext cx="3578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plica mallearis anterior et posterior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138363" y="2660650"/>
            <a:ext cx="577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pars flaccida membranae tympani (membrana Shrapnelli)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066925" y="541020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pars tensa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90888" y="6188075"/>
            <a:ext cx="3236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Cone of light (trigonum Woodi) 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4514850" y="45815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5219700" y="40052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4643438" y="3213100"/>
            <a:ext cx="7921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5435600" y="32131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4802188" y="2997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2643188" y="5086350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4443413" y="55895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4356100" y="48688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34925" y="3640138"/>
            <a:ext cx="26019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anulus fibrocartilagineus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(sulcus tympanicus) 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2339975" y="40782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110288" y="3933825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(processus lateralis mallei) 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611188" y="908050"/>
            <a:ext cx="5767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Middle connective tissue layer – stratum membranaceum 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611188" y="1376363"/>
            <a:ext cx="3519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External layer - stratum cutaneum 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611188" y="1820863"/>
            <a:ext cx="3614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Internal layer</a:t>
            </a:r>
            <a:r>
              <a:rPr lang="cs-CZ" altLang="en-US" sz="1800"/>
              <a:t> </a:t>
            </a:r>
            <a:r>
              <a:rPr lang="cs-CZ" altLang="en-US" sz="1600" b="1"/>
              <a:t>- stratum mucosum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luc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11188"/>
            <a:ext cx="7199313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635375" y="188913"/>
            <a:ext cx="197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AURIS INTERNA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165" y="6611779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/>
              <a:t>Sinělnikov</a:t>
            </a:r>
            <a:r>
              <a:rPr lang="en-US" sz="1000" i="1" dirty="0"/>
              <a:t> R.D</a:t>
            </a:r>
            <a:r>
              <a:rPr lang="cs-CZ" sz="1000" i="1" dirty="0"/>
              <a:t>. 1980. Atlas člověka. 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84313"/>
            <a:ext cx="67849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3276600" y="2603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VESTIBULUM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5652120" y="17008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Utriculus</a:t>
            </a:r>
            <a:endParaRPr lang="cs-CZ" altLang="en-US" sz="1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821" name="Text Box 24"/>
          <p:cNvSpPr txBox="1">
            <a:spLocks noChangeArrowheads="1"/>
          </p:cNvSpPr>
          <p:nvPr/>
        </p:nvSpPr>
        <p:spPr bwMode="auto">
          <a:xfrm>
            <a:off x="7561784" y="3536950"/>
            <a:ext cx="10198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 err="1" smtClean="0">
                <a:solidFill>
                  <a:srgbClr val="7575D1"/>
                </a:solidFill>
              </a:rPr>
              <a:t>Sacculus</a:t>
            </a:r>
            <a:r>
              <a:rPr lang="cs-CZ" altLang="en-US" sz="1400" b="1" dirty="0" smtClean="0">
                <a:solidFill>
                  <a:srgbClr val="7575D1"/>
                </a:solidFill>
              </a:rPr>
              <a:t> </a:t>
            </a: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79613" y="5589588"/>
            <a:ext cx="21643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n. </a:t>
            </a:r>
            <a:r>
              <a:rPr lang="cs-CZ" altLang="en-US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ampullaris</a:t>
            </a: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en-US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posterior</a:t>
            </a: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cs-CZ" alt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4152060" y="3280792"/>
            <a:ext cx="810451" cy="952872"/>
            <a:chOff x="4152060" y="3280792"/>
            <a:chExt cx="810451" cy="952872"/>
          </a:xfrm>
        </p:grpSpPr>
        <p:sp>
          <p:nvSpPr>
            <p:cNvPr id="2" name="Ovál 1"/>
            <p:cNvSpPr/>
            <p:nvPr/>
          </p:nvSpPr>
          <p:spPr>
            <a:xfrm>
              <a:off x="4152060" y="3280792"/>
              <a:ext cx="720080" cy="364232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ál 7"/>
            <p:cNvSpPr/>
            <p:nvPr/>
          </p:nvSpPr>
          <p:spPr>
            <a:xfrm>
              <a:off x="4527961" y="3717032"/>
              <a:ext cx="434550" cy="516632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Přímá spojnice se šipkou 6"/>
          <p:cNvCxnSpPr/>
          <p:nvPr/>
        </p:nvCxnSpPr>
        <p:spPr>
          <a:xfrm>
            <a:off x="2987824" y="3140968"/>
            <a:ext cx="360040" cy="3219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033447" y="1966793"/>
            <a:ext cx="20441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cs-CZ" altLang="en-US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utriculoampullaris</a:t>
            </a: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239844" y="2401143"/>
            <a:ext cx="13179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1400" b="1" dirty="0" smtClean="0">
                <a:solidFill>
                  <a:srgbClr val="7575D1"/>
                </a:solidFill>
              </a:rPr>
              <a:t>n</a:t>
            </a:r>
            <a:r>
              <a:rPr lang="cs-CZ" altLang="en-US" sz="1400" b="1" dirty="0">
                <a:solidFill>
                  <a:srgbClr val="7575D1"/>
                </a:solidFill>
              </a:rPr>
              <a:t>. </a:t>
            </a:r>
            <a:r>
              <a:rPr lang="cs-CZ" altLang="en-US" sz="1400" b="1" dirty="0" err="1" smtClean="0">
                <a:solidFill>
                  <a:srgbClr val="7575D1"/>
                </a:solidFill>
              </a:rPr>
              <a:t>saccularis</a:t>
            </a:r>
            <a:r>
              <a:rPr lang="cs-CZ" altLang="en-US" sz="1400" b="1" dirty="0" smtClean="0">
                <a:solidFill>
                  <a:srgbClr val="7575D1"/>
                </a:solidFill>
              </a:rPr>
              <a:t> </a:t>
            </a:r>
            <a:endParaRPr lang="cs-CZ" altLang="en-US" sz="1400" b="1" dirty="0">
              <a:solidFill>
                <a:srgbClr val="7575D1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247479" y="5445224"/>
            <a:ext cx="1128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1400" b="1" dirty="0" err="1" smtClean="0">
                <a:solidFill>
                  <a:srgbClr val="7575D1"/>
                </a:solidFill>
              </a:rPr>
              <a:t>Caecum</a:t>
            </a:r>
            <a:endParaRPr lang="cs-CZ" altLang="en-US" sz="1400" b="1" dirty="0" smtClean="0">
              <a:solidFill>
                <a:srgbClr val="7575D1"/>
              </a:solidFill>
            </a:endParaRPr>
          </a:p>
          <a:p>
            <a:r>
              <a:rPr lang="cs-CZ" altLang="en-US" sz="1400" b="1" dirty="0" err="1" smtClean="0">
                <a:solidFill>
                  <a:srgbClr val="7575D1"/>
                </a:solidFill>
              </a:rPr>
              <a:t>vestibulare</a:t>
            </a:r>
            <a:endParaRPr lang="cs-CZ" altLang="en-US" sz="1400" b="1" dirty="0">
              <a:solidFill>
                <a:srgbClr val="7575D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79512" y="6452629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/>
              <a:t>Sinělnikov</a:t>
            </a:r>
            <a:r>
              <a:rPr lang="en-US" sz="1000" i="1" dirty="0"/>
              <a:t> R.D</a:t>
            </a:r>
            <a:r>
              <a:rPr lang="cs-CZ" sz="1000" i="1" dirty="0"/>
              <a:t>. 1980. Atlas člověka.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4106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4925" y="971550"/>
            <a:ext cx="8934450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/>
              <a:t>labyrinthus vestibularis</a:t>
            </a:r>
            <a:r>
              <a:rPr lang="cs-CZ" altLang="en-US" sz="1800"/>
              <a:t>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 b="1"/>
              <a:t> </a:t>
            </a:r>
            <a:r>
              <a:rPr lang="cs-CZ" altLang="en-US" sz="1800"/>
              <a:t>utriculus et sacculus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/>
              <a:t> d. utriculosaccularis</a:t>
            </a:r>
            <a:r>
              <a:rPr lang="cs-CZ" altLang="en-US" sz="1800">
                <a:cs typeface="Arial" charset="0"/>
              </a:rPr>
              <a:t>→</a:t>
            </a:r>
            <a:r>
              <a:rPr lang="cs-CZ" altLang="en-US" sz="1800"/>
              <a:t>d.endolymphaticus (aquaductus vestibuli)</a:t>
            </a:r>
            <a:r>
              <a:rPr lang="cs-CZ" altLang="en-US" sz="1800">
                <a:cs typeface="Arial" charset="0"/>
              </a:rPr>
              <a:t>→</a:t>
            </a:r>
            <a:r>
              <a:rPr lang="cs-CZ" altLang="en-US" sz="1800"/>
              <a:t>saccus endolymph.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/>
              <a:t> ductus semicirculares 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916238" y="260350"/>
            <a:ext cx="394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79388" y="2701925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macula statica utriculi et sacculi</a:t>
            </a:r>
            <a:r>
              <a:rPr lang="cs-CZ" altLang="en-US" sz="1800" i="1"/>
              <a:t> 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179388" y="3062288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cristae ampullares</a:t>
            </a:r>
            <a:r>
              <a:rPr lang="cs-CZ" altLang="en-US" sz="1800" i="1"/>
              <a:t> 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34925" y="3808413"/>
            <a:ext cx="267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/>
              <a:t>labyrinthus cochlearis</a:t>
            </a:r>
            <a:r>
              <a:rPr lang="cs-CZ" altLang="en-US" sz="1800"/>
              <a:t> </a:t>
            </a: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34925" y="424180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- ductus cochlearis </a:t>
            </a: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2195513" y="4241800"/>
            <a:ext cx="349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lamina basilaris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membrana vestibularis Reissneri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wall of bony canal </a:t>
            </a:r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106363" y="5510213"/>
            <a:ext cx="262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organum spirale Corti</a:t>
            </a:r>
            <a:r>
              <a:rPr lang="cs-CZ" altLang="en-US" sz="1800" i="1"/>
              <a:t> </a:t>
            </a: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2698750" y="5510213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membrana tectoria</a:t>
            </a:r>
            <a:r>
              <a:rPr lang="cs-CZ" altLang="en-US" sz="1800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7"/>
          <p:cNvSpPr txBox="1">
            <a:spLocks noChangeArrowheads="1"/>
          </p:cNvSpPr>
          <p:nvPr/>
        </p:nvSpPr>
        <p:spPr bwMode="auto">
          <a:xfrm>
            <a:off x="3059113" y="188913"/>
            <a:ext cx="394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pic>
        <p:nvPicPr>
          <p:cNvPr id="22534" name="Picture 6" descr="http://i65.photobucket.com/albums/h230/sleepy_yuci/e-learning/Ear/18Membranouslabyrin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"/>
          <a:stretch/>
        </p:blipFill>
        <p:spPr bwMode="auto">
          <a:xfrm>
            <a:off x="107504" y="947887"/>
            <a:ext cx="8478057" cy="51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rot="3314680" flipH="1">
            <a:off x="5362967" y="1963970"/>
            <a:ext cx="893076" cy="12759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631834" y="2478087"/>
            <a:ext cx="2520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b="1" dirty="0" err="1"/>
              <a:t>Ductus</a:t>
            </a:r>
            <a:r>
              <a:rPr lang="cs-CZ" altLang="en-US" sz="1200" b="1" dirty="0"/>
              <a:t> </a:t>
            </a:r>
            <a:r>
              <a:rPr lang="cs-CZ" altLang="en-US" sz="1200" b="1" dirty="0" err="1" smtClean="0"/>
              <a:t>endolymphaticus</a:t>
            </a:r>
            <a:endParaRPr lang="cs-CZ" altLang="en-US" sz="12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b="1" dirty="0" smtClean="0"/>
              <a:t> </a:t>
            </a:r>
            <a:r>
              <a:rPr lang="cs-CZ" altLang="en-US" sz="1200" b="1" dirty="0"/>
              <a:t>(</a:t>
            </a:r>
            <a:r>
              <a:rPr lang="cs-CZ" altLang="en-US" sz="1200" b="1" dirty="0" err="1"/>
              <a:t>aquaductus</a:t>
            </a:r>
            <a:r>
              <a:rPr lang="cs-CZ" altLang="en-US" sz="1200" b="1" dirty="0"/>
              <a:t> </a:t>
            </a:r>
            <a:r>
              <a:rPr lang="cs-CZ" altLang="en-US" sz="1200" b="1" dirty="0" err="1"/>
              <a:t>vestibuli</a:t>
            </a:r>
            <a:r>
              <a:rPr lang="cs-CZ" altLang="en-US" sz="1200" b="1" dirty="0"/>
              <a:t>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9552" y="3599543"/>
            <a:ext cx="17059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 smtClean="0"/>
              <a:t>* </a:t>
            </a:r>
            <a:r>
              <a:rPr lang="cs-CZ" altLang="en-US" sz="1400" b="1" dirty="0" err="1" smtClean="0"/>
              <a:t>Ductus</a:t>
            </a:r>
            <a:r>
              <a:rPr lang="cs-CZ" altLang="en-US" sz="1400" b="1" dirty="0" smtClean="0"/>
              <a:t> </a:t>
            </a:r>
            <a:r>
              <a:rPr lang="cs-CZ" altLang="en-US" sz="1400" b="1" dirty="0" err="1"/>
              <a:t>reuniens</a:t>
            </a:r>
            <a:endParaRPr lang="cs-CZ" altLang="en-US" sz="1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11960" y="393305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95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5" descr="VnitrU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62121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59113" y="981075"/>
            <a:ext cx="3696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/>
              <a:t>Saccus</a:t>
            </a:r>
            <a:r>
              <a:rPr lang="cs-CZ" altLang="en-US" sz="1400" dirty="0"/>
              <a:t> </a:t>
            </a:r>
            <a:r>
              <a:rPr lang="cs-CZ" altLang="en-US" sz="1400" dirty="0" err="1" smtClean="0"/>
              <a:t>endolymphaticus</a:t>
            </a:r>
            <a:r>
              <a:rPr lang="cs-CZ" altLang="en-US" sz="1400" dirty="0" smtClean="0"/>
              <a:t> (</a:t>
            </a:r>
            <a:r>
              <a:rPr lang="cs-CZ" altLang="en-US" sz="1400" i="1" dirty="0" err="1" smtClean="0"/>
              <a:t>fossa</a:t>
            </a:r>
            <a:r>
              <a:rPr lang="cs-CZ" altLang="en-US" sz="1400" i="1" dirty="0" smtClean="0"/>
              <a:t> </a:t>
            </a:r>
            <a:r>
              <a:rPr lang="cs-CZ" altLang="en-US" sz="1400" i="1" dirty="0" err="1" smtClean="0"/>
              <a:t>subarcuata</a:t>
            </a:r>
            <a:r>
              <a:rPr lang="cs-CZ" altLang="en-US" sz="1400" dirty="0" smtClean="0"/>
              <a:t>)</a:t>
            </a:r>
            <a:endParaRPr lang="cs-CZ" altLang="en-US" sz="1400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6156325" y="1773238"/>
            <a:ext cx="2351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endolymphaticus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         (aquaductus vestibuli)</a:t>
            </a:r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rot="-2658297">
            <a:off x="4500563" y="1125538"/>
            <a:ext cx="287337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rot="3314680" flipH="1">
            <a:off x="5651501" y="1773237"/>
            <a:ext cx="3603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250825" y="3573463"/>
            <a:ext cx="214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utriculosaccularis</a:t>
            </a: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611188" y="3860800"/>
            <a:ext cx="1465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/>
              <a:t>Ductus</a:t>
            </a:r>
            <a:r>
              <a:rPr lang="cs-CZ" altLang="en-US" sz="1400" dirty="0"/>
              <a:t> </a:t>
            </a:r>
            <a:r>
              <a:rPr lang="cs-CZ" altLang="en-US" sz="1400" dirty="0" err="1"/>
              <a:t>reuniens</a:t>
            </a:r>
            <a:endParaRPr lang="cs-CZ" altLang="en-US" sz="1400" dirty="0"/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>
            <a:off x="2195513" y="400526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5"/>
          <p:cNvSpPr>
            <a:spLocks noChangeShapeType="1"/>
          </p:cNvSpPr>
          <p:nvPr/>
        </p:nvSpPr>
        <p:spPr bwMode="auto">
          <a:xfrm rot="20156737" flipV="1">
            <a:off x="4572000" y="4149725"/>
            <a:ext cx="0" cy="13668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Rectangle 16"/>
          <p:cNvSpPr>
            <a:spLocks noChangeArrowheads="1"/>
          </p:cNvSpPr>
          <p:nvPr/>
        </p:nvSpPr>
        <p:spPr bwMode="auto">
          <a:xfrm>
            <a:off x="4859338" y="5373688"/>
            <a:ext cx="1751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/>
              <a:t>Caecum</a:t>
            </a:r>
            <a:r>
              <a:rPr lang="cs-CZ" altLang="en-US" sz="1400" dirty="0"/>
              <a:t> </a:t>
            </a:r>
            <a:r>
              <a:rPr lang="cs-CZ" altLang="en-US" sz="1400" dirty="0" err="1"/>
              <a:t>vestibulare</a:t>
            </a:r>
            <a:endParaRPr lang="cs-CZ" altLang="en-US" sz="1400" dirty="0"/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 flipV="1">
            <a:off x="4356100" y="3644900"/>
            <a:ext cx="0" cy="2873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Rectangle 19"/>
          <p:cNvSpPr>
            <a:spLocks noChangeArrowheads="1"/>
          </p:cNvSpPr>
          <p:nvPr/>
        </p:nvSpPr>
        <p:spPr bwMode="auto">
          <a:xfrm>
            <a:off x="6659563" y="3213100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cochlearis</a:t>
            </a:r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 rot="10800000">
            <a:off x="6227763" y="335756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Rectangle 24"/>
          <p:cNvSpPr>
            <a:spLocks noChangeArrowheads="1"/>
          </p:cNvSpPr>
          <p:nvPr/>
        </p:nvSpPr>
        <p:spPr bwMode="auto">
          <a:xfrm>
            <a:off x="1547813" y="1916113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ant.</a:t>
            </a:r>
          </a:p>
        </p:txBody>
      </p:sp>
      <p:sp>
        <p:nvSpPr>
          <p:cNvPr id="21520" name="Rectangle 25"/>
          <p:cNvSpPr>
            <a:spLocks noChangeArrowheads="1"/>
          </p:cNvSpPr>
          <p:nvPr/>
        </p:nvSpPr>
        <p:spPr bwMode="auto">
          <a:xfrm>
            <a:off x="1042988" y="2636838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post.</a:t>
            </a:r>
          </a:p>
        </p:txBody>
      </p:sp>
      <p:sp>
        <p:nvSpPr>
          <p:cNvPr id="21521" name="Rectangle 26"/>
          <p:cNvSpPr>
            <a:spLocks noChangeArrowheads="1"/>
          </p:cNvSpPr>
          <p:nvPr/>
        </p:nvSpPr>
        <p:spPr bwMode="auto">
          <a:xfrm>
            <a:off x="1547813" y="292417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lat.</a:t>
            </a:r>
          </a:p>
        </p:txBody>
      </p:sp>
      <p:sp>
        <p:nvSpPr>
          <p:cNvPr id="21522" name="Text Box 27"/>
          <p:cNvSpPr txBox="1">
            <a:spLocks noChangeArrowheads="1"/>
          </p:cNvSpPr>
          <p:nvPr/>
        </p:nvSpPr>
        <p:spPr bwMode="auto">
          <a:xfrm>
            <a:off x="3059113" y="188913"/>
            <a:ext cx="394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sp>
        <p:nvSpPr>
          <p:cNvPr id="21523" name="Text Box 28"/>
          <p:cNvSpPr txBox="1">
            <a:spLocks noChangeArrowheads="1"/>
          </p:cNvSpPr>
          <p:nvPr/>
        </p:nvSpPr>
        <p:spPr bwMode="auto">
          <a:xfrm>
            <a:off x="539750" y="2276475"/>
            <a:ext cx="186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semicircularis</a:t>
            </a:r>
          </a:p>
        </p:txBody>
      </p:sp>
      <p:sp>
        <p:nvSpPr>
          <p:cNvPr id="21524" name="Rectangle 6"/>
          <p:cNvSpPr>
            <a:spLocks noChangeArrowheads="1"/>
          </p:cNvSpPr>
          <p:nvPr/>
        </p:nvSpPr>
        <p:spPr bwMode="auto">
          <a:xfrm>
            <a:off x="4451350" y="33575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1525" name="Line 30"/>
          <p:cNvSpPr>
            <a:spLocks noChangeShapeType="1"/>
          </p:cNvSpPr>
          <p:nvPr/>
        </p:nvSpPr>
        <p:spPr bwMode="auto">
          <a:xfrm>
            <a:off x="4500563" y="3573463"/>
            <a:ext cx="0" cy="2873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26" name="Group 41"/>
          <p:cNvGrpSpPr>
            <a:grpSpLocks/>
          </p:cNvGrpSpPr>
          <p:nvPr/>
        </p:nvGrpSpPr>
        <p:grpSpPr bwMode="auto">
          <a:xfrm>
            <a:off x="3924300" y="3278188"/>
            <a:ext cx="349250" cy="366712"/>
            <a:chOff x="2789" y="2160"/>
            <a:chExt cx="220" cy="231"/>
          </a:xfrm>
        </p:grpSpPr>
        <p:sp>
          <p:nvSpPr>
            <p:cNvPr id="21535" name="Rectangle 10"/>
            <p:cNvSpPr>
              <a:spLocks noChangeArrowheads="1"/>
            </p:cNvSpPr>
            <p:nvPr/>
          </p:nvSpPr>
          <p:spPr bwMode="auto">
            <a:xfrm>
              <a:off x="2789" y="216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21536" name="Line 31"/>
            <p:cNvSpPr>
              <a:spLocks noChangeShapeType="1"/>
            </p:cNvSpPr>
            <p:nvPr/>
          </p:nvSpPr>
          <p:spPr bwMode="auto">
            <a:xfrm>
              <a:off x="2835" y="2387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7" name="Line 32"/>
          <p:cNvSpPr>
            <a:spLocks noChangeShapeType="1"/>
          </p:cNvSpPr>
          <p:nvPr/>
        </p:nvSpPr>
        <p:spPr bwMode="auto">
          <a:xfrm flipH="1">
            <a:off x="6372225" y="40052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Text Box 33"/>
          <p:cNvSpPr txBox="1">
            <a:spLocks noChangeArrowheads="1"/>
          </p:cNvSpPr>
          <p:nvPr/>
        </p:nvSpPr>
        <p:spPr bwMode="auto">
          <a:xfrm>
            <a:off x="7283450" y="3716338"/>
            <a:ext cx="18774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/>
              <a:t>Canaliculus</a:t>
            </a:r>
            <a:r>
              <a:rPr lang="cs-CZ" altLang="en-US" sz="1400" dirty="0"/>
              <a:t> </a:t>
            </a:r>
            <a:r>
              <a:rPr lang="cs-CZ" altLang="en-US" sz="1400" dirty="0" err="1" smtClean="0"/>
              <a:t>cochleae</a:t>
            </a:r>
            <a:endParaRPr lang="cs-CZ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smtClean="0"/>
              <a:t>(</a:t>
            </a:r>
            <a:r>
              <a:rPr lang="cs-CZ" altLang="en-US" sz="1400" i="1" dirty="0" smtClean="0"/>
              <a:t>apertura </a:t>
            </a:r>
            <a:r>
              <a:rPr lang="cs-CZ" altLang="en-US" sz="1400" i="1" dirty="0" err="1" smtClean="0"/>
              <a:t>externa</a:t>
            </a:r>
            <a:r>
              <a:rPr lang="cs-CZ" altLang="en-US" sz="1400" i="1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i="1" dirty="0" err="1" smtClean="0"/>
              <a:t>canaliculi</a:t>
            </a:r>
            <a:r>
              <a:rPr lang="cs-CZ" altLang="en-US" sz="1400" i="1" dirty="0" smtClean="0"/>
              <a:t> </a:t>
            </a:r>
            <a:r>
              <a:rPr lang="cs-CZ" altLang="en-US" sz="1400" i="1" dirty="0" err="1" smtClean="0"/>
              <a:t>cochlae</a:t>
            </a:r>
            <a:r>
              <a:rPr lang="cs-CZ" altLang="en-US" sz="1400" dirty="0" smtClean="0"/>
              <a:t>)</a:t>
            </a:r>
            <a:endParaRPr lang="cs-CZ" altLang="en-US" sz="1400" dirty="0"/>
          </a:p>
        </p:txBody>
      </p:sp>
      <p:sp>
        <p:nvSpPr>
          <p:cNvPr id="21529" name="Line 17"/>
          <p:cNvSpPr>
            <a:spLocks noChangeShapeType="1"/>
          </p:cNvSpPr>
          <p:nvPr/>
        </p:nvSpPr>
        <p:spPr bwMode="auto">
          <a:xfrm>
            <a:off x="2195513" y="3933825"/>
            <a:ext cx="2160587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14"/>
          <p:cNvSpPr>
            <a:spLocks noChangeShapeType="1"/>
          </p:cNvSpPr>
          <p:nvPr/>
        </p:nvSpPr>
        <p:spPr bwMode="auto">
          <a:xfrm>
            <a:off x="1619250" y="28527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6"/>
          <p:cNvSpPr>
            <a:spLocks noChangeShapeType="1"/>
          </p:cNvSpPr>
          <p:nvPr/>
        </p:nvSpPr>
        <p:spPr bwMode="auto">
          <a:xfrm>
            <a:off x="2051050" y="30686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7"/>
          <p:cNvSpPr>
            <a:spLocks noChangeShapeType="1"/>
          </p:cNvSpPr>
          <p:nvPr/>
        </p:nvSpPr>
        <p:spPr bwMode="auto">
          <a:xfrm>
            <a:off x="2124075" y="206057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8"/>
          <p:cNvSpPr>
            <a:spLocks noChangeShapeType="1"/>
          </p:cNvSpPr>
          <p:nvPr/>
        </p:nvSpPr>
        <p:spPr bwMode="auto">
          <a:xfrm rot="3956737" flipV="1">
            <a:off x="3526632" y="4114006"/>
            <a:ext cx="0" cy="136683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Text Box 39"/>
          <p:cNvSpPr txBox="1">
            <a:spLocks noChangeArrowheads="1"/>
          </p:cNvSpPr>
          <p:nvPr/>
        </p:nvSpPr>
        <p:spPr bwMode="auto">
          <a:xfrm>
            <a:off x="827088" y="4941888"/>
            <a:ext cx="207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Membrana tympani sec.</a:t>
            </a:r>
          </a:p>
        </p:txBody>
      </p:sp>
    </p:spTree>
    <p:extLst>
      <p:ext uri="{BB962C8B-B14F-4D97-AF65-F5344CB8AC3E}">
        <p14:creationId xmlns:p14="http://schemas.microsoft.com/office/powerpoint/2010/main" val="2632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VnitrUch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697663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4300" y="1700213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Scala vestibuli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(perilymfa)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51275" y="4868863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Scala tympani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(perilymfa)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87625" y="2565400"/>
            <a:ext cx="1336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Ductus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cochlearis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(endolymfa)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2919413"/>
            <a:ext cx="1268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tectoria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4213" y="3500438"/>
            <a:ext cx="2592387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843213" y="4437063"/>
            <a:ext cx="2093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basilaris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787900" y="2565400"/>
            <a:ext cx="3427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vestibularis Reissneri 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4140200" y="2781300"/>
            <a:ext cx="576263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059113" y="115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DUCTUS COCHLEARIS</a:t>
            </a:r>
            <a:r>
              <a:rPr lang="cs-CZ" altLang="en-US" sz="18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716338"/>
            <a:ext cx="2354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organum spirale Corti</a:t>
            </a:r>
            <a:r>
              <a:rPr lang="cs-CZ" altLang="en-US" sz="1600">
                <a:solidFill>
                  <a:srgbClr val="0066CC"/>
                </a:solidFill>
              </a:rPr>
              <a:t> </a:t>
            </a: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68538" y="3933825"/>
            <a:ext cx="10795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8"/>
          <a:stretch/>
        </p:blipFill>
        <p:spPr>
          <a:xfrm>
            <a:off x="395536" y="1196752"/>
            <a:ext cx="8467460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3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528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157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594"/>
            <a:ext cx="9144000" cy="5386812"/>
          </a:xfrm>
          <a:prstGeom prst="rect">
            <a:avLst/>
          </a:prstGeom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627313" y="188913"/>
            <a:ext cx="4054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NERVUS VESTIBULOCOCHLEARIS</a:t>
            </a:r>
          </a:p>
        </p:txBody>
      </p:sp>
    </p:spTree>
    <p:extLst>
      <p:ext uri="{BB962C8B-B14F-4D97-AF65-F5344CB8AC3E}">
        <p14:creationId xmlns:p14="http://schemas.microsoft.com/office/powerpoint/2010/main" val="30269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07504" y="404664"/>
            <a:ext cx="7019751" cy="3500438"/>
            <a:chOff x="1187624" y="1412875"/>
            <a:chExt cx="7019751" cy="3500438"/>
          </a:xfrm>
        </p:grpSpPr>
        <p:pic>
          <p:nvPicPr>
            <p:cNvPr id="24578" name="Picture 4" descr="90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0" t="15457"/>
            <a:stretch>
              <a:fillRect/>
            </a:stretch>
          </p:blipFill>
          <p:spPr bwMode="auto">
            <a:xfrm>
              <a:off x="3059113" y="1412875"/>
              <a:ext cx="5148262" cy="35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79" name="Text Box 13"/>
            <p:cNvSpPr txBox="1">
              <a:spLocks noChangeArrowheads="1"/>
            </p:cNvSpPr>
            <p:nvPr/>
          </p:nvSpPr>
          <p:spPr bwMode="auto">
            <a:xfrm>
              <a:off x="1187624" y="2924175"/>
              <a:ext cx="1466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dirty="0"/>
                <a:t>n. </a:t>
              </a:r>
              <a:r>
                <a:rPr lang="cs-CZ" altLang="en-US" sz="1800" dirty="0" err="1"/>
                <a:t>cochlearis</a:t>
              </a:r>
              <a:endParaRPr lang="cs-CZ" altLang="en-US" sz="1800" dirty="0"/>
            </a:p>
          </p:txBody>
        </p:sp>
        <p:sp>
          <p:nvSpPr>
            <p:cNvPr id="24580" name="Text Box 14"/>
            <p:cNvSpPr txBox="1">
              <a:spLocks noChangeArrowheads="1"/>
            </p:cNvSpPr>
            <p:nvPr/>
          </p:nvSpPr>
          <p:spPr bwMode="auto">
            <a:xfrm>
              <a:off x="1475656" y="4076700"/>
              <a:ext cx="208262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dirty="0" err="1"/>
                <a:t>ggl</a:t>
              </a:r>
              <a:r>
                <a:rPr lang="cs-CZ" altLang="en-US" sz="1800" dirty="0"/>
                <a:t>. </a:t>
              </a:r>
              <a:r>
                <a:rPr lang="cs-CZ" altLang="en-US" sz="1800" dirty="0" err="1" smtClean="0"/>
                <a:t>vestibulare</a:t>
              </a:r>
              <a:endParaRPr lang="cs-CZ" altLang="en-US" sz="1800" dirty="0" smtClean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dirty="0" smtClean="0"/>
                <a:t>superior et </a:t>
              </a:r>
              <a:r>
                <a:rPr lang="cs-CZ" altLang="en-US" sz="1800" dirty="0" err="1" smtClean="0"/>
                <a:t>inferior</a:t>
              </a:r>
              <a:endParaRPr lang="cs-CZ" altLang="en-US" sz="1800" dirty="0"/>
            </a:p>
          </p:txBody>
        </p:sp>
        <p:sp>
          <p:nvSpPr>
            <p:cNvPr id="24581" name="Line 21"/>
            <p:cNvSpPr>
              <a:spLocks noChangeShapeType="1"/>
            </p:cNvSpPr>
            <p:nvPr/>
          </p:nvSpPr>
          <p:spPr bwMode="auto">
            <a:xfrm>
              <a:off x="2627848" y="3140075"/>
              <a:ext cx="57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Line 22"/>
            <p:cNvSpPr>
              <a:spLocks noChangeShapeType="1"/>
            </p:cNvSpPr>
            <p:nvPr/>
          </p:nvSpPr>
          <p:spPr bwMode="auto">
            <a:xfrm flipV="1">
              <a:off x="3348038" y="3500438"/>
              <a:ext cx="6477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Text Box 24"/>
            <p:cNvSpPr txBox="1">
              <a:spLocks noChangeArrowheads="1"/>
            </p:cNvSpPr>
            <p:nvPr/>
          </p:nvSpPr>
          <p:spPr bwMode="auto">
            <a:xfrm>
              <a:off x="3635375" y="4005263"/>
              <a:ext cx="1517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n. saccularis </a:t>
              </a:r>
            </a:p>
          </p:txBody>
        </p:sp>
        <p:sp>
          <p:nvSpPr>
            <p:cNvPr id="24584" name="Rectangle 25"/>
            <p:cNvSpPr>
              <a:spLocks noChangeArrowheads="1"/>
            </p:cNvSpPr>
            <p:nvPr/>
          </p:nvSpPr>
          <p:spPr bwMode="auto">
            <a:xfrm>
              <a:off x="3706813" y="1628775"/>
              <a:ext cx="2279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n. utriculoampullaris </a:t>
              </a:r>
            </a:p>
          </p:txBody>
        </p:sp>
        <p:sp>
          <p:nvSpPr>
            <p:cNvPr id="24585" name="Rectangle 26"/>
            <p:cNvSpPr>
              <a:spLocks noChangeArrowheads="1"/>
            </p:cNvSpPr>
            <p:nvPr/>
          </p:nvSpPr>
          <p:spPr bwMode="auto">
            <a:xfrm>
              <a:off x="3851275" y="4546600"/>
              <a:ext cx="2546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n. ampullae posterioris </a:t>
              </a:r>
            </a:p>
          </p:txBody>
        </p:sp>
        <p:sp>
          <p:nvSpPr>
            <p:cNvPr id="24586" name="Text Box 28"/>
            <p:cNvSpPr txBox="1">
              <a:spLocks noChangeArrowheads="1"/>
            </p:cNvSpPr>
            <p:nvPr/>
          </p:nvSpPr>
          <p:spPr bwMode="auto">
            <a:xfrm>
              <a:off x="1262658" y="3284538"/>
              <a:ext cx="158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dirty="0"/>
                <a:t>n. </a:t>
              </a:r>
              <a:r>
                <a:rPr lang="cs-CZ" altLang="en-US" sz="1800" dirty="0" err="1"/>
                <a:t>vestibularis</a:t>
              </a:r>
              <a:endParaRPr lang="cs-CZ" altLang="en-US" sz="1800" dirty="0"/>
            </a:p>
          </p:txBody>
        </p:sp>
        <p:sp>
          <p:nvSpPr>
            <p:cNvPr id="24587" name="Line 29"/>
            <p:cNvSpPr>
              <a:spLocks noChangeShapeType="1"/>
            </p:cNvSpPr>
            <p:nvPr/>
          </p:nvSpPr>
          <p:spPr bwMode="auto">
            <a:xfrm>
              <a:off x="2843888" y="3500438"/>
              <a:ext cx="7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30"/>
            <p:cNvSpPr>
              <a:spLocks noChangeShapeType="1"/>
            </p:cNvSpPr>
            <p:nvPr/>
          </p:nvSpPr>
          <p:spPr bwMode="auto">
            <a:xfrm flipV="1">
              <a:off x="4572000" y="3500438"/>
              <a:ext cx="2159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31"/>
            <p:cNvSpPr>
              <a:spLocks noChangeShapeType="1"/>
            </p:cNvSpPr>
            <p:nvPr/>
          </p:nvSpPr>
          <p:spPr bwMode="auto">
            <a:xfrm flipV="1">
              <a:off x="5219700" y="4005263"/>
              <a:ext cx="0" cy="574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32"/>
            <p:cNvSpPr>
              <a:spLocks noChangeShapeType="1"/>
            </p:cNvSpPr>
            <p:nvPr/>
          </p:nvSpPr>
          <p:spPr bwMode="auto">
            <a:xfrm>
              <a:off x="5219700" y="1989138"/>
              <a:ext cx="0" cy="790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1" name="Text Box 27"/>
          <p:cNvSpPr txBox="1">
            <a:spLocks noChangeArrowheads="1"/>
          </p:cNvSpPr>
          <p:nvPr/>
        </p:nvSpPr>
        <p:spPr bwMode="auto">
          <a:xfrm>
            <a:off x="2627313" y="116632"/>
            <a:ext cx="4054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NERVUS VESTIBULOCOCHLEARIS</a:t>
            </a:r>
          </a:p>
        </p:txBody>
      </p:sp>
      <p:grpSp>
        <p:nvGrpSpPr>
          <p:cNvPr id="29" name="Skupina 28"/>
          <p:cNvGrpSpPr>
            <a:grpSpLocks noChangeAspect="1"/>
          </p:cNvGrpSpPr>
          <p:nvPr/>
        </p:nvGrpSpPr>
        <p:grpSpPr>
          <a:xfrm>
            <a:off x="2273219" y="4121002"/>
            <a:ext cx="6848044" cy="2611327"/>
            <a:chOff x="467544" y="2204864"/>
            <a:chExt cx="10949361" cy="4175264"/>
          </a:xfrm>
        </p:grpSpPr>
        <p:pic>
          <p:nvPicPr>
            <p:cNvPr id="30" name="Obrázek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8" t="25850" r="38498" b="27950"/>
            <a:stretch/>
          </p:blipFill>
          <p:spPr>
            <a:xfrm>
              <a:off x="467544" y="2204864"/>
              <a:ext cx="5040560" cy="3168352"/>
            </a:xfrm>
            <a:prstGeom prst="rect">
              <a:avLst/>
            </a:prstGeom>
          </p:spPr>
        </p:pic>
        <p:sp>
          <p:nvSpPr>
            <p:cNvPr id="31" name="TextovéPole 30"/>
            <p:cNvSpPr txBox="1"/>
            <p:nvPr/>
          </p:nvSpPr>
          <p:spPr>
            <a:xfrm>
              <a:off x="6012160" y="2636912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introitus </a:t>
              </a:r>
              <a:r>
                <a:rPr lang="cs-CZ" dirty="0" err="1" smtClean="0"/>
                <a:t>canalis</a:t>
              </a:r>
              <a:r>
                <a:rPr lang="cs-CZ" dirty="0" smtClean="0"/>
                <a:t> n. VII</a:t>
              </a:r>
              <a:endParaRPr lang="en-US" dirty="0"/>
            </a:p>
          </p:txBody>
        </p:sp>
        <p:cxnSp>
          <p:nvCxnSpPr>
            <p:cNvPr id="32" name="Přímá spojnice se šipkou 31"/>
            <p:cNvCxnSpPr/>
            <p:nvPr/>
          </p:nvCxnSpPr>
          <p:spPr>
            <a:xfrm flipH="1">
              <a:off x="3890392" y="2913911"/>
              <a:ext cx="1788736" cy="18466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 flipH="1" flipV="1">
              <a:off x="4223424" y="3283243"/>
              <a:ext cx="1788736" cy="174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/>
            <p:nvPr/>
          </p:nvCxnSpPr>
          <p:spPr>
            <a:xfrm flipH="1" flipV="1">
              <a:off x="4122016" y="3933057"/>
              <a:ext cx="887764" cy="144015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H="1" flipV="1">
              <a:off x="4122016" y="3525816"/>
              <a:ext cx="2106168" cy="79784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 flipV="1">
              <a:off x="3561074" y="4077073"/>
              <a:ext cx="5310" cy="145529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36"/>
            <p:cNvSpPr txBox="1"/>
            <p:nvPr/>
          </p:nvSpPr>
          <p:spPr>
            <a:xfrm>
              <a:off x="6282137" y="4138999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c</a:t>
              </a:r>
              <a:r>
                <a:rPr lang="cs-CZ" dirty="0" err="1" smtClean="0"/>
                <a:t>rista</a:t>
              </a:r>
              <a:r>
                <a:rPr lang="cs-CZ" dirty="0" smtClean="0"/>
                <a:t> transversa</a:t>
              </a:r>
              <a:endParaRPr lang="en-US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6030416" y="3089551"/>
              <a:ext cx="4416643" cy="1033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area </a:t>
              </a:r>
              <a:r>
                <a:rPr lang="cs-CZ" dirty="0" err="1" smtClean="0"/>
                <a:t>vestibularis</a:t>
              </a:r>
              <a:r>
                <a:rPr lang="cs-CZ" dirty="0" smtClean="0"/>
                <a:t> superior</a:t>
              </a:r>
            </a:p>
            <a:p>
              <a:r>
                <a:rPr lang="cs-CZ" dirty="0" smtClean="0"/>
                <a:t>(n. </a:t>
              </a:r>
              <a:r>
                <a:rPr lang="cs-CZ" dirty="0" err="1" smtClean="0"/>
                <a:t>utriculoampullaris</a:t>
              </a:r>
              <a:r>
                <a:rPr lang="cs-CZ" dirty="0" smtClean="0"/>
                <a:t>)</a:t>
              </a:r>
              <a:endParaRPr lang="en-US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488474" y="5346706"/>
              <a:ext cx="6928431" cy="1033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area </a:t>
              </a:r>
              <a:r>
                <a:rPr lang="cs-CZ" dirty="0" err="1" smtClean="0"/>
                <a:t>vestibularis</a:t>
              </a:r>
              <a:r>
                <a:rPr lang="cs-CZ" dirty="0" smtClean="0"/>
                <a:t> </a:t>
              </a:r>
              <a:r>
                <a:rPr lang="cs-CZ" dirty="0" err="1" smtClean="0"/>
                <a:t>inferior</a:t>
              </a:r>
              <a:r>
                <a:rPr lang="cs-CZ" dirty="0" smtClean="0"/>
                <a:t> (n. </a:t>
              </a:r>
              <a:r>
                <a:rPr lang="cs-CZ" dirty="0" err="1" smtClean="0"/>
                <a:t>saccularis</a:t>
              </a:r>
              <a:r>
                <a:rPr lang="cs-CZ" dirty="0" smtClean="0"/>
                <a:t>)</a:t>
              </a:r>
            </a:p>
            <a:p>
              <a:r>
                <a:rPr lang="cs-CZ" dirty="0" smtClean="0"/>
                <a:t>+ </a:t>
              </a:r>
              <a:r>
                <a:rPr lang="cs-CZ" dirty="0" err="1" smtClean="0"/>
                <a:t>foramen</a:t>
              </a:r>
              <a:r>
                <a:rPr lang="cs-CZ" dirty="0" smtClean="0"/>
                <a:t> </a:t>
              </a:r>
              <a:r>
                <a:rPr lang="cs-CZ" dirty="0" err="1" smtClean="0"/>
                <a:t>singulare</a:t>
              </a:r>
              <a:r>
                <a:rPr lang="cs-CZ" dirty="0" smtClean="0"/>
                <a:t> (</a:t>
              </a:r>
              <a:r>
                <a:rPr lang="cs-CZ" dirty="0"/>
                <a:t>n. </a:t>
              </a:r>
              <a:r>
                <a:rPr lang="cs-CZ" dirty="0" err="1"/>
                <a:t>ampularis</a:t>
              </a:r>
              <a:r>
                <a:rPr lang="cs-CZ" dirty="0"/>
                <a:t>. post</a:t>
              </a:r>
              <a:r>
                <a:rPr lang="cs-CZ" dirty="0" smtClean="0"/>
                <a:t>.)</a:t>
              </a:r>
              <a:endParaRPr lang="en-US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1725262" y="5532368"/>
              <a:ext cx="1659428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tractus</a:t>
              </a:r>
              <a:r>
                <a:rPr lang="cs-CZ" dirty="0" smtClean="0"/>
                <a:t> </a:t>
              </a:r>
              <a:r>
                <a:rPr lang="cs-CZ" dirty="0" err="1" smtClean="0"/>
                <a:t>spiralis</a:t>
              </a:r>
              <a:endParaRPr lang="cs-CZ" dirty="0" smtClean="0"/>
            </a:p>
            <a:p>
              <a:r>
                <a:rPr lang="cs-CZ" dirty="0" err="1" smtClean="0"/>
                <a:t>foraminosus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88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classconnection.s3.amazonaws.com/913/flashcards/1285913/png/tympanic_mem1333678710183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5"/>
          <a:stretch/>
        </p:blipFill>
        <p:spPr bwMode="auto">
          <a:xfrm>
            <a:off x="1043608" y="1124744"/>
            <a:ext cx="70358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3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787"/>
            <a:ext cx="9144000" cy="48444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6525344"/>
            <a:ext cx="3416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 i="1"/>
            </a:lvl1pPr>
          </a:lstStyle>
          <a:p>
            <a:r>
              <a:rPr lang="cs-CZ" dirty="0" err="1"/>
              <a:t>Gilroy</a:t>
            </a:r>
            <a:r>
              <a:rPr lang="cs-CZ" dirty="0"/>
              <a:t> et al. </a:t>
            </a:r>
            <a:r>
              <a:rPr lang="en-US" dirty="0"/>
              <a:t>Atlas of Anatomy 2nd Edition</a:t>
            </a:r>
            <a:r>
              <a:rPr lang="cs-CZ" dirty="0"/>
              <a:t>, </a:t>
            </a:r>
            <a:r>
              <a:rPr lang="cs-CZ" dirty="0" err="1"/>
              <a:t>Thieme</a:t>
            </a:r>
            <a:r>
              <a:rPr lang="cs-CZ" dirty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11760" y="62068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Fundus </a:t>
            </a:r>
            <a:r>
              <a:rPr lang="cs-CZ" dirty="0" err="1" smtClean="0"/>
              <a:t>meatus</a:t>
            </a:r>
            <a:r>
              <a:rPr lang="cs-CZ" dirty="0" smtClean="0"/>
              <a:t> </a:t>
            </a:r>
            <a:r>
              <a:rPr lang="cs-CZ" dirty="0" err="1" smtClean="0"/>
              <a:t>acustici</a:t>
            </a:r>
            <a:r>
              <a:rPr lang="cs-CZ" dirty="0" smtClean="0"/>
              <a:t> </a:t>
            </a:r>
            <a:r>
              <a:rPr lang="cs-CZ" dirty="0" err="1" smtClean="0"/>
              <a:t>interni</a:t>
            </a:r>
            <a:endParaRPr lang="en-US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467544" y="2204864"/>
            <a:ext cx="8679366" cy="4250948"/>
            <a:chOff x="467544" y="2204864"/>
            <a:chExt cx="8679366" cy="4250948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8" t="25850" r="38498" b="27950"/>
            <a:stretch/>
          </p:blipFill>
          <p:spPr>
            <a:xfrm>
              <a:off x="467544" y="2204864"/>
              <a:ext cx="5040560" cy="3168352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6012160" y="2636912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introitus </a:t>
              </a:r>
              <a:r>
                <a:rPr lang="cs-CZ" dirty="0" err="1" smtClean="0"/>
                <a:t>canalis</a:t>
              </a:r>
              <a:r>
                <a:rPr lang="cs-CZ" dirty="0" smtClean="0"/>
                <a:t> n. VII</a:t>
              </a:r>
              <a:endParaRPr lang="en-US" dirty="0"/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 flipH="1">
              <a:off x="3890392" y="2913911"/>
              <a:ext cx="1788736" cy="18466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 flipH="1" flipV="1">
              <a:off x="4223424" y="3283243"/>
              <a:ext cx="1788736" cy="174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flipH="1" flipV="1">
              <a:off x="4122016" y="3933057"/>
              <a:ext cx="887764" cy="144015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 flipH="1" flipV="1">
              <a:off x="4122016" y="3525816"/>
              <a:ext cx="2106168" cy="79784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 flipV="1">
              <a:off x="3563888" y="4077072"/>
              <a:ext cx="2496" cy="168168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6282137" y="4138999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c</a:t>
              </a:r>
              <a:r>
                <a:rPr lang="cs-CZ" dirty="0" err="1" smtClean="0"/>
                <a:t>rista</a:t>
              </a:r>
              <a:r>
                <a:rPr lang="cs-CZ" dirty="0" smtClean="0"/>
                <a:t> transversa</a:t>
              </a:r>
              <a:endParaRPr lang="en-US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030416" y="3089551"/>
              <a:ext cx="2762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area </a:t>
              </a:r>
              <a:r>
                <a:rPr lang="cs-CZ" dirty="0" err="1" smtClean="0"/>
                <a:t>vestibularis</a:t>
              </a:r>
              <a:r>
                <a:rPr lang="cs-CZ" dirty="0" smtClean="0"/>
                <a:t> superior</a:t>
              </a:r>
            </a:p>
            <a:p>
              <a:r>
                <a:rPr lang="cs-CZ" dirty="0" smtClean="0"/>
                <a:t>(n. </a:t>
              </a:r>
              <a:r>
                <a:rPr lang="cs-CZ" dirty="0" err="1" smtClean="0"/>
                <a:t>utriculoampullaris</a:t>
              </a:r>
              <a:r>
                <a:rPr lang="cs-CZ" dirty="0" smtClean="0"/>
                <a:t>)</a:t>
              </a:r>
              <a:endParaRPr lang="en-US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788024" y="5346706"/>
              <a:ext cx="43588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area </a:t>
              </a:r>
              <a:r>
                <a:rPr lang="cs-CZ" dirty="0" err="1" smtClean="0"/>
                <a:t>vestibularis</a:t>
              </a:r>
              <a:r>
                <a:rPr lang="cs-CZ" dirty="0" smtClean="0"/>
                <a:t> </a:t>
              </a:r>
              <a:r>
                <a:rPr lang="cs-CZ" dirty="0" err="1" smtClean="0"/>
                <a:t>inferior</a:t>
              </a:r>
              <a:r>
                <a:rPr lang="cs-CZ" dirty="0" smtClean="0"/>
                <a:t> (n. </a:t>
              </a:r>
              <a:r>
                <a:rPr lang="cs-CZ" dirty="0" err="1" smtClean="0"/>
                <a:t>saccularis</a:t>
              </a:r>
              <a:r>
                <a:rPr lang="cs-CZ" dirty="0" smtClean="0"/>
                <a:t>)</a:t>
              </a:r>
            </a:p>
            <a:p>
              <a:r>
                <a:rPr lang="cs-CZ" dirty="0" smtClean="0"/>
                <a:t>+ </a:t>
              </a:r>
              <a:r>
                <a:rPr lang="cs-CZ" dirty="0" err="1" smtClean="0"/>
                <a:t>foramen</a:t>
              </a:r>
              <a:r>
                <a:rPr lang="cs-CZ" dirty="0" smtClean="0"/>
                <a:t> </a:t>
              </a:r>
              <a:r>
                <a:rPr lang="cs-CZ" dirty="0" err="1" smtClean="0"/>
                <a:t>singulare</a:t>
              </a:r>
              <a:r>
                <a:rPr lang="cs-CZ" dirty="0" smtClean="0"/>
                <a:t> (n. </a:t>
              </a:r>
              <a:r>
                <a:rPr lang="cs-CZ" dirty="0" err="1" smtClean="0"/>
                <a:t>ampularis</a:t>
              </a:r>
              <a:r>
                <a:rPr lang="cs-CZ" dirty="0" smtClean="0"/>
                <a:t>. post.)</a:t>
              </a:r>
              <a:endParaRPr lang="en-US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888833" y="5809481"/>
              <a:ext cx="1659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tractus</a:t>
              </a:r>
              <a:r>
                <a:rPr lang="cs-CZ" dirty="0" smtClean="0"/>
                <a:t> </a:t>
              </a:r>
              <a:r>
                <a:rPr lang="cs-CZ" dirty="0" err="1" smtClean="0"/>
                <a:t>spiralis</a:t>
              </a:r>
              <a:endParaRPr lang="cs-CZ" dirty="0" smtClean="0"/>
            </a:p>
            <a:p>
              <a:r>
                <a:rPr lang="cs-CZ" dirty="0" err="1" smtClean="0"/>
                <a:t>foraminosus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2786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888857" cy="557957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48264" y="2636912"/>
            <a:ext cx="20345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/>
              <a:t>n. </a:t>
            </a:r>
            <a:r>
              <a:rPr lang="cs-CZ" sz="1400" dirty="0" err="1" smtClean="0"/>
              <a:t>ampullaris</a:t>
            </a:r>
            <a:r>
              <a:rPr lang="cs-CZ" sz="1400" dirty="0" smtClean="0"/>
              <a:t> ant. et lat.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208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492500" y="260350"/>
            <a:ext cx="340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CAVITAS TYMPANI (eardrum)</a:t>
            </a:r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356100" y="1484313"/>
            <a:ext cx="3816350" cy="4032250"/>
            <a:chOff x="1791" y="935"/>
            <a:chExt cx="2404" cy="2540"/>
          </a:xfrm>
        </p:grpSpPr>
        <p:sp>
          <p:nvSpPr>
            <p:cNvPr id="7194" name="AutoShape 5"/>
            <p:cNvSpPr>
              <a:spLocks noChangeArrowheads="1"/>
            </p:cNvSpPr>
            <p:nvPr/>
          </p:nvSpPr>
          <p:spPr bwMode="auto">
            <a:xfrm>
              <a:off x="1791" y="935"/>
              <a:ext cx="2404" cy="2540"/>
            </a:xfrm>
            <a:prstGeom prst="cube">
              <a:avLst>
                <a:gd name="adj" fmla="val 25000"/>
              </a:avLst>
            </a:prstGeom>
            <a:noFill/>
            <a:ln w="317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5" name="Line 7"/>
            <p:cNvSpPr>
              <a:spLocks noChangeShapeType="1"/>
            </p:cNvSpPr>
            <p:nvPr/>
          </p:nvSpPr>
          <p:spPr bwMode="auto">
            <a:xfrm>
              <a:off x="2381" y="935"/>
              <a:ext cx="0" cy="1951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8"/>
            <p:cNvSpPr>
              <a:spLocks noChangeShapeType="1"/>
            </p:cNvSpPr>
            <p:nvPr/>
          </p:nvSpPr>
          <p:spPr bwMode="auto">
            <a:xfrm flipV="1">
              <a:off x="1791" y="2886"/>
              <a:ext cx="590" cy="58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9"/>
            <p:cNvSpPr>
              <a:spLocks noChangeShapeType="1"/>
            </p:cNvSpPr>
            <p:nvPr/>
          </p:nvSpPr>
          <p:spPr bwMode="auto">
            <a:xfrm flipH="1">
              <a:off x="2381" y="2886"/>
              <a:ext cx="1814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2" name="Group 34"/>
          <p:cNvGrpSpPr>
            <a:grpSpLocks/>
          </p:cNvGrpSpPr>
          <p:nvPr/>
        </p:nvGrpSpPr>
        <p:grpSpPr bwMode="auto">
          <a:xfrm>
            <a:off x="179388" y="2451100"/>
            <a:ext cx="3676650" cy="609600"/>
            <a:chOff x="113" y="400"/>
            <a:chExt cx="2316" cy="384"/>
          </a:xfrm>
        </p:grpSpPr>
        <p:sp>
          <p:nvSpPr>
            <p:cNvPr id="7192" name="Rectangle 15"/>
            <p:cNvSpPr>
              <a:spLocks noChangeArrowheads="1"/>
            </p:cNvSpPr>
            <p:nvPr/>
          </p:nvSpPr>
          <p:spPr bwMode="auto">
            <a:xfrm>
              <a:off x="113" y="400"/>
              <a:ext cx="10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jugularis</a:t>
              </a:r>
            </a:p>
          </p:txBody>
        </p:sp>
        <p:sp>
          <p:nvSpPr>
            <p:cNvPr id="7193" name="Rectangle 17"/>
            <p:cNvSpPr>
              <a:spLocks noChangeArrowheads="1"/>
            </p:cNvSpPr>
            <p:nvPr/>
          </p:nvSpPr>
          <p:spPr bwMode="auto">
            <a:xfrm>
              <a:off x="158" y="572"/>
              <a:ext cx="22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apertura externa canaliculi tympanici</a:t>
              </a:r>
            </a:p>
          </p:txBody>
        </p:sp>
      </p:grpSp>
      <p:grpSp>
        <p:nvGrpSpPr>
          <p:cNvPr id="7173" name="Group 35"/>
          <p:cNvGrpSpPr>
            <a:grpSpLocks/>
          </p:cNvGrpSpPr>
          <p:nvPr/>
        </p:nvGrpSpPr>
        <p:grpSpPr bwMode="auto">
          <a:xfrm>
            <a:off x="179388" y="3119438"/>
            <a:ext cx="3470275" cy="611187"/>
            <a:chOff x="113" y="808"/>
            <a:chExt cx="2186" cy="385"/>
          </a:xfrm>
        </p:grpSpPr>
        <p:sp>
          <p:nvSpPr>
            <p:cNvPr id="7190" name="Rectangle 18"/>
            <p:cNvSpPr>
              <a:spLocks noChangeArrowheads="1"/>
            </p:cNvSpPr>
            <p:nvPr/>
          </p:nvSpPr>
          <p:spPr bwMode="auto">
            <a:xfrm>
              <a:off x="113" y="808"/>
              <a:ext cx="12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tegmentalis </a:t>
              </a:r>
            </a:p>
          </p:txBody>
        </p:sp>
        <p:sp>
          <p:nvSpPr>
            <p:cNvPr id="7191" name="Rectangle 19"/>
            <p:cNvSpPr>
              <a:spLocks noChangeArrowheads="1"/>
            </p:cNvSpPr>
            <p:nvPr/>
          </p:nvSpPr>
          <p:spPr bwMode="auto">
            <a:xfrm>
              <a:off x="113" y="981"/>
              <a:ext cx="2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hiatus canalis nervi petrosi minoris </a:t>
              </a:r>
            </a:p>
          </p:txBody>
        </p:sp>
      </p:grpSp>
      <p:grpSp>
        <p:nvGrpSpPr>
          <p:cNvPr id="7174" name="Group 36"/>
          <p:cNvGrpSpPr>
            <a:grpSpLocks/>
          </p:cNvGrpSpPr>
          <p:nvPr/>
        </p:nvGrpSpPr>
        <p:grpSpPr bwMode="auto">
          <a:xfrm>
            <a:off x="179388" y="3790950"/>
            <a:ext cx="3744912" cy="1377950"/>
            <a:chOff x="113" y="1307"/>
            <a:chExt cx="2359" cy="868"/>
          </a:xfrm>
        </p:grpSpPr>
        <p:sp>
          <p:nvSpPr>
            <p:cNvPr id="7185" name="Rectangle 20"/>
            <p:cNvSpPr>
              <a:spLocks noChangeArrowheads="1"/>
            </p:cNvSpPr>
            <p:nvPr/>
          </p:nvSpPr>
          <p:spPr bwMode="auto">
            <a:xfrm>
              <a:off x="113" y="1307"/>
              <a:ext cx="11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caroticus</a:t>
              </a:r>
              <a:r>
                <a:rPr lang="cs-CZ" altLang="en-US" sz="1600"/>
                <a:t> </a:t>
              </a:r>
            </a:p>
          </p:txBody>
        </p:sp>
        <p:sp>
          <p:nvSpPr>
            <p:cNvPr id="7186" name="Rectangle 21"/>
            <p:cNvSpPr>
              <a:spLocks noChangeArrowheads="1"/>
            </p:cNvSpPr>
            <p:nvPr/>
          </p:nvSpPr>
          <p:spPr bwMode="auto">
            <a:xfrm>
              <a:off x="113" y="1480"/>
              <a:ext cx="17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canaliculi caroticotympanici </a:t>
              </a:r>
            </a:p>
          </p:txBody>
        </p:sp>
        <p:sp>
          <p:nvSpPr>
            <p:cNvPr id="7187" name="Rectangle 22"/>
            <p:cNvSpPr>
              <a:spLocks noChangeArrowheads="1"/>
            </p:cNvSpPr>
            <p:nvPr/>
          </p:nvSpPr>
          <p:spPr bwMode="auto">
            <a:xfrm>
              <a:off x="113" y="1616"/>
              <a:ext cx="15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canalis musculotubarius </a:t>
              </a:r>
            </a:p>
          </p:txBody>
        </p:sp>
        <p:sp>
          <p:nvSpPr>
            <p:cNvPr id="7188" name="Rectangle 23"/>
            <p:cNvSpPr>
              <a:spLocks noChangeArrowheads="1"/>
            </p:cNvSpPr>
            <p:nvPr/>
          </p:nvSpPr>
          <p:spPr bwMode="auto">
            <a:xfrm>
              <a:off x="280" y="1788"/>
              <a:ext cx="2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i="1"/>
                <a:t>semicanalis musculi tensori tympani </a:t>
              </a:r>
            </a:p>
          </p:txBody>
        </p:sp>
        <p:sp>
          <p:nvSpPr>
            <p:cNvPr id="7189" name="Rectangle 24"/>
            <p:cNvSpPr>
              <a:spLocks noChangeArrowheads="1"/>
            </p:cNvSpPr>
            <p:nvPr/>
          </p:nvSpPr>
          <p:spPr bwMode="auto">
            <a:xfrm>
              <a:off x="280" y="1963"/>
              <a:ext cx="1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i="1"/>
                <a:t>semicanalis tubae auditivae </a:t>
              </a:r>
            </a:p>
          </p:txBody>
        </p:sp>
      </p:grpSp>
      <p:grpSp>
        <p:nvGrpSpPr>
          <p:cNvPr id="7175" name="Group 39"/>
          <p:cNvGrpSpPr>
            <a:grpSpLocks/>
          </p:cNvGrpSpPr>
          <p:nvPr/>
        </p:nvGrpSpPr>
        <p:grpSpPr bwMode="auto">
          <a:xfrm>
            <a:off x="179388" y="1404938"/>
            <a:ext cx="2162175" cy="985837"/>
            <a:chOff x="340" y="845"/>
            <a:chExt cx="1362" cy="621"/>
          </a:xfrm>
        </p:grpSpPr>
        <p:sp>
          <p:nvSpPr>
            <p:cNvPr id="7180" name="Rectangle 29"/>
            <p:cNvSpPr>
              <a:spLocks noChangeArrowheads="1"/>
            </p:cNvSpPr>
            <p:nvPr/>
          </p:nvSpPr>
          <p:spPr bwMode="auto">
            <a:xfrm>
              <a:off x="340" y="1117"/>
              <a:ext cx="1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fenestra vestibuli </a:t>
              </a:r>
            </a:p>
          </p:txBody>
        </p:sp>
        <p:grpSp>
          <p:nvGrpSpPr>
            <p:cNvPr id="7181" name="Group 37"/>
            <p:cNvGrpSpPr>
              <a:grpSpLocks/>
            </p:cNvGrpSpPr>
            <p:nvPr/>
          </p:nvGrpSpPr>
          <p:grpSpPr bwMode="auto">
            <a:xfrm>
              <a:off x="340" y="845"/>
              <a:ext cx="1362" cy="621"/>
              <a:chOff x="158" y="2205"/>
              <a:chExt cx="1362" cy="621"/>
            </a:xfrm>
          </p:grpSpPr>
          <p:sp>
            <p:nvSpPr>
              <p:cNvPr id="7182" name="Rectangle 26"/>
              <p:cNvSpPr>
                <a:spLocks noChangeArrowheads="1"/>
              </p:cNvSpPr>
              <p:nvPr/>
            </p:nvSpPr>
            <p:spPr bwMode="auto">
              <a:xfrm>
                <a:off x="158" y="2205"/>
                <a:ext cx="136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 b="1"/>
                  <a:t>paries labyrinthicus </a:t>
                </a:r>
              </a:p>
            </p:txBody>
          </p:sp>
          <p:sp>
            <p:nvSpPr>
              <p:cNvPr id="7183" name="Rectangle 27"/>
              <p:cNvSpPr>
                <a:spLocks noChangeArrowheads="1"/>
              </p:cNvSpPr>
              <p:nvPr/>
            </p:nvSpPr>
            <p:spPr bwMode="auto">
              <a:xfrm>
                <a:off x="159" y="2356"/>
                <a:ext cx="10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/>
                  <a:t>- promontorium </a:t>
                </a:r>
              </a:p>
            </p:txBody>
          </p:sp>
          <p:sp>
            <p:nvSpPr>
              <p:cNvPr id="7184" name="Rectangle 30"/>
              <p:cNvSpPr>
                <a:spLocks noChangeArrowheads="1"/>
              </p:cNvSpPr>
              <p:nvPr/>
            </p:nvSpPr>
            <p:spPr bwMode="auto">
              <a:xfrm>
                <a:off x="159" y="2614"/>
                <a:ext cx="1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/>
                  <a:t>- fenestra cochleae </a:t>
                </a:r>
              </a:p>
            </p:txBody>
          </p:sp>
        </p:grpSp>
      </p:grpSp>
      <p:grpSp>
        <p:nvGrpSpPr>
          <p:cNvPr id="7176" name="Group 38"/>
          <p:cNvGrpSpPr>
            <a:grpSpLocks/>
          </p:cNvGrpSpPr>
          <p:nvPr/>
        </p:nvGrpSpPr>
        <p:grpSpPr bwMode="auto">
          <a:xfrm>
            <a:off x="179388" y="5229225"/>
            <a:ext cx="2163762" cy="576263"/>
            <a:chOff x="158" y="2886"/>
            <a:chExt cx="1363" cy="363"/>
          </a:xfrm>
        </p:grpSpPr>
        <p:sp>
          <p:nvSpPr>
            <p:cNvPr id="7178" name="Rectangle 31"/>
            <p:cNvSpPr>
              <a:spLocks noChangeArrowheads="1"/>
            </p:cNvSpPr>
            <p:nvPr/>
          </p:nvSpPr>
          <p:spPr bwMode="auto">
            <a:xfrm>
              <a:off x="204" y="2886"/>
              <a:ext cx="12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mastoideus </a:t>
              </a:r>
            </a:p>
          </p:txBody>
        </p:sp>
        <p:sp>
          <p:nvSpPr>
            <p:cNvPr id="7179" name="Rectangle 32"/>
            <p:cNvSpPr>
              <a:spLocks noChangeArrowheads="1"/>
            </p:cNvSpPr>
            <p:nvPr/>
          </p:nvSpPr>
          <p:spPr bwMode="auto">
            <a:xfrm>
              <a:off x="158" y="3037"/>
              <a:ext cx="13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antrum mastoideum </a:t>
              </a:r>
            </a:p>
          </p:txBody>
        </p:sp>
      </p:grpSp>
      <p:sp>
        <p:nvSpPr>
          <p:cNvPr id="7177" name="Rectangle 33"/>
          <p:cNvSpPr>
            <a:spLocks noChangeArrowheads="1"/>
          </p:cNvSpPr>
          <p:nvPr/>
        </p:nvSpPr>
        <p:spPr bwMode="auto">
          <a:xfrm>
            <a:off x="179388" y="765175"/>
            <a:ext cx="23288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paries membranaceus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/>
              <a:t>- bubínek</a:t>
            </a:r>
            <a:r>
              <a:rPr lang="cs-CZ" altLang="en-US" sz="1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50898" y="188169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CAVITAS TYMPANI</a:t>
            </a:r>
          </a:p>
        </p:txBody>
      </p:sp>
      <p:pic>
        <p:nvPicPr>
          <p:cNvPr id="73730" name="Picture 2" descr="http://i65.photobucket.com/albums/h230/sleepy_yuci/e-learning/Ear/06Boundariesofthemiddlee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/>
        </p:blipFill>
        <p:spPr bwMode="auto">
          <a:xfrm>
            <a:off x="179512" y="1268760"/>
            <a:ext cx="7101727" cy="54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364088" y="3751097"/>
            <a:ext cx="1917151" cy="244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942181" y="313013"/>
            <a:ext cx="1576388" cy="4318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hiatus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canalis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cs-CZ" sz="1100" b="1" dirty="0">
                <a:latin typeface="+mn-lt"/>
                <a:ea typeface="Times New Roman" panose="02020603050405020304" pitchFamily="18" charset="0"/>
              </a:rPr>
              <a:t>nervi </a:t>
            </a: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petrosi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minoris</a:t>
            </a:r>
            <a:endParaRPr lang="en-US" sz="11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377391" y="2146479"/>
            <a:ext cx="133350" cy="9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Přímá spojnice 7"/>
          <p:cNvCxnSpPr/>
          <p:nvPr/>
        </p:nvCxnSpPr>
        <p:spPr>
          <a:xfrm flipH="1" flipV="1">
            <a:off x="3419872" y="757417"/>
            <a:ext cx="18434" cy="1435100"/>
          </a:xfrm>
          <a:prstGeom prst="line">
            <a:avLst/>
          </a:prstGeom>
          <a:ln w="95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3357131" y="4750321"/>
            <a:ext cx="185843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" name="Přímá spojnice 9"/>
          <p:cNvCxnSpPr>
            <a:stCxn id="9" idx="0"/>
          </p:cNvCxnSpPr>
          <p:nvPr/>
        </p:nvCxnSpPr>
        <p:spPr>
          <a:xfrm flipV="1">
            <a:off x="3450053" y="2238554"/>
            <a:ext cx="490" cy="2511767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160933" y="5877272"/>
            <a:ext cx="7812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1000" b="1" dirty="0" err="1">
                <a:latin typeface="+mn-lt"/>
                <a:ea typeface="Times New Roman" panose="02020603050405020304" pitchFamily="18" charset="0"/>
              </a:rPr>
              <a:t>fenestra</a:t>
            </a:r>
            <a:r>
              <a:rPr lang="cs-CZ" sz="1000" b="1" dirty="0">
                <a:latin typeface="+mn-lt"/>
                <a:ea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cs-CZ" sz="1000" b="1" dirty="0" err="1">
                <a:latin typeface="+mn-lt"/>
                <a:ea typeface="Times New Roman" panose="02020603050405020304" pitchFamily="18" charset="0"/>
              </a:rPr>
              <a:t>cochleae</a:t>
            </a:r>
            <a:r>
              <a:rPr lang="cs-CZ" sz="1000" b="1" dirty="0">
                <a:latin typeface="+mn-lt"/>
                <a:ea typeface="Times New Roman" panose="02020603050405020304" pitchFamily="18" charset="0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1520" y="2924944"/>
            <a:ext cx="793750" cy="4302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fenestra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vestibuli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95288" y="1196975"/>
            <a:ext cx="1169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Caput mallei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8" y="2012950"/>
            <a:ext cx="167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Processus lateralis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95288" y="2420938"/>
            <a:ext cx="1662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Processus anterior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95288" y="1604963"/>
            <a:ext cx="158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Manubrium mallei</a:t>
            </a:r>
          </a:p>
        </p:txBody>
      </p:sp>
      <p:sp>
        <p:nvSpPr>
          <p:cNvPr id="10246" name="Line 14"/>
          <p:cNvSpPr>
            <a:spLocks noChangeShapeType="1"/>
          </p:cNvSpPr>
          <p:nvPr/>
        </p:nvSpPr>
        <p:spPr bwMode="auto">
          <a:xfrm flipH="1">
            <a:off x="1692275" y="45085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Rectangle 17"/>
          <p:cNvSpPr>
            <a:spLocks noChangeArrowheads="1"/>
          </p:cNvSpPr>
          <p:nvPr/>
        </p:nvSpPr>
        <p:spPr bwMode="auto">
          <a:xfrm>
            <a:off x="2700338" y="4365625"/>
            <a:ext cx="2033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/>
              <a:t>Art. incudostapedialis</a:t>
            </a:r>
          </a:p>
        </p:txBody>
      </p:sp>
      <p:sp>
        <p:nvSpPr>
          <p:cNvPr id="10248" name="Rectangle 22"/>
          <p:cNvSpPr>
            <a:spLocks noChangeArrowheads="1"/>
          </p:cNvSpPr>
          <p:nvPr/>
        </p:nvSpPr>
        <p:spPr bwMode="auto">
          <a:xfrm>
            <a:off x="2700338" y="2636838"/>
            <a:ext cx="188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/>
              <a:t>Art. incudomallearis</a:t>
            </a:r>
          </a:p>
        </p:txBody>
      </p:sp>
      <p:sp>
        <p:nvSpPr>
          <p:cNvPr id="10249" name="Rectangle 29"/>
          <p:cNvSpPr>
            <a:spLocks noChangeArrowheads="1"/>
          </p:cNvSpPr>
          <p:nvPr/>
        </p:nvSpPr>
        <p:spPr bwMode="auto">
          <a:xfrm>
            <a:off x="3276600" y="1889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OSSICULA AUDITUS </a:t>
            </a:r>
          </a:p>
        </p:txBody>
      </p:sp>
      <p:sp>
        <p:nvSpPr>
          <p:cNvPr id="10250" name="Line 31"/>
          <p:cNvSpPr>
            <a:spLocks noChangeShapeType="1"/>
          </p:cNvSpPr>
          <p:nvPr/>
        </p:nvSpPr>
        <p:spPr bwMode="auto">
          <a:xfrm flipH="1">
            <a:off x="1835150" y="28527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32"/>
          <p:cNvSpPr txBox="1">
            <a:spLocks noChangeArrowheads="1"/>
          </p:cNvSpPr>
          <p:nvPr/>
        </p:nvSpPr>
        <p:spPr bwMode="auto">
          <a:xfrm>
            <a:off x="376238" y="78422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Malleus</a:t>
            </a:r>
          </a:p>
        </p:txBody>
      </p:sp>
      <p:grpSp>
        <p:nvGrpSpPr>
          <p:cNvPr id="10252" name="Group 37"/>
          <p:cNvGrpSpPr>
            <a:grpSpLocks/>
          </p:cNvGrpSpPr>
          <p:nvPr/>
        </p:nvGrpSpPr>
        <p:grpSpPr bwMode="auto">
          <a:xfrm>
            <a:off x="468313" y="2924175"/>
            <a:ext cx="1357312" cy="1457325"/>
            <a:chOff x="295" y="1842"/>
            <a:chExt cx="855" cy="918"/>
          </a:xfrm>
        </p:grpSpPr>
        <p:sp>
          <p:nvSpPr>
            <p:cNvPr id="10265" name="Rectangle 11"/>
            <p:cNvSpPr>
              <a:spLocks noChangeArrowheads="1"/>
            </p:cNvSpPr>
            <p:nvPr/>
          </p:nvSpPr>
          <p:spPr bwMode="auto">
            <a:xfrm>
              <a:off x="295" y="2069"/>
              <a:ext cx="8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Corpus incudis</a:t>
              </a:r>
            </a:p>
          </p:txBody>
        </p:sp>
        <p:sp>
          <p:nvSpPr>
            <p:cNvPr id="10266" name="Rectangle 15"/>
            <p:cNvSpPr>
              <a:spLocks noChangeArrowheads="1"/>
            </p:cNvSpPr>
            <p:nvPr/>
          </p:nvSpPr>
          <p:spPr bwMode="auto">
            <a:xfrm>
              <a:off x="295" y="2568"/>
              <a:ext cx="6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Crus breve</a:t>
              </a:r>
            </a:p>
          </p:txBody>
        </p:sp>
        <p:sp>
          <p:nvSpPr>
            <p:cNvPr id="10267" name="Rectangle 16"/>
            <p:cNvSpPr>
              <a:spLocks noChangeArrowheads="1"/>
            </p:cNvSpPr>
            <p:nvPr/>
          </p:nvSpPr>
          <p:spPr bwMode="auto">
            <a:xfrm>
              <a:off x="295" y="2318"/>
              <a:ext cx="7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Crus longum</a:t>
              </a:r>
            </a:p>
          </p:txBody>
        </p:sp>
        <p:sp>
          <p:nvSpPr>
            <p:cNvPr id="10268" name="Text Box 33"/>
            <p:cNvSpPr txBox="1">
              <a:spLocks noChangeArrowheads="1"/>
            </p:cNvSpPr>
            <p:nvPr/>
          </p:nvSpPr>
          <p:spPr bwMode="auto">
            <a:xfrm>
              <a:off x="295" y="1842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b="1">
                  <a:solidFill>
                    <a:srgbClr val="800000"/>
                  </a:solidFill>
                </a:rPr>
                <a:t>Incus</a:t>
              </a:r>
            </a:p>
          </p:txBody>
        </p:sp>
      </p:grpSp>
      <p:grpSp>
        <p:nvGrpSpPr>
          <p:cNvPr id="10253" name="Group 36"/>
          <p:cNvGrpSpPr>
            <a:grpSpLocks/>
          </p:cNvGrpSpPr>
          <p:nvPr/>
        </p:nvGrpSpPr>
        <p:grpSpPr bwMode="auto">
          <a:xfrm>
            <a:off x="468313" y="4508500"/>
            <a:ext cx="1366837" cy="1889125"/>
            <a:chOff x="340" y="2840"/>
            <a:chExt cx="861" cy="1190"/>
          </a:xfrm>
        </p:grpSpPr>
        <p:grpSp>
          <p:nvGrpSpPr>
            <p:cNvPr id="10259" name="Group 35"/>
            <p:cNvGrpSpPr>
              <a:grpSpLocks/>
            </p:cNvGrpSpPr>
            <p:nvPr/>
          </p:nvGrpSpPr>
          <p:grpSpPr bwMode="auto">
            <a:xfrm>
              <a:off x="340" y="3067"/>
              <a:ext cx="861" cy="963"/>
              <a:chOff x="385" y="3067"/>
              <a:chExt cx="861" cy="963"/>
            </a:xfrm>
          </p:grpSpPr>
          <p:sp>
            <p:nvSpPr>
              <p:cNvPr id="10261" name="Rectangle 19"/>
              <p:cNvSpPr>
                <a:spLocks noChangeArrowheads="1"/>
              </p:cNvSpPr>
              <p:nvPr/>
            </p:nvSpPr>
            <p:spPr bwMode="auto">
              <a:xfrm>
                <a:off x="385" y="3581"/>
                <a:ext cx="8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Crus posterius</a:t>
                </a:r>
              </a:p>
            </p:txBody>
          </p:sp>
          <p:sp>
            <p:nvSpPr>
              <p:cNvPr id="10262" name="Rectangle 20"/>
              <p:cNvSpPr>
                <a:spLocks noChangeArrowheads="1"/>
              </p:cNvSpPr>
              <p:nvPr/>
            </p:nvSpPr>
            <p:spPr bwMode="auto">
              <a:xfrm>
                <a:off x="385" y="3324"/>
                <a:ext cx="78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Crus anterius</a:t>
                </a:r>
              </a:p>
            </p:txBody>
          </p:sp>
          <p:sp>
            <p:nvSpPr>
              <p:cNvPr id="10263" name="Rectangle 21"/>
              <p:cNvSpPr>
                <a:spLocks noChangeArrowheads="1"/>
              </p:cNvSpPr>
              <p:nvPr/>
            </p:nvSpPr>
            <p:spPr bwMode="auto">
              <a:xfrm>
                <a:off x="385" y="3838"/>
                <a:ext cx="8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Basis stapedis</a:t>
                </a:r>
              </a:p>
            </p:txBody>
          </p:sp>
          <p:sp>
            <p:nvSpPr>
              <p:cNvPr id="10264" name="Rectangle 30"/>
              <p:cNvSpPr>
                <a:spLocks noChangeArrowheads="1"/>
              </p:cNvSpPr>
              <p:nvPr/>
            </p:nvSpPr>
            <p:spPr bwMode="auto">
              <a:xfrm>
                <a:off x="385" y="3067"/>
                <a:ext cx="86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Caput stapedis</a:t>
                </a:r>
              </a:p>
            </p:txBody>
          </p:sp>
        </p:grpSp>
        <p:sp>
          <p:nvSpPr>
            <p:cNvPr id="10260" name="Text Box 34"/>
            <p:cNvSpPr txBox="1">
              <a:spLocks noChangeArrowheads="1"/>
            </p:cNvSpPr>
            <p:nvPr/>
          </p:nvSpPr>
          <p:spPr bwMode="auto">
            <a:xfrm>
              <a:off x="340" y="2840"/>
              <a:ext cx="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b="1">
                  <a:solidFill>
                    <a:srgbClr val="800000"/>
                  </a:solidFill>
                </a:rPr>
                <a:t>Stapes</a:t>
              </a:r>
            </a:p>
          </p:txBody>
        </p:sp>
      </p:grpSp>
      <p:pic>
        <p:nvPicPr>
          <p:cNvPr id="1025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533775"/>
            <a:ext cx="40401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784225"/>
            <a:ext cx="267493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974975"/>
            <a:ext cx="21097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859338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763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uch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11175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771775" y="105251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Caput mallei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419475" y="1412875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476375" y="1773238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Processus lateralis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203575" y="2133600"/>
            <a:ext cx="504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55650" y="3429000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Processus anterior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547813" y="3933825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Manubrium mallei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059113" y="436562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619250" y="3213100"/>
            <a:ext cx="6492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219700" y="1557338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Corpus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incudis</a:t>
            </a:r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 flipH="1">
            <a:off x="6516688" y="1557338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 flipH="1">
            <a:off x="5076825" y="36449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7380288" y="1341438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breve</a:t>
            </a:r>
          </a:p>
        </p:txBody>
      </p:sp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6084888" y="34290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longum</a:t>
            </a:r>
          </a:p>
        </p:txBody>
      </p:sp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5435600" y="3716338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Art. incudostapedialis</a:t>
            </a:r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6372225" y="4652963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posterius</a:t>
            </a:r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2700338" y="50133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anterius</a:t>
            </a:r>
          </a:p>
        </p:txBody>
      </p:sp>
      <p:sp>
        <p:nvSpPr>
          <p:cNvPr id="12307" name="Rectangle 21"/>
          <p:cNvSpPr>
            <a:spLocks noChangeArrowheads="1"/>
          </p:cNvSpPr>
          <p:nvPr/>
        </p:nvSpPr>
        <p:spPr bwMode="auto">
          <a:xfrm>
            <a:off x="4716463" y="5805488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Basis stapedis</a:t>
            </a:r>
          </a:p>
        </p:txBody>
      </p:sp>
      <p:sp>
        <p:nvSpPr>
          <p:cNvPr id="12308" name="Rectangle 22"/>
          <p:cNvSpPr>
            <a:spLocks noChangeArrowheads="1"/>
          </p:cNvSpPr>
          <p:nvPr/>
        </p:nvSpPr>
        <p:spPr bwMode="auto">
          <a:xfrm>
            <a:off x="4356100" y="6921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Art. incudomallearis</a:t>
            </a:r>
          </a:p>
        </p:txBody>
      </p:sp>
      <p:sp>
        <p:nvSpPr>
          <p:cNvPr id="12309" name="Line 23"/>
          <p:cNvSpPr>
            <a:spLocks noChangeShapeType="1"/>
          </p:cNvSpPr>
          <p:nvPr/>
        </p:nvSpPr>
        <p:spPr bwMode="auto">
          <a:xfrm>
            <a:off x="4211638" y="49418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4"/>
          <p:cNvSpPr>
            <a:spLocks noChangeShapeType="1"/>
          </p:cNvSpPr>
          <p:nvPr/>
        </p:nvSpPr>
        <p:spPr bwMode="auto">
          <a:xfrm flipH="1">
            <a:off x="5795963" y="47974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5"/>
          <p:cNvSpPr>
            <a:spLocks noChangeShapeType="1"/>
          </p:cNvSpPr>
          <p:nvPr/>
        </p:nvSpPr>
        <p:spPr bwMode="auto">
          <a:xfrm flipH="1">
            <a:off x="5076825" y="40052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6"/>
          <p:cNvSpPr>
            <a:spLocks noChangeShapeType="1"/>
          </p:cNvSpPr>
          <p:nvPr/>
        </p:nvSpPr>
        <p:spPr bwMode="auto">
          <a:xfrm>
            <a:off x="4643438" y="1052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/>
        </p:nvSpPr>
        <p:spPr bwMode="auto">
          <a:xfrm flipV="1">
            <a:off x="5292725" y="53736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Rectangle 29"/>
          <p:cNvSpPr>
            <a:spLocks noChangeArrowheads="1"/>
          </p:cNvSpPr>
          <p:nvPr/>
        </p:nvSpPr>
        <p:spPr bwMode="auto">
          <a:xfrm>
            <a:off x="3276600" y="1889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OSSICULA AUDITUS </a:t>
            </a:r>
          </a:p>
        </p:txBody>
      </p:sp>
      <p:sp>
        <p:nvSpPr>
          <p:cNvPr id="12315" name="Rectangle 30"/>
          <p:cNvSpPr>
            <a:spLocks noChangeArrowheads="1"/>
          </p:cNvSpPr>
          <p:nvPr/>
        </p:nvSpPr>
        <p:spPr bwMode="auto">
          <a:xfrm>
            <a:off x="6084888" y="40767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Caput stapedis</a:t>
            </a:r>
          </a:p>
        </p:txBody>
      </p:sp>
      <p:sp>
        <p:nvSpPr>
          <p:cNvPr id="12316" name="Line 31"/>
          <p:cNvSpPr>
            <a:spLocks noChangeShapeType="1"/>
          </p:cNvSpPr>
          <p:nvPr/>
        </p:nvSpPr>
        <p:spPr bwMode="auto">
          <a:xfrm flipH="1">
            <a:off x="5219700" y="42211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uc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83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76825" y="3573463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Art. incudostapedialis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4787900" y="3860800"/>
            <a:ext cx="360363" cy="2159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508625" y="4076700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stapedius, tendo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04025" y="1916113"/>
            <a:ext cx="206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incudis post.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6948488" y="1484313"/>
            <a:ext cx="503237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4716463" y="3860800"/>
            <a:ext cx="360362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356100" y="23495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Art. incudomallearis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804025" y="0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incudis sup.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5219700" y="188913"/>
            <a:ext cx="15128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4500563" y="1916113"/>
            <a:ext cx="358775" cy="4333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47625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sup.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619250" y="404813"/>
            <a:ext cx="20891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1196975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lat.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619250" y="1628775"/>
            <a:ext cx="13700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076825" y="1196975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breve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3357563"/>
            <a:ext cx="2484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tensor tympani, tendo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uc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755650" y="198913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</a:rPr>
              <a:t>tuba auditoria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250825" y="4581525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canalis caroticus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6227763" y="3716338"/>
            <a:ext cx="2292350" cy="366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 err="1" smtClean="0"/>
              <a:t>plica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mallearis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pos</a:t>
            </a:r>
            <a:r>
              <a:rPr lang="cs-CZ" altLang="en-US" b="1" dirty="0" smtClean="0"/>
              <a:t>.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500563" y="0"/>
            <a:ext cx="22494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plica mallearis ant.</a:t>
            </a:r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 flipH="1">
            <a:off x="5580063" y="404813"/>
            <a:ext cx="144462" cy="14398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 flipH="1" flipV="1">
            <a:off x="6084888" y="3573463"/>
            <a:ext cx="431800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813550" y="0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rec. epitympanicus</a:t>
            </a:r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 flipH="1">
            <a:off x="6877050" y="333375"/>
            <a:ext cx="287338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7156450" y="34290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lig. incudis pos.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7156450" y="1916113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incudis sup.</a:t>
            </a:r>
          </a:p>
        </p:txBody>
      </p:sp>
      <p:sp>
        <p:nvSpPr>
          <p:cNvPr id="16397" name="Line 15"/>
          <p:cNvSpPr>
            <a:spLocks noChangeShapeType="1"/>
          </p:cNvSpPr>
          <p:nvPr/>
        </p:nvSpPr>
        <p:spPr bwMode="auto">
          <a:xfrm flipH="1" flipV="1">
            <a:off x="7380288" y="1628775"/>
            <a:ext cx="431800" cy="287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/>
        </p:nvSpPr>
        <p:spPr bwMode="auto">
          <a:xfrm flipH="1" flipV="1">
            <a:off x="7667625" y="3284538"/>
            <a:ext cx="360363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5940425" y="1125538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caput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mallei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7308850" y="692150"/>
            <a:ext cx="1758950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en-US" b="1" dirty="0">
                <a:latin typeface="Arial" panose="020B0604020202020204" pitchFamily="34" charset="0"/>
              </a:rPr>
              <a:t>lig. </a:t>
            </a:r>
            <a:r>
              <a:rPr lang="cs-CZ" altLang="en-US" b="1" dirty="0" err="1">
                <a:latin typeface="Arial" panose="020B0604020202020204" pitchFamily="34" charset="0"/>
              </a:rPr>
              <a:t>mallei</a:t>
            </a:r>
            <a:r>
              <a:rPr lang="cs-CZ" altLang="en-US" b="1" dirty="0">
                <a:latin typeface="Arial" panose="020B0604020202020204" pitchFamily="34" charset="0"/>
              </a:rPr>
              <a:t> sup.</a:t>
            </a:r>
          </a:p>
        </p:txBody>
      </p:sp>
      <p:sp>
        <p:nvSpPr>
          <p:cNvPr id="16401" name="Line 20"/>
          <p:cNvSpPr>
            <a:spLocks noChangeShapeType="1"/>
          </p:cNvSpPr>
          <p:nvPr/>
        </p:nvSpPr>
        <p:spPr bwMode="auto">
          <a:xfrm flipH="1">
            <a:off x="7235825" y="1052513"/>
            <a:ext cx="576263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Rectangle 21"/>
          <p:cNvSpPr>
            <a:spLocks noChangeArrowheads="1"/>
          </p:cNvSpPr>
          <p:nvPr/>
        </p:nvSpPr>
        <p:spPr bwMode="auto">
          <a:xfrm rot="-1554391">
            <a:off x="5221288" y="257333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crus longum</a:t>
            </a:r>
          </a:p>
        </p:txBody>
      </p:sp>
      <p:sp>
        <p:nvSpPr>
          <p:cNvPr id="16403" name="Rectangle 22"/>
          <p:cNvSpPr>
            <a:spLocks noChangeArrowheads="1"/>
          </p:cNvSpPr>
          <p:nvPr/>
        </p:nvSpPr>
        <p:spPr bwMode="auto">
          <a:xfrm>
            <a:off x="6372225" y="191611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Incus</a:t>
            </a:r>
          </a:p>
        </p:txBody>
      </p:sp>
      <p:sp>
        <p:nvSpPr>
          <p:cNvPr id="16404" name="Text Box 23"/>
          <p:cNvSpPr txBox="1">
            <a:spLocks noChangeArrowheads="1"/>
          </p:cNvSpPr>
          <p:nvPr/>
        </p:nvSpPr>
        <p:spPr bwMode="auto">
          <a:xfrm rot="3296724">
            <a:off x="6746082" y="2486818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breve</a:t>
            </a:r>
          </a:p>
        </p:txBody>
      </p:sp>
      <p:sp>
        <p:nvSpPr>
          <p:cNvPr id="16405" name="Rectangle 24"/>
          <p:cNvSpPr>
            <a:spLocks noChangeArrowheads="1"/>
          </p:cNvSpPr>
          <p:nvPr/>
        </p:nvSpPr>
        <p:spPr bwMode="auto">
          <a:xfrm>
            <a:off x="1547813" y="11255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</a:rPr>
              <a:t>m. tensor tympani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991</Words>
  <Application>Microsoft Office PowerPoint</Application>
  <PresentationFormat>Předvádění na obrazovce (4:3)</PresentationFormat>
  <Paragraphs>267</Paragraphs>
  <Slides>32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ústav, oddělení neuroanatomie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Dubový</dc:creator>
  <cp:lastModifiedBy>Petr Dubový</cp:lastModifiedBy>
  <cp:revision>52</cp:revision>
  <dcterms:created xsi:type="dcterms:W3CDTF">2002-12-02T16:39:05Z</dcterms:created>
  <dcterms:modified xsi:type="dcterms:W3CDTF">2017-04-19T07:23:48Z</dcterms:modified>
</cp:coreProperties>
</file>