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40"/>
  </p:notesMasterIdLst>
  <p:sldIdLst>
    <p:sldId id="277" r:id="rId2"/>
    <p:sldId id="278" r:id="rId3"/>
    <p:sldId id="279" r:id="rId4"/>
    <p:sldId id="287" r:id="rId5"/>
    <p:sldId id="258" r:id="rId6"/>
    <p:sldId id="260" r:id="rId7"/>
    <p:sldId id="259" r:id="rId8"/>
    <p:sldId id="286" r:id="rId9"/>
    <p:sldId id="261" r:id="rId10"/>
    <p:sldId id="264" r:id="rId11"/>
    <p:sldId id="265" r:id="rId12"/>
    <p:sldId id="263" r:id="rId13"/>
    <p:sldId id="291" r:id="rId14"/>
    <p:sldId id="262" r:id="rId15"/>
    <p:sldId id="292" r:id="rId16"/>
    <p:sldId id="257" r:id="rId17"/>
    <p:sldId id="256" r:id="rId18"/>
    <p:sldId id="273" r:id="rId19"/>
    <p:sldId id="274" r:id="rId20"/>
    <p:sldId id="269" r:id="rId21"/>
    <p:sldId id="288" r:id="rId22"/>
    <p:sldId id="282" r:id="rId23"/>
    <p:sldId id="270" r:id="rId24"/>
    <p:sldId id="283" r:id="rId25"/>
    <p:sldId id="284" r:id="rId26"/>
    <p:sldId id="285" r:id="rId27"/>
    <p:sldId id="280" r:id="rId28"/>
    <p:sldId id="281" r:id="rId29"/>
    <p:sldId id="268" r:id="rId30"/>
    <p:sldId id="267" r:id="rId31"/>
    <p:sldId id="266" r:id="rId32"/>
    <p:sldId id="271" r:id="rId33"/>
    <p:sldId id="272" r:id="rId34"/>
    <p:sldId id="289" r:id="rId35"/>
    <p:sldId id="290" r:id="rId36"/>
    <p:sldId id="275" r:id="rId37"/>
    <p:sldId id="293" r:id="rId38"/>
    <p:sldId id="276" r:id="rId39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77" y="-50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8D84CCE-F6F1-4CF9-B949-2763C2CCF7D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660544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B476D13-4A4D-4E41-ADD6-0EA27182332F}" type="slidenum">
              <a:rPr lang="cs-CZ" altLang="cs-CZ" smtClean="0"/>
              <a:pPr eaLnBrk="1" hangingPunct="1">
                <a:spcBef>
                  <a:spcPct val="0"/>
                </a:spcBef>
              </a:pPr>
              <a:t>1</a:t>
            </a:fld>
            <a:endParaRPr lang="cs-CZ" alt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D7DA8C5-D804-4025-9041-96AAB266DC32}" type="slidenum">
              <a:rPr lang="cs-CZ" altLang="cs-CZ" smtClean="0"/>
              <a:pPr eaLnBrk="1" hangingPunct="1">
                <a:spcBef>
                  <a:spcPct val="0"/>
                </a:spcBef>
              </a:pPr>
              <a:t>12</a:t>
            </a:fld>
            <a:endParaRPr lang="cs-CZ" alt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9BC0F0-93FF-48A3-AD5D-9B0CA185601F}" type="slidenum">
              <a:rPr lang="cs-CZ" altLang="cs-CZ"/>
              <a:pPr/>
              <a:t>13</a:t>
            </a:fld>
            <a:endParaRPr lang="cs-CZ" altLang="cs-CZ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53594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2DDD443-E6AC-419F-A0E2-C92DCDD56102}" type="slidenum">
              <a:rPr lang="cs-CZ" altLang="cs-CZ" smtClean="0"/>
              <a:pPr eaLnBrk="1" hangingPunct="1">
                <a:spcBef>
                  <a:spcPct val="0"/>
                </a:spcBef>
              </a:pPr>
              <a:t>14</a:t>
            </a:fld>
            <a:endParaRPr lang="cs-CZ" alt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1D214C-8E7D-43CE-8882-747450DD723B}" type="slidenum">
              <a:rPr lang="cs-CZ" altLang="cs-CZ" smtClean="0"/>
              <a:pPr eaLnBrk="1" hangingPunct="1">
                <a:spcBef>
                  <a:spcPct val="0"/>
                </a:spcBef>
              </a:pPr>
              <a:t>16</a:t>
            </a:fld>
            <a:endParaRPr lang="cs-CZ" alt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A4F721C-145C-4F90-A87D-D3FDA7B22DE8}" type="slidenum">
              <a:rPr lang="cs-CZ" altLang="cs-CZ" smtClean="0"/>
              <a:pPr eaLnBrk="1" hangingPunct="1">
                <a:spcBef>
                  <a:spcPct val="0"/>
                </a:spcBef>
              </a:pPr>
              <a:t>17</a:t>
            </a:fld>
            <a:endParaRPr lang="cs-CZ" alt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C09D143-067D-4D4F-B169-DB3A6940A97F}" type="slidenum">
              <a:rPr lang="cs-CZ" altLang="cs-CZ" smtClean="0"/>
              <a:pPr eaLnBrk="1" hangingPunct="1">
                <a:spcBef>
                  <a:spcPct val="0"/>
                </a:spcBef>
              </a:pPr>
              <a:t>18</a:t>
            </a:fld>
            <a:endParaRPr lang="cs-CZ" alt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ED932B6-C7BF-4EB0-8C52-01210450E4B6}" type="slidenum">
              <a:rPr lang="cs-CZ" altLang="cs-CZ" smtClean="0"/>
              <a:pPr eaLnBrk="1" hangingPunct="1">
                <a:spcBef>
                  <a:spcPct val="0"/>
                </a:spcBef>
              </a:pPr>
              <a:t>19</a:t>
            </a:fld>
            <a:endParaRPr lang="cs-CZ" alt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F0FD1FF-F0B0-44C9-AC13-6622AE47CECB}" type="slidenum">
              <a:rPr lang="cs-CZ" altLang="cs-CZ" smtClean="0"/>
              <a:pPr eaLnBrk="1" hangingPunct="1">
                <a:spcBef>
                  <a:spcPct val="0"/>
                </a:spcBef>
              </a:pPr>
              <a:t>20</a:t>
            </a:fld>
            <a:endParaRPr lang="cs-CZ" alt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711DC2C-3EFA-462B-9146-CA5CFAE34D22}" type="slidenum">
              <a:rPr lang="cs-CZ" altLang="cs-CZ" smtClean="0"/>
              <a:pPr eaLnBrk="1" hangingPunct="1">
                <a:spcBef>
                  <a:spcPct val="0"/>
                </a:spcBef>
              </a:pPr>
              <a:t>23</a:t>
            </a:fld>
            <a:endParaRPr lang="cs-CZ" alt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D84CCE-F6F1-4CF9-B949-2763C2CCF7D1}" type="slidenum">
              <a:rPr lang="cs-CZ" altLang="cs-CZ" smtClean="0"/>
              <a:pPr>
                <a:defRPr/>
              </a:pPr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72654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B172A3-498B-49B7-880B-7828EC08074E}" type="slidenum">
              <a:rPr lang="cs-CZ" altLang="cs-CZ" smtClean="0"/>
              <a:pPr eaLnBrk="1" hangingPunct="1"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9EE304B-BCA3-4ABA-B2AF-3129198C190F}" type="slidenum">
              <a:rPr lang="cs-CZ" altLang="cs-CZ" smtClean="0"/>
              <a:pPr eaLnBrk="1" hangingPunct="1">
                <a:spcBef>
                  <a:spcPct val="0"/>
                </a:spcBef>
              </a:pPr>
              <a:t>29</a:t>
            </a:fld>
            <a:endParaRPr lang="cs-CZ" alt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A079C7E-B475-4798-8795-9BD55E5545FA}" type="slidenum">
              <a:rPr lang="cs-CZ" altLang="cs-CZ" smtClean="0"/>
              <a:pPr eaLnBrk="1" hangingPunct="1">
                <a:spcBef>
                  <a:spcPct val="0"/>
                </a:spcBef>
              </a:pPr>
              <a:t>30</a:t>
            </a:fld>
            <a:endParaRPr lang="cs-CZ" alt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F728805-D3B0-440F-9194-B3F6EE26D81D}" type="slidenum">
              <a:rPr lang="cs-CZ" altLang="cs-CZ" smtClean="0"/>
              <a:pPr eaLnBrk="1" hangingPunct="1">
                <a:spcBef>
                  <a:spcPct val="0"/>
                </a:spcBef>
              </a:pPr>
              <a:t>31</a:t>
            </a:fld>
            <a:endParaRPr lang="cs-CZ" altLang="cs-CZ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DF4120F-3901-4026-81CD-EE00D287B62C}" type="slidenum">
              <a:rPr lang="cs-CZ" altLang="cs-CZ" smtClean="0"/>
              <a:pPr eaLnBrk="1" hangingPunct="1">
                <a:spcBef>
                  <a:spcPct val="0"/>
                </a:spcBef>
              </a:pPr>
              <a:t>32</a:t>
            </a:fld>
            <a:endParaRPr lang="cs-CZ" alt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253D4EE-1BB9-40E6-8131-95087C1483D6}" type="slidenum">
              <a:rPr lang="cs-CZ" altLang="cs-CZ" smtClean="0"/>
              <a:pPr eaLnBrk="1" hangingPunct="1">
                <a:spcBef>
                  <a:spcPct val="0"/>
                </a:spcBef>
              </a:pPr>
              <a:t>33</a:t>
            </a:fld>
            <a:endParaRPr lang="cs-CZ" alt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A60E24-CA42-4615-93CD-0A0D48F864FE}" type="slidenum">
              <a:rPr lang="cs-CZ" altLang="cs-CZ" smtClean="0"/>
              <a:pPr eaLnBrk="1" hangingPunct="1">
                <a:spcBef>
                  <a:spcPct val="0"/>
                </a:spcBef>
              </a:pPr>
              <a:t>36</a:t>
            </a:fld>
            <a:endParaRPr lang="cs-CZ" alt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71D6D8C-5BBA-4816-8016-A4A5172589FF}" type="slidenum">
              <a:rPr lang="cs-CZ" altLang="cs-CZ" smtClean="0"/>
              <a:pPr eaLnBrk="1" hangingPunct="1">
                <a:spcBef>
                  <a:spcPct val="0"/>
                </a:spcBef>
              </a:pPr>
              <a:t>38</a:t>
            </a:fld>
            <a:endParaRPr lang="cs-CZ" alt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0428BC2-42A5-4601-B5B0-8B0BF1050E03}" type="slidenum">
              <a:rPr lang="cs-CZ" altLang="cs-CZ" smtClean="0"/>
              <a:pPr eaLnBrk="1" hangingPunct="1">
                <a:spcBef>
                  <a:spcPct val="0"/>
                </a:spcBef>
              </a:pPr>
              <a:t>3</a:t>
            </a:fld>
            <a:endParaRPr lang="cs-CZ" alt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59F4B15-8A7A-4B6C-BA75-CF47BF222C45}" type="slidenum">
              <a:rPr lang="cs-CZ" altLang="cs-CZ" smtClean="0"/>
              <a:pPr eaLnBrk="1" hangingPunct="1">
                <a:spcBef>
                  <a:spcPct val="0"/>
                </a:spcBef>
              </a:pPr>
              <a:t>5</a:t>
            </a:fld>
            <a:endParaRPr lang="cs-CZ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ABB9513-24FC-42A5-8B2F-1B5B4B393140}" type="slidenum">
              <a:rPr lang="cs-CZ" altLang="cs-CZ" smtClean="0"/>
              <a:pPr eaLnBrk="1" hangingPunct="1">
                <a:spcBef>
                  <a:spcPct val="0"/>
                </a:spcBef>
              </a:pPr>
              <a:t>6</a:t>
            </a:fld>
            <a:endParaRPr lang="cs-CZ" alt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16A7ED-FB1D-466C-91D6-CAE55714EF98}" type="slidenum">
              <a:rPr lang="cs-CZ" altLang="cs-CZ" smtClean="0"/>
              <a:pPr eaLnBrk="1" hangingPunct="1">
                <a:spcBef>
                  <a:spcPct val="0"/>
                </a:spcBef>
              </a:pPr>
              <a:t>7</a:t>
            </a:fld>
            <a:endParaRPr lang="cs-CZ" alt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C12FCF8-8CCA-4155-BD78-48082AAD1C29}" type="slidenum">
              <a:rPr lang="cs-CZ" altLang="cs-CZ" smtClean="0"/>
              <a:pPr eaLnBrk="1" hangingPunct="1">
                <a:spcBef>
                  <a:spcPct val="0"/>
                </a:spcBef>
              </a:pPr>
              <a:t>9</a:t>
            </a:fld>
            <a:endParaRPr lang="cs-CZ" alt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116D3BA-D010-408D-A373-8B23ED3ABDF5}" type="slidenum">
              <a:rPr lang="cs-CZ" altLang="cs-CZ" smtClean="0"/>
              <a:pPr eaLnBrk="1" hangingPunct="1">
                <a:spcBef>
                  <a:spcPct val="0"/>
                </a:spcBef>
              </a:pPr>
              <a:t>10</a:t>
            </a:fld>
            <a:endParaRPr lang="cs-CZ" alt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E66FB2-7560-4050-A924-2A6884DBEE52}" type="slidenum">
              <a:rPr lang="cs-CZ" altLang="cs-CZ" smtClean="0"/>
              <a:pPr eaLnBrk="1" hangingPunct="1">
                <a:spcBef>
                  <a:spcPct val="0"/>
                </a:spcBef>
              </a:pPr>
              <a:t>11</a:t>
            </a:fld>
            <a:endParaRPr lang="cs-CZ" alt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6CB2E6-4493-4EDB-8B90-128DE54E86CE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49797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2CC0B-C1B0-4BE2-8808-C4538F03F68B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59394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0FB1D-83E0-41E0-802C-9943B6CA3468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21981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7DE01-4F6C-41ED-8045-1CA69ED0A57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43512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85BF80-465F-49BB-B228-F92E9D98C9B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24237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664FC4-9C6B-4B5F-A24C-143BD81494EE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0690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B150E8-88DD-4319-9E80-ABB038FCA06B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94231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E5EFC5-65A5-42D4-9248-1B3C4CF7F704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68409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5E50D3-B571-4981-9925-39AB1E16DE37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07286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267B0-55DE-42BD-BC78-6E068FDF82AF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00738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9DA326-9D33-4A3C-B385-D27E1A78FC4A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3134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930532-9062-42FE-B9D7-8652A4FE96C0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0899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2C239EC-5508-403D-BC4E-29D95CD9CAB6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70122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49237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b="1"/>
              <a:t>VEINS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75" y="836613"/>
            <a:ext cx="2206625" cy="602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916113"/>
            <a:ext cx="1470025" cy="494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2867025" cy="494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9" name="Text Box 7"/>
          <p:cNvSpPr txBox="1">
            <a:spLocks noChangeArrowheads="1"/>
          </p:cNvSpPr>
          <p:nvPr/>
        </p:nvSpPr>
        <p:spPr bwMode="auto">
          <a:xfrm>
            <a:off x="107504" y="47101"/>
            <a:ext cx="8667750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Rete </a:t>
            </a:r>
            <a:r>
              <a:rPr lang="cs-CZ" altLang="cs-CZ" sz="2400" b="1" dirty="0" err="1"/>
              <a:t>digitale</a:t>
            </a:r>
            <a:r>
              <a:rPr lang="cs-CZ" altLang="cs-CZ" sz="2400" b="1" dirty="0"/>
              <a:t> dorsale – </a:t>
            </a: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metacarpales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dorsales</a:t>
            </a:r>
            <a:r>
              <a:rPr lang="cs-CZ" altLang="cs-CZ" sz="2400" b="1" dirty="0"/>
              <a:t> – rete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venosum</a:t>
            </a:r>
            <a:r>
              <a:rPr lang="cs-CZ" altLang="cs-CZ" sz="2400" b="1" dirty="0"/>
              <a:t> dorsale </a:t>
            </a:r>
            <a:r>
              <a:rPr lang="cs-CZ" altLang="cs-CZ" sz="2400" b="1" dirty="0" err="1"/>
              <a:t>manus</a:t>
            </a:r>
            <a:r>
              <a:rPr lang="cs-CZ" altLang="cs-CZ" sz="2400" b="1" dirty="0"/>
              <a:t> (rete </a:t>
            </a:r>
            <a:r>
              <a:rPr lang="cs-CZ" altLang="cs-CZ" sz="2400" b="1" dirty="0" err="1"/>
              <a:t>venosum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palmare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manus</a:t>
            </a:r>
            <a:r>
              <a:rPr lang="cs-CZ" altLang="cs-CZ" sz="2400" b="1" dirty="0"/>
              <a:t> –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intercapitulares</a:t>
            </a:r>
            <a:r>
              <a:rPr lang="cs-CZ" altLang="cs-CZ" sz="2400" b="1" dirty="0"/>
              <a:t>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v. </a:t>
            </a:r>
            <a:r>
              <a:rPr lang="cs-CZ" altLang="cs-CZ" sz="2400" b="1" dirty="0" err="1"/>
              <a:t>basilica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antebrachii</a:t>
            </a:r>
            <a:r>
              <a:rPr lang="cs-CZ" altLang="cs-CZ" sz="2400" b="1" dirty="0"/>
              <a:t> (</a:t>
            </a:r>
            <a:r>
              <a:rPr lang="cs-CZ" altLang="cs-CZ" sz="2400" b="1" dirty="0" err="1"/>
              <a:t>hiatus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basilicus</a:t>
            </a:r>
            <a:r>
              <a:rPr lang="cs-CZ" altLang="cs-CZ" sz="2400" b="1" dirty="0"/>
              <a:t>) – v. </a:t>
            </a:r>
            <a:r>
              <a:rPr lang="cs-CZ" altLang="cs-CZ" sz="2400" b="1" dirty="0" err="1"/>
              <a:t>basilica</a:t>
            </a:r>
            <a:r>
              <a:rPr lang="cs-CZ" altLang="cs-CZ" sz="2400" b="1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v. </a:t>
            </a:r>
            <a:r>
              <a:rPr lang="cs-CZ" altLang="cs-CZ" sz="2400" b="1" dirty="0" err="1"/>
              <a:t>cephalica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antebrachii</a:t>
            </a:r>
            <a:r>
              <a:rPr lang="cs-CZ" altLang="cs-CZ" sz="2400" b="1" dirty="0"/>
              <a:t> – v. </a:t>
            </a:r>
            <a:r>
              <a:rPr lang="cs-CZ" altLang="cs-CZ" sz="2400" b="1" dirty="0" err="1"/>
              <a:t>cephalica</a:t>
            </a:r>
            <a:endParaRPr lang="cs-CZ" altLang="cs-CZ" sz="24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911225"/>
            <a:ext cx="7308850" cy="594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303213" y="63500"/>
            <a:ext cx="84455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V. mediana cubiti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V. mediana antebrachii – v. mediana cephalica et basilica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0"/>
            <a:ext cx="4859337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8100"/>
            <a:ext cx="5795963" cy="427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231775" y="63500"/>
            <a:ext cx="435048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V. AXILLARIS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v. </a:t>
            </a:r>
            <a:r>
              <a:rPr lang="cs-CZ" altLang="cs-CZ" sz="2400" b="1" dirty="0" err="1"/>
              <a:t>basilica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</a:t>
            </a: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brachiales</a:t>
            </a:r>
            <a:r>
              <a:rPr lang="cs-CZ" altLang="cs-CZ" sz="2400" b="1" dirty="0"/>
              <a:t> (</a:t>
            </a:r>
            <a:r>
              <a:rPr lang="cs-CZ" altLang="cs-CZ" sz="2400" b="1" dirty="0" err="1"/>
              <a:t>deep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veins</a:t>
            </a:r>
            <a:r>
              <a:rPr lang="cs-CZ" altLang="cs-CZ" sz="2400" b="1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</a:t>
            </a: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thoracoepigastricae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v. </a:t>
            </a:r>
            <a:r>
              <a:rPr lang="cs-CZ" altLang="cs-CZ" sz="2400" b="1" dirty="0" err="1"/>
              <a:t>thoracica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lateralis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v. </a:t>
            </a:r>
            <a:r>
              <a:rPr lang="cs-CZ" altLang="cs-CZ" sz="2400" b="1" dirty="0" err="1"/>
              <a:t>cephalica</a:t>
            </a:r>
            <a:endParaRPr lang="cs-CZ" altLang="cs-CZ" sz="2400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5436096" y="3140968"/>
            <a:ext cx="38042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Trig. </a:t>
            </a:r>
            <a:r>
              <a:rPr lang="cs-CZ" sz="2400" b="1" dirty="0" err="1"/>
              <a:t>clavipectorale</a:t>
            </a:r>
            <a:endParaRPr lang="cs-CZ" sz="2400" b="1" dirty="0"/>
          </a:p>
          <a:p>
            <a:r>
              <a:rPr lang="cs-CZ" sz="2400" b="1" dirty="0"/>
              <a:t>        (</a:t>
            </a:r>
            <a:r>
              <a:rPr lang="cs-CZ" sz="2400" b="1" dirty="0" err="1"/>
              <a:t>deltoideopectorale</a:t>
            </a:r>
            <a:r>
              <a:rPr lang="cs-CZ" sz="2400" b="1" dirty="0"/>
              <a:t>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1412875"/>
            <a:ext cx="5400675" cy="544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4430713" cy="566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2484438" y="260350"/>
            <a:ext cx="619601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             V. cephalica</a:t>
            </a:r>
          </a:p>
          <a:p>
            <a:r>
              <a:rPr lang="cs-CZ" altLang="cs-CZ"/>
              <a:t>Trigonum deltoideopectorale</a:t>
            </a:r>
          </a:p>
          <a:p>
            <a:r>
              <a:rPr lang="cs-CZ" altLang="cs-CZ"/>
              <a:t>                                  Fascia clavipectoralis</a:t>
            </a:r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 flipH="1">
            <a:off x="2195513" y="1052513"/>
            <a:ext cx="360362" cy="12239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>
            <a:off x="5867400" y="1412875"/>
            <a:ext cx="576263" cy="1800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315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0"/>
            <a:ext cx="5191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158750" y="207963"/>
            <a:ext cx="3563938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V. SUBCLAVIA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axillaris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vv. pectorales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scapularis dorsalis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0" descr="http://crashingpatient.com/wp-content/images/part1/ij%20and%20subcla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171450"/>
            <a:ext cx="3889375" cy="718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38" y="2709863"/>
            <a:ext cx="4043362" cy="416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12" descr="http://www.acep.org/uploadedImages/ACEP/LibraryItems/2efbaa27e1af47cea9d26cecdefa7f66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-120650"/>
            <a:ext cx="6669087" cy="328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2582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338" y="0"/>
            <a:ext cx="55546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158750" y="134938"/>
            <a:ext cx="3919278" cy="6149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V. BRACHIOCEPHALICA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v. </a:t>
            </a:r>
            <a:r>
              <a:rPr lang="cs-CZ" altLang="cs-CZ" sz="2400" b="1" dirty="0" err="1"/>
              <a:t>jugularis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int</a:t>
            </a:r>
            <a:r>
              <a:rPr lang="cs-CZ" altLang="cs-CZ" sz="2400" b="1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v. </a:t>
            </a:r>
            <a:r>
              <a:rPr lang="cs-CZ" altLang="cs-CZ" sz="2400" b="1" dirty="0" err="1"/>
              <a:t>subclavia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(</a:t>
            </a:r>
            <a:r>
              <a:rPr lang="cs-CZ" altLang="cs-CZ" sz="2400" b="1" dirty="0" err="1"/>
              <a:t>angulus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venosus</a:t>
            </a:r>
            <a:r>
              <a:rPr lang="cs-CZ" altLang="cs-CZ" sz="2400" b="1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v. </a:t>
            </a:r>
            <a:r>
              <a:rPr lang="cs-CZ" altLang="cs-CZ" sz="2400" b="1" dirty="0" err="1"/>
              <a:t>jugularis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ext</a:t>
            </a:r>
            <a:r>
              <a:rPr lang="cs-CZ" altLang="cs-CZ" sz="2400" b="1" dirty="0"/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</a:t>
            </a: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thyroideae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inf</a:t>
            </a:r>
            <a:r>
              <a:rPr lang="cs-CZ" altLang="cs-CZ" sz="2400" b="1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</a:t>
            </a: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thymicae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</a:t>
            </a: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tracheales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</a:t>
            </a: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mediastinales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</a:t>
            </a: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bronchiales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</a:t>
            </a: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pericardiacae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v. </a:t>
            </a:r>
            <a:r>
              <a:rPr lang="cs-CZ" altLang="cs-CZ" sz="2400" b="1" dirty="0" err="1"/>
              <a:t>vertebralis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v. </a:t>
            </a:r>
            <a:r>
              <a:rPr lang="cs-CZ" altLang="cs-CZ" sz="2400" b="1" dirty="0" err="1"/>
              <a:t>thoracica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int</a:t>
            </a:r>
            <a:r>
              <a:rPr lang="cs-CZ" altLang="cs-CZ" sz="2400" b="1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v. </a:t>
            </a:r>
            <a:r>
              <a:rPr lang="cs-CZ" altLang="cs-CZ" sz="2400" b="1" dirty="0" err="1"/>
              <a:t>cervicalis</a:t>
            </a:r>
            <a:r>
              <a:rPr lang="cs-CZ" altLang="cs-CZ" sz="2400" b="1" dirty="0"/>
              <a:t> prof.</a:t>
            </a:r>
          </a:p>
          <a:p>
            <a:pPr>
              <a:buNone/>
            </a:pPr>
            <a:r>
              <a:rPr lang="cs-CZ" sz="2400" b="1" dirty="0"/>
              <a:t> - v. </a:t>
            </a:r>
            <a:r>
              <a:rPr lang="cs-CZ" sz="2400" b="1" dirty="0" err="1"/>
              <a:t>intercostalis</a:t>
            </a:r>
            <a:r>
              <a:rPr lang="cs-CZ" sz="2400" b="1" dirty="0"/>
              <a:t> sup. sin</a:t>
            </a:r>
            <a:r>
              <a:rPr lang="cs-CZ" sz="2400" b="1" dirty="0" smtClean="0"/>
              <a:t>.</a:t>
            </a:r>
          </a:p>
          <a:p>
            <a:pPr>
              <a:buNone/>
            </a:pPr>
            <a:r>
              <a:rPr lang="cs-CZ" altLang="cs-CZ" sz="2400" b="1" dirty="0"/>
              <a:t> - 1</a:t>
            </a:r>
            <a:r>
              <a:rPr lang="cs-CZ" altLang="cs-CZ" sz="2400" b="1" baseline="30000" dirty="0"/>
              <a:t>st</a:t>
            </a:r>
            <a:r>
              <a:rPr lang="cs-CZ" altLang="cs-CZ" sz="2400" b="1" dirty="0"/>
              <a:t> v. </a:t>
            </a:r>
            <a:r>
              <a:rPr lang="cs-CZ" altLang="cs-CZ" sz="2400" b="1" dirty="0" err="1"/>
              <a:t>intercostalis</a:t>
            </a:r>
            <a:r>
              <a:rPr lang="cs-CZ" altLang="cs-CZ" sz="2400" b="1" dirty="0"/>
              <a:t> post.</a:t>
            </a:r>
            <a:endParaRPr lang="cs-CZ" altLang="cs-CZ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5"/>
          <p:cNvSpPr txBox="1">
            <a:spLocks noChangeArrowheads="1"/>
          </p:cNvSpPr>
          <p:nvPr/>
        </p:nvSpPr>
        <p:spPr bwMode="auto">
          <a:xfrm>
            <a:off x="158750" y="134938"/>
            <a:ext cx="4960938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V. CAVA SUP.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 - v. brachiocephalica dx. et sin.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 - v. azygos</a:t>
            </a:r>
          </a:p>
        </p:txBody>
      </p:sp>
      <p:pic>
        <p:nvPicPr>
          <p:cNvPr id="1638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981075"/>
            <a:ext cx="4848225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38" y="765175"/>
            <a:ext cx="4386262" cy="60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175"/>
            <a:ext cx="2738438" cy="393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0" y="0"/>
            <a:ext cx="7118350" cy="378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V. AZYGOS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v. </a:t>
            </a:r>
            <a:r>
              <a:rPr lang="cs-CZ" altLang="cs-CZ" sz="2400" b="1" dirty="0" err="1"/>
              <a:t>lumbalis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ascendens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dx</a:t>
            </a:r>
            <a:r>
              <a:rPr lang="cs-CZ" altLang="cs-CZ" sz="2400" b="1" dirty="0"/>
              <a:t>. + v. </a:t>
            </a:r>
            <a:r>
              <a:rPr lang="cs-CZ" altLang="cs-CZ" sz="2400" b="1" dirty="0" err="1"/>
              <a:t>subcostalis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dx</a:t>
            </a:r>
            <a:r>
              <a:rPr lang="cs-CZ" altLang="cs-CZ" sz="2400" b="1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        (</a:t>
            </a: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lumbales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dx</a:t>
            </a:r>
            <a:r>
              <a:rPr lang="cs-CZ" altLang="cs-CZ" sz="2400" b="1" dirty="0"/>
              <a:t>.)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v. </a:t>
            </a:r>
            <a:r>
              <a:rPr lang="cs-CZ" altLang="cs-CZ" sz="2400" b="1" dirty="0" err="1"/>
              <a:t>phrenica</a:t>
            </a:r>
            <a:r>
              <a:rPr lang="cs-CZ" altLang="cs-CZ" sz="2400" b="1" dirty="0"/>
              <a:t> sup. </a:t>
            </a:r>
            <a:r>
              <a:rPr lang="cs-CZ" altLang="cs-CZ" sz="2400" b="1" dirty="0" err="1"/>
              <a:t>dx</a:t>
            </a:r>
            <a:r>
              <a:rPr lang="cs-CZ" altLang="cs-CZ" sz="2400" b="1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</a:t>
            </a: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intercostales</a:t>
            </a:r>
            <a:r>
              <a:rPr lang="cs-CZ" altLang="cs-CZ" sz="2400" b="1" dirty="0"/>
              <a:t> post. </a:t>
            </a:r>
            <a:r>
              <a:rPr lang="cs-CZ" altLang="cs-CZ" sz="2400" b="1" dirty="0" err="1"/>
              <a:t>dx</a:t>
            </a:r>
            <a:r>
              <a:rPr lang="cs-CZ" altLang="cs-CZ" sz="2400" b="1" dirty="0"/>
              <a:t>. (5</a:t>
            </a:r>
            <a:r>
              <a:rPr lang="cs-CZ" altLang="cs-CZ" sz="2400" b="1" baseline="30000" dirty="0"/>
              <a:t>th</a:t>
            </a:r>
            <a:r>
              <a:rPr lang="cs-CZ" altLang="cs-CZ" sz="2400" b="1" dirty="0"/>
              <a:t> – 11</a:t>
            </a:r>
            <a:r>
              <a:rPr lang="cs-CZ" altLang="cs-CZ" sz="2400" b="1" baseline="30000" dirty="0"/>
              <a:t>th</a:t>
            </a:r>
            <a:r>
              <a:rPr lang="cs-CZ" altLang="cs-CZ" sz="2400" b="1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v. </a:t>
            </a:r>
            <a:r>
              <a:rPr lang="cs-CZ" altLang="cs-CZ" sz="2400" b="1" dirty="0" err="1"/>
              <a:t>intercostalis</a:t>
            </a:r>
            <a:r>
              <a:rPr lang="cs-CZ" altLang="cs-CZ" sz="2400" b="1" dirty="0"/>
              <a:t> suprema </a:t>
            </a:r>
            <a:r>
              <a:rPr lang="cs-CZ" altLang="cs-CZ" sz="2400" b="1" dirty="0" err="1"/>
              <a:t>dx</a:t>
            </a:r>
            <a:r>
              <a:rPr lang="cs-CZ" altLang="cs-CZ" sz="2400" b="1" dirty="0"/>
              <a:t>. (2</a:t>
            </a:r>
            <a:r>
              <a:rPr lang="cs-CZ" altLang="cs-CZ" sz="2400" b="1" baseline="30000" dirty="0"/>
              <a:t>nd</a:t>
            </a:r>
            <a:r>
              <a:rPr lang="cs-CZ" altLang="cs-CZ" sz="2400" b="1" dirty="0"/>
              <a:t> – 4</a:t>
            </a:r>
            <a:r>
              <a:rPr lang="cs-CZ" altLang="cs-CZ" sz="2400" b="1" baseline="30000" dirty="0"/>
              <a:t>th</a:t>
            </a:r>
            <a:r>
              <a:rPr lang="cs-CZ" altLang="cs-CZ" sz="2400" b="1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v. </a:t>
            </a:r>
            <a:r>
              <a:rPr lang="cs-CZ" altLang="cs-CZ" sz="2400" b="1" dirty="0" err="1"/>
              <a:t>hemiazygos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</a:t>
            </a: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oesophageales</a:t>
            </a:r>
            <a:r>
              <a:rPr lang="cs-CZ" altLang="cs-CZ" sz="2400" b="1" dirty="0"/>
              <a:t>, </a:t>
            </a:r>
            <a:r>
              <a:rPr lang="cs-CZ" altLang="cs-CZ" sz="2400" b="1" dirty="0" err="1"/>
              <a:t>bronchiales</a:t>
            </a:r>
            <a:r>
              <a:rPr lang="cs-CZ" altLang="cs-CZ" sz="2400" b="1" dirty="0"/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                               </a:t>
            </a:r>
            <a:r>
              <a:rPr lang="cs-CZ" altLang="cs-CZ" sz="2400" b="1" dirty="0" err="1"/>
              <a:t>mediastinales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1700213"/>
            <a:ext cx="3108325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052513"/>
            <a:ext cx="3554413" cy="58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2051720" y="0"/>
            <a:ext cx="7203447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V. HEMIAZYGOS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- v. </a:t>
            </a:r>
            <a:r>
              <a:rPr lang="cs-CZ" altLang="cs-CZ" sz="2400" b="1" dirty="0" err="1"/>
              <a:t>lumbalis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ascendens</a:t>
            </a:r>
            <a:r>
              <a:rPr lang="cs-CZ" altLang="cs-CZ" sz="2400" b="1" dirty="0"/>
              <a:t> sin. + v. </a:t>
            </a:r>
            <a:r>
              <a:rPr lang="cs-CZ" altLang="cs-CZ" sz="2400" b="1" dirty="0" err="1"/>
              <a:t>subcostalis</a:t>
            </a:r>
            <a:r>
              <a:rPr lang="cs-CZ" altLang="cs-CZ" sz="2400" b="1" dirty="0"/>
              <a:t> sin.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       (</a:t>
            </a: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lumbales</a:t>
            </a:r>
            <a:r>
              <a:rPr lang="cs-CZ" altLang="cs-CZ" sz="2400" b="1" dirty="0"/>
              <a:t> sin.)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- v. </a:t>
            </a:r>
            <a:r>
              <a:rPr lang="cs-CZ" altLang="cs-CZ" sz="2400" b="1" dirty="0" err="1"/>
              <a:t>phrenica</a:t>
            </a:r>
            <a:r>
              <a:rPr lang="cs-CZ" altLang="cs-CZ" sz="2400" b="1" dirty="0"/>
              <a:t> sup. sin.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b="1" dirty="0"/>
              <a:t>- </a:t>
            </a: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intercostales</a:t>
            </a:r>
            <a:r>
              <a:rPr lang="cs-CZ" altLang="cs-CZ" sz="2400" b="1" dirty="0"/>
              <a:t> post. sin.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b="1" dirty="0"/>
              <a:t>    (</a:t>
            </a:r>
            <a:r>
              <a:rPr lang="cs-CZ" sz="2400" b="1" dirty="0"/>
              <a:t>9</a:t>
            </a:r>
            <a:r>
              <a:rPr lang="cs-CZ" sz="2400" b="1" baseline="30000" dirty="0"/>
              <a:t>th</a:t>
            </a:r>
            <a:r>
              <a:rPr lang="cs-CZ" sz="2400" b="1" dirty="0"/>
              <a:t>-11</a:t>
            </a:r>
            <a:r>
              <a:rPr lang="cs-CZ" sz="2400" b="1" baseline="30000" dirty="0"/>
              <a:t>th</a:t>
            </a:r>
            <a:r>
              <a:rPr lang="cs-CZ" sz="2400" b="1" dirty="0"/>
              <a:t>)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- v. </a:t>
            </a:r>
            <a:r>
              <a:rPr lang="cs-CZ" altLang="cs-CZ" sz="2400" b="1" dirty="0" err="1"/>
              <a:t>hemiazygos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accessoria</a:t>
            </a:r>
            <a:r>
              <a:rPr lang="cs-CZ" altLang="cs-CZ" sz="2400" b="1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       (</a:t>
            </a: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intercostales</a:t>
            </a:r>
            <a:r>
              <a:rPr lang="cs-CZ" altLang="cs-CZ" sz="2400" b="1" dirty="0"/>
              <a:t> post. sin.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         5</a:t>
            </a:r>
            <a:r>
              <a:rPr lang="cs-CZ" altLang="cs-CZ" sz="2400" b="1" baseline="30000" dirty="0"/>
              <a:t>th</a:t>
            </a:r>
            <a:r>
              <a:rPr lang="cs-CZ" altLang="cs-CZ" sz="2400" b="1" dirty="0"/>
              <a:t> – 8</a:t>
            </a:r>
            <a:r>
              <a:rPr lang="cs-CZ" altLang="cs-CZ" sz="2400" b="1" baseline="30000" dirty="0"/>
              <a:t>th</a:t>
            </a:r>
            <a:r>
              <a:rPr lang="cs-CZ" altLang="cs-CZ" sz="2400" b="1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- </a:t>
            </a: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oesophageae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- </a:t>
            </a: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bronchiales</a:t>
            </a:r>
            <a:r>
              <a:rPr lang="cs-CZ" altLang="cs-CZ" sz="2400" b="1" dirty="0"/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- </a:t>
            </a: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mediastinales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         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6264275" cy="7489825"/>
          </a:xfrm>
        </p:spPr>
        <p:txBody>
          <a:bodyPr/>
          <a:lstStyle/>
          <a:p>
            <a:pPr eaLnBrk="1" hangingPunct="1"/>
            <a:r>
              <a:rPr lang="cs-CZ" altLang="cs-CZ" sz="2400" b="1" dirty="0"/>
              <a:t>CAPILLARIES, SINUSOIDS, POSTCAPILLARY VENULES</a:t>
            </a:r>
          </a:p>
          <a:p>
            <a:pPr eaLnBrk="1" hangingPunct="1"/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VENULES, VEINS</a:t>
            </a:r>
          </a:p>
          <a:p>
            <a:pPr eaLnBrk="1" hangingPunct="1"/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TUNICA INTIMA, MEDIA, ADVENTITIA</a:t>
            </a:r>
          </a:p>
          <a:p>
            <a:pPr eaLnBrk="1" hangingPunct="1"/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VASA VASORUM, SYMPATHETIC AND AFFERENT NERVES</a:t>
            </a:r>
          </a:p>
          <a:p>
            <a:pPr eaLnBrk="1" hangingPunct="1"/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VALVES, SINUS</a:t>
            </a:r>
          </a:p>
          <a:p>
            <a:pPr eaLnBrk="1" hangingPunct="1"/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PHLEBOGRAPHY</a:t>
            </a:r>
          </a:p>
          <a:p>
            <a:pPr eaLnBrk="1" hangingPunct="1"/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VENAE COMITANTES</a:t>
            </a:r>
          </a:p>
        </p:txBody>
      </p:sp>
      <p:pic>
        <p:nvPicPr>
          <p:cNvPr id="3075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175" y="3429000"/>
            <a:ext cx="2060575" cy="4175125"/>
          </a:xfrm>
          <a:noFill/>
        </p:spPr>
      </p:pic>
      <p:pic>
        <p:nvPicPr>
          <p:cNvPr id="3076" name="Picture 2" descr="1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0"/>
            <a:ext cx="2103438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1763713" cy="479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086325"/>
            <a:ext cx="2549525" cy="486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60575"/>
            <a:ext cx="1619250" cy="486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38" y="2060575"/>
            <a:ext cx="2646362" cy="38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158749" y="19528"/>
            <a:ext cx="8453789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digitales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dorsales</a:t>
            </a:r>
            <a:r>
              <a:rPr lang="cs-CZ" altLang="cs-CZ" sz="2400" b="1" dirty="0"/>
              <a:t> – </a:t>
            </a: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metatarseae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dorsales</a:t>
            </a:r>
            <a:r>
              <a:rPr lang="cs-CZ" altLang="cs-CZ" sz="2400" b="1" dirty="0"/>
              <a:t> – </a:t>
            </a:r>
            <a:r>
              <a:rPr lang="cs-CZ" altLang="cs-CZ" sz="2400" b="1" dirty="0" err="1"/>
              <a:t>arcus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venosus</a:t>
            </a:r>
            <a:r>
              <a:rPr lang="cs-CZ" altLang="cs-CZ" sz="2400" b="1" dirty="0"/>
              <a:t> dorsalis (rete </a:t>
            </a:r>
            <a:r>
              <a:rPr lang="cs-CZ" altLang="cs-CZ" sz="2400" b="1" dirty="0" err="1"/>
              <a:t>venosum</a:t>
            </a:r>
            <a:r>
              <a:rPr lang="cs-CZ" altLang="cs-CZ" sz="2400" b="1" dirty="0"/>
              <a:t> dorsale </a:t>
            </a:r>
            <a:r>
              <a:rPr lang="cs-CZ" altLang="cs-CZ" sz="2400" b="1" dirty="0" err="1"/>
              <a:t>pedis</a:t>
            </a:r>
            <a:r>
              <a:rPr lang="cs-CZ" altLang="cs-CZ" sz="2400" b="1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arcus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venosus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plantaris</a:t>
            </a:r>
            <a:r>
              <a:rPr lang="cs-CZ" altLang="cs-CZ" sz="2400" b="1" dirty="0"/>
              <a:t> (rete </a:t>
            </a:r>
            <a:r>
              <a:rPr lang="cs-CZ" altLang="cs-CZ" sz="2400" b="1" dirty="0" err="1"/>
              <a:t>venosum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plantare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pedis</a:t>
            </a:r>
            <a:r>
              <a:rPr lang="cs-CZ" altLang="cs-CZ" sz="2400" b="1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– </a:t>
            </a: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intercapitulares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v. </a:t>
            </a:r>
            <a:r>
              <a:rPr lang="cs-CZ" altLang="cs-CZ" sz="2400" b="1" dirty="0" err="1"/>
              <a:t>marginalis</a:t>
            </a:r>
            <a:r>
              <a:rPr lang="cs-CZ" altLang="cs-CZ" sz="2400" b="1" dirty="0"/>
              <a:t> med. – v. </a:t>
            </a:r>
            <a:r>
              <a:rPr lang="cs-CZ" altLang="cs-CZ" sz="2400" b="1" dirty="0" err="1"/>
              <a:t>saphena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magna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v. </a:t>
            </a:r>
            <a:r>
              <a:rPr lang="cs-CZ" altLang="cs-CZ" sz="2400" b="1" dirty="0" err="1"/>
              <a:t>marginalis</a:t>
            </a:r>
            <a:r>
              <a:rPr lang="cs-CZ" altLang="cs-CZ" sz="2400" b="1" dirty="0"/>
              <a:t> lat. – v. </a:t>
            </a:r>
            <a:r>
              <a:rPr lang="cs-CZ" altLang="cs-CZ" sz="2400" b="1" dirty="0" err="1"/>
              <a:t>saphena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parva</a:t>
            </a:r>
            <a:r>
              <a:rPr lang="cs-CZ" altLang="cs-CZ" sz="2400" b="1" dirty="0"/>
              <a:t> (v. </a:t>
            </a:r>
            <a:r>
              <a:rPr lang="cs-CZ" altLang="cs-CZ" sz="2400" b="1" dirty="0" err="1"/>
              <a:t>femoropoplitea</a:t>
            </a:r>
            <a:r>
              <a:rPr lang="cs-CZ" altLang="cs-CZ" sz="2400" b="1" dirty="0"/>
              <a:t>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655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0"/>
            <a:ext cx="2317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38" y="0"/>
            <a:ext cx="22780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/>
          </a:p>
          <a:p>
            <a:pPr eaLnBrk="1" hangingPunct="1"/>
            <a:endParaRPr lang="cs-CZ" altLang="cs-CZ"/>
          </a:p>
        </p:txBody>
      </p:sp>
      <p:pic>
        <p:nvPicPr>
          <p:cNvPr id="21507" name="Picture 3" descr="1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0"/>
            <a:ext cx="3844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6064250" y="2487613"/>
            <a:ext cx="184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</p:txBody>
      </p:sp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4859338" y="1341438"/>
            <a:ext cx="1079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accent2"/>
                </a:solidFill>
              </a:rPr>
              <a:t> femur</a:t>
            </a:r>
          </a:p>
        </p:txBody>
      </p:sp>
      <p:sp>
        <p:nvSpPr>
          <p:cNvPr id="21510" name="Rectangle 7"/>
          <p:cNvSpPr>
            <a:spLocks noChangeArrowheads="1"/>
          </p:cNvSpPr>
          <p:nvPr/>
        </p:nvSpPr>
        <p:spPr bwMode="auto">
          <a:xfrm>
            <a:off x="304800" y="3101975"/>
            <a:ext cx="2165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v. saphena magna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1681163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1" name="Text Box 6"/>
          <p:cNvSpPr txBox="1">
            <a:spLocks noChangeArrowheads="1"/>
          </p:cNvSpPr>
          <p:nvPr/>
        </p:nvSpPr>
        <p:spPr bwMode="auto">
          <a:xfrm>
            <a:off x="158750" y="134938"/>
            <a:ext cx="3906838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V. SAPHENA MAGNA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saphena accessoria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epigastrica spf.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circumflexa ilium spf.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vv. pudendae ext.</a:t>
            </a:r>
          </a:p>
        </p:txBody>
      </p:sp>
      <p:pic>
        <p:nvPicPr>
          <p:cNvPr id="2253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20713"/>
            <a:ext cx="5148262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133600"/>
            <a:ext cx="316865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4" name="Text Box 8"/>
          <p:cNvSpPr txBox="1">
            <a:spLocks noChangeArrowheads="1"/>
          </p:cNvSpPr>
          <p:nvPr/>
        </p:nvSpPr>
        <p:spPr bwMode="auto">
          <a:xfrm>
            <a:off x="5795963" y="0"/>
            <a:ext cx="2370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vv. perforantes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PICT192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765175"/>
            <a:ext cx="4032250" cy="5184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5" name="Picture 4" descr="PICT19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3" y="765175"/>
            <a:ext cx="362585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203848" y="6222502"/>
            <a:ext cx="2777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VARICOSE VEINS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6613"/>
            <a:ext cx="4495800" cy="5289550"/>
          </a:xfrm>
        </p:spPr>
        <p:txBody>
          <a:bodyPr/>
          <a:lstStyle/>
          <a:p>
            <a:pPr lvl="1" eaLnBrk="1" hangingPunct="1">
              <a:buClr>
                <a:schemeClr val="tx1"/>
              </a:buClr>
            </a:pPr>
            <a:endParaRPr lang="cs-CZ" altLang="cs-CZ" sz="2400" i="1"/>
          </a:p>
          <a:p>
            <a:pPr lvl="1" eaLnBrk="1" hangingPunct="1">
              <a:buClr>
                <a:schemeClr val="tx1"/>
              </a:buClr>
            </a:pPr>
            <a:endParaRPr lang="cs-CZ" altLang="cs-CZ" sz="2400" i="1"/>
          </a:p>
          <a:p>
            <a:pPr lvl="1" eaLnBrk="1" hangingPunct="1">
              <a:buClr>
                <a:schemeClr val="tx1"/>
              </a:buClr>
            </a:pPr>
            <a:endParaRPr lang="cs-CZ" altLang="cs-CZ" sz="2400" i="1"/>
          </a:p>
          <a:p>
            <a:pPr lvl="1" eaLnBrk="1" hangingPunct="1">
              <a:buClr>
                <a:schemeClr val="tx1"/>
              </a:buClr>
            </a:pPr>
            <a:endParaRPr lang="cs-CZ" altLang="cs-CZ" sz="2400" i="1"/>
          </a:p>
          <a:p>
            <a:pPr lvl="1" eaLnBrk="1" hangingPunct="1">
              <a:buClr>
                <a:schemeClr val="tx1"/>
              </a:buClr>
              <a:buFontTx/>
              <a:buNone/>
            </a:pPr>
            <a:endParaRPr lang="cs-CZ" altLang="cs-CZ" sz="2400" b="1" i="1">
              <a:solidFill>
                <a:schemeClr val="accent2"/>
              </a:solidFill>
            </a:endParaRPr>
          </a:p>
          <a:p>
            <a:pPr lvl="1" eaLnBrk="1" hangingPunct="1">
              <a:buClr>
                <a:schemeClr val="tx1"/>
              </a:buClr>
              <a:buFontTx/>
              <a:buNone/>
            </a:pPr>
            <a:r>
              <a:rPr lang="cs-CZ" altLang="cs-CZ" sz="2400" b="1" i="1">
                <a:solidFill>
                  <a:schemeClr val="accent2"/>
                </a:solidFill>
              </a:rPr>
              <a:t>   U</a:t>
            </a:r>
            <a:r>
              <a:rPr lang="cs-CZ" altLang="cs-CZ" sz="2000" b="1" i="1">
                <a:solidFill>
                  <a:schemeClr val="accent2"/>
                </a:solidFill>
              </a:rPr>
              <a:t>LCUS CRURIS</a:t>
            </a:r>
          </a:p>
          <a:p>
            <a:pPr eaLnBrk="1" hangingPunct="1">
              <a:buClr>
                <a:schemeClr val="tx1"/>
              </a:buClr>
            </a:pPr>
            <a:endParaRPr lang="cs-CZ" altLang="cs-CZ" sz="2800"/>
          </a:p>
        </p:txBody>
      </p:sp>
      <p:pic>
        <p:nvPicPr>
          <p:cNvPr id="58372" name="Picture 4" descr="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475" y="1223963"/>
            <a:ext cx="5184775" cy="4365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untitled4b_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59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1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3" y="0"/>
            <a:ext cx="2895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1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0"/>
            <a:ext cx="3487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1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275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1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38" y="0"/>
            <a:ext cx="40020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420938"/>
            <a:ext cx="3516313" cy="443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13" y="2349500"/>
            <a:ext cx="4090987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87313" y="134938"/>
            <a:ext cx="8328025" cy="304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V. ILIACA INTERNA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plexus </a:t>
            </a:r>
            <a:r>
              <a:rPr lang="cs-CZ" altLang="cs-CZ" sz="2400" b="1" dirty="0" err="1"/>
              <a:t>venosus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vesicalis</a:t>
            </a:r>
            <a:r>
              <a:rPr lang="cs-CZ" altLang="cs-CZ" sz="2400" b="1" dirty="0"/>
              <a:t> – </a:t>
            </a: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vesicales</a:t>
            </a:r>
            <a:r>
              <a:rPr lang="cs-CZ" altLang="cs-CZ" sz="2400" b="1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plexus </a:t>
            </a:r>
            <a:r>
              <a:rPr lang="cs-CZ" altLang="cs-CZ" sz="2400" b="1" dirty="0" err="1"/>
              <a:t>venosus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prostaticus</a:t>
            </a:r>
            <a:r>
              <a:rPr lang="cs-CZ" altLang="cs-CZ" sz="2400" b="1" dirty="0"/>
              <a:t> – v. dorsalis penis prof.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plexus </a:t>
            </a:r>
            <a:r>
              <a:rPr lang="cs-CZ" altLang="cs-CZ" sz="2400" b="1" dirty="0" err="1"/>
              <a:t>venosus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vaginalis</a:t>
            </a:r>
            <a:r>
              <a:rPr lang="cs-CZ" altLang="cs-CZ" sz="2400" b="1" dirty="0"/>
              <a:t> – v. dorsalis </a:t>
            </a:r>
            <a:r>
              <a:rPr lang="cs-CZ" altLang="cs-CZ" sz="2400" b="1" dirty="0" err="1"/>
              <a:t>clitoridis</a:t>
            </a:r>
            <a:r>
              <a:rPr lang="cs-CZ" altLang="cs-CZ" sz="2400" b="1" dirty="0"/>
              <a:t> prof.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plexus </a:t>
            </a:r>
            <a:r>
              <a:rPr lang="cs-CZ" altLang="cs-CZ" sz="2400" b="1" dirty="0" err="1"/>
              <a:t>venosus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uterinus</a:t>
            </a:r>
            <a:r>
              <a:rPr lang="cs-CZ" altLang="cs-CZ" sz="2400" b="1" dirty="0"/>
              <a:t> – </a:t>
            </a: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uterinae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plexus </a:t>
            </a:r>
            <a:r>
              <a:rPr lang="cs-CZ" altLang="cs-CZ" sz="2400" b="1" dirty="0" err="1"/>
              <a:t>venosus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rectalis</a:t>
            </a:r>
            <a:r>
              <a:rPr lang="cs-CZ" altLang="cs-CZ" sz="2400" b="1" dirty="0"/>
              <a:t> – v. </a:t>
            </a:r>
            <a:r>
              <a:rPr lang="cs-CZ" altLang="cs-CZ" sz="2400" b="1" dirty="0" err="1"/>
              <a:t>rectalis</a:t>
            </a:r>
            <a:r>
              <a:rPr lang="cs-CZ" altLang="cs-CZ" sz="2400" b="1" dirty="0"/>
              <a:t> sup., media, </a:t>
            </a:r>
            <a:r>
              <a:rPr lang="cs-CZ" altLang="cs-CZ" sz="2400" b="1" dirty="0" err="1"/>
              <a:t>inf</a:t>
            </a:r>
            <a:r>
              <a:rPr lang="cs-CZ" altLang="cs-CZ" sz="2400" b="1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plexus </a:t>
            </a:r>
            <a:r>
              <a:rPr lang="cs-CZ" altLang="cs-CZ" sz="2400" b="1" dirty="0" err="1"/>
              <a:t>venosus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sacralis</a:t>
            </a:r>
            <a:r>
              <a:rPr lang="cs-CZ" altLang="cs-CZ" sz="2400" b="1" dirty="0"/>
              <a:t> – </a:t>
            </a: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sacrales</a:t>
            </a:r>
            <a:r>
              <a:rPr lang="cs-CZ" altLang="cs-CZ" sz="2400" b="1" dirty="0"/>
              <a:t> lat.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0"/>
            <a:ext cx="3460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303213" y="639763"/>
            <a:ext cx="27590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PHLEBOGRAPHY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(VENOGRAPHY)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79512" y="3105834"/>
            <a:ext cx="4698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Venous</a:t>
            </a:r>
            <a:r>
              <a:rPr lang="cs-CZ" dirty="0"/>
              <a:t> </a:t>
            </a:r>
            <a:r>
              <a:rPr lang="cs-CZ" dirty="0" err="1"/>
              <a:t>thrombosis</a:t>
            </a:r>
            <a:r>
              <a:rPr lang="cs-CZ" dirty="0"/>
              <a:t> </a:t>
            </a:r>
            <a:r>
              <a:rPr lang="cs-CZ" dirty="0" err="1"/>
              <a:t>surrounded</a:t>
            </a:r>
            <a:r>
              <a:rPr lang="cs-CZ" dirty="0"/>
              <a:t> by </a:t>
            </a:r>
            <a:r>
              <a:rPr lang="cs-CZ" dirty="0" err="1"/>
              <a:t>contrast</a:t>
            </a:r>
            <a:r>
              <a:rPr lang="cs-CZ" dirty="0"/>
              <a:t>, </a:t>
            </a:r>
          </a:p>
          <a:p>
            <a:r>
              <a:rPr lang="cs-CZ" dirty="0" err="1"/>
              <a:t>the</a:t>
            </a:r>
            <a:r>
              <a:rPr lang="cs-CZ" dirty="0"/>
              <a:t> so-</a:t>
            </a:r>
            <a:r>
              <a:rPr lang="cs-CZ" dirty="0" err="1"/>
              <a:t>called</a:t>
            </a:r>
            <a:r>
              <a:rPr lang="cs-CZ" dirty="0"/>
              <a:t> ‘tram-track’ sign (</a:t>
            </a:r>
            <a:r>
              <a:rPr lang="cs-CZ" dirty="0" err="1"/>
              <a:t>arrows</a:t>
            </a:r>
            <a:r>
              <a:rPr lang="cs-CZ" dirty="0"/>
              <a:t>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6"/>
          <p:cNvSpPr txBox="1">
            <a:spLocks noChangeArrowheads="1"/>
          </p:cNvSpPr>
          <p:nvPr/>
        </p:nvSpPr>
        <p:spPr bwMode="auto">
          <a:xfrm>
            <a:off x="158750" y="635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</p:txBody>
      </p:sp>
      <p:pic>
        <p:nvPicPr>
          <p:cNvPr id="2867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765175"/>
            <a:ext cx="4524375" cy="60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6" name="Text Box 7"/>
          <p:cNvSpPr txBox="1">
            <a:spLocks noChangeArrowheads="1"/>
          </p:cNvSpPr>
          <p:nvPr/>
        </p:nvSpPr>
        <p:spPr bwMode="auto">
          <a:xfrm>
            <a:off x="231775" y="-7938"/>
            <a:ext cx="5926138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V. ILIACA COMMUNIS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iliaca ext - v. femoralis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                     - v. epigastrica inf.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                     - v. circumflexa ilium prof.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iliaca int.</a:t>
            </a:r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349500"/>
            <a:ext cx="4090988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3" y="0"/>
            <a:ext cx="50117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3" name="Text Box 6"/>
          <p:cNvSpPr txBox="1">
            <a:spLocks noChangeArrowheads="1"/>
          </p:cNvSpPr>
          <p:nvPr/>
        </p:nvSpPr>
        <p:spPr bwMode="auto">
          <a:xfrm>
            <a:off x="0" y="260350"/>
            <a:ext cx="4649788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V. CAVA INF.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iliaca communis dx. et sin.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vv. lumbales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vv. phrenicae inf.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sacralis mediana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testicularis dx.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(- v. ovarica dx.)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vv. renales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suprarenalis dx.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vv. hepaticae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213" y="0"/>
            <a:ext cx="49037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0" y="0"/>
            <a:ext cx="5634038" cy="711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V. PORTAE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vv. cysticae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gastrica sin.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gastrica dx.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mesenterica sup.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    - vv. pancreaticoduodenales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    - vv. pancreaticae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    - v. gastroomentalis dx.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    - vv. jejunales et ileales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    - v. ileocolica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    - v. colica dx. et media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splenica/lienalis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    - vv. gastricae breves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    - v. gastroomentalis sin.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    - vv. pancreaticae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    - v. mesenterica inf.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          - v. colica sin., vv. sigmoideae,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             v. rectalis sup.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42862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376238" y="2794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</p:txBody>
      </p:sp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158750" y="63500"/>
            <a:ext cx="5837238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PORTAL-CAVAL / PORTAL-SYSTEMIC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ANASTOMOSES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2400" b="1"/>
              <a:t>Vv. gastricae – vv. oesophageae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2400" b="1"/>
              <a:t>Vv. paraumbilicales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  (caput Medusae, Burrow</a:t>
            </a:r>
            <a:r>
              <a:rPr lang="en-US" altLang="cs-CZ" sz="2400" b="1"/>
              <a:t>’s</a:t>
            </a:r>
            <a:r>
              <a:rPr lang="cs-CZ" altLang="cs-CZ" sz="2400" b="1"/>
              <a:t> veins)</a:t>
            </a:r>
          </a:p>
          <a:p>
            <a:pPr eaLnBrk="1" hangingPunct="1">
              <a:spcBef>
                <a:spcPct val="0"/>
              </a:spcBef>
              <a:buFontTx/>
              <a:buAutoNum type="arabicPeriod" startAt="3"/>
            </a:pPr>
            <a:r>
              <a:rPr lang="cs-CZ" altLang="cs-CZ" sz="2400" b="1"/>
              <a:t>Plexus rectalis - hemorrhoids</a:t>
            </a:r>
          </a:p>
          <a:p>
            <a:pPr eaLnBrk="1" hangingPunct="1">
              <a:spcBef>
                <a:spcPct val="0"/>
              </a:spcBef>
              <a:buFontTx/>
              <a:buAutoNum type="arabicPeriod" startAt="3"/>
            </a:pPr>
            <a:r>
              <a:rPr lang="cs-CZ" altLang="cs-CZ" sz="2400" b="1"/>
              <a:t>Retzius</a:t>
            </a:r>
            <a:r>
              <a:rPr lang="en-US" altLang="cs-CZ" sz="2400" b="1"/>
              <a:t>’ veins</a:t>
            </a:r>
          </a:p>
          <a:p>
            <a:pPr eaLnBrk="1" hangingPunct="1">
              <a:spcBef>
                <a:spcPct val="0"/>
              </a:spcBef>
              <a:buFontTx/>
              <a:buAutoNum type="arabicPeriod" startAt="3"/>
            </a:pPr>
            <a:r>
              <a:rPr lang="cs-CZ" altLang="cs-CZ" sz="2400" b="1"/>
              <a:t>Vv.</a:t>
            </a:r>
            <a:r>
              <a:rPr lang="en-US" altLang="cs-CZ" sz="2400" b="1"/>
              <a:t> </a:t>
            </a:r>
            <a:r>
              <a:rPr lang="cs-CZ" altLang="cs-CZ" sz="2400" b="1"/>
              <a:t>h</a:t>
            </a:r>
            <a:r>
              <a:rPr lang="en-US" altLang="cs-CZ" sz="2400" b="1"/>
              <a:t>epatic</a:t>
            </a:r>
            <a:r>
              <a:rPr lang="cs-CZ" altLang="cs-CZ" sz="2400" b="1"/>
              <a:t>ae – vv. phrenicae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obr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7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obr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3" y="0"/>
            <a:ext cx="4897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24525" cy="234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9500"/>
            <a:ext cx="5724525" cy="234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5848350" y="350838"/>
            <a:ext cx="2454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Caput medusae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0"/>
            <a:ext cx="3454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303213" y="279400"/>
            <a:ext cx="6372257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FETAL CIRCULATION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v. </a:t>
            </a:r>
            <a:r>
              <a:rPr lang="cs-CZ" altLang="cs-CZ" sz="2400" b="1" dirty="0" err="1"/>
              <a:t>umbilicalis</a:t>
            </a:r>
            <a:r>
              <a:rPr lang="cs-CZ" altLang="cs-CZ" sz="2400" b="1" dirty="0"/>
              <a:t> – lig. </a:t>
            </a:r>
            <a:r>
              <a:rPr lang="cs-CZ" altLang="cs-CZ" sz="2400" b="1" dirty="0" err="1"/>
              <a:t>teres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hepatis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</a:t>
            </a:r>
            <a:r>
              <a:rPr lang="cs-CZ" altLang="cs-CZ" sz="2400" b="1" dirty="0" err="1"/>
              <a:t>ductus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venosus</a:t>
            </a:r>
            <a:r>
              <a:rPr lang="cs-CZ" altLang="cs-CZ" sz="2400" b="1" dirty="0"/>
              <a:t> – lig. </a:t>
            </a:r>
            <a:r>
              <a:rPr lang="cs-CZ" altLang="cs-CZ" sz="2400" b="1" dirty="0" err="1"/>
              <a:t>venosum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</a:t>
            </a:r>
            <a:r>
              <a:rPr lang="cs-CZ" altLang="cs-CZ" sz="2400" b="1" dirty="0" err="1"/>
              <a:t>foramen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ovale</a:t>
            </a:r>
            <a:r>
              <a:rPr lang="cs-CZ" altLang="cs-CZ" sz="2400" b="1" dirty="0"/>
              <a:t> – </a:t>
            </a:r>
            <a:r>
              <a:rPr lang="cs-CZ" altLang="cs-CZ" sz="2400" b="1" dirty="0" err="1"/>
              <a:t>fossa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ovalis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</a:t>
            </a:r>
            <a:r>
              <a:rPr lang="cs-CZ" altLang="cs-CZ" sz="2400" b="1" dirty="0" err="1"/>
              <a:t>ductus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arteriosus</a:t>
            </a:r>
            <a:r>
              <a:rPr lang="cs-CZ" altLang="cs-CZ" sz="2400" b="1" dirty="0"/>
              <a:t> – lig. </a:t>
            </a:r>
            <a:r>
              <a:rPr lang="cs-CZ" altLang="cs-CZ" sz="2400" b="1" dirty="0" err="1"/>
              <a:t>arteriosum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</a:t>
            </a:r>
            <a:r>
              <a:rPr lang="cs-CZ" altLang="cs-CZ" sz="2400" b="1" dirty="0" err="1"/>
              <a:t>aa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umbilicales</a:t>
            </a:r>
            <a:r>
              <a:rPr lang="cs-CZ" altLang="cs-CZ" sz="2400" b="1" dirty="0"/>
              <a:t> –</a:t>
            </a:r>
            <a:r>
              <a:rPr lang="cs-CZ" altLang="cs-CZ" sz="2400" b="1" dirty="0" err="1"/>
              <a:t>chordae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aa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umbilicales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/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15416"/>
            <a:ext cx="4572000" cy="472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996952"/>
            <a:ext cx="5292080" cy="4028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0"/>
            <a:ext cx="2523207" cy="3456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9309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ChangeArrowheads="1"/>
          </p:cNvSpPr>
          <p:nvPr/>
        </p:nvSpPr>
        <p:spPr bwMode="auto">
          <a:xfrm>
            <a:off x="611188" y="476250"/>
            <a:ext cx="7345362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Illustrations were copied</a:t>
            </a:r>
            <a:r>
              <a:rPr lang="en-US" altLang="cs-CZ" sz="2400"/>
              <a:t> </a:t>
            </a:r>
            <a:r>
              <a:rPr lang="cs-CZ" altLang="cs-CZ" sz="2400"/>
              <a:t>from: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Atlas der Anatomie des Menschen/Sobotta.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Putz,R., und Pabst,R. 20. Auflage. M</a:t>
            </a:r>
            <a:r>
              <a:rPr lang="en-US" altLang="cs-CZ" sz="2400" b="1"/>
              <a:t>ü</a:t>
            </a:r>
            <a:r>
              <a:rPr lang="cs-CZ" altLang="cs-CZ" sz="2400" b="1"/>
              <a:t>nchen: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Urban </a:t>
            </a:r>
            <a:r>
              <a:rPr lang="en-US" altLang="cs-CZ" sz="2400" b="1"/>
              <a:t>&amp;</a:t>
            </a:r>
            <a:r>
              <a:rPr lang="cs-CZ" altLang="cs-CZ" sz="2400" b="1"/>
              <a:t> Schwarzenberg, 1993)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/>
              <a:t>Čihák R: Anatomie 2 (Splanchnologia). Avicenum,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/>
              <a:t>zdravotnické nakladatelství,</a:t>
            </a:r>
            <a:r>
              <a:rPr lang="cs-CZ" altLang="cs-CZ" sz="2400" b="1"/>
              <a:t> </a:t>
            </a:r>
            <a:r>
              <a:rPr lang="en-US" altLang="cs-CZ" sz="2400" b="1"/>
              <a:t>Praha, 1988.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zily_sinusduraematris_PRACOVNIVER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6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0" y="0"/>
            <a:ext cx="4559300" cy="530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58750" y="134938"/>
            <a:ext cx="2976563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V. JUGULARIS INT.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38" y="0"/>
            <a:ext cx="55038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231775" y="207963"/>
            <a:ext cx="3443187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V. JUGULARIS INT.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</a:t>
            </a: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pharyngeae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v. </a:t>
            </a:r>
            <a:r>
              <a:rPr lang="cs-CZ" altLang="cs-CZ" sz="2400" b="1" dirty="0" err="1"/>
              <a:t>facialis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communis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v. </a:t>
            </a:r>
            <a:r>
              <a:rPr lang="cs-CZ" altLang="cs-CZ" sz="2400" b="1" dirty="0" err="1"/>
              <a:t>lingualis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v. </a:t>
            </a:r>
            <a:r>
              <a:rPr lang="cs-CZ" altLang="cs-CZ" sz="2400" b="1" dirty="0" err="1"/>
              <a:t>thyroidea</a:t>
            </a:r>
            <a:r>
              <a:rPr lang="cs-CZ" altLang="cs-CZ" sz="2400" b="1" dirty="0"/>
              <a:t> sup.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- v. </a:t>
            </a:r>
            <a:r>
              <a:rPr lang="cs-CZ" altLang="cs-CZ" sz="2400" b="1" dirty="0" err="1"/>
              <a:t>thyroidea</a:t>
            </a:r>
            <a:r>
              <a:rPr lang="cs-CZ" altLang="cs-CZ" sz="2400" b="1" dirty="0"/>
              <a:t> media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438" y="0"/>
            <a:ext cx="58975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158750" y="134938"/>
            <a:ext cx="3978275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V. RETROMANDIBULARIS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temporalis spf.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maxillaris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temporalis media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transversa faciei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V. FACIALIS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- v. angularis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- v. prof. faciei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- v. palatina ext.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476250"/>
            <a:ext cx="5711825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5" name="Text Box 6"/>
          <p:cNvSpPr txBox="1">
            <a:spLocks noChangeArrowheads="1"/>
          </p:cNvSpPr>
          <p:nvPr/>
        </p:nvSpPr>
        <p:spPr bwMode="auto">
          <a:xfrm>
            <a:off x="158750" y="134938"/>
            <a:ext cx="390842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PLEXUS PTERYGOIDEUS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alveolaris inf. et sup.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sphenopalatina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vv. palatinae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zily_oblicej_hloub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30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38" y="0"/>
            <a:ext cx="55038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231775" y="279400"/>
            <a:ext cx="3382963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V. JUGULARIS EXT.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retromandibularis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auricularis post.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occipitalis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jugularis ant.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arcus venosus juguli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(- v. mediana colli)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transversa colli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- v. suprascapularis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2544</TotalTime>
  <Words>1150</Words>
  <Application>Microsoft Office PowerPoint</Application>
  <PresentationFormat>Předvádění na obrazovce (4:3)</PresentationFormat>
  <Paragraphs>225</Paragraphs>
  <Slides>38</Slides>
  <Notes>26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39" baseType="lpstr">
      <vt:lpstr>Motiv systému Office</vt:lpstr>
      <vt:lpstr>VEINS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Anatomický ústav 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Masarykova universita v Brně</dc:creator>
  <cp:lastModifiedBy>Svizenska</cp:lastModifiedBy>
  <cp:revision>104</cp:revision>
  <dcterms:created xsi:type="dcterms:W3CDTF">2006-05-10T13:50:51Z</dcterms:created>
  <dcterms:modified xsi:type="dcterms:W3CDTF">2017-03-06T07:48:40Z</dcterms:modified>
</cp:coreProperties>
</file>