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694" r:id="rId1"/>
  </p:sldMasterIdLst>
  <p:notesMasterIdLst>
    <p:notesMasterId r:id="rId14"/>
  </p:notesMasterIdLst>
  <p:handoutMasterIdLst>
    <p:handoutMasterId r:id="rId15"/>
  </p:handoutMasterIdLst>
  <p:sldIdLst>
    <p:sldId id="256" r:id="rId2"/>
    <p:sldId id="277" r:id="rId3"/>
    <p:sldId id="278" r:id="rId4"/>
    <p:sldId id="279" r:id="rId5"/>
    <p:sldId id="283" r:id="rId6"/>
    <p:sldId id="284" r:id="rId7"/>
    <p:sldId id="285" r:id="rId8"/>
    <p:sldId id="286" r:id="rId9"/>
    <p:sldId id="287" r:id="rId10"/>
    <p:sldId id="288" r:id="rId11"/>
    <p:sldId id="282" r:id="rId12"/>
    <p:sldId id="280" r:id="rId13"/>
  </p:sldIdLst>
  <p:sldSz cx="12188825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Arial" charset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utor" initials="" lastIdx="0" clrIdx="3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FF0000"/>
  </p:clrMru>
</p:presentationPr>
</file>

<file path=ppt/tableStyles.xml><?xml version="1.0" encoding="utf-8"?>
<a:tblStyleLst xmlns:a="http://schemas.openxmlformats.org/drawingml/2006/main" def="{6E25E649-3F16-4E02-A733-19D2CDBF48F0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819" autoAdjust="0"/>
    <p:restoredTop sz="94434" autoAdjust="0"/>
  </p:normalViewPr>
  <p:slideViewPr>
    <p:cSldViewPr>
      <p:cViewPr varScale="1">
        <p:scale>
          <a:sx n="87" d="100"/>
          <a:sy n="87" d="100"/>
        </p:scale>
        <p:origin x="-84" y="-510"/>
      </p:cViewPr>
      <p:guideLst>
        <p:guide orient="horz" pos="2160"/>
        <p:guide orient="horz" pos="1200"/>
        <p:guide orient="horz" pos="3888"/>
        <p:guide orient="horz" pos="2880"/>
        <p:guide orient="horz" pos="3216"/>
        <p:guide orient="horz" pos="816"/>
        <p:guide orient="horz" pos="175"/>
        <p:guide pos="3839"/>
        <p:guide pos="959"/>
        <p:guide pos="6719"/>
        <p:guide pos="6143"/>
        <p:guide pos="2831"/>
      </p:guideLst>
    </p:cSldViewPr>
  </p:slideViewPr>
  <p:outlineViewPr>
    <p:cViewPr>
      <p:scale>
        <a:sx n="33" d="100"/>
        <a:sy n="33" d="100"/>
      </p:scale>
      <p:origin x="0" y="-12768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2" d="100"/>
          <a:sy n="82" d="100"/>
        </p:scale>
        <p:origin x="1410" y="66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D3DF6F31-3645-4C85-9374-AD71135566CF}" type="datetimeFigureOut">
              <a:rPr lang="cs-CZ"/>
              <a:pPr>
                <a:defRPr/>
              </a:pPr>
              <a:t>19.4.2017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88E556B8-4A98-454C-BCCA-3C6D070BD09B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1EDBA8D8-9730-4D29-8725-17FFD38DF48E}" type="datetimeFigureOut">
              <a:rPr lang="cs-CZ"/>
              <a:pPr>
                <a:defRPr/>
              </a:pPr>
              <a:t>19.4.2017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noProof="0" dirty="0"/>
              <a:t>Kliknutím lze upravit styly předlohy textu.</a:t>
            </a:r>
          </a:p>
          <a:p>
            <a:pPr lvl="1"/>
            <a:r>
              <a:rPr lang="cs-CZ" noProof="0" dirty="0"/>
              <a:t>Druhá úroveň</a:t>
            </a:r>
          </a:p>
          <a:p>
            <a:pPr lvl="2"/>
            <a:r>
              <a:rPr lang="cs-CZ" noProof="0" dirty="0"/>
              <a:t>Třetí úroveň</a:t>
            </a:r>
          </a:p>
          <a:p>
            <a:pPr lvl="3"/>
            <a:r>
              <a:rPr lang="cs-CZ" noProof="0" dirty="0"/>
              <a:t>Čtvrtá úroveň</a:t>
            </a:r>
          </a:p>
          <a:p>
            <a:pPr lvl="4"/>
            <a:r>
              <a:rPr lang="cs-CZ" noProof="0" dirty="0"/>
              <a:t>Pátá úroveň</a:t>
            </a:r>
          </a:p>
        </p:txBody>
      </p:sp>
      <p:sp>
        <p:nvSpPr>
          <p:cNvPr id="6" name="Zástupný symbol pro zápatí 6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2993658-A9AE-4FD4-9863-75C8DE2A1FE2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16387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77B00CD-AA29-4F77-B6BE-CA3C59F05B05}" type="slidenum">
              <a:rPr lang="cs-CZ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cs-CZ" dirty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22531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1F2EF85-299B-4439-96DA-B89A5E8913A2}" type="slidenum">
              <a:rPr lang="cs-CZ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cs-CZ" dirty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21507" name="Zástupný symbol pro číslo snímku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36BB6C6A-B6EC-4FC0-9CD4-DF2AEA8985E3}" type="slidenum">
              <a:rPr lang="cs-CZ" sz="1200">
                <a:latin typeface="Corbel" pitchFamily="34" charset="0"/>
              </a:rPr>
              <a:pPr algn="r"/>
              <a:t>3</a:t>
            </a:fld>
            <a:endParaRPr lang="cs-CZ" sz="1200">
              <a:latin typeface="Corbel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23555" name="Zástupný symbol pro číslo snímku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AC1B0CE0-18EE-480C-9947-9492C8DB8BE3}" type="slidenum">
              <a:rPr lang="cs-CZ" sz="1200">
                <a:latin typeface="Corbel" pitchFamily="34" charset="0"/>
              </a:rPr>
              <a:pPr algn="r"/>
              <a:t>4</a:t>
            </a:fld>
            <a:endParaRPr lang="cs-CZ" sz="1200">
              <a:latin typeface="Corbel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31747" name="Zástupný symbol pro číslo snímku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B1043498-978D-4752-BA2F-8ADBB160E201}" type="slidenum">
              <a:rPr lang="cs-CZ" sz="1200">
                <a:latin typeface="Corbel" pitchFamily="34" charset="0"/>
              </a:rPr>
              <a:pPr algn="r"/>
              <a:t>11</a:t>
            </a:fld>
            <a:endParaRPr lang="cs-CZ" sz="1200">
              <a:latin typeface="Corbel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4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33795" name="Zástupný symbol pro číslo snímku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AC88CD15-213A-413B-AD50-4BF1DD76CBD6}" type="slidenum">
              <a:rPr lang="cs-CZ" sz="1200">
                <a:latin typeface="Corbel" pitchFamily="34" charset="0"/>
              </a:rPr>
              <a:pPr algn="r"/>
              <a:t>12</a:t>
            </a:fld>
            <a:endParaRPr lang="cs-CZ" sz="1200">
              <a:latin typeface="Corbe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443191" y="2565402"/>
            <a:ext cx="10021923" cy="2663825"/>
          </a:xfrm>
        </p:spPr>
        <p:txBody>
          <a:bodyPr tIns="0" bIns="0" anchor="ctr"/>
          <a:lstStyle>
            <a:lvl1pPr>
              <a:defRPr sz="3200"/>
            </a:lvl1pPr>
          </a:lstStyle>
          <a:p>
            <a:pPr lvl="0"/>
            <a:r>
              <a:rPr lang="cs-CZ" altLang="cs-CZ" noProof="0"/>
              <a:t>Kliknutím lze upravit styl.</a:t>
            </a:r>
            <a:endParaRPr lang="cs-CZ" altLang="cs-CZ" noProof="0" dirty="0"/>
          </a:p>
        </p:txBody>
      </p:sp>
      <p:sp>
        <p:nvSpPr>
          <p:cNvPr id="3" name="Rectangle 17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pPr>
              <a:defRPr/>
            </a:pPr>
            <a:r>
              <a:rPr lang="en-US"/>
              <a:t>Czech Language for Foreigners I</a:t>
            </a:r>
            <a:endParaRPr lang="cs-CZ" dirty="0"/>
          </a:p>
        </p:txBody>
      </p:sp>
      <p:sp>
        <p:nvSpPr>
          <p:cNvPr id="4" name="Rectangle 18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 algn="r">
              <a:defRPr sz="1200">
                <a:solidFill>
                  <a:srgbClr val="969696"/>
                </a:solidFill>
              </a:defRPr>
            </a:lvl1pPr>
          </a:lstStyle>
          <a:p>
            <a:pPr>
              <a:defRPr/>
            </a:pPr>
            <a:fld id="{EFDF7CF8-41A4-40DD-9B6D-5C443859E762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  <p:hf sldNum="0" hd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Czech Language for Foreigners I</a:t>
            </a:r>
            <a:endParaRPr lang="cs-CZ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DB6273-0A2E-45C6-96A7-07E90A42ADFB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  <p:transition spd="med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9194524" y="1125540"/>
            <a:ext cx="2270591" cy="500697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79274" y="1125540"/>
            <a:ext cx="8048385" cy="5006975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Czech Language for Foreigners I</a:t>
            </a:r>
            <a:endParaRPr lang="cs-CZ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F3C1B3-AE9D-4264-BC35-18450F727FEF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  <p:transition spd="med"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Úvodní snímek">
    <p:bg>
      <p:bgPr>
        <a:solidFill>
          <a:schemeClr val="bg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61544" y="758952"/>
            <a:ext cx="9415867" cy="4041648"/>
          </a:xfrm>
        </p:spPr>
        <p:txBody>
          <a:bodyPr>
            <a:normAutofit/>
          </a:bodyPr>
          <a:lstStyle>
            <a:lvl1pPr algn="l">
              <a:lnSpc>
                <a:spcPct val="85000"/>
              </a:lnSpc>
              <a:defRPr sz="7198" baseline="0">
                <a:solidFill>
                  <a:schemeClr val="tx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61544" y="4800600"/>
            <a:ext cx="9415867" cy="1691640"/>
          </a:xfrm>
        </p:spPr>
        <p:txBody>
          <a:bodyPr>
            <a:normAutofit/>
          </a:bodyPr>
          <a:lstStyle>
            <a:lvl1pPr marL="0" indent="0" algn="l">
              <a:buNone/>
              <a:defRPr sz="2199" baseline="0">
                <a:solidFill>
                  <a:schemeClr val="tx1">
                    <a:lumMod val="75000"/>
                  </a:schemeClr>
                </a:solidFill>
              </a:defRPr>
            </a:lvl1pPr>
            <a:lvl2pPr marL="457063" indent="0" algn="ctr">
              <a:buNone/>
              <a:defRPr sz="2199"/>
            </a:lvl2pPr>
            <a:lvl3pPr marL="914126" indent="0" algn="ctr">
              <a:buNone/>
              <a:defRPr sz="2199"/>
            </a:lvl3pPr>
            <a:lvl4pPr marL="1371189" indent="0" algn="ctr">
              <a:buNone/>
              <a:defRPr sz="1999"/>
            </a:lvl4pPr>
            <a:lvl5pPr marL="1828251" indent="0" algn="ctr">
              <a:buNone/>
              <a:defRPr sz="1999"/>
            </a:lvl5pPr>
            <a:lvl6pPr marL="2285314" indent="0" algn="ctr">
              <a:buNone/>
              <a:defRPr sz="1999"/>
            </a:lvl6pPr>
            <a:lvl7pPr marL="2742377" indent="0" algn="ctr">
              <a:buNone/>
              <a:defRPr sz="1999"/>
            </a:lvl7pPr>
            <a:lvl8pPr marL="3199440" indent="0" algn="ctr">
              <a:buNone/>
              <a:defRPr sz="1999"/>
            </a:lvl8pPr>
            <a:lvl9pPr marL="3656503" indent="0" algn="ctr">
              <a:buNone/>
              <a:defRPr sz="1999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0" y="0"/>
            <a:ext cx="0" cy="0"/>
          </a:xfrm>
        </p:spPr>
        <p:txBody>
          <a:bodyPr/>
          <a:lstStyle>
            <a:lvl1pPr>
              <a:defRPr>
                <a:solidFill>
                  <a:schemeClr val="tx1">
                    <a:lumMod val="50000"/>
                  </a:schemeClr>
                </a:solidFill>
                <a:cs typeface="+mn-cs"/>
              </a:defRPr>
            </a:lvl1pPr>
          </a:lstStyle>
          <a:p>
            <a:pPr>
              <a:defRPr/>
            </a:pPr>
            <a:fld id="{F4564147-0E76-42ED-92AE-01BFC6C3993E}" type="datetimeFigureOut">
              <a:rPr lang="en-US"/>
              <a:pPr>
                <a:defRPr/>
              </a:pPr>
              <a:t>4/19/2017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</a:schemeClr>
                </a:solidFill>
              </a:defRPr>
            </a:lvl1pPr>
          </a:lstStyle>
          <a:p>
            <a:pPr>
              <a:defRPr/>
            </a:pPr>
            <a:fld id="{D003A14D-FC80-4D69-88DB-8A89C53A42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Clr>
                <a:srgbClr val="00287D"/>
              </a:buClr>
              <a:buSzPct val="100000"/>
              <a:buFont typeface="Wingdings" panose="05000000000000000000" pitchFamily="2" charset="2"/>
              <a:buChar char="§"/>
              <a:defRPr/>
            </a:lvl1pPr>
            <a:lvl2pPr marL="742950" indent="-285750">
              <a:buClr>
                <a:srgbClr val="00287D"/>
              </a:buClr>
              <a:buFont typeface="Wingdings" panose="05000000000000000000" pitchFamily="2" charset="2"/>
              <a:buChar char="§"/>
              <a:defRPr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Czech Language for Foreigners I</a:t>
            </a:r>
            <a:endParaRPr lang="cs-CZ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8BC341-6E9E-4EE7-8CA1-960D436F1EE8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  <p:hf sldNum="0"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9276" y="4406902"/>
            <a:ext cx="1078584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79276" y="2906713"/>
            <a:ext cx="1078584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Czech Language for Foreigners I</a:t>
            </a:r>
            <a:endParaRPr lang="cs-CZ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C4769A-AF29-4C3D-8107-2DD244FC0F8E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  <p:transition spd="med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79273" y="2019302"/>
            <a:ext cx="5167913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297201" y="2019302"/>
            <a:ext cx="5167913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Czech Language for Foreigners I</a:t>
            </a:r>
            <a:endParaRPr lang="cs-CZ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941B1E-2C1A-42E0-BB42-F8CC395839CA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  <p:transition spd="med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9276" y="1134534"/>
            <a:ext cx="10785840" cy="643467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82981" y="2019301"/>
            <a:ext cx="5170196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79274" y="2915729"/>
            <a:ext cx="5164364" cy="321043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295853" y="2019301"/>
            <a:ext cx="5169263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295645" y="2938735"/>
            <a:ext cx="5169471" cy="319113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Czech Language for Foreigners I</a:t>
            </a:r>
            <a:endParaRPr lang="cs-CZ"/>
          </a:p>
        </p:txBody>
      </p:sp>
      <p:sp>
        <p:nvSpPr>
          <p:cNvPr id="8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3A4543-A4ED-467F-AACE-ACAA83585AA1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  <p:transition spd="med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5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9274" y="2019300"/>
            <a:ext cx="10785840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Czech Language for Foreigners I</a:t>
            </a:r>
            <a:endParaRPr lang="cs-CZ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93067C-6B0C-4DAB-9E02-B01D830EBD8E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  <p:hf sldNum="0" hd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Czech Language for Foreigners I</a:t>
            </a:r>
            <a:endParaRPr lang="cs-CZ"/>
          </a:p>
        </p:txBody>
      </p:sp>
      <p:sp>
        <p:nvSpPr>
          <p:cNvPr id="3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44C46C-FF20-429D-B838-4CD2CA560480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  <p:transition spd="med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9274" y="1134535"/>
            <a:ext cx="10785840" cy="643465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765494" y="2019300"/>
            <a:ext cx="6699622" cy="410686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9274" y="2019300"/>
            <a:ext cx="3661558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Czech Language for Foreigners I</a:t>
            </a:r>
            <a:endParaRPr lang="cs-CZ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FEC2CF-FD90-42E6-A2FC-9D706C070DE7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  <p:transition spd="med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389095" y="5087508"/>
            <a:ext cx="7313295" cy="566739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389095" y="1134533"/>
            <a:ext cx="7313295" cy="387454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/>
              <a:t>Kliknutím na ikonu přidáte obrázek.</a:t>
            </a:r>
            <a:endParaRPr lang="cs-CZ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2389095" y="5654247"/>
            <a:ext cx="7313295" cy="47562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Czech Language for Foreigners I</a:t>
            </a:r>
            <a:endParaRPr lang="cs-CZ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7EB27A-C019-4F76-8DE4-1BA8EAB3013D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  <p:transition spd="med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em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679450" y="1125538"/>
            <a:ext cx="10779125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1027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679450" y="2017713"/>
            <a:ext cx="10772775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</p:txBody>
      </p:sp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63563" y="6248400"/>
            <a:ext cx="8405812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Cambria" panose="02040503050406030204" pitchFamily="18" charset="0"/>
                <a:cs typeface="+mn-cs"/>
              </a:defRPr>
            </a:lvl1pPr>
          </a:lstStyle>
          <a:p>
            <a:pPr>
              <a:defRPr/>
            </a:pPr>
            <a:r>
              <a:rPr lang="en-US"/>
              <a:t>Czech Language for Foreigners I</a:t>
            </a:r>
            <a:endParaRPr lang="cs-CZ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142413" y="6248400"/>
            <a:ext cx="2454275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  <a:latin typeface="Cambria" panose="02040503050406030204" pitchFamily="18" charset="0"/>
                <a:cs typeface="+mn-cs"/>
              </a:defRPr>
            </a:lvl1pPr>
          </a:lstStyle>
          <a:p>
            <a:pPr>
              <a:defRPr/>
            </a:pPr>
            <a:fld id="{E16D11D9-C84D-41B3-8823-8FC2E36EF250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6" r:id="rId2"/>
    <p:sldLayoutId id="2147483705" r:id="rId3"/>
    <p:sldLayoutId id="2147483704" r:id="rId4"/>
    <p:sldLayoutId id="2147483703" r:id="rId5"/>
    <p:sldLayoutId id="2147483702" r:id="rId6"/>
    <p:sldLayoutId id="2147483701" r:id="rId7"/>
    <p:sldLayoutId id="2147483700" r:id="rId8"/>
    <p:sldLayoutId id="2147483699" r:id="rId9"/>
    <p:sldLayoutId id="2147483698" r:id="rId10"/>
    <p:sldLayoutId id="2147483697" r:id="rId11"/>
    <p:sldLayoutId id="2147483708" r:id="rId12"/>
  </p:sldLayoutIdLst>
  <p:transition spd="med">
    <p:fade/>
  </p:transition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Cambria" panose="02040503050406030204" pitchFamily="18" charset="0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Cambria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Cambria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Cambria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Cambria" pitchFamily="18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00287D"/>
        </a:buClr>
        <a:buSzPct val="100000"/>
        <a:buFont typeface="Wingdings" pitchFamily="2" charset="2"/>
        <a:buChar char="§"/>
        <a:defRPr sz="2400">
          <a:solidFill>
            <a:schemeClr val="tx1"/>
          </a:solidFill>
          <a:latin typeface="Cambria" panose="02040503050406030204" pitchFamily="18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287D"/>
        </a:buClr>
        <a:buSzPct val="80000"/>
        <a:buFont typeface="Wingdings" pitchFamily="2" charset="2"/>
        <a:buChar char="§"/>
        <a:defRPr sz="2400">
          <a:solidFill>
            <a:schemeClr val="tx1"/>
          </a:solidFill>
          <a:latin typeface="Cambria" panose="02040503050406030204" pitchFamily="18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5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5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mluvtecesky.net/en/grammar/chart_dative_sg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Nadpis 1"/>
          <p:cNvSpPr>
            <a:spLocks noGrp="1"/>
          </p:cNvSpPr>
          <p:nvPr>
            <p:ph type="ctrTitle"/>
          </p:nvPr>
        </p:nvSpPr>
        <p:spPr>
          <a:xfrm>
            <a:off x="1125538" y="1557338"/>
            <a:ext cx="9937750" cy="2667000"/>
          </a:xfrm>
        </p:spPr>
        <p:txBody>
          <a:bodyPr/>
          <a:lstStyle/>
          <a:p>
            <a:pPr eaLnBrk="1" hangingPunct="1"/>
            <a:r>
              <a:rPr lang="cs-CZ" sz="6500" smtClean="0">
                <a:latin typeface="Arial" charset="0"/>
              </a:rPr>
              <a:t>DATIVE SINGULAR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270000" y="4797425"/>
            <a:ext cx="9415463" cy="1692275"/>
          </a:xfrm>
        </p:spPr>
        <p:txBody>
          <a:bodyPr rtlCol="0"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/>
              <a:t>Martin Punčochář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cs-CZ" dirty="0"/>
              <a:t>54084@mail.muni.cz</a:t>
            </a:r>
          </a:p>
        </p:txBody>
      </p:sp>
    </p:spTree>
  </p:cSld>
  <p:clrMapOvr>
    <a:masterClrMapping/>
  </p:clrMapOvr>
  <p:transition spd="med"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Nadpis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Summary </a:t>
            </a:r>
          </a:p>
        </p:txBody>
      </p:sp>
      <p:pic>
        <p:nvPicPr>
          <p:cNvPr id="29698" name="Zástupný symbol pro obsah 7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79375" y="1700213"/>
            <a:ext cx="12052300" cy="3457575"/>
          </a:xfrm>
        </p:spPr>
      </p:pic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Czech Language for Foreigners I</a:t>
            </a:r>
            <a:endParaRPr lang="cs-CZ" dirty="0"/>
          </a:p>
        </p:txBody>
      </p:sp>
      <p:sp>
        <p:nvSpPr>
          <p:cNvPr id="29700" name="TextovéPole 10"/>
          <p:cNvSpPr txBox="1">
            <a:spLocks noChangeArrowheads="1"/>
          </p:cNvSpPr>
          <p:nvPr/>
        </p:nvSpPr>
        <p:spPr bwMode="auto">
          <a:xfrm>
            <a:off x="909638" y="5516563"/>
            <a:ext cx="8640762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>
                <a:latin typeface="Calibri" pitchFamily="34" charset="0"/>
                <a:hlinkClick r:id="rId3"/>
              </a:rPr>
              <a:t>http://mluvtecesky.net/en/grammar/chart_dative_sg</a:t>
            </a:r>
            <a:endParaRPr lang="cs-CZ">
              <a:latin typeface="Calibri" pitchFamily="34" charset="0"/>
            </a:endParaRPr>
          </a:p>
        </p:txBody>
      </p:sp>
    </p:spTree>
  </p:cSld>
  <p:clrMapOvr>
    <a:masterClrMapping/>
  </p:clrMapOvr>
  <p:transition spd="med"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Nadpis 1"/>
          <p:cNvSpPr>
            <a:spLocks noGrp="1"/>
          </p:cNvSpPr>
          <p:nvPr>
            <p:ph type="title" idx="4294967295"/>
          </p:nvPr>
        </p:nvSpPr>
        <p:spPr>
          <a:xfrm>
            <a:off x="693738" y="1125538"/>
            <a:ext cx="10779125" cy="647700"/>
          </a:xfrm>
        </p:spPr>
        <p:txBody>
          <a:bodyPr lIns="91440" rIns="91440"/>
          <a:lstStyle/>
          <a:p>
            <a:pPr eaLnBrk="1" hangingPunct="1"/>
            <a:r>
              <a:rPr lang="cs-CZ" smtClean="0"/>
              <a:t>Personal pronouns in dative</a:t>
            </a:r>
          </a:p>
        </p:txBody>
      </p:sp>
      <p:graphicFrame>
        <p:nvGraphicFramePr>
          <p:cNvPr id="55321" name="Group 25"/>
          <p:cNvGraphicFramePr>
            <a:graphicFrameLocks noGrp="1"/>
          </p:cNvGraphicFramePr>
          <p:nvPr>
            <p:ph sz="half" idx="4294967295"/>
          </p:nvPr>
        </p:nvGraphicFramePr>
        <p:xfrm>
          <a:off x="981075" y="1905000"/>
          <a:ext cx="10729913" cy="2879725"/>
        </p:xfrm>
        <a:graphic>
          <a:graphicData uri="http://schemas.openxmlformats.org/drawingml/2006/table">
            <a:tbl>
              <a:tblPr/>
              <a:tblGrid>
                <a:gridCol w="3576638">
                  <a:extLst>
                    <a:ext uri="{9D8B030D-6E8A-4147-A177-3AD203B41FA5}"/>
                  </a:extLst>
                </a:gridCol>
                <a:gridCol w="3576637">
                  <a:extLst>
                    <a:ext uri="{9D8B030D-6E8A-4147-A177-3AD203B41FA5}"/>
                  </a:extLst>
                </a:gridCol>
                <a:gridCol w="3576638">
                  <a:extLst>
                    <a:ext uri="{9D8B030D-6E8A-4147-A177-3AD203B41FA5}"/>
                  </a:extLst>
                </a:gridCol>
              </a:tblGrid>
              <a:tr h="4114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287D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  <a:cs typeface="Arial" charset="0"/>
                        </a:rPr>
                        <a:t>já</a:t>
                      </a:r>
                    </a:p>
                  </a:txBody>
                  <a:tcPr marT="45724" marB="45724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287D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  <a:cs typeface="Arial" charset="0"/>
                        </a:rPr>
                        <a:t>mi</a:t>
                      </a:r>
                    </a:p>
                  </a:txBody>
                  <a:tcPr marT="45724" marB="45724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287D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  <a:cs typeface="Arial" charset="0"/>
                        </a:rPr>
                        <a:t>ke mně</a:t>
                      </a:r>
                    </a:p>
                  </a:txBody>
                  <a:tcPr marT="45724" marB="45724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  <a:tr h="4114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287D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  <a:cs typeface="Arial" charset="0"/>
                        </a:rPr>
                        <a:t>ty</a:t>
                      </a:r>
                    </a:p>
                  </a:txBody>
                  <a:tcPr marT="45724" marB="45724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287D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  <a:cs typeface="Arial" charset="0"/>
                        </a:rPr>
                        <a:t>ti</a:t>
                      </a:r>
                    </a:p>
                  </a:txBody>
                  <a:tcPr marT="45724" marB="45724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287D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  <a:cs typeface="Arial" charset="0"/>
                        </a:rPr>
                        <a:t>k tobě</a:t>
                      </a:r>
                    </a:p>
                  </a:txBody>
                  <a:tcPr marT="45724" marB="45724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  <a:tr h="4114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287D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  <a:cs typeface="Arial" charset="0"/>
                        </a:rPr>
                        <a:t>on</a:t>
                      </a:r>
                    </a:p>
                  </a:txBody>
                  <a:tcPr marT="45724" marB="45724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287D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  <a:cs typeface="Arial" charset="0"/>
                        </a:rPr>
                        <a:t>mu</a:t>
                      </a:r>
                    </a:p>
                  </a:txBody>
                  <a:tcPr marT="45724" marB="45724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287D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  <a:cs typeface="Arial" charset="0"/>
                        </a:rPr>
                        <a:t>k němu</a:t>
                      </a:r>
                    </a:p>
                  </a:txBody>
                  <a:tcPr marT="45724" marB="45724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  <a:tr h="4114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287D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  <a:cs typeface="Arial" charset="0"/>
                        </a:rPr>
                        <a:t>ona</a:t>
                      </a:r>
                    </a:p>
                  </a:txBody>
                  <a:tcPr marT="45724" marB="45724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287D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  <a:cs typeface="Arial" charset="0"/>
                        </a:rPr>
                        <a:t>jí</a:t>
                      </a:r>
                    </a:p>
                  </a:txBody>
                  <a:tcPr marT="45724" marB="45724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287D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  <a:cs typeface="Arial" charset="0"/>
                        </a:rPr>
                        <a:t>k ní</a:t>
                      </a:r>
                    </a:p>
                  </a:txBody>
                  <a:tcPr marT="45724" marB="45724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  <a:tr h="4114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287D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  <a:cs typeface="Arial" charset="0"/>
                        </a:rPr>
                        <a:t>my</a:t>
                      </a:r>
                    </a:p>
                  </a:txBody>
                  <a:tcPr marT="45724" marB="45724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287D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  <a:cs typeface="Arial" charset="0"/>
                        </a:rPr>
                        <a:t>nám</a:t>
                      </a:r>
                    </a:p>
                  </a:txBody>
                  <a:tcPr marT="45724" marB="45724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287D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  <a:cs typeface="Arial" charset="0"/>
                        </a:rPr>
                        <a:t>k nám</a:t>
                      </a:r>
                    </a:p>
                  </a:txBody>
                  <a:tcPr marT="45724" marB="45724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  <a:tr h="4114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287D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  <a:cs typeface="Arial" charset="0"/>
                        </a:rPr>
                        <a:t>vy</a:t>
                      </a:r>
                    </a:p>
                  </a:txBody>
                  <a:tcPr marT="45724" marB="45724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287D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  <a:cs typeface="Arial" charset="0"/>
                        </a:rPr>
                        <a:t>vám</a:t>
                      </a:r>
                    </a:p>
                  </a:txBody>
                  <a:tcPr marT="45724" marB="45724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287D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  <a:cs typeface="Arial" charset="0"/>
                        </a:rPr>
                        <a:t>k vám</a:t>
                      </a:r>
                    </a:p>
                  </a:txBody>
                  <a:tcPr marT="45724" marB="45724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  <a:tr h="4114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287D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  <a:cs typeface="Arial" charset="0"/>
                        </a:rPr>
                        <a:t>oni, ony</a:t>
                      </a:r>
                    </a:p>
                  </a:txBody>
                  <a:tcPr marT="45724" marB="45724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287D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  <a:cs typeface="Arial" charset="0"/>
                        </a:rPr>
                        <a:t>jim</a:t>
                      </a:r>
                    </a:p>
                  </a:txBody>
                  <a:tcPr marT="45724" marB="45724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287D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  <a:cs typeface="Arial" charset="0"/>
                        </a:rPr>
                        <a:t>k nim</a:t>
                      </a:r>
                    </a:p>
                  </a:txBody>
                  <a:tcPr marT="45724" marB="45724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</a:tbl>
          </a:graphicData>
        </a:graphic>
      </p:graphicFrame>
    </p:spTree>
  </p:cSld>
  <p:clrMapOvr>
    <a:masterClrMapping/>
  </p:clrMapOvr>
  <p:transition spd="med"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Nadpis 1"/>
          <p:cNvSpPr>
            <a:spLocks noGrp="1"/>
          </p:cNvSpPr>
          <p:nvPr>
            <p:ph type="title" idx="4294967295"/>
          </p:nvPr>
        </p:nvSpPr>
        <p:spPr>
          <a:xfrm>
            <a:off x="1085850" y="274638"/>
            <a:ext cx="10769600" cy="1020762"/>
          </a:xfrm>
        </p:spPr>
        <p:txBody>
          <a:bodyPr lIns="91440" rIns="91440"/>
          <a:lstStyle/>
          <a:p>
            <a:pPr eaLnBrk="1" hangingPunct="1"/>
            <a:r>
              <a:rPr lang="cs-CZ" smtClean="0"/>
              <a:t>DATIV singuláru: teorie | medical constructions</a:t>
            </a:r>
          </a:p>
        </p:txBody>
      </p:sp>
      <p:sp>
        <p:nvSpPr>
          <p:cNvPr id="32770" name="Zástupný symbol pro obsah 2"/>
          <p:cNvSpPr>
            <a:spLocks noGrp="1"/>
          </p:cNvSpPr>
          <p:nvPr>
            <p:ph idx="4294967295"/>
          </p:nvPr>
        </p:nvSpPr>
        <p:spPr/>
        <p:txBody>
          <a:bodyPr lIns="91440" tIns="45720" rIns="91440" bIns="45720"/>
          <a:lstStyle/>
          <a:p>
            <a:pPr marL="547688" lvl="1" indent="-273050" eaLnBrk="1" hangingPunct="1">
              <a:buFontTx/>
              <a:buChar char="—"/>
            </a:pPr>
            <a:r>
              <a:rPr lang="cs-CZ" sz="2100" smtClean="0"/>
              <a:t>Kolik je </a:t>
            </a:r>
            <a:r>
              <a:rPr lang="cs-CZ" sz="2100" smtClean="0">
                <a:solidFill>
                  <a:srgbClr val="FF0000"/>
                </a:solidFill>
              </a:rPr>
              <a:t>vám</a:t>
            </a:r>
            <a:r>
              <a:rPr lang="cs-CZ" sz="2100" smtClean="0"/>
              <a:t> let? Je </a:t>
            </a:r>
            <a:r>
              <a:rPr lang="cs-CZ" sz="2100" smtClean="0">
                <a:solidFill>
                  <a:srgbClr val="FF0000"/>
                </a:solidFill>
              </a:rPr>
              <a:t>mi</a:t>
            </a:r>
            <a:r>
              <a:rPr lang="cs-CZ" sz="2100" smtClean="0"/>
              <a:t> 34 let. (how old are you?)</a:t>
            </a:r>
          </a:p>
          <a:p>
            <a:pPr marL="547688" lvl="1" indent="-273050" eaLnBrk="1" hangingPunct="1">
              <a:buFontTx/>
              <a:buChar char="—"/>
            </a:pPr>
            <a:r>
              <a:rPr lang="cs-CZ" sz="2100" smtClean="0"/>
              <a:t>Co je </a:t>
            </a:r>
            <a:r>
              <a:rPr lang="cs-CZ" sz="2100" smtClean="0">
                <a:solidFill>
                  <a:srgbClr val="FF0000"/>
                </a:solidFill>
              </a:rPr>
              <a:t>vám</a:t>
            </a:r>
            <a:r>
              <a:rPr lang="cs-CZ" sz="2100" smtClean="0"/>
              <a:t>? Jak je </a:t>
            </a:r>
            <a:r>
              <a:rPr lang="cs-CZ" sz="2100" smtClean="0">
                <a:solidFill>
                  <a:srgbClr val="FF0000"/>
                </a:solidFill>
              </a:rPr>
              <a:t>vám</a:t>
            </a:r>
            <a:r>
              <a:rPr lang="cs-CZ" sz="2100" smtClean="0"/>
              <a:t>? Je </a:t>
            </a:r>
            <a:r>
              <a:rPr lang="cs-CZ" sz="2100" smtClean="0">
                <a:solidFill>
                  <a:srgbClr val="FF0000"/>
                </a:solidFill>
              </a:rPr>
              <a:t>vám</a:t>
            </a:r>
            <a:r>
              <a:rPr lang="cs-CZ" sz="2100" smtClean="0"/>
              <a:t> dobře? — Je </a:t>
            </a:r>
            <a:r>
              <a:rPr lang="cs-CZ" sz="2100" smtClean="0">
                <a:solidFill>
                  <a:srgbClr val="FF0000"/>
                </a:solidFill>
              </a:rPr>
              <a:t>mi</a:t>
            </a:r>
            <a:r>
              <a:rPr lang="cs-CZ" sz="2100" smtClean="0"/>
              <a:t> špatně. Není </a:t>
            </a:r>
            <a:r>
              <a:rPr lang="cs-CZ" sz="2100" smtClean="0">
                <a:solidFill>
                  <a:srgbClr val="FF0000"/>
                </a:solidFill>
              </a:rPr>
              <a:t>mi</a:t>
            </a:r>
            <a:r>
              <a:rPr lang="cs-CZ" sz="2100" smtClean="0"/>
              <a:t> dobře. Je </a:t>
            </a:r>
            <a:r>
              <a:rPr lang="cs-CZ" sz="2100" smtClean="0">
                <a:solidFill>
                  <a:srgbClr val="FF0000"/>
                </a:solidFill>
              </a:rPr>
              <a:t>mi</a:t>
            </a:r>
            <a:r>
              <a:rPr lang="cs-CZ" sz="2100" smtClean="0"/>
              <a:t> zima. Je </a:t>
            </a:r>
            <a:r>
              <a:rPr lang="cs-CZ" sz="2100" smtClean="0">
                <a:solidFill>
                  <a:srgbClr val="FF0000"/>
                </a:solidFill>
              </a:rPr>
              <a:t>mi</a:t>
            </a:r>
            <a:r>
              <a:rPr lang="cs-CZ" sz="2100" smtClean="0"/>
              <a:t> teplo.</a:t>
            </a:r>
          </a:p>
          <a:p>
            <a:pPr marL="547688" lvl="1" indent="-273050" eaLnBrk="1" hangingPunct="1">
              <a:buFontTx/>
              <a:buChar char="—"/>
            </a:pPr>
            <a:endParaRPr lang="cs-CZ" sz="2100" smtClean="0"/>
          </a:p>
          <a:p>
            <a:pPr marL="547688" lvl="1" indent="-273050" eaLnBrk="1" hangingPunct="1">
              <a:buFontTx/>
              <a:buChar char="—"/>
            </a:pPr>
            <a:r>
              <a:rPr lang="cs-CZ" sz="2100" smtClean="0"/>
              <a:t>Vezmu </a:t>
            </a:r>
            <a:r>
              <a:rPr lang="cs-CZ" sz="2100" smtClean="0">
                <a:solidFill>
                  <a:srgbClr val="FF0000"/>
                </a:solidFill>
              </a:rPr>
              <a:t>vám</a:t>
            </a:r>
            <a:r>
              <a:rPr lang="cs-CZ" sz="2100" smtClean="0"/>
              <a:t> krev.</a:t>
            </a:r>
          </a:p>
          <a:p>
            <a:pPr marL="547688" lvl="1" indent="-273050" eaLnBrk="1" hangingPunct="1">
              <a:buFontTx/>
              <a:buChar char="—"/>
            </a:pPr>
            <a:r>
              <a:rPr lang="cs-CZ" sz="2100" smtClean="0"/>
              <a:t>Změřím </a:t>
            </a:r>
            <a:r>
              <a:rPr lang="cs-CZ" sz="2100" smtClean="0">
                <a:solidFill>
                  <a:srgbClr val="FF0000"/>
                </a:solidFill>
              </a:rPr>
              <a:t>vám</a:t>
            </a:r>
            <a:r>
              <a:rPr lang="cs-CZ" sz="2100" smtClean="0"/>
              <a:t> tlak.</a:t>
            </a:r>
          </a:p>
          <a:p>
            <a:pPr marL="547688" lvl="1" indent="-273050" eaLnBrk="1" hangingPunct="1">
              <a:buFontTx/>
              <a:buChar char="—"/>
            </a:pPr>
            <a:r>
              <a:rPr lang="cs-CZ" sz="2100" smtClean="0"/>
              <a:t>Dám </a:t>
            </a:r>
            <a:r>
              <a:rPr lang="cs-CZ" sz="2100" smtClean="0">
                <a:solidFill>
                  <a:srgbClr val="FF0000"/>
                </a:solidFill>
              </a:rPr>
              <a:t>vám </a:t>
            </a:r>
            <a:r>
              <a:rPr lang="cs-CZ" sz="2100" smtClean="0"/>
              <a:t>něco proti bolesti.</a:t>
            </a:r>
          </a:p>
          <a:p>
            <a:pPr marL="547688" lvl="1" indent="-273050" eaLnBrk="1" hangingPunct="1">
              <a:buFontTx/>
              <a:buChar char="—"/>
            </a:pPr>
            <a:endParaRPr lang="cs-CZ" sz="2100" smtClean="0"/>
          </a:p>
        </p:txBody>
      </p:sp>
    </p:spTree>
  </p:cSld>
  <p:clrMapOvr>
    <a:masterClrMapping/>
  </p:clrMapOvr>
  <p:transition spd="med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Nadpis 1"/>
          <p:cNvSpPr>
            <a:spLocks noGrp="1"/>
          </p:cNvSpPr>
          <p:nvPr>
            <p:ph type="title"/>
          </p:nvPr>
        </p:nvSpPr>
        <p:spPr>
          <a:xfrm>
            <a:off x="693738" y="1125538"/>
            <a:ext cx="10779125" cy="647700"/>
          </a:xfrm>
        </p:spPr>
        <p:txBody>
          <a:bodyPr/>
          <a:lstStyle/>
          <a:p>
            <a:pPr eaLnBrk="1" hangingPunct="1"/>
            <a:r>
              <a:rPr lang="cs-CZ" smtClean="0"/>
              <a:t>DATIV singuláru: teorie | prepositions</a:t>
            </a:r>
          </a:p>
        </p:txBody>
      </p:sp>
      <p:sp>
        <p:nvSpPr>
          <p:cNvPr id="18434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73050" indent="-273050" eaLnBrk="1" hangingPunct="1">
              <a:lnSpc>
                <a:spcPct val="80000"/>
              </a:lnSpc>
              <a:buFont typeface="Corbel" pitchFamily="34" charset="0"/>
              <a:buChar char="—"/>
            </a:pPr>
            <a:r>
              <a:rPr lang="cs-CZ" sz="2000" b="1" smtClean="0">
                <a:solidFill>
                  <a:srgbClr val="0070C0"/>
                </a:solidFill>
              </a:rPr>
              <a:t>K</a:t>
            </a:r>
            <a:r>
              <a:rPr lang="cs-CZ" sz="2000" smtClean="0"/>
              <a:t> ≈ to — jdu k panu doktorovi, jdu k lékaři, jdu k paní profesorce Novákové </a:t>
            </a:r>
          </a:p>
          <a:p>
            <a:pPr lvl="1" eaLnBrk="1" hangingPunct="1">
              <a:lnSpc>
                <a:spcPct val="80000"/>
              </a:lnSpc>
              <a:buFont typeface="Corbel" pitchFamily="34" charset="0"/>
              <a:buChar char="—"/>
            </a:pPr>
            <a:r>
              <a:rPr lang="cs-CZ" sz="2000" smtClean="0"/>
              <a:t>also in other prepositions: </a:t>
            </a:r>
            <a:r>
              <a:rPr lang="cs-CZ" sz="2000" i="1" smtClean="0"/>
              <a:t>vzhledem k</a:t>
            </a:r>
            <a:r>
              <a:rPr lang="cs-CZ" sz="2000" smtClean="0"/>
              <a:t> = regarding; </a:t>
            </a:r>
            <a:r>
              <a:rPr lang="cs-CZ" sz="2000" i="1" smtClean="0"/>
              <a:t>směrem k</a:t>
            </a:r>
            <a:r>
              <a:rPr lang="cs-CZ" sz="2000" smtClean="0"/>
              <a:t> = in the direction of </a:t>
            </a:r>
          </a:p>
          <a:p>
            <a:pPr marL="273050" indent="-273050" eaLnBrk="1" hangingPunct="1">
              <a:lnSpc>
                <a:spcPct val="80000"/>
              </a:lnSpc>
              <a:buFont typeface="Corbel" pitchFamily="34" charset="0"/>
              <a:buChar char="—"/>
            </a:pPr>
            <a:r>
              <a:rPr lang="cs-CZ" sz="2000" b="1" smtClean="0">
                <a:solidFill>
                  <a:srgbClr val="0070C0"/>
                </a:solidFill>
              </a:rPr>
              <a:t>DÍKY</a:t>
            </a:r>
            <a:r>
              <a:rPr lang="cs-CZ" sz="2000" smtClean="0"/>
              <a:t> = thanks to — Pacient žije díky rychlé pomoci. Mám nový telefon díky mamince. </a:t>
            </a:r>
          </a:p>
          <a:p>
            <a:pPr marL="273050" indent="-273050" eaLnBrk="1" hangingPunct="1">
              <a:lnSpc>
                <a:spcPct val="80000"/>
              </a:lnSpc>
              <a:buFont typeface="Corbel" pitchFamily="34" charset="0"/>
              <a:buChar char="—"/>
            </a:pPr>
            <a:r>
              <a:rPr lang="cs-CZ" sz="2000" b="1" smtClean="0">
                <a:solidFill>
                  <a:srgbClr val="0070C0"/>
                </a:solidFill>
              </a:rPr>
              <a:t>KVŮLI</a:t>
            </a:r>
            <a:r>
              <a:rPr lang="cs-CZ" sz="2000" smtClean="0"/>
              <a:t> = because of — Pacient zemřel kvůli infekci. Mám problém kvůli alkoholu. </a:t>
            </a:r>
          </a:p>
          <a:p>
            <a:pPr marL="273050" indent="-273050" eaLnBrk="1" hangingPunct="1">
              <a:lnSpc>
                <a:spcPct val="80000"/>
              </a:lnSpc>
              <a:buFont typeface="Corbel" pitchFamily="34" charset="0"/>
              <a:buChar char="—"/>
            </a:pPr>
            <a:r>
              <a:rPr lang="cs-CZ" sz="2000" b="1" smtClean="0">
                <a:solidFill>
                  <a:srgbClr val="0070C0"/>
                </a:solidFill>
              </a:rPr>
              <a:t>PROTI</a:t>
            </a:r>
            <a:r>
              <a:rPr lang="cs-CZ" sz="2000" smtClean="0"/>
              <a:t> ≈ against — lék proti bolesti,  lék proti malárii, lék proti kašli</a:t>
            </a:r>
          </a:p>
          <a:p>
            <a:pPr marL="273050" indent="-273050" eaLnBrk="1" hangingPunct="1">
              <a:lnSpc>
                <a:spcPct val="80000"/>
              </a:lnSpc>
              <a:buFont typeface="Corbel" pitchFamily="34" charset="0"/>
              <a:buChar char="—"/>
            </a:pPr>
            <a:r>
              <a:rPr lang="cs-CZ" sz="2000" b="1" smtClean="0">
                <a:solidFill>
                  <a:srgbClr val="0070C0"/>
                </a:solidFill>
              </a:rPr>
              <a:t>NAPROTI</a:t>
            </a:r>
            <a:r>
              <a:rPr lang="cs-CZ" sz="2000" smtClean="0"/>
              <a:t> ≈ in front of — bydlím naproti Vaňkovce; zastávka je naproti nemocnici</a:t>
            </a:r>
          </a:p>
        </p:txBody>
      </p:sp>
    </p:spTree>
  </p:cSld>
  <p:clrMapOvr>
    <a:masterClrMapping/>
  </p:clrMapOvr>
  <p:transition spd="med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Nadpis 1"/>
          <p:cNvSpPr>
            <a:spLocks noGrp="1"/>
          </p:cNvSpPr>
          <p:nvPr>
            <p:ph type="title" idx="4294967295"/>
          </p:nvPr>
        </p:nvSpPr>
        <p:spPr>
          <a:xfrm>
            <a:off x="1085850" y="274638"/>
            <a:ext cx="10769600" cy="1020762"/>
          </a:xfrm>
        </p:spPr>
        <p:txBody>
          <a:bodyPr lIns="91440" rIns="91440"/>
          <a:lstStyle/>
          <a:p>
            <a:pPr eaLnBrk="1" hangingPunct="1"/>
            <a:r>
              <a:rPr lang="cs-CZ" smtClean="0"/>
              <a:t>DATIV singuláru: teorie | verbs</a:t>
            </a:r>
          </a:p>
        </p:txBody>
      </p:sp>
      <p:sp>
        <p:nvSpPr>
          <p:cNvPr id="20482" name="Zástupný symbol pro obsah 2"/>
          <p:cNvSpPr>
            <a:spLocks noGrp="1"/>
          </p:cNvSpPr>
          <p:nvPr>
            <p:ph idx="4294967295"/>
          </p:nvPr>
        </p:nvSpPr>
        <p:spPr/>
        <p:txBody>
          <a:bodyPr lIns="91440" tIns="45720" rIns="91440" bIns="45720"/>
          <a:lstStyle/>
          <a:p>
            <a:pPr marL="457200" indent="-457200" eaLnBrk="1" hangingPunct="1">
              <a:lnSpc>
                <a:spcPct val="80000"/>
              </a:lnSpc>
              <a:buFont typeface="Consolas" pitchFamily="49" charset="0"/>
              <a:buAutoNum type="arabicPeriod"/>
            </a:pPr>
            <a:r>
              <a:rPr lang="cs-CZ" sz="2000" b="1" smtClean="0"/>
              <a:t>VERBS WITH DATIVE</a:t>
            </a:r>
          </a:p>
          <a:p>
            <a:pPr marL="547688" lvl="1" indent="-273050" eaLnBrk="1" hangingPunct="1">
              <a:lnSpc>
                <a:spcPct val="80000"/>
              </a:lnSpc>
            </a:pPr>
            <a:r>
              <a:rPr lang="cs-CZ" sz="2000" b="1" smtClean="0"/>
              <a:t>telefonovat / zatelefonovat: </a:t>
            </a:r>
            <a:r>
              <a:rPr lang="cs-CZ" sz="2000" i="1" smtClean="0"/>
              <a:t>Telefonuju sest</a:t>
            </a:r>
            <a:r>
              <a:rPr lang="cs-CZ" sz="2000" i="1" smtClean="0">
                <a:solidFill>
                  <a:srgbClr val="FF0000"/>
                </a:solidFill>
              </a:rPr>
              <a:t>ře</a:t>
            </a:r>
            <a:r>
              <a:rPr lang="cs-CZ" sz="2000" i="1" smtClean="0"/>
              <a:t> každý den. Zítra zatelefonuju pan</a:t>
            </a:r>
            <a:r>
              <a:rPr lang="cs-CZ" sz="2000" i="1" smtClean="0">
                <a:solidFill>
                  <a:srgbClr val="0070C0"/>
                </a:solidFill>
              </a:rPr>
              <a:t>u</a:t>
            </a:r>
            <a:r>
              <a:rPr lang="cs-CZ" sz="2000" i="1" smtClean="0"/>
              <a:t> Novák</a:t>
            </a:r>
            <a:r>
              <a:rPr lang="cs-CZ" sz="2000" i="1" smtClean="0">
                <a:solidFill>
                  <a:srgbClr val="0070C0"/>
                </a:solidFill>
              </a:rPr>
              <a:t>ovi</a:t>
            </a:r>
            <a:r>
              <a:rPr lang="cs-CZ" sz="2000" i="1" smtClean="0"/>
              <a:t>.</a:t>
            </a:r>
          </a:p>
          <a:p>
            <a:pPr marL="547688" lvl="1" indent="-273050" eaLnBrk="1" hangingPunct="1">
              <a:lnSpc>
                <a:spcPct val="80000"/>
              </a:lnSpc>
            </a:pPr>
            <a:endParaRPr lang="cs-CZ" sz="2000" i="1" smtClean="0"/>
          </a:p>
          <a:p>
            <a:pPr marL="547688" lvl="1" indent="-273050" eaLnBrk="1" hangingPunct="1">
              <a:lnSpc>
                <a:spcPct val="80000"/>
              </a:lnSpc>
            </a:pPr>
            <a:r>
              <a:rPr lang="cs-CZ" sz="2000" b="1" smtClean="0"/>
              <a:t>volat/zavolat: </a:t>
            </a:r>
            <a:r>
              <a:rPr lang="cs-CZ" sz="2000" i="1" smtClean="0"/>
              <a:t>Zavolám </a:t>
            </a:r>
            <a:r>
              <a:rPr lang="cs-CZ" sz="2000" i="1" smtClean="0">
                <a:solidFill>
                  <a:srgbClr val="0070C0"/>
                </a:solidFill>
              </a:rPr>
              <a:t>vám</a:t>
            </a:r>
            <a:r>
              <a:rPr lang="cs-CZ" sz="2000" i="1" smtClean="0"/>
              <a:t> zítra. Někdo </a:t>
            </a:r>
            <a:r>
              <a:rPr lang="cs-CZ" sz="2000" i="1" smtClean="0">
                <a:solidFill>
                  <a:srgbClr val="0070C0"/>
                </a:solidFill>
              </a:rPr>
              <a:t>ti</a:t>
            </a:r>
            <a:r>
              <a:rPr lang="cs-CZ" sz="2000" i="1" smtClean="0"/>
              <a:t> včera volal.</a:t>
            </a:r>
          </a:p>
          <a:p>
            <a:pPr marL="547688" lvl="1" indent="-273050" eaLnBrk="1" hangingPunct="1">
              <a:lnSpc>
                <a:spcPct val="80000"/>
              </a:lnSpc>
            </a:pPr>
            <a:endParaRPr lang="cs-CZ" sz="2000" i="1" smtClean="0"/>
          </a:p>
          <a:p>
            <a:pPr marL="547688" lvl="1" indent="-273050" eaLnBrk="1" hangingPunct="1">
              <a:lnSpc>
                <a:spcPct val="80000"/>
              </a:lnSpc>
            </a:pPr>
            <a:r>
              <a:rPr lang="cs-CZ" sz="2000" b="1" smtClean="0"/>
              <a:t>pomáhat/pomoct (help): </a:t>
            </a:r>
            <a:r>
              <a:rPr lang="cs-CZ" sz="2000" i="1" smtClean="0"/>
              <a:t>Pomůžu pacient</a:t>
            </a:r>
            <a:r>
              <a:rPr lang="cs-CZ" sz="2000" i="1" smtClean="0">
                <a:solidFill>
                  <a:srgbClr val="0070C0"/>
                </a:solidFill>
              </a:rPr>
              <a:t>ovi</a:t>
            </a:r>
            <a:r>
              <a:rPr lang="cs-CZ" sz="2000" i="1" smtClean="0"/>
              <a:t> s oblékáním. Pomáhám dce</a:t>
            </a:r>
            <a:r>
              <a:rPr lang="cs-CZ" sz="2000" i="1" smtClean="0">
                <a:solidFill>
                  <a:srgbClr val="FF0000"/>
                </a:solidFill>
              </a:rPr>
              <a:t>ři</a:t>
            </a:r>
            <a:r>
              <a:rPr lang="cs-CZ" sz="2000" i="1" smtClean="0"/>
              <a:t> s úkolem.</a:t>
            </a:r>
          </a:p>
          <a:p>
            <a:pPr marL="547688" lvl="1" indent="-273050" eaLnBrk="1" hangingPunct="1">
              <a:lnSpc>
                <a:spcPct val="80000"/>
              </a:lnSpc>
            </a:pPr>
            <a:endParaRPr lang="cs-CZ" sz="2000" smtClean="0"/>
          </a:p>
          <a:p>
            <a:pPr marL="547688" lvl="1" indent="-273050" eaLnBrk="1" hangingPunct="1">
              <a:lnSpc>
                <a:spcPct val="80000"/>
              </a:lnSpc>
            </a:pPr>
            <a:r>
              <a:rPr lang="cs-CZ" sz="2000" b="1" smtClean="0"/>
              <a:t>děkovat/poděkovat (thank): </a:t>
            </a:r>
            <a:r>
              <a:rPr lang="cs-CZ" sz="2000" i="1" smtClean="0"/>
              <a:t>Děkuji vám</a:t>
            </a:r>
            <a:r>
              <a:rPr lang="cs-CZ" sz="2000" smtClean="0"/>
              <a:t>.</a:t>
            </a:r>
          </a:p>
          <a:p>
            <a:pPr marL="547688" lvl="1" indent="-273050" eaLnBrk="1" hangingPunct="1">
              <a:lnSpc>
                <a:spcPct val="80000"/>
              </a:lnSpc>
            </a:pPr>
            <a:endParaRPr lang="cs-CZ" sz="2000" smtClean="0"/>
          </a:p>
          <a:p>
            <a:pPr marL="547688" lvl="1" indent="-273050" eaLnBrk="1" hangingPunct="1">
              <a:lnSpc>
                <a:spcPct val="80000"/>
              </a:lnSpc>
            </a:pPr>
            <a:r>
              <a:rPr lang="cs-CZ" sz="2000" b="1" smtClean="0"/>
              <a:t>rozumět</a:t>
            </a:r>
            <a:r>
              <a:rPr lang="cs-CZ" sz="2000" smtClean="0"/>
              <a:t>: Nerozumím gramati</a:t>
            </a:r>
            <a:r>
              <a:rPr lang="cs-CZ" sz="2000" smtClean="0">
                <a:solidFill>
                  <a:srgbClr val="FF0000"/>
                </a:solidFill>
              </a:rPr>
              <a:t>ce</a:t>
            </a:r>
            <a:r>
              <a:rPr lang="cs-CZ" sz="2000" smtClean="0"/>
              <a:t>. Nerozuměl jsem </a:t>
            </a:r>
            <a:r>
              <a:rPr lang="cs-CZ" sz="2000" smtClean="0">
                <a:solidFill>
                  <a:srgbClr val="0070C0"/>
                </a:solidFill>
              </a:rPr>
              <a:t>ti</a:t>
            </a:r>
            <a:r>
              <a:rPr lang="cs-CZ" sz="2000" smtClean="0"/>
              <a:t>.</a:t>
            </a:r>
          </a:p>
          <a:p>
            <a:pPr marL="547688" lvl="1" indent="-273050" eaLnBrk="1" hangingPunct="1">
              <a:lnSpc>
                <a:spcPct val="80000"/>
              </a:lnSpc>
            </a:pPr>
            <a:endParaRPr lang="cs-CZ" sz="2000" smtClean="0"/>
          </a:p>
          <a:p>
            <a:pPr marL="547688" lvl="1" indent="-273050" eaLnBrk="1" hangingPunct="1">
              <a:lnSpc>
                <a:spcPct val="80000"/>
              </a:lnSpc>
            </a:pPr>
            <a:r>
              <a:rPr lang="cs-CZ" sz="2000" b="1" smtClean="0"/>
              <a:t>věřit/uvěřit</a:t>
            </a:r>
            <a:r>
              <a:rPr lang="cs-CZ" sz="2000" smtClean="0"/>
              <a:t> (believe): </a:t>
            </a:r>
            <a:r>
              <a:rPr lang="cs-CZ" sz="2000" i="1" smtClean="0"/>
              <a:t>Věřím doktor</a:t>
            </a:r>
            <a:r>
              <a:rPr lang="cs-CZ" sz="2000" i="1" smtClean="0">
                <a:solidFill>
                  <a:srgbClr val="0070C0"/>
                </a:solidFill>
              </a:rPr>
              <a:t>u</a:t>
            </a:r>
            <a:r>
              <a:rPr lang="cs-CZ" sz="2000" i="1" smtClean="0"/>
              <a:t> Novák</a:t>
            </a:r>
            <a:r>
              <a:rPr lang="cs-CZ" sz="2000" i="1" smtClean="0">
                <a:solidFill>
                  <a:srgbClr val="0070C0"/>
                </a:solidFill>
              </a:rPr>
              <a:t>ovi</a:t>
            </a:r>
            <a:r>
              <a:rPr lang="cs-CZ" sz="2000" i="1" smtClean="0"/>
              <a:t>. Nevěřím nové meto</a:t>
            </a:r>
            <a:r>
              <a:rPr lang="cs-CZ" sz="2000" i="1" smtClean="0">
                <a:solidFill>
                  <a:srgbClr val="FF0000"/>
                </a:solidFill>
              </a:rPr>
              <a:t>dě</a:t>
            </a:r>
            <a:r>
              <a:rPr lang="cs-CZ" sz="2000" i="1" smtClean="0"/>
              <a:t>.</a:t>
            </a:r>
            <a:endParaRPr lang="cs-CZ" sz="2000" smtClean="0"/>
          </a:p>
        </p:txBody>
      </p:sp>
    </p:spTree>
  </p:cSld>
  <p:clrMapOvr>
    <a:masterClrMapping/>
  </p:clrMapOvr>
  <p:transition spd="med"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Nadpis 1"/>
          <p:cNvSpPr>
            <a:spLocks noGrp="1"/>
          </p:cNvSpPr>
          <p:nvPr>
            <p:ph type="title" idx="4294967295"/>
          </p:nvPr>
        </p:nvSpPr>
        <p:spPr>
          <a:xfrm>
            <a:off x="1085850" y="274638"/>
            <a:ext cx="10769600" cy="1020762"/>
          </a:xfrm>
        </p:spPr>
        <p:txBody>
          <a:bodyPr lIns="91440" rIns="91440"/>
          <a:lstStyle/>
          <a:p>
            <a:pPr eaLnBrk="1" hangingPunct="1"/>
            <a:r>
              <a:rPr lang="cs-CZ" smtClean="0"/>
              <a:t>DATIV singuláru: teorie | verbs with 2 objects</a:t>
            </a:r>
          </a:p>
        </p:txBody>
      </p:sp>
      <p:sp>
        <p:nvSpPr>
          <p:cNvPr id="22530" name="Zástupný symbol pro obsah 2"/>
          <p:cNvSpPr>
            <a:spLocks noGrp="1"/>
          </p:cNvSpPr>
          <p:nvPr>
            <p:ph idx="4294967295"/>
          </p:nvPr>
        </p:nvSpPr>
        <p:spPr/>
        <p:txBody>
          <a:bodyPr lIns="91440" tIns="45720" rIns="91440" bIns="45720"/>
          <a:lstStyle/>
          <a:p>
            <a:pPr marL="457200" indent="-457200" eaLnBrk="1" hangingPunct="1">
              <a:lnSpc>
                <a:spcPct val="70000"/>
              </a:lnSpc>
              <a:buFont typeface="Consolas" pitchFamily="49" charset="0"/>
              <a:buAutoNum type="arabicPeriod" startAt="2"/>
            </a:pPr>
            <a:r>
              <a:rPr lang="cs-CZ" sz="2100" b="1" smtClean="0"/>
              <a:t>VERBS WITH 2 OBJECTS</a:t>
            </a:r>
          </a:p>
          <a:p>
            <a:pPr marL="457200" indent="-457200" eaLnBrk="1" hangingPunct="1">
              <a:lnSpc>
                <a:spcPct val="70000"/>
              </a:lnSpc>
              <a:buFont typeface="Wingdings" pitchFamily="2" charset="2"/>
              <a:buNone/>
            </a:pPr>
            <a:r>
              <a:rPr lang="cs-CZ" sz="2100" smtClean="0"/>
              <a:t>	1st object (accusative) + 2nd object (dative); something </a:t>
            </a:r>
            <a:r>
              <a:rPr lang="cs-CZ" sz="2100" smtClean="0">
                <a:solidFill>
                  <a:srgbClr val="FF0000"/>
                </a:solidFill>
              </a:rPr>
              <a:t>TO</a:t>
            </a:r>
            <a:r>
              <a:rPr lang="cs-CZ" sz="2100" smtClean="0"/>
              <a:t> someone</a:t>
            </a:r>
          </a:p>
          <a:p>
            <a:pPr marL="457200" indent="-457200" eaLnBrk="1" hangingPunct="1">
              <a:lnSpc>
                <a:spcPct val="70000"/>
              </a:lnSpc>
              <a:buFont typeface="Wingdings" pitchFamily="2" charset="2"/>
              <a:buNone/>
            </a:pPr>
            <a:endParaRPr lang="cs-CZ" sz="2100" smtClean="0"/>
          </a:p>
          <a:p>
            <a:pPr marL="547688" lvl="1" indent="-273050" eaLnBrk="1" hangingPunct="1">
              <a:lnSpc>
                <a:spcPct val="70000"/>
              </a:lnSpc>
            </a:pPr>
            <a:r>
              <a:rPr lang="cs-CZ" sz="2100" b="1" smtClean="0"/>
              <a:t>dávat/dát</a:t>
            </a:r>
            <a:r>
              <a:rPr lang="cs-CZ" sz="2100" smtClean="0"/>
              <a:t/>
            </a:r>
            <a:br>
              <a:rPr lang="cs-CZ" sz="2100" smtClean="0"/>
            </a:br>
            <a:r>
              <a:rPr lang="cs-CZ" sz="2100" i="1" smtClean="0"/>
              <a:t>Dám </a:t>
            </a:r>
            <a:r>
              <a:rPr lang="cs-CZ" sz="2100" i="1" u="sng" smtClean="0"/>
              <a:t>sest</a:t>
            </a:r>
            <a:r>
              <a:rPr lang="cs-CZ" sz="2100" i="1" u="sng" smtClean="0">
                <a:solidFill>
                  <a:srgbClr val="FF0000"/>
                </a:solidFill>
              </a:rPr>
              <a:t>ře</a:t>
            </a:r>
            <a:r>
              <a:rPr lang="cs-CZ" sz="2100" i="1" smtClean="0"/>
              <a:t> dárek. Dával jsem </a:t>
            </a:r>
            <a:r>
              <a:rPr lang="cs-CZ" sz="2100" i="1" u="sng" smtClean="0"/>
              <a:t>pan</a:t>
            </a:r>
            <a:r>
              <a:rPr lang="cs-CZ" sz="2100" i="1" u="sng" smtClean="0">
                <a:solidFill>
                  <a:srgbClr val="0070C0"/>
                </a:solidFill>
              </a:rPr>
              <a:t>u</a:t>
            </a:r>
            <a:r>
              <a:rPr lang="cs-CZ" sz="2100" i="1" u="sng" smtClean="0"/>
              <a:t> Novák</a:t>
            </a:r>
            <a:r>
              <a:rPr lang="cs-CZ" sz="2100" i="1" u="sng" smtClean="0">
                <a:solidFill>
                  <a:srgbClr val="0070C0"/>
                </a:solidFill>
              </a:rPr>
              <a:t>ovi</a:t>
            </a:r>
            <a:r>
              <a:rPr lang="cs-CZ" sz="2100" i="1" smtClean="0"/>
              <a:t> léky každé 3 hodiny.</a:t>
            </a:r>
          </a:p>
          <a:p>
            <a:pPr marL="547688" lvl="1" indent="-273050" eaLnBrk="1" hangingPunct="1">
              <a:lnSpc>
                <a:spcPct val="70000"/>
              </a:lnSpc>
            </a:pPr>
            <a:endParaRPr lang="cs-CZ" sz="2100" i="1" smtClean="0"/>
          </a:p>
          <a:p>
            <a:pPr marL="547688" lvl="1" indent="-273050" eaLnBrk="1" hangingPunct="1">
              <a:lnSpc>
                <a:spcPct val="70000"/>
              </a:lnSpc>
            </a:pPr>
            <a:r>
              <a:rPr lang="cs-CZ" sz="2100" b="1" smtClean="0"/>
              <a:t>kupovat/koupit</a:t>
            </a:r>
            <a:r>
              <a:rPr lang="cs-CZ" sz="2100" smtClean="0"/>
              <a:t/>
            </a:r>
            <a:br>
              <a:rPr lang="cs-CZ" sz="2100" smtClean="0"/>
            </a:br>
            <a:r>
              <a:rPr lang="cs-CZ" sz="2100" i="1" smtClean="0"/>
              <a:t>Budou Vánoce,</a:t>
            </a:r>
            <a:r>
              <a:rPr lang="cs-CZ" sz="2100" smtClean="0"/>
              <a:t> k</a:t>
            </a:r>
            <a:r>
              <a:rPr lang="cs-CZ" sz="2100" i="1" smtClean="0"/>
              <a:t>oupím </a:t>
            </a:r>
            <a:r>
              <a:rPr lang="cs-CZ" sz="2100" i="1" u="sng" smtClean="0"/>
              <a:t>tatínk</a:t>
            </a:r>
            <a:r>
              <a:rPr lang="cs-CZ" sz="2100" i="1" u="sng" smtClean="0">
                <a:solidFill>
                  <a:srgbClr val="0070C0"/>
                </a:solidFill>
              </a:rPr>
              <a:t>ovi</a:t>
            </a:r>
            <a:r>
              <a:rPr lang="cs-CZ" sz="2100" i="1" smtClean="0"/>
              <a:t> cigarety a </a:t>
            </a:r>
            <a:r>
              <a:rPr lang="cs-CZ" sz="2100" i="1" u="sng" smtClean="0"/>
              <a:t>mamin</a:t>
            </a:r>
            <a:r>
              <a:rPr lang="cs-CZ" sz="2100" i="1" u="sng" smtClean="0">
                <a:solidFill>
                  <a:srgbClr val="FF0000"/>
                </a:solidFill>
              </a:rPr>
              <a:t>ce</a:t>
            </a:r>
            <a:r>
              <a:rPr lang="cs-CZ" sz="2100" i="1" smtClean="0"/>
              <a:t> vodku, má ji ráda.</a:t>
            </a:r>
          </a:p>
          <a:p>
            <a:pPr marL="547688" lvl="1" indent="-273050" eaLnBrk="1" hangingPunct="1">
              <a:lnSpc>
                <a:spcPct val="70000"/>
              </a:lnSpc>
            </a:pPr>
            <a:endParaRPr lang="cs-CZ" sz="2100" i="1" smtClean="0"/>
          </a:p>
          <a:p>
            <a:pPr marL="547688" lvl="1" indent="-273050" eaLnBrk="1" hangingPunct="1">
              <a:lnSpc>
                <a:spcPct val="70000"/>
              </a:lnSpc>
            </a:pPr>
            <a:r>
              <a:rPr lang="cs-CZ" sz="2100" b="1" smtClean="0"/>
              <a:t>pomáhat/pomoct (help)</a:t>
            </a:r>
            <a:r>
              <a:rPr lang="cs-CZ" sz="2100" smtClean="0"/>
              <a:t/>
            </a:r>
            <a:br>
              <a:rPr lang="cs-CZ" sz="2100" smtClean="0"/>
            </a:br>
            <a:r>
              <a:rPr lang="cs-CZ" sz="2100" i="1" smtClean="0"/>
              <a:t>Pomůžu </a:t>
            </a:r>
            <a:r>
              <a:rPr lang="cs-CZ" sz="2100" i="1" u="sng" smtClean="0"/>
              <a:t>pacient</a:t>
            </a:r>
            <a:r>
              <a:rPr lang="cs-CZ" sz="2100" i="1" u="sng" smtClean="0">
                <a:solidFill>
                  <a:srgbClr val="0070C0"/>
                </a:solidFill>
              </a:rPr>
              <a:t>ovi</a:t>
            </a:r>
            <a:r>
              <a:rPr lang="cs-CZ" sz="2100" i="1" smtClean="0"/>
              <a:t> s oblékáním. Pomáhám </a:t>
            </a:r>
            <a:r>
              <a:rPr lang="cs-CZ" sz="2100" i="1" u="sng" smtClean="0"/>
              <a:t>kamarád</a:t>
            </a:r>
            <a:r>
              <a:rPr lang="cs-CZ" sz="2100" i="1" u="sng" smtClean="0">
                <a:solidFill>
                  <a:srgbClr val="FF0000"/>
                </a:solidFill>
              </a:rPr>
              <a:t>ce</a:t>
            </a:r>
            <a:r>
              <a:rPr lang="cs-CZ" sz="2100" i="1" smtClean="0"/>
              <a:t> s úkolem.</a:t>
            </a:r>
          </a:p>
          <a:p>
            <a:pPr marL="547688" lvl="1" indent="-273050" eaLnBrk="1" hangingPunct="1">
              <a:lnSpc>
                <a:spcPct val="70000"/>
              </a:lnSpc>
            </a:pPr>
            <a:endParaRPr lang="cs-CZ" sz="2100" i="1" smtClean="0"/>
          </a:p>
          <a:p>
            <a:pPr marL="547688" lvl="1" indent="-273050" eaLnBrk="1" hangingPunct="1">
              <a:lnSpc>
                <a:spcPct val="70000"/>
              </a:lnSpc>
            </a:pPr>
            <a:r>
              <a:rPr lang="cs-CZ" sz="2100" b="1" smtClean="0"/>
              <a:t>posílat/poslat (send)</a:t>
            </a:r>
            <a:r>
              <a:rPr lang="cs-CZ" sz="2100" smtClean="0"/>
              <a:t/>
            </a:r>
            <a:br>
              <a:rPr lang="cs-CZ" sz="2100" smtClean="0"/>
            </a:br>
            <a:r>
              <a:rPr lang="cs-CZ" sz="2100" i="1" smtClean="0"/>
              <a:t>Pošlu učitel</a:t>
            </a:r>
            <a:r>
              <a:rPr lang="cs-CZ" sz="2100" i="1" smtClean="0">
                <a:solidFill>
                  <a:srgbClr val="0070C0"/>
                </a:solidFill>
              </a:rPr>
              <a:t>i</a:t>
            </a:r>
            <a:r>
              <a:rPr lang="cs-CZ" sz="2100" i="1" smtClean="0"/>
              <a:t> email. Poslal jsem mamin</a:t>
            </a:r>
            <a:r>
              <a:rPr lang="cs-CZ" sz="2100" i="1" smtClean="0">
                <a:solidFill>
                  <a:srgbClr val="FF0000"/>
                </a:solidFill>
              </a:rPr>
              <a:t>ce</a:t>
            </a:r>
            <a:r>
              <a:rPr lang="cs-CZ" sz="2100" i="1" smtClean="0"/>
              <a:t> esemesku.</a:t>
            </a:r>
          </a:p>
          <a:p>
            <a:pPr marL="547688" lvl="1" indent="-273050" eaLnBrk="1" hangingPunct="1">
              <a:lnSpc>
                <a:spcPct val="70000"/>
              </a:lnSpc>
            </a:pPr>
            <a:endParaRPr lang="cs-CZ" sz="2100" smtClean="0"/>
          </a:p>
          <a:p>
            <a:pPr marL="547688" lvl="1" indent="-273050" eaLnBrk="1" hangingPunct="1">
              <a:lnSpc>
                <a:spcPct val="70000"/>
              </a:lnSpc>
            </a:pPr>
            <a:r>
              <a:rPr lang="cs-CZ" sz="2100" b="1" smtClean="0"/>
              <a:t>vysvětlovat/vysvětlit (explain)</a:t>
            </a:r>
            <a:r>
              <a:rPr lang="cs-CZ" sz="2100" smtClean="0"/>
              <a:t/>
            </a:r>
            <a:br>
              <a:rPr lang="cs-CZ" sz="2100" smtClean="0"/>
            </a:br>
            <a:r>
              <a:rPr lang="cs-CZ" sz="2100" i="1" smtClean="0"/>
              <a:t>Doktor vysvětluje pacientovi, co bude dělat.</a:t>
            </a:r>
            <a:r>
              <a:rPr lang="cs-CZ" sz="2100" smtClean="0"/>
              <a:t/>
            </a:r>
            <a:br>
              <a:rPr lang="cs-CZ" sz="2100" smtClean="0"/>
            </a:br>
            <a:endParaRPr lang="cs-CZ" sz="2100" smtClean="0"/>
          </a:p>
        </p:txBody>
      </p:sp>
    </p:spTree>
  </p:cSld>
  <p:clrMapOvr>
    <a:masterClrMapping/>
  </p:clrMapOvr>
  <p:transition spd="med"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Forms: masculines inanimates and neutres (nouns) — typical</a:t>
            </a:r>
          </a:p>
        </p:txBody>
      </p:sp>
      <p:sp>
        <p:nvSpPr>
          <p:cNvPr id="24578" name="Zástupný symbol pro obsah 2"/>
          <p:cNvSpPr>
            <a:spLocks noGrp="1"/>
          </p:cNvSpPr>
          <p:nvPr>
            <p:ph sz="half" idx="1"/>
          </p:nvPr>
        </p:nvSpPr>
        <p:spPr>
          <a:xfrm>
            <a:off x="679450" y="2019300"/>
            <a:ext cx="5167313" cy="4110038"/>
          </a:xfrm>
        </p:spPr>
        <p:txBody>
          <a:bodyPr/>
          <a:lstStyle/>
          <a:p>
            <a:r>
              <a:rPr lang="cs-CZ" smtClean="0"/>
              <a:t>Mám problémy kvůli…</a:t>
            </a:r>
          </a:p>
          <a:p>
            <a:pPr lvl="1"/>
            <a:r>
              <a:rPr lang="cs-CZ" smtClean="0"/>
              <a:t>alkohol</a:t>
            </a:r>
            <a:r>
              <a:rPr lang="cs-CZ" smtClean="0">
                <a:solidFill>
                  <a:srgbClr val="0070C0"/>
                </a:solidFill>
              </a:rPr>
              <a:t>u</a:t>
            </a:r>
            <a:r>
              <a:rPr lang="cs-CZ" smtClean="0"/>
              <a:t> &lt; alkohol</a:t>
            </a:r>
          </a:p>
          <a:p>
            <a:pPr lvl="1"/>
            <a:r>
              <a:rPr lang="cs-CZ" smtClean="0"/>
              <a:t>piv</a:t>
            </a:r>
            <a:r>
              <a:rPr lang="cs-CZ" smtClean="0">
                <a:solidFill>
                  <a:srgbClr val="00B050"/>
                </a:solidFill>
              </a:rPr>
              <a:t>u</a:t>
            </a:r>
            <a:r>
              <a:rPr lang="cs-CZ" smtClean="0"/>
              <a:t> &lt; piv</a:t>
            </a:r>
            <a:r>
              <a:rPr lang="cs-CZ" smtClean="0">
                <a:solidFill>
                  <a:srgbClr val="00B050"/>
                </a:solidFill>
              </a:rPr>
              <a:t>o</a:t>
            </a:r>
          </a:p>
          <a:p>
            <a:pPr lvl="1"/>
            <a:endParaRPr lang="cs-CZ" smtClean="0"/>
          </a:p>
          <a:p>
            <a:r>
              <a:rPr lang="cs-CZ" smtClean="0"/>
              <a:t>Jsem v nemocnici kvůli</a:t>
            </a:r>
          </a:p>
          <a:p>
            <a:pPr lvl="1"/>
            <a:r>
              <a:rPr lang="cs-CZ" smtClean="0"/>
              <a:t>žaludk</a:t>
            </a:r>
            <a:r>
              <a:rPr lang="cs-CZ" smtClean="0">
                <a:solidFill>
                  <a:srgbClr val="0070C0"/>
                </a:solidFill>
              </a:rPr>
              <a:t>u</a:t>
            </a:r>
            <a:r>
              <a:rPr lang="cs-CZ" smtClean="0"/>
              <a:t> &lt; žalud</a:t>
            </a:r>
            <a:r>
              <a:rPr lang="cs-CZ" u="sng" smtClean="0"/>
              <a:t>e</a:t>
            </a:r>
            <a:r>
              <a:rPr lang="cs-CZ" smtClean="0"/>
              <a:t>k</a:t>
            </a:r>
          </a:p>
          <a:p>
            <a:pPr lvl="1"/>
            <a:r>
              <a:rPr lang="cs-CZ" smtClean="0"/>
              <a:t>břich</a:t>
            </a:r>
            <a:r>
              <a:rPr lang="cs-CZ" smtClean="0">
                <a:solidFill>
                  <a:srgbClr val="00B050"/>
                </a:solidFill>
              </a:rPr>
              <a:t>u</a:t>
            </a:r>
            <a:r>
              <a:rPr lang="cs-CZ" smtClean="0"/>
              <a:t> &lt; břich</a:t>
            </a:r>
            <a:r>
              <a:rPr lang="cs-CZ" smtClean="0">
                <a:solidFill>
                  <a:srgbClr val="00B050"/>
                </a:solidFill>
              </a:rPr>
              <a:t>o</a:t>
            </a:r>
          </a:p>
          <a:p>
            <a:endParaRPr lang="cs-CZ" smtClean="0"/>
          </a:p>
        </p:txBody>
      </p:sp>
      <p:sp>
        <p:nvSpPr>
          <p:cNvPr id="24579" name="Zástupný symbol pro obsah 4"/>
          <p:cNvSpPr>
            <a:spLocks noGrp="1"/>
          </p:cNvSpPr>
          <p:nvPr>
            <p:ph sz="half" idx="2"/>
          </p:nvPr>
        </p:nvSpPr>
        <p:spPr>
          <a:xfrm>
            <a:off x="6297613" y="2019300"/>
            <a:ext cx="5167312" cy="4110038"/>
          </a:xfrm>
        </p:spPr>
        <p:txBody>
          <a:bodyPr/>
          <a:lstStyle/>
          <a:p>
            <a:pPr marL="0" indent="0">
              <a:buFont typeface="Wingdings" pitchFamily="2" charset="2"/>
              <a:buNone/>
            </a:pPr>
            <a:r>
              <a:rPr lang="cs-CZ" sz="8800" smtClean="0"/>
              <a:t>+</a:t>
            </a:r>
            <a:r>
              <a:rPr lang="cs-CZ" sz="8800" smtClean="0">
                <a:solidFill>
                  <a:srgbClr val="0070C0"/>
                </a:solidFill>
              </a:rPr>
              <a:t>U</a:t>
            </a:r>
            <a:r>
              <a:rPr lang="cs-CZ" sz="8800" smtClean="0"/>
              <a:t> / </a:t>
            </a:r>
            <a:r>
              <a:rPr lang="cs-CZ" sz="8800" smtClean="0">
                <a:solidFill>
                  <a:srgbClr val="00B050"/>
                </a:solidFill>
              </a:rPr>
              <a:t>U</a:t>
            </a:r>
            <a:r>
              <a:rPr lang="cs-CZ" sz="8800" smtClean="0"/>
              <a:t> &lt; </a:t>
            </a:r>
            <a:r>
              <a:rPr lang="cs-CZ" sz="8800" smtClean="0">
                <a:solidFill>
                  <a:srgbClr val="00B050"/>
                </a:solidFill>
              </a:rPr>
              <a:t>O</a:t>
            </a:r>
          </a:p>
        </p:txBody>
      </p:sp>
    </p:spTree>
  </p:cSld>
  <p:clrMapOvr>
    <a:masterClrMapping/>
  </p:clrMapOvr>
  <p:transition spd="med"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Forms: masculines inanimates, neutres, feminines (nouns) — secondary</a:t>
            </a:r>
          </a:p>
        </p:txBody>
      </p:sp>
      <p:sp>
        <p:nvSpPr>
          <p:cNvPr id="25602" name="Zástupný symbol pro obsah 2"/>
          <p:cNvSpPr>
            <a:spLocks noGrp="1"/>
          </p:cNvSpPr>
          <p:nvPr>
            <p:ph sz="half" idx="1"/>
          </p:nvPr>
        </p:nvSpPr>
        <p:spPr>
          <a:xfrm>
            <a:off x="679450" y="2019300"/>
            <a:ext cx="5167313" cy="4110038"/>
          </a:xfrm>
        </p:spPr>
        <p:txBody>
          <a:bodyPr/>
          <a:lstStyle/>
          <a:p>
            <a:r>
              <a:rPr lang="cs-CZ" smtClean="0"/>
              <a:t>Mám problémy kvůli…</a:t>
            </a:r>
          </a:p>
          <a:p>
            <a:pPr lvl="1"/>
            <a:r>
              <a:rPr lang="cs-CZ" smtClean="0"/>
              <a:t>čaj</a:t>
            </a:r>
            <a:r>
              <a:rPr lang="cs-CZ" smtClean="0">
                <a:solidFill>
                  <a:srgbClr val="0070C0"/>
                </a:solidFill>
              </a:rPr>
              <a:t>i</a:t>
            </a:r>
            <a:r>
              <a:rPr lang="cs-CZ" smtClean="0"/>
              <a:t> &lt; čaj</a:t>
            </a:r>
          </a:p>
          <a:p>
            <a:pPr lvl="1"/>
            <a:r>
              <a:rPr lang="cs-CZ" smtClean="0"/>
              <a:t>srdc</a:t>
            </a:r>
            <a:r>
              <a:rPr lang="cs-CZ" smtClean="0">
                <a:solidFill>
                  <a:srgbClr val="00B050"/>
                </a:solidFill>
              </a:rPr>
              <a:t>i</a:t>
            </a:r>
            <a:r>
              <a:rPr lang="cs-CZ" smtClean="0"/>
              <a:t> &lt; srdc</a:t>
            </a:r>
            <a:r>
              <a:rPr lang="cs-CZ" smtClean="0">
                <a:solidFill>
                  <a:srgbClr val="00B050"/>
                </a:solidFill>
              </a:rPr>
              <a:t>e</a:t>
            </a:r>
          </a:p>
          <a:p>
            <a:pPr lvl="1"/>
            <a:endParaRPr lang="cs-CZ" smtClean="0"/>
          </a:p>
          <a:p>
            <a:r>
              <a:rPr lang="cs-CZ" smtClean="0"/>
              <a:t>Jsem v nemocnici kvůli</a:t>
            </a:r>
          </a:p>
          <a:p>
            <a:pPr lvl="1"/>
            <a:r>
              <a:rPr lang="cs-CZ" smtClean="0"/>
              <a:t>alergi</a:t>
            </a:r>
            <a:r>
              <a:rPr lang="cs-CZ" smtClean="0">
                <a:solidFill>
                  <a:srgbClr val="C00000"/>
                </a:solidFill>
              </a:rPr>
              <a:t>i</a:t>
            </a:r>
            <a:r>
              <a:rPr lang="cs-CZ" smtClean="0"/>
              <a:t> &lt; alergi</a:t>
            </a:r>
            <a:r>
              <a:rPr lang="cs-CZ" smtClean="0">
                <a:solidFill>
                  <a:srgbClr val="C00000"/>
                </a:solidFill>
              </a:rPr>
              <a:t>e</a:t>
            </a:r>
          </a:p>
          <a:p>
            <a:pPr lvl="1"/>
            <a:r>
              <a:rPr lang="cs-CZ" smtClean="0"/>
              <a:t>nemoc</a:t>
            </a:r>
            <a:r>
              <a:rPr lang="cs-CZ" smtClean="0">
                <a:solidFill>
                  <a:srgbClr val="C00000"/>
                </a:solidFill>
              </a:rPr>
              <a:t>i</a:t>
            </a:r>
            <a:r>
              <a:rPr lang="cs-CZ" smtClean="0"/>
              <a:t> &lt; nemoc</a:t>
            </a:r>
          </a:p>
          <a:p>
            <a:pPr lvl="1"/>
            <a:r>
              <a:rPr lang="cs-CZ" smtClean="0"/>
              <a:t>bolest</a:t>
            </a:r>
            <a:r>
              <a:rPr lang="cs-CZ" smtClean="0">
                <a:solidFill>
                  <a:srgbClr val="C00000"/>
                </a:solidFill>
              </a:rPr>
              <a:t>i</a:t>
            </a:r>
            <a:r>
              <a:rPr lang="cs-CZ" smtClean="0"/>
              <a:t> &lt; bolest</a:t>
            </a:r>
          </a:p>
          <a:p>
            <a:endParaRPr lang="cs-CZ" smtClean="0"/>
          </a:p>
        </p:txBody>
      </p:sp>
      <p:sp>
        <p:nvSpPr>
          <p:cNvPr id="25603" name="Zástupný symbol pro obsah 4"/>
          <p:cNvSpPr>
            <a:spLocks noGrp="1"/>
          </p:cNvSpPr>
          <p:nvPr>
            <p:ph sz="half" idx="2"/>
          </p:nvPr>
        </p:nvSpPr>
        <p:spPr>
          <a:xfrm>
            <a:off x="5846763" y="2019300"/>
            <a:ext cx="5618162" cy="4110038"/>
          </a:xfrm>
        </p:spPr>
        <p:txBody>
          <a:bodyPr/>
          <a:lstStyle/>
          <a:p>
            <a:pPr marL="0" indent="0">
              <a:buFont typeface="Wingdings" pitchFamily="2" charset="2"/>
              <a:buNone/>
            </a:pPr>
            <a:r>
              <a:rPr lang="cs-CZ" sz="8800" smtClean="0"/>
              <a:t>+</a:t>
            </a:r>
            <a:r>
              <a:rPr lang="cs-CZ" sz="8800" smtClean="0">
                <a:solidFill>
                  <a:srgbClr val="0070C0"/>
                </a:solidFill>
              </a:rPr>
              <a:t>I</a:t>
            </a:r>
            <a:r>
              <a:rPr lang="cs-CZ" sz="8800" smtClean="0"/>
              <a:t> / </a:t>
            </a:r>
            <a:r>
              <a:rPr lang="cs-CZ" sz="8800" smtClean="0">
                <a:solidFill>
                  <a:srgbClr val="00B050"/>
                </a:solidFill>
              </a:rPr>
              <a:t>I</a:t>
            </a:r>
            <a:r>
              <a:rPr lang="cs-CZ" sz="8800" smtClean="0"/>
              <a:t> &lt; </a:t>
            </a:r>
            <a:r>
              <a:rPr lang="cs-CZ" sz="8800" smtClean="0">
                <a:solidFill>
                  <a:srgbClr val="00B050"/>
                </a:solidFill>
              </a:rPr>
              <a:t>E</a:t>
            </a:r>
          </a:p>
          <a:p>
            <a:pPr marL="0" indent="0">
              <a:buFont typeface="Wingdings" pitchFamily="2" charset="2"/>
              <a:buNone/>
            </a:pPr>
            <a:r>
              <a:rPr lang="cs-CZ" sz="8800" smtClean="0">
                <a:solidFill>
                  <a:srgbClr val="C00000"/>
                </a:solidFill>
              </a:rPr>
              <a:t>I</a:t>
            </a:r>
            <a:r>
              <a:rPr lang="cs-CZ" sz="8800" smtClean="0">
                <a:solidFill>
                  <a:srgbClr val="00B050"/>
                </a:solidFill>
              </a:rPr>
              <a:t> </a:t>
            </a:r>
            <a:r>
              <a:rPr lang="cs-CZ" sz="8800" smtClean="0"/>
              <a:t>&lt;</a:t>
            </a:r>
            <a:r>
              <a:rPr lang="cs-CZ" sz="8800" smtClean="0">
                <a:solidFill>
                  <a:srgbClr val="00B050"/>
                </a:solidFill>
              </a:rPr>
              <a:t> </a:t>
            </a:r>
            <a:r>
              <a:rPr lang="cs-CZ" sz="8800" smtClean="0">
                <a:solidFill>
                  <a:srgbClr val="C00000"/>
                </a:solidFill>
              </a:rPr>
              <a:t>E     I &lt; ∅</a:t>
            </a:r>
          </a:p>
        </p:txBody>
      </p:sp>
    </p:spTree>
  </p:cSld>
  <p:clrMapOvr>
    <a:masterClrMapping/>
  </p:clrMapOvr>
  <p:transition spd="med"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Forms: feminines (nouns) — typical</a:t>
            </a:r>
          </a:p>
        </p:txBody>
      </p:sp>
      <p:sp>
        <p:nvSpPr>
          <p:cNvPr id="26626" name="Zástupný symbol pro obsah 2"/>
          <p:cNvSpPr>
            <a:spLocks noGrp="1"/>
          </p:cNvSpPr>
          <p:nvPr>
            <p:ph sz="half" idx="1"/>
          </p:nvPr>
        </p:nvSpPr>
        <p:spPr>
          <a:xfrm>
            <a:off x="679450" y="2019300"/>
            <a:ext cx="5167313" cy="4110038"/>
          </a:xfrm>
        </p:spPr>
        <p:txBody>
          <a:bodyPr/>
          <a:lstStyle/>
          <a:p>
            <a:r>
              <a:rPr lang="cs-CZ" smtClean="0"/>
              <a:t>Mám problémy kvůli…</a:t>
            </a:r>
          </a:p>
          <a:p>
            <a:pPr lvl="1"/>
            <a:r>
              <a:rPr lang="cs-CZ" smtClean="0"/>
              <a:t>kamarád</a:t>
            </a:r>
            <a:r>
              <a:rPr lang="cs-CZ" smtClean="0">
                <a:solidFill>
                  <a:srgbClr val="C00000"/>
                </a:solidFill>
              </a:rPr>
              <a:t>ce</a:t>
            </a:r>
            <a:r>
              <a:rPr lang="cs-CZ" smtClean="0"/>
              <a:t> &lt; kamarád</a:t>
            </a:r>
            <a:r>
              <a:rPr lang="cs-CZ" smtClean="0">
                <a:solidFill>
                  <a:srgbClr val="C00000"/>
                </a:solidFill>
              </a:rPr>
              <a:t>ka</a:t>
            </a:r>
          </a:p>
          <a:p>
            <a:pPr lvl="1"/>
            <a:r>
              <a:rPr lang="cs-CZ" smtClean="0"/>
              <a:t>sest</a:t>
            </a:r>
            <a:r>
              <a:rPr lang="cs-CZ" smtClean="0">
                <a:solidFill>
                  <a:srgbClr val="C00000"/>
                </a:solidFill>
              </a:rPr>
              <a:t>ře</a:t>
            </a:r>
            <a:r>
              <a:rPr lang="cs-CZ" smtClean="0"/>
              <a:t> &lt; sest</a:t>
            </a:r>
            <a:r>
              <a:rPr lang="cs-CZ" smtClean="0">
                <a:solidFill>
                  <a:srgbClr val="C00000"/>
                </a:solidFill>
              </a:rPr>
              <a:t>ra</a:t>
            </a:r>
          </a:p>
          <a:p>
            <a:pPr lvl="1"/>
            <a:r>
              <a:rPr lang="cs-CZ" smtClean="0"/>
              <a:t>no</a:t>
            </a:r>
            <a:r>
              <a:rPr lang="cs-CZ" smtClean="0">
                <a:solidFill>
                  <a:srgbClr val="C00000"/>
                </a:solidFill>
              </a:rPr>
              <a:t>ze</a:t>
            </a:r>
            <a:r>
              <a:rPr lang="cs-CZ" smtClean="0"/>
              <a:t> &lt; no</a:t>
            </a:r>
            <a:r>
              <a:rPr lang="cs-CZ" smtClean="0">
                <a:solidFill>
                  <a:srgbClr val="C00000"/>
                </a:solidFill>
              </a:rPr>
              <a:t>ha</a:t>
            </a:r>
          </a:p>
          <a:p>
            <a:pPr lvl="1"/>
            <a:endParaRPr lang="cs-CZ" smtClean="0"/>
          </a:p>
          <a:p>
            <a:r>
              <a:rPr lang="cs-CZ" smtClean="0"/>
              <a:t>Jsem v nemocnici kvůli</a:t>
            </a:r>
          </a:p>
          <a:p>
            <a:pPr lvl="1"/>
            <a:r>
              <a:rPr lang="cs-CZ" smtClean="0"/>
              <a:t>rakovin</a:t>
            </a:r>
            <a:r>
              <a:rPr lang="cs-CZ" smtClean="0">
                <a:solidFill>
                  <a:srgbClr val="C00000"/>
                </a:solidFill>
              </a:rPr>
              <a:t>ě</a:t>
            </a:r>
            <a:r>
              <a:rPr lang="cs-CZ" smtClean="0"/>
              <a:t> &lt; rakovin</a:t>
            </a:r>
            <a:r>
              <a:rPr lang="cs-CZ" smtClean="0">
                <a:solidFill>
                  <a:srgbClr val="C00000"/>
                </a:solidFill>
              </a:rPr>
              <a:t>a</a:t>
            </a:r>
          </a:p>
          <a:p>
            <a:pPr lvl="1"/>
            <a:r>
              <a:rPr lang="cs-CZ" smtClean="0"/>
              <a:t>zácp</a:t>
            </a:r>
            <a:r>
              <a:rPr lang="cs-CZ" smtClean="0">
                <a:solidFill>
                  <a:srgbClr val="C00000"/>
                </a:solidFill>
              </a:rPr>
              <a:t>ě</a:t>
            </a:r>
            <a:r>
              <a:rPr lang="cs-CZ" smtClean="0"/>
              <a:t> &lt; zácp</a:t>
            </a:r>
            <a:r>
              <a:rPr lang="cs-CZ" smtClean="0">
                <a:solidFill>
                  <a:srgbClr val="C00000"/>
                </a:solidFill>
              </a:rPr>
              <a:t>a</a:t>
            </a:r>
          </a:p>
          <a:p>
            <a:pPr lvl="1"/>
            <a:r>
              <a:rPr lang="cs-CZ" smtClean="0"/>
              <a:t>vad</a:t>
            </a:r>
            <a:r>
              <a:rPr lang="cs-CZ" smtClean="0">
                <a:solidFill>
                  <a:srgbClr val="C00000"/>
                </a:solidFill>
              </a:rPr>
              <a:t>ě</a:t>
            </a:r>
            <a:r>
              <a:rPr lang="cs-CZ" smtClean="0"/>
              <a:t> &lt; vad</a:t>
            </a:r>
            <a:r>
              <a:rPr lang="cs-CZ" smtClean="0">
                <a:solidFill>
                  <a:srgbClr val="C00000"/>
                </a:solidFill>
              </a:rPr>
              <a:t>a</a:t>
            </a:r>
          </a:p>
          <a:p>
            <a:endParaRPr lang="cs-CZ" smtClean="0"/>
          </a:p>
        </p:txBody>
      </p:sp>
      <p:sp>
        <p:nvSpPr>
          <p:cNvPr id="26627" name="Zástupný symbol pro obsah 4"/>
          <p:cNvSpPr>
            <a:spLocks noGrp="1"/>
          </p:cNvSpPr>
          <p:nvPr>
            <p:ph sz="half" idx="2"/>
          </p:nvPr>
        </p:nvSpPr>
        <p:spPr>
          <a:xfrm>
            <a:off x="5846763" y="2019300"/>
            <a:ext cx="5618162" cy="4110038"/>
          </a:xfrm>
        </p:spPr>
        <p:txBody>
          <a:bodyPr/>
          <a:lstStyle/>
          <a:p>
            <a:pPr marL="0" indent="0">
              <a:buFont typeface="Wingdings" pitchFamily="2" charset="2"/>
              <a:buNone/>
            </a:pPr>
            <a:r>
              <a:rPr lang="cs-CZ" sz="6000" smtClean="0">
                <a:solidFill>
                  <a:srgbClr val="C00000"/>
                </a:solidFill>
              </a:rPr>
              <a:t>CE</a:t>
            </a:r>
            <a:r>
              <a:rPr lang="cs-CZ" sz="6000" smtClean="0">
                <a:solidFill>
                  <a:srgbClr val="00B050"/>
                </a:solidFill>
              </a:rPr>
              <a:t> </a:t>
            </a:r>
            <a:r>
              <a:rPr lang="cs-CZ" sz="6000" smtClean="0"/>
              <a:t>&lt;</a:t>
            </a:r>
            <a:r>
              <a:rPr lang="cs-CZ" sz="6000" smtClean="0">
                <a:solidFill>
                  <a:srgbClr val="00B050"/>
                </a:solidFill>
              </a:rPr>
              <a:t> </a:t>
            </a:r>
            <a:r>
              <a:rPr lang="cs-CZ" sz="6000" smtClean="0">
                <a:solidFill>
                  <a:srgbClr val="C00000"/>
                </a:solidFill>
              </a:rPr>
              <a:t>KA</a:t>
            </a:r>
          </a:p>
          <a:p>
            <a:pPr marL="0" indent="0">
              <a:buFont typeface="Wingdings" pitchFamily="2" charset="2"/>
              <a:buNone/>
            </a:pPr>
            <a:r>
              <a:rPr lang="cs-CZ" sz="6000" smtClean="0">
                <a:solidFill>
                  <a:srgbClr val="C00000"/>
                </a:solidFill>
              </a:rPr>
              <a:t>ŘE</a:t>
            </a:r>
            <a:r>
              <a:rPr lang="cs-CZ" sz="6000" smtClean="0">
                <a:solidFill>
                  <a:srgbClr val="00B050"/>
                </a:solidFill>
              </a:rPr>
              <a:t> </a:t>
            </a:r>
            <a:r>
              <a:rPr lang="cs-CZ" sz="6000" smtClean="0"/>
              <a:t>&lt;</a:t>
            </a:r>
            <a:r>
              <a:rPr lang="cs-CZ" sz="6000" smtClean="0">
                <a:solidFill>
                  <a:srgbClr val="00B050"/>
                </a:solidFill>
              </a:rPr>
              <a:t> </a:t>
            </a:r>
            <a:r>
              <a:rPr lang="cs-CZ" sz="6000" smtClean="0">
                <a:solidFill>
                  <a:srgbClr val="C00000"/>
                </a:solidFill>
              </a:rPr>
              <a:t>RA</a:t>
            </a:r>
          </a:p>
          <a:p>
            <a:pPr marL="0" indent="0">
              <a:buFont typeface="Wingdings" pitchFamily="2" charset="2"/>
              <a:buNone/>
            </a:pPr>
            <a:r>
              <a:rPr lang="cs-CZ" sz="6000" smtClean="0">
                <a:solidFill>
                  <a:srgbClr val="C00000"/>
                </a:solidFill>
              </a:rPr>
              <a:t>ZE</a:t>
            </a:r>
            <a:r>
              <a:rPr lang="cs-CZ" sz="6000" smtClean="0">
                <a:solidFill>
                  <a:srgbClr val="00B050"/>
                </a:solidFill>
              </a:rPr>
              <a:t> </a:t>
            </a:r>
            <a:r>
              <a:rPr lang="cs-CZ" sz="6000" smtClean="0"/>
              <a:t>&lt;</a:t>
            </a:r>
            <a:r>
              <a:rPr lang="cs-CZ" sz="6000" smtClean="0">
                <a:solidFill>
                  <a:srgbClr val="00B050"/>
                </a:solidFill>
              </a:rPr>
              <a:t> </a:t>
            </a:r>
            <a:r>
              <a:rPr lang="cs-CZ" sz="6000" smtClean="0">
                <a:solidFill>
                  <a:srgbClr val="C00000"/>
                </a:solidFill>
              </a:rPr>
              <a:t>HA</a:t>
            </a:r>
          </a:p>
          <a:p>
            <a:pPr marL="0" indent="0">
              <a:buFont typeface="Wingdings" pitchFamily="2" charset="2"/>
              <a:buNone/>
            </a:pPr>
            <a:r>
              <a:rPr lang="cs-CZ" sz="6000" smtClean="0">
                <a:solidFill>
                  <a:srgbClr val="C00000"/>
                </a:solidFill>
              </a:rPr>
              <a:t>…Ě</a:t>
            </a:r>
            <a:r>
              <a:rPr lang="cs-CZ" sz="6000" smtClean="0">
                <a:solidFill>
                  <a:srgbClr val="00B050"/>
                </a:solidFill>
              </a:rPr>
              <a:t> </a:t>
            </a:r>
            <a:r>
              <a:rPr lang="cs-CZ" sz="6000" smtClean="0"/>
              <a:t>&lt;</a:t>
            </a:r>
            <a:r>
              <a:rPr lang="cs-CZ" sz="6000" smtClean="0">
                <a:solidFill>
                  <a:srgbClr val="00B050"/>
                </a:solidFill>
              </a:rPr>
              <a:t> </a:t>
            </a:r>
            <a:r>
              <a:rPr lang="cs-CZ" sz="6000" smtClean="0">
                <a:solidFill>
                  <a:srgbClr val="C00000"/>
                </a:solidFill>
              </a:rPr>
              <a:t>…A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Czech Language for Foreigners I</a:t>
            </a:r>
            <a:endParaRPr lang="cs-CZ"/>
          </a:p>
        </p:txBody>
      </p:sp>
    </p:spTree>
  </p:cSld>
  <p:clrMapOvr>
    <a:masterClrMapping/>
  </p:clrMapOvr>
  <p:transition spd="med"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Forms: masculines animates</a:t>
            </a:r>
          </a:p>
        </p:txBody>
      </p:sp>
      <p:sp>
        <p:nvSpPr>
          <p:cNvPr id="27650" name="Zástupný symbol pro obsah 2"/>
          <p:cNvSpPr>
            <a:spLocks noGrp="1"/>
          </p:cNvSpPr>
          <p:nvPr>
            <p:ph sz="half" idx="1"/>
          </p:nvPr>
        </p:nvSpPr>
        <p:spPr>
          <a:xfrm>
            <a:off x="679450" y="2019300"/>
            <a:ext cx="5167313" cy="4110038"/>
          </a:xfrm>
        </p:spPr>
        <p:txBody>
          <a:bodyPr/>
          <a:lstStyle/>
          <a:p>
            <a:r>
              <a:rPr lang="cs-CZ" smtClean="0"/>
              <a:t>Jdu k…</a:t>
            </a:r>
          </a:p>
          <a:p>
            <a:pPr lvl="1"/>
            <a:r>
              <a:rPr lang="cs-CZ" smtClean="0"/>
              <a:t>Petr</a:t>
            </a:r>
            <a:r>
              <a:rPr lang="cs-CZ" smtClean="0">
                <a:solidFill>
                  <a:srgbClr val="0070C0"/>
                </a:solidFill>
              </a:rPr>
              <a:t>ovi</a:t>
            </a:r>
            <a:r>
              <a:rPr lang="cs-CZ" smtClean="0"/>
              <a:t> &lt; Petr</a:t>
            </a:r>
          </a:p>
          <a:p>
            <a:pPr lvl="1"/>
            <a:r>
              <a:rPr lang="cs-CZ" smtClean="0"/>
              <a:t>doktor</a:t>
            </a:r>
            <a:r>
              <a:rPr lang="cs-CZ" smtClean="0">
                <a:solidFill>
                  <a:srgbClr val="0070C0"/>
                </a:solidFill>
              </a:rPr>
              <a:t>ovi </a:t>
            </a:r>
            <a:r>
              <a:rPr lang="cs-CZ" smtClean="0"/>
              <a:t>&lt; doktor</a:t>
            </a:r>
          </a:p>
          <a:p>
            <a:pPr lvl="1"/>
            <a:r>
              <a:rPr lang="cs-CZ" smtClean="0"/>
              <a:t>Ondřej</a:t>
            </a:r>
            <a:r>
              <a:rPr lang="cs-CZ" smtClean="0">
                <a:solidFill>
                  <a:srgbClr val="0070C0"/>
                </a:solidFill>
              </a:rPr>
              <a:t>ovi</a:t>
            </a:r>
            <a:r>
              <a:rPr lang="cs-CZ" smtClean="0"/>
              <a:t> &lt; Ondřej</a:t>
            </a:r>
          </a:p>
          <a:p>
            <a:pPr lvl="1"/>
            <a:r>
              <a:rPr lang="cs-CZ" smtClean="0"/>
              <a:t>lékař</a:t>
            </a:r>
            <a:r>
              <a:rPr lang="cs-CZ" smtClean="0">
                <a:solidFill>
                  <a:srgbClr val="0070C0"/>
                </a:solidFill>
              </a:rPr>
              <a:t>i </a:t>
            </a:r>
            <a:r>
              <a:rPr lang="cs-CZ" smtClean="0"/>
              <a:t>&lt; lékař</a:t>
            </a:r>
          </a:p>
          <a:p>
            <a:endParaRPr lang="cs-CZ" smtClean="0"/>
          </a:p>
          <a:p>
            <a:r>
              <a:rPr lang="cs-CZ" smtClean="0"/>
              <a:t>Jdu k Martin</a:t>
            </a:r>
            <a:r>
              <a:rPr lang="cs-CZ" smtClean="0">
                <a:solidFill>
                  <a:srgbClr val="0070C0"/>
                </a:solidFill>
              </a:rPr>
              <a:t>u</a:t>
            </a:r>
            <a:r>
              <a:rPr lang="cs-CZ" smtClean="0"/>
              <a:t> Punčochář</a:t>
            </a:r>
            <a:r>
              <a:rPr lang="cs-CZ" smtClean="0">
                <a:solidFill>
                  <a:srgbClr val="0070C0"/>
                </a:solidFill>
              </a:rPr>
              <a:t>ovi</a:t>
            </a:r>
            <a:r>
              <a:rPr lang="cs-CZ" smtClean="0"/>
              <a:t>.</a:t>
            </a:r>
          </a:p>
          <a:p>
            <a:r>
              <a:rPr lang="cs-CZ" smtClean="0"/>
              <a:t>Jdu k doktor</a:t>
            </a:r>
            <a:r>
              <a:rPr lang="cs-CZ" smtClean="0">
                <a:solidFill>
                  <a:srgbClr val="0070C0"/>
                </a:solidFill>
              </a:rPr>
              <a:t>u</a:t>
            </a:r>
            <a:r>
              <a:rPr lang="cs-CZ" smtClean="0"/>
              <a:t> Novák</a:t>
            </a:r>
            <a:r>
              <a:rPr lang="cs-CZ" smtClean="0">
                <a:solidFill>
                  <a:srgbClr val="0070C0"/>
                </a:solidFill>
              </a:rPr>
              <a:t>ovi</a:t>
            </a:r>
            <a:r>
              <a:rPr lang="cs-CZ" smtClean="0"/>
              <a:t>.</a:t>
            </a:r>
          </a:p>
          <a:p>
            <a:r>
              <a:rPr lang="cs-CZ" smtClean="0"/>
              <a:t>Jdu k Ondřej</a:t>
            </a:r>
            <a:r>
              <a:rPr lang="cs-CZ" smtClean="0">
                <a:solidFill>
                  <a:srgbClr val="0070C0"/>
                </a:solidFill>
              </a:rPr>
              <a:t>i</a:t>
            </a:r>
            <a:r>
              <a:rPr lang="cs-CZ" smtClean="0"/>
              <a:t> Novák</a:t>
            </a:r>
            <a:r>
              <a:rPr lang="cs-CZ" smtClean="0">
                <a:solidFill>
                  <a:srgbClr val="0070C0"/>
                </a:solidFill>
              </a:rPr>
              <a:t>ovi</a:t>
            </a:r>
            <a:r>
              <a:rPr lang="cs-CZ" smtClean="0"/>
              <a:t>.</a:t>
            </a:r>
          </a:p>
        </p:txBody>
      </p:sp>
      <p:sp>
        <p:nvSpPr>
          <p:cNvPr id="27651" name="Zástupný symbol pro obsah 4"/>
          <p:cNvSpPr>
            <a:spLocks noGrp="1"/>
          </p:cNvSpPr>
          <p:nvPr>
            <p:ph sz="half" idx="2"/>
          </p:nvPr>
        </p:nvSpPr>
        <p:spPr>
          <a:xfrm>
            <a:off x="5846763" y="2019300"/>
            <a:ext cx="3703637" cy="4110038"/>
          </a:xfrm>
        </p:spPr>
        <p:txBody>
          <a:bodyPr/>
          <a:lstStyle/>
          <a:p>
            <a:pPr marL="0" indent="0">
              <a:buFont typeface="Wingdings" pitchFamily="2" charset="2"/>
              <a:buNone/>
            </a:pPr>
            <a:r>
              <a:rPr lang="cs-CZ" sz="4000" smtClean="0">
                <a:solidFill>
                  <a:srgbClr val="0070C0"/>
                </a:solidFill>
              </a:rPr>
              <a:t>+OVI</a:t>
            </a:r>
          </a:p>
          <a:p>
            <a:pPr marL="0" indent="0">
              <a:buFont typeface="Wingdings" pitchFamily="2" charset="2"/>
              <a:buNone/>
            </a:pPr>
            <a:r>
              <a:rPr lang="cs-CZ" sz="4000" smtClean="0">
                <a:solidFill>
                  <a:srgbClr val="0070C0"/>
                </a:solidFill>
              </a:rPr>
              <a:t>+ I</a:t>
            </a:r>
          </a:p>
          <a:p>
            <a:pPr marL="0" indent="0">
              <a:buFont typeface="Wingdings" pitchFamily="2" charset="2"/>
              <a:buNone/>
            </a:pPr>
            <a:endParaRPr lang="cs-CZ" sz="4000" smtClean="0">
              <a:solidFill>
                <a:srgbClr val="0070C0"/>
              </a:solidFill>
            </a:endParaRPr>
          </a:p>
          <a:p>
            <a:pPr marL="0" indent="0">
              <a:buFont typeface="Wingdings" pitchFamily="2" charset="2"/>
              <a:buNone/>
            </a:pPr>
            <a:r>
              <a:rPr lang="cs-CZ" sz="4000" smtClean="0">
                <a:solidFill>
                  <a:srgbClr val="0070C0"/>
                </a:solidFill>
              </a:rPr>
              <a:t>(1) +U (2) + OVI</a:t>
            </a:r>
          </a:p>
          <a:p>
            <a:pPr marL="0" indent="0">
              <a:buFont typeface="Wingdings" pitchFamily="2" charset="2"/>
              <a:buNone/>
            </a:pPr>
            <a:endParaRPr lang="cs-CZ" sz="4000" smtClean="0">
              <a:solidFill>
                <a:srgbClr val="0070C0"/>
              </a:solidFill>
            </a:endParaRPr>
          </a:p>
          <a:p>
            <a:pPr marL="0" indent="0">
              <a:buFont typeface="Wingdings" pitchFamily="2" charset="2"/>
              <a:buNone/>
            </a:pPr>
            <a:r>
              <a:rPr lang="cs-CZ" sz="4000" smtClean="0">
                <a:solidFill>
                  <a:srgbClr val="0070C0"/>
                </a:solidFill>
              </a:rPr>
              <a:t>(1) +I (2) + OVI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Czech Language for Foreigners I</a:t>
            </a:r>
            <a:r>
              <a:rPr lang="cs-CZ" dirty="0"/>
              <a:t>II</a:t>
            </a:r>
          </a:p>
        </p:txBody>
      </p:sp>
    </p:spTree>
  </p:cSld>
  <p:clrMapOvr>
    <a:masterClrMapping/>
  </p:clrMapOvr>
  <p:transition spd="med"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Forms: adjectives</a:t>
            </a:r>
          </a:p>
        </p:txBody>
      </p:sp>
      <p:sp>
        <p:nvSpPr>
          <p:cNvPr id="28674" name="Zástupný symbol pro obsah 2"/>
          <p:cNvSpPr>
            <a:spLocks noGrp="1"/>
          </p:cNvSpPr>
          <p:nvPr>
            <p:ph sz="half" idx="1"/>
          </p:nvPr>
        </p:nvSpPr>
        <p:spPr>
          <a:xfrm>
            <a:off x="679450" y="2019300"/>
            <a:ext cx="5167313" cy="4110038"/>
          </a:xfrm>
        </p:spPr>
        <p:txBody>
          <a:bodyPr/>
          <a:lstStyle/>
          <a:p>
            <a:r>
              <a:rPr lang="cs-CZ" sz="2000" smtClean="0"/>
              <a:t>Jdu k…</a:t>
            </a:r>
          </a:p>
          <a:p>
            <a:pPr lvl="1"/>
            <a:r>
              <a:rPr lang="cs-CZ" sz="1800" u="sng" smtClean="0"/>
              <a:t>mlad</a:t>
            </a:r>
            <a:r>
              <a:rPr lang="cs-CZ" sz="1800" u="sng" smtClean="0">
                <a:solidFill>
                  <a:srgbClr val="0070C0"/>
                </a:solidFill>
              </a:rPr>
              <a:t>ému</a:t>
            </a:r>
            <a:r>
              <a:rPr lang="cs-CZ" sz="1800" smtClean="0"/>
              <a:t> student</a:t>
            </a:r>
            <a:r>
              <a:rPr lang="cs-CZ" sz="1800" smtClean="0">
                <a:solidFill>
                  <a:srgbClr val="0070C0"/>
                </a:solidFill>
              </a:rPr>
              <a:t>ovi</a:t>
            </a:r>
            <a:endParaRPr lang="cs-CZ" sz="1800" smtClean="0"/>
          </a:p>
          <a:p>
            <a:pPr lvl="1"/>
            <a:r>
              <a:rPr lang="cs-CZ" sz="1800" u="sng" smtClean="0"/>
              <a:t>inteligentn</a:t>
            </a:r>
            <a:r>
              <a:rPr lang="cs-CZ" sz="1800" u="sng" smtClean="0">
                <a:solidFill>
                  <a:srgbClr val="0070C0"/>
                </a:solidFill>
              </a:rPr>
              <a:t>ímu</a:t>
            </a:r>
            <a:r>
              <a:rPr lang="cs-CZ" sz="1800" smtClean="0"/>
              <a:t> doktor</a:t>
            </a:r>
            <a:r>
              <a:rPr lang="cs-CZ" sz="1800" smtClean="0">
                <a:solidFill>
                  <a:srgbClr val="0070C0"/>
                </a:solidFill>
              </a:rPr>
              <a:t>ovi</a:t>
            </a:r>
            <a:endParaRPr lang="cs-CZ" sz="1800" smtClean="0"/>
          </a:p>
          <a:p>
            <a:endParaRPr lang="cs-CZ" sz="2000" smtClean="0"/>
          </a:p>
          <a:p>
            <a:r>
              <a:rPr lang="cs-CZ" sz="2000" smtClean="0"/>
              <a:t>Jdu </a:t>
            </a:r>
          </a:p>
          <a:p>
            <a:pPr lvl="1"/>
            <a:r>
              <a:rPr lang="cs-CZ" sz="1800" u="sng" smtClean="0"/>
              <a:t>mlad</a:t>
            </a:r>
            <a:r>
              <a:rPr lang="cs-CZ" sz="1800" u="sng" smtClean="0">
                <a:solidFill>
                  <a:srgbClr val="C00000"/>
                </a:solidFill>
              </a:rPr>
              <a:t>é</a:t>
            </a:r>
            <a:r>
              <a:rPr lang="cs-CZ" sz="1800" smtClean="0"/>
              <a:t> student</a:t>
            </a:r>
            <a:r>
              <a:rPr lang="cs-CZ" sz="1800" smtClean="0">
                <a:solidFill>
                  <a:srgbClr val="C00000"/>
                </a:solidFill>
              </a:rPr>
              <a:t>ce</a:t>
            </a:r>
          </a:p>
          <a:p>
            <a:pPr lvl="1"/>
            <a:r>
              <a:rPr lang="cs-CZ" sz="1800" u="sng" smtClean="0"/>
              <a:t>inteligentn</a:t>
            </a:r>
            <a:r>
              <a:rPr lang="cs-CZ" sz="1800" u="sng" smtClean="0">
                <a:solidFill>
                  <a:srgbClr val="C00000"/>
                </a:solidFill>
              </a:rPr>
              <a:t>í</a:t>
            </a:r>
            <a:r>
              <a:rPr lang="cs-CZ" sz="1800" smtClean="0"/>
              <a:t> doktor</a:t>
            </a:r>
            <a:r>
              <a:rPr lang="cs-CZ" sz="1800" smtClean="0">
                <a:solidFill>
                  <a:srgbClr val="C00000"/>
                </a:solidFill>
              </a:rPr>
              <a:t>ce</a:t>
            </a:r>
          </a:p>
          <a:p>
            <a:endParaRPr lang="cs-CZ" sz="2000" smtClean="0"/>
          </a:p>
          <a:p>
            <a:r>
              <a:rPr lang="cs-CZ" sz="2000" smtClean="0"/>
              <a:t>Mám problém kvůli…</a:t>
            </a:r>
          </a:p>
          <a:p>
            <a:pPr lvl="1"/>
            <a:r>
              <a:rPr lang="cs-CZ" sz="1800" u="sng" smtClean="0"/>
              <a:t>nemocn</a:t>
            </a:r>
            <a:r>
              <a:rPr lang="cs-CZ" sz="1800" u="sng" smtClean="0">
                <a:solidFill>
                  <a:srgbClr val="00B050"/>
                </a:solidFill>
              </a:rPr>
              <a:t>ému</a:t>
            </a:r>
            <a:r>
              <a:rPr lang="cs-CZ" sz="1800" smtClean="0"/>
              <a:t> kolenu</a:t>
            </a:r>
          </a:p>
          <a:p>
            <a:pPr lvl="1"/>
            <a:r>
              <a:rPr lang="cs-CZ" sz="1800" u="sng" smtClean="0"/>
              <a:t>infekční</a:t>
            </a:r>
            <a:r>
              <a:rPr lang="cs-CZ" sz="1800" u="sng" smtClean="0">
                <a:solidFill>
                  <a:srgbClr val="00B050"/>
                </a:solidFill>
              </a:rPr>
              <a:t>mu</a:t>
            </a:r>
            <a:r>
              <a:rPr lang="cs-CZ" sz="1800" smtClean="0"/>
              <a:t> onemocněn</a:t>
            </a:r>
            <a:r>
              <a:rPr lang="cs-CZ" sz="1800" smtClean="0">
                <a:solidFill>
                  <a:srgbClr val="00B050"/>
                </a:solidFill>
              </a:rPr>
              <a:t>í</a:t>
            </a:r>
          </a:p>
          <a:p>
            <a:pPr lvl="1"/>
            <a:endParaRPr lang="cs-CZ" sz="1800" smtClean="0">
              <a:solidFill>
                <a:srgbClr val="C00000"/>
              </a:solidFill>
            </a:endParaRPr>
          </a:p>
        </p:txBody>
      </p:sp>
      <p:sp>
        <p:nvSpPr>
          <p:cNvPr id="28675" name="Zástupný symbol pro obsah 4"/>
          <p:cNvSpPr>
            <a:spLocks noGrp="1"/>
          </p:cNvSpPr>
          <p:nvPr>
            <p:ph sz="half" idx="2"/>
          </p:nvPr>
        </p:nvSpPr>
        <p:spPr>
          <a:xfrm>
            <a:off x="5846763" y="2019300"/>
            <a:ext cx="3703637" cy="4110038"/>
          </a:xfrm>
        </p:spPr>
        <p:txBody>
          <a:bodyPr/>
          <a:lstStyle/>
          <a:p>
            <a:pPr marL="0" indent="0">
              <a:buFont typeface="Wingdings" pitchFamily="2" charset="2"/>
              <a:buNone/>
            </a:pPr>
            <a:r>
              <a:rPr lang="cs-CZ" u="sng" smtClean="0">
                <a:solidFill>
                  <a:srgbClr val="0070C0"/>
                </a:solidFill>
              </a:rPr>
              <a:t>É</a:t>
            </a:r>
            <a:r>
              <a:rPr lang="cs-CZ" b="1" smtClean="0">
                <a:solidFill>
                  <a:srgbClr val="0070C0"/>
                </a:solidFill>
              </a:rPr>
              <a:t>MU</a:t>
            </a:r>
            <a:r>
              <a:rPr lang="cs-CZ" smtClean="0">
                <a:solidFill>
                  <a:srgbClr val="0070C0"/>
                </a:solidFill>
              </a:rPr>
              <a:t> &lt; Ý</a:t>
            </a:r>
          </a:p>
          <a:p>
            <a:pPr marL="0" indent="0">
              <a:buFont typeface="Wingdings" pitchFamily="2" charset="2"/>
              <a:buNone/>
            </a:pPr>
            <a:r>
              <a:rPr lang="cs-CZ" u="sng" smtClean="0">
                <a:solidFill>
                  <a:srgbClr val="0070C0"/>
                </a:solidFill>
              </a:rPr>
              <a:t>Í</a:t>
            </a:r>
            <a:r>
              <a:rPr lang="cs-CZ" b="1" smtClean="0">
                <a:solidFill>
                  <a:srgbClr val="0070C0"/>
                </a:solidFill>
              </a:rPr>
              <a:t>MU</a:t>
            </a:r>
            <a:r>
              <a:rPr lang="cs-CZ" smtClean="0">
                <a:solidFill>
                  <a:srgbClr val="0070C0"/>
                </a:solidFill>
              </a:rPr>
              <a:t> &lt; Í</a:t>
            </a:r>
          </a:p>
          <a:p>
            <a:pPr marL="0" indent="0">
              <a:buFont typeface="Wingdings" pitchFamily="2" charset="2"/>
              <a:buNone/>
            </a:pPr>
            <a:endParaRPr lang="cs-CZ" u="sng" smtClean="0">
              <a:solidFill>
                <a:srgbClr val="0070C0"/>
              </a:solidFill>
            </a:endParaRPr>
          </a:p>
          <a:p>
            <a:pPr marL="0" indent="0">
              <a:buFont typeface="Wingdings" pitchFamily="2" charset="2"/>
              <a:buNone/>
            </a:pPr>
            <a:r>
              <a:rPr lang="cs-CZ" u="sng" smtClean="0">
                <a:solidFill>
                  <a:srgbClr val="C00000"/>
                </a:solidFill>
              </a:rPr>
              <a:t>É</a:t>
            </a:r>
            <a:r>
              <a:rPr lang="cs-CZ" smtClean="0">
                <a:solidFill>
                  <a:srgbClr val="C00000"/>
                </a:solidFill>
              </a:rPr>
              <a:t> &lt; Á</a:t>
            </a:r>
          </a:p>
          <a:p>
            <a:pPr marL="0" indent="0">
              <a:buFont typeface="Wingdings" pitchFamily="2" charset="2"/>
              <a:buNone/>
            </a:pPr>
            <a:r>
              <a:rPr lang="cs-CZ" u="sng" smtClean="0">
                <a:solidFill>
                  <a:srgbClr val="C00000"/>
                </a:solidFill>
              </a:rPr>
              <a:t>Í</a:t>
            </a:r>
            <a:r>
              <a:rPr lang="cs-CZ" smtClean="0">
                <a:solidFill>
                  <a:srgbClr val="C00000"/>
                </a:solidFill>
              </a:rPr>
              <a:t> = Í</a:t>
            </a:r>
          </a:p>
          <a:p>
            <a:pPr marL="0" indent="0">
              <a:buFont typeface="Wingdings" pitchFamily="2" charset="2"/>
              <a:buNone/>
            </a:pPr>
            <a:endParaRPr lang="cs-CZ" smtClean="0">
              <a:solidFill>
                <a:srgbClr val="00B050"/>
              </a:solidFill>
            </a:endParaRPr>
          </a:p>
          <a:p>
            <a:pPr marL="0" indent="0">
              <a:buFont typeface="Wingdings" pitchFamily="2" charset="2"/>
              <a:buNone/>
            </a:pPr>
            <a:r>
              <a:rPr lang="cs-CZ" u="sng" smtClean="0">
                <a:solidFill>
                  <a:srgbClr val="00B050"/>
                </a:solidFill>
              </a:rPr>
              <a:t>É</a:t>
            </a:r>
            <a:r>
              <a:rPr lang="cs-CZ" b="1" smtClean="0">
                <a:solidFill>
                  <a:srgbClr val="00B050"/>
                </a:solidFill>
              </a:rPr>
              <a:t>MU</a:t>
            </a:r>
            <a:r>
              <a:rPr lang="cs-CZ" smtClean="0">
                <a:solidFill>
                  <a:srgbClr val="00B050"/>
                </a:solidFill>
              </a:rPr>
              <a:t> &lt; É</a:t>
            </a:r>
          </a:p>
          <a:p>
            <a:pPr marL="0" indent="0">
              <a:buFont typeface="Wingdings" pitchFamily="2" charset="2"/>
              <a:buNone/>
            </a:pPr>
            <a:r>
              <a:rPr lang="cs-CZ" u="sng" smtClean="0">
                <a:solidFill>
                  <a:srgbClr val="00B050"/>
                </a:solidFill>
              </a:rPr>
              <a:t>Í</a:t>
            </a:r>
            <a:r>
              <a:rPr lang="cs-CZ" b="1" smtClean="0">
                <a:solidFill>
                  <a:srgbClr val="00B050"/>
                </a:solidFill>
              </a:rPr>
              <a:t>MU</a:t>
            </a:r>
            <a:r>
              <a:rPr lang="cs-CZ" smtClean="0">
                <a:solidFill>
                  <a:srgbClr val="00B050"/>
                </a:solidFill>
              </a:rPr>
              <a:t> &lt; Í</a:t>
            </a:r>
          </a:p>
          <a:p>
            <a:pPr marL="0" indent="0">
              <a:buFont typeface="Wingdings" pitchFamily="2" charset="2"/>
              <a:buNone/>
            </a:pPr>
            <a:endParaRPr lang="cs-CZ" smtClean="0">
              <a:solidFill>
                <a:srgbClr val="0070C0"/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Czech Language for Foreigners I</a:t>
            </a:r>
            <a:r>
              <a:rPr lang="cs-CZ" dirty="0"/>
              <a:t>II</a:t>
            </a:r>
          </a:p>
        </p:txBody>
      </p:sp>
    </p:spTree>
  </p:cSld>
  <p:clrMapOvr>
    <a:masterClrMapping/>
  </p:clrMapOvr>
  <p:transition spd="med">
    <p:fade/>
  </p:transition>
</p:sld>
</file>

<file path=ppt/theme/theme1.xml><?xml version="1.0" encoding="utf-8"?>
<a:theme xmlns:a="http://schemas.openxmlformats.org/drawingml/2006/main" name="Prezentace_MU_CZ">
  <a:themeElements>
    <a:clrScheme name="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Chalkboard_16x9">
      <a:dk1>
        <a:sysClr val="windowText" lastClr="000000"/>
      </a:dk1>
      <a:lt1>
        <a:sysClr val="window" lastClr="FFFFFF"/>
      </a:lt1>
      <a:dk2>
        <a:srgbClr val="333333"/>
      </a:dk2>
      <a:lt2>
        <a:srgbClr val="B2B2B2"/>
      </a:lt2>
      <a:accent1>
        <a:srgbClr val="57BCE5"/>
      </a:accent1>
      <a:accent2>
        <a:srgbClr val="F4D968"/>
      </a:accent2>
      <a:accent3>
        <a:srgbClr val="AEBD57"/>
      </a:accent3>
      <a:accent4>
        <a:srgbClr val="DF9041"/>
      </a:accent4>
      <a:accent5>
        <a:srgbClr val="E35F5F"/>
      </a:accent5>
      <a:accent6>
        <a:srgbClr val="828BCE"/>
      </a:accent6>
      <a:hlink>
        <a:srgbClr val="57BCE5"/>
      </a:hlink>
      <a:folHlink>
        <a:srgbClr val="969696"/>
      </a:folHlink>
    </a:clrScheme>
    <a:fontScheme name="Chalkboard_16x9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Chalkboard_16x9">
      <a:dk1>
        <a:sysClr val="windowText" lastClr="000000"/>
      </a:dk1>
      <a:lt1>
        <a:sysClr val="window" lastClr="FFFFFF"/>
      </a:lt1>
      <a:dk2>
        <a:srgbClr val="333333"/>
      </a:dk2>
      <a:lt2>
        <a:srgbClr val="B2B2B2"/>
      </a:lt2>
      <a:accent1>
        <a:srgbClr val="57BCE5"/>
      </a:accent1>
      <a:accent2>
        <a:srgbClr val="F4D968"/>
      </a:accent2>
      <a:accent3>
        <a:srgbClr val="AEBD57"/>
      </a:accent3>
      <a:accent4>
        <a:srgbClr val="DF9041"/>
      </a:accent4>
      <a:accent5>
        <a:srgbClr val="E35F5F"/>
      </a:accent5>
      <a:accent6>
        <a:srgbClr val="828BCE"/>
      </a:accent6>
      <a:hlink>
        <a:srgbClr val="57BCE5"/>
      </a:hlink>
      <a:folHlink>
        <a:srgbClr val="969696"/>
      </a:folHlink>
    </a:clrScheme>
    <a:fontScheme name="Chalkboard_16x9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Směsi 2">
    <a:dk1>
      <a:srgbClr val="000000"/>
    </a:dk1>
    <a:lt1>
      <a:srgbClr val="FFFFFF"/>
    </a:lt1>
    <a:dk2>
      <a:srgbClr val="333399"/>
    </a:dk2>
    <a:lt2>
      <a:srgbClr val="1C1C1C"/>
    </a:lt2>
    <a:accent1>
      <a:srgbClr val="00E4A8"/>
    </a:accent1>
    <a:accent2>
      <a:srgbClr val="FFCF01"/>
    </a:accent2>
    <a:accent3>
      <a:srgbClr val="FFFFFF"/>
    </a:accent3>
    <a:accent4>
      <a:srgbClr val="000000"/>
    </a:accent4>
    <a:accent5>
      <a:srgbClr val="AAEFD1"/>
    </a:accent5>
    <a:accent6>
      <a:srgbClr val="E7BB01"/>
    </a:accent6>
    <a:hlink>
      <a:srgbClr val="FF0000"/>
    </a:hlink>
    <a:folHlink>
      <a:srgbClr val="3333CC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powerpoint_sablona_CJV_4_3_cz</Template>
  <TotalTime>0</TotalTime>
  <Words>472</Words>
  <Application>Microsoft Office PowerPoint</Application>
  <PresentationFormat>Vlastní</PresentationFormat>
  <Paragraphs>147</Paragraphs>
  <Slides>12</Slides>
  <Notes>6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Šablona návrhu</vt:lpstr>
      </vt:variant>
      <vt:variant>
        <vt:i4>3</vt:i4>
      </vt:variant>
      <vt:variant>
        <vt:lpstr>Nadpisy snímků</vt:lpstr>
      </vt:variant>
      <vt:variant>
        <vt:i4>12</vt:i4>
      </vt:variant>
    </vt:vector>
  </HeadingPairs>
  <TitlesOfParts>
    <vt:vector size="22" baseType="lpstr">
      <vt:lpstr>Tahoma</vt:lpstr>
      <vt:lpstr>Arial</vt:lpstr>
      <vt:lpstr>Cambria</vt:lpstr>
      <vt:lpstr>Wingdings</vt:lpstr>
      <vt:lpstr>Corbel</vt:lpstr>
      <vt:lpstr>Consolas</vt:lpstr>
      <vt:lpstr>Calibri</vt:lpstr>
      <vt:lpstr>Prezentace_MU_CZ</vt:lpstr>
      <vt:lpstr>Prezentace_MU_CZ</vt:lpstr>
      <vt:lpstr>Prezentace_MU_CZ</vt:lpstr>
      <vt:lpstr>DATIVE SINGULAR</vt:lpstr>
      <vt:lpstr>DATIV singuláru: teorie | prepositions</vt:lpstr>
      <vt:lpstr>DATIV singuláru: teorie | verbs</vt:lpstr>
      <vt:lpstr>DATIV singuláru: teorie | verbs with 2 objects</vt:lpstr>
      <vt:lpstr>Forms: masculines inanimates and neutres (nouns) — typical</vt:lpstr>
      <vt:lpstr>Forms: masculines inanimates, neutres, feminines (nouns) — secondary</vt:lpstr>
      <vt:lpstr>Forms: feminines (nouns) — typical</vt:lpstr>
      <vt:lpstr>Forms: masculines animates</vt:lpstr>
      <vt:lpstr>Forms: adjectives</vt:lpstr>
      <vt:lpstr>Summary </vt:lpstr>
      <vt:lpstr>Personal pronouns in dative</vt:lpstr>
      <vt:lpstr>DATIV singuláru: teorie | medical constructions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Čeština: 1. lekce Czech language: 1st lesson</dc:title>
  <dc:creator/>
  <cp:lastModifiedBy/>
  <cp:revision>10</cp:revision>
  <dcterms:created xsi:type="dcterms:W3CDTF">2015-09-08T18:40:27Z</dcterms:created>
  <dcterms:modified xsi:type="dcterms:W3CDTF">2017-04-19T10:14:46Z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TC028048469991</vt:lpwstr>
  </property>
</Properties>
</file>