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79" r:id="rId2"/>
    <p:sldId id="280" r:id="rId3"/>
    <p:sldId id="276" r:id="rId4"/>
    <p:sldId id="281" r:id="rId5"/>
    <p:sldId id="284" r:id="rId6"/>
    <p:sldId id="285" r:id="rId7"/>
    <p:sldId id="293" r:id="rId8"/>
    <p:sldId id="286" r:id="rId9"/>
    <p:sldId id="282" r:id="rId10"/>
    <p:sldId id="287" r:id="rId11"/>
    <p:sldId id="288" r:id="rId12"/>
    <p:sldId id="289" r:id="rId13"/>
    <p:sldId id="29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">
          <p15:clr>
            <a:srgbClr val="A4A3A4"/>
          </p15:clr>
        </p15:guide>
        <p15:guide id="2" pos="57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08"/>
        <p:guide pos="57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0F9B-1A02-402B-835C-4F9800D2080D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56B2-EFD9-4906-ADE9-F0CFA677E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9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3913" y="1122363"/>
            <a:ext cx="10204174" cy="1220787"/>
          </a:xfrm>
        </p:spPr>
        <p:txBody>
          <a:bodyPr>
            <a:normAutofit/>
          </a:bodyPr>
          <a:lstStyle/>
          <a:p>
            <a:r>
              <a:rPr lang="en-GB" sz="4800" dirty="0" smtClean="0"/>
              <a:t>(VII.) Electrocardiography</a:t>
            </a:r>
            <a:endParaRPr lang="en-GB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59384"/>
            <a:ext cx="9144000" cy="998415"/>
          </a:xfrm>
        </p:spPr>
        <p:txBody>
          <a:bodyPr/>
          <a:lstStyle/>
          <a:p>
            <a:r>
              <a:rPr lang="cs-CZ" dirty="0" err="1" smtClean="0"/>
              <a:t>Physiology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38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axis of heart</a:t>
            </a:r>
            <a:endParaRPr lang="en-US" dirty="0"/>
          </a:p>
        </p:txBody>
      </p:sp>
      <p:pic>
        <p:nvPicPr>
          <p:cNvPr id="3078" name="Picture 6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8" y="2198670"/>
            <a:ext cx="3098971" cy="31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1238" y="1956086"/>
            <a:ext cx="3581672" cy="4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1.  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Q</a:t>
            </a:r>
            <a:r>
              <a:rPr lang="en-GB" sz="2000" dirty="0" smtClean="0">
                <a:latin typeface="Calibri" pitchFamily="34" charset="0"/>
                <a:cs typeface="Arial" pitchFamily="34" charset="0"/>
              </a:rPr>
              <a:t>RS </a:t>
            </a:r>
            <a:r>
              <a:rPr lang="cs-CZ" sz="2000" dirty="0" err="1" smtClean="0">
                <a:latin typeface="Calibri" pitchFamily="34" charset="0"/>
                <a:cs typeface="Arial" pitchFamily="34" charset="0"/>
              </a:rPr>
              <a:t>of</a:t>
            </a:r>
            <a:r>
              <a:rPr lang="cs-CZ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,</a:t>
            </a:r>
            <a:r>
              <a:rPr kumimoji="0" lang="en-GB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II </a:t>
            </a:r>
            <a:r>
              <a:rPr kumimoji="0" lang="cs-CZ" sz="2000" i="0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or</a:t>
            </a:r>
            <a:r>
              <a:rPr kumimoji="0" lang="en-GB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III </a:t>
            </a:r>
            <a:r>
              <a:rPr lang="en-GB" sz="2000" dirty="0" smtClean="0">
                <a:latin typeface="Calibri" pitchFamily="34" charset="0"/>
                <a:cs typeface="Arial" pitchFamily="34" charset="0"/>
              </a:rPr>
              <a:t>lead</a:t>
            </a:r>
            <a:r>
              <a:rPr lang="cs-CZ" sz="2000" dirty="0" smtClean="0">
                <a:latin typeface="Calibri" pitchFamily="34" charset="0"/>
                <a:cs typeface="Arial" pitchFamily="34" charset="0"/>
              </a:rPr>
              <a:t>s</a:t>
            </a:r>
            <a:endParaRPr kumimoji="0" lang="en-GB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63008" y="1772007"/>
            <a:ext cx="4073525" cy="110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i="0" strike="noStrike" cap="none" normalizeH="0" baseline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2. Sumation of QRS complex 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70603"/>
              </p:ext>
            </p:extLst>
          </p:nvPr>
        </p:nvGraphicFramePr>
        <p:xfrm>
          <a:off x="3791607" y="2787795"/>
          <a:ext cx="2735316" cy="2284899"/>
        </p:xfrm>
        <a:graphic>
          <a:graphicData uri="http://schemas.openxmlformats.org/drawingml/2006/table">
            <a:tbl>
              <a:tblPr/>
              <a:tblGrid>
                <a:gridCol w="911772"/>
                <a:gridCol w="911772"/>
                <a:gridCol w="911772"/>
              </a:tblGrid>
              <a:tr h="54144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- 1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6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Control 10"/>
          <p:cNvSpPr>
            <a:spLocks noChangeArrowheads="1" noChangeShapeType="1"/>
          </p:cNvSpPr>
          <p:nvPr/>
        </p:nvSpPr>
        <p:spPr bwMode="auto">
          <a:xfrm>
            <a:off x="8540750" y="6638425"/>
            <a:ext cx="2684463" cy="1450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83" name="Picture 11" descr="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4" y="1970451"/>
            <a:ext cx="4729381" cy="48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6" name="Přímá spojnice 55"/>
          <p:cNvCxnSpPr/>
          <p:nvPr/>
        </p:nvCxnSpPr>
        <p:spPr>
          <a:xfrm>
            <a:off x="9397007" y="3617203"/>
            <a:ext cx="1" cy="25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H="1">
            <a:off x="8635116" y="3625154"/>
            <a:ext cx="2242270" cy="12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 flipV="1">
            <a:off x="7919499" y="3617203"/>
            <a:ext cx="2226365" cy="12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Skupina 65"/>
          <p:cNvGrpSpPr>
            <a:grpSpLocks/>
          </p:cNvGrpSpPr>
          <p:nvPr/>
        </p:nvGrpSpPr>
        <p:grpSpPr>
          <a:xfrm>
            <a:off x="7570119" y="2994005"/>
            <a:ext cx="3564558" cy="3541156"/>
            <a:chOff x="1301101" y="710906"/>
            <a:chExt cx="6629669" cy="5871258"/>
          </a:xfrm>
        </p:grpSpPr>
        <p:sp>
          <p:nvSpPr>
            <p:cNvPr id="67" name="Rovnoramenný trojúhelník 66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 dirty="0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4782291" y="5494501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cxnSp>
          <p:nvCxnSpPr>
            <p:cNvPr id="69" name="Přímá spojnice 68"/>
            <p:cNvCxnSpPr>
              <a:endCxn id="67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ovéPole 71"/>
            <p:cNvSpPr txBox="1"/>
            <p:nvPr/>
          </p:nvSpPr>
          <p:spPr>
            <a:xfrm>
              <a:off x="1301101" y="938597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</a:t>
              </a:r>
              <a:endParaRPr lang="cs-CZ" sz="1100" b="1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7005598" y="71090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L</a:t>
              </a:r>
              <a:endParaRPr lang="cs-CZ" sz="1100" b="1" dirty="0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3994540" y="5883530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F</a:t>
              </a:r>
              <a:endParaRPr lang="cs-CZ" sz="1100" b="1" dirty="0"/>
            </a:p>
          </p:txBody>
        </p:sp>
        <p:cxnSp>
          <p:nvCxnSpPr>
            <p:cNvPr id="76" name="Přímá spojnice 75"/>
            <p:cNvCxnSpPr>
              <a:endCxn id="67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>
              <a:stCxn id="67" idx="3"/>
              <a:endCxn id="67" idx="0"/>
            </p:cNvCxnSpPr>
            <p:nvPr/>
          </p:nvCxnSpPr>
          <p:spPr>
            <a:xfrm>
              <a:off x="4699485" y="1772816"/>
              <a:ext cx="0" cy="41764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ovéPole 83"/>
            <p:cNvSpPr txBox="1"/>
            <p:nvPr/>
          </p:nvSpPr>
          <p:spPr>
            <a:xfrm>
              <a:off x="1586231" y="1661561"/>
              <a:ext cx="432048" cy="66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1889710" y="1310697"/>
              <a:ext cx="432048" cy="66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4052546" y="5521265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6877247" y="1243982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7207795" y="1665076"/>
              <a:ext cx="432048" cy="1236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4260554" y="1090573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</a:t>
              </a:r>
              <a:endParaRPr lang="cs-CZ" sz="1100" b="1" dirty="0"/>
            </a:p>
          </p:txBody>
        </p:sp>
        <p:sp>
          <p:nvSpPr>
            <p:cNvPr id="90" name="TextovéPole 89"/>
            <p:cNvSpPr txBox="1"/>
            <p:nvPr/>
          </p:nvSpPr>
          <p:spPr>
            <a:xfrm>
              <a:off x="6091691" y="3789588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III</a:t>
              </a:r>
              <a:endParaRPr lang="cs-CZ" sz="1100" b="1" dirty="0"/>
            </a:p>
          </p:txBody>
        </p:sp>
        <p:sp>
          <p:nvSpPr>
            <p:cNvPr id="91" name="TextovéPole 90"/>
            <p:cNvSpPr txBox="1"/>
            <p:nvPr/>
          </p:nvSpPr>
          <p:spPr>
            <a:xfrm>
              <a:off x="2302809" y="3787185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</a:t>
              </a:r>
              <a:endParaRPr lang="cs-CZ" sz="1100" b="1" dirty="0"/>
            </a:p>
          </p:txBody>
        </p:sp>
      </p:grpSp>
      <p:cxnSp>
        <p:nvCxnSpPr>
          <p:cNvPr id="62" name="Přímá spojnice se šipkou 61"/>
          <p:cNvCxnSpPr/>
          <p:nvPr/>
        </p:nvCxnSpPr>
        <p:spPr>
          <a:xfrm>
            <a:off x="9401594" y="4470320"/>
            <a:ext cx="744270" cy="15161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/>
          <p:cNvCxnSpPr/>
          <p:nvPr/>
        </p:nvCxnSpPr>
        <p:spPr>
          <a:xfrm>
            <a:off x="9676936" y="3635810"/>
            <a:ext cx="0" cy="140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/>
          <p:cNvCxnSpPr/>
          <p:nvPr/>
        </p:nvCxnSpPr>
        <p:spPr>
          <a:xfrm flipH="1">
            <a:off x="8979048" y="5018450"/>
            <a:ext cx="671684" cy="3862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Levá složená závorka 106"/>
          <p:cNvSpPr/>
          <p:nvPr/>
        </p:nvSpPr>
        <p:spPr>
          <a:xfrm rot="16200000" flipV="1">
            <a:off x="9462630" y="3587689"/>
            <a:ext cx="159516" cy="269096"/>
          </a:xfrm>
          <a:prstGeom prst="leftBrace">
            <a:avLst>
              <a:gd name="adj1" fmla="val 310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3" name="Levá složená závorka 112"/>
          <p:cNvSpPr/>
          <p:nvPr/>
        </p:nvSpPr>
        <p:spPr>
          <a:xfrm rot="8976991" flipV="1">
            <a:off x="8810024" y="4835561"/>
            <a:ext cx="159516" cy="569226"/>
          </a:xfrm>
          <a:prstGeom prst="leftBrace">
            <a:avLst>
              <a:gd name="adj1" fmla="val 4614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4" name="TextovéPole 113"/>
          <p:cNvSpPr txBox="1"/>
          <p:nvPr/>
        </p:nvSpPr>
        <p:spPr>
          <a:xfrm>
            <a:off x="9392556" y="3776952"/>
            <a:ext cx="23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</a:t>
            </a:r>
            <a:endParaRPr lang="cs-CZ" sz="1600" b="1" dirty="0"/>
          </a:p>
        </p:txBody>
      </p:sp>
      <p:sp>
        <p:nvSpPr>
          <p:cNvPr id="116" name="TextovéPole 115"/>
          <p:cNvSpPr txBox="1"/>
          <p:nvPr/>
        </p:nvSpPr>
        <p:spPr>
          <a:xfrm>
            <a:off x="8923408" y="4866425"/>
            <a:ext cx="23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5</a:t>
            </a:r>
            <a:endParaRPr lang="cs-CZ" sz="1600" b="1" dirty="0"/>
          </a:p>
        </p:txBody>
      </p:sp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7755059" y="1554191"/>
            <a:ext cx="4073525" cy="7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atin typeface="Calibri" pitchFamily="34" charset="0"/>
                <a:cs typeface="Arial" pitchFamily="34" charset="0"/>
              </a:rPr>
              <a:t>3</a:t>
            </a:r>
            <a:r>
              <a:rPr kumimoji="0" lang="en-GB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Drawing in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triangle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Arial" pitchFamily="34" charset="0"/>
              </a:rPr>
              <a:t>e.g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.: </a:t>
            </a:r>
            <a:r>
              <a:rPr lang="cs-CZ" dirty="0" err="1" smtClean="0">
                <a:latin typeface="Calibri" pitchFamily="34" charset="0"/>
                <a:cs typeface="Arial" pitchFamily="34" charset="0"/>
              </a:rPr>
              <a:t>combination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Arial" pitchFamily="34" charset="0"/>
              </a:rPr>
              <a:t>results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Arial" pitchFamily="34" charset="0"/>
              </a:rPr>
              <a:t>from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 I and II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812742" y="5879154"/>
            <a:ext cx="4073525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Physiological interval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-30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° to +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110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°</a:t>
            </a:r>
            <a:endParaRPr kumimoji="0" lang="cs-CZ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18825" y="1101818"/>
            <a:ext cx="5395087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latin typeface="Calibri" pitchFamily="34" charset="0"/>
                <a:cs typeface="Arial" pitchFamily="34" charset="0"/>
              </a:rPr>
              <a:t>Average deviation of QRS complex in each lead</a:t>
            </a:r>
            <a:endParaRPr kumimoji="0" lang="en-GB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266998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73912" y="164279"/>
            <a:ext cx="7498080" cy="1143000"/>
          </a:xfrm>
        </p:spPr>
        <p:txBody>
          <a:bodyPr/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Diagnostic use of ECG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7482" y="1114541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Arrhyt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GB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mia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irregular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heart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beat</a:t>
            </a:r>
            <a:r>
              <a:rPr lang="en-GB" sz="2800" dirty="0" smtClean="0"/>
              <a:t> </a:t>
            </a:r>
            <a:endParaRPr lang="en-GB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53" y="1264202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11" y="5144785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98860" y="2667696"/>
            <a:ext cx="42995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Atrial fibrillation</a:t>
            </a:r>
          </a:p>
          <a:p>
            <a:r>
              <a:rPr lang="en-GB" dirty="0" smtClean="0"/>
              <a:t>(absence of P, „jagged“ </a:t>
            </a:r>
            <a:r>
              <a:rPr lang="en-GB" dirty="0" err="1" smtClean="0"/>
              <a:t>isolini</a:t>
            </a:r>
            <a:r>
              <a:rPr lang="cs-CZ" dirty="0" smtClean="0"/>
              <a:t>a</a:t>
            </a:r>
            <a:r>
              <a:rPr lang="en-GB" dirty="0" smtClean="0"/>
              <a:t>, irregular RR, HR 80 – 180 </a:t>
            </a:r>
            <a:r>
              <a:rPr lang="en-GB" dirty="0" err="1" smtClean="0"/>
              <a:t>bpm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1111" y="4930932"/>
            <a:ext cx="40034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Ventricular fibrillation</a:t>
            </a:r>
          </a:p>
          <a:p>
            <a:r>
              <a:rPr lang="en-GB" dirty="0" smtClean="0"/>
              <a:t>(heart cannot pump, brain damage after 3 – 5 min)</a:t>
            </a:r>
            <a:endParaRPr lang="en-GB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4" y="3679323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2812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smtClean="0">
                <a:hlinkClick r:id="rId6"/>
              </a:rPr>
              <a:t>https://upload.wikimedia.org/wikipedia/commons/thumb/6/64/Afib_ecg.jpg/400px-Afib_ecg.jpg</a:t>
            </a:r>
            <a:r>
              <a:rPr lang="en-GB" sz="1200" smtClean="0"/>
              <a:t/>
            </a:r>
            <a:br>
              <a:rPr lang="en-GB" sz="1200" smtClean="0"/>
            </a:br>
            <a:r>
              <a:rPr lang="en-GB" sz="1200" smtClean="0">
                <a:hlinkClick r:id="rId7"/>
              </a:rPr>
              <a:t>http://www.qureshiuniversity.com/Ventricular%20Fibrillation.gif</a:t>
            </a:r>
            <a:endParaRPr lang="en-GB" sz="1200" smtClean="0"/>
          </a:p>
          <a:p>
            <a:r>
              <a:rPr lang="en-GB" sz="1200" smtClean="0"/>
              <a:t>https://ekg.academy/ekgtracings/313.gif</a:t>
            </a:r>
            <a:endParaRPr lang="en-GB" sz="120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687485" y="5899418"/>
            <a:ext cx="3150659" cy="609137"/>
          </a:xfrm>
          <a:prstGeom prst="rect">
            <a:avLst/>
          </a:prstGeom>
        </p:spPr>
      </p:pic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585946" y="1835964"/>
            <a:ext cx="4437316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latin typeface="Arial" pitchFamily="34" charset="0"/>
                <a:cs typeface="Arial" pitchFamily="34" charset="0"/>
              </a:rPr>
              <a:t>Fibrillation: is the rapid, irregular, and unsynchronized activity of cardiac muscle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fibers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596863" y="3872085"/>
            <a:ext cx="1372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Atrial</a:t>
            </a:r>
            <a:r>
              <a:rPr lang="cs-CZ" sz="1400" dirty="0" smtClean="0"/>
              <a:t> </a:t>
            </a:r>
            <a:r>
              <a:rPr lang="en-GB" sz="1400" dirty="0" smtClean="0"/>
              <a:t>fibril</a:t>
            </a:r>
            <a:r>
              <a:rPr lang="cs-CZ" sz="1400" dirty="0"/>
              <a:t>l</a:t>
            </a:r>
            <a:r>
              <a:rPr lang="en-GB" sz="1400" dirty="0" smtClean="0"/>
              <a:t>a</a:t>
            </a:r>
            <a:r>
              <a:rPr lang="cs-CZ" sz="1400" dirty="0" err="1" smtClean="0"/>
              <a:t>tion</a:t>
            </a:r>
            <a:endParaRPr lang="en-GB" sz="1400" dirty="0"/>
          </a:p>
        </p:txBody>
      </p:sp>
      <p:sp>
        <p:nvSpPr>
          <p:cNvPr id="19" name="Obdélník 18"/>
          <p:cNvSpPr/>
          <p:nvPr/>
        </p:nvSpPr>
        <p:spPr>
          <a:xfrm>
            <a:off x="3620332" y="4475507"/>
            <a:ext cx="960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physiology</a:t>
            </a:r>
            <a:endParaRPr lang="en-GB" sz="1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464040" y="2815915"/>
            <a:ext cx="33646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AV block I. degree </a:t>
            </a:r>
            <a:endParaRPr lang="en-GB" sz="1600" dirty="0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7216515" y="375491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Atrioventri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cular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blo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ck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conduction between the atria and ventricles of the heart is impaired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776172" y="3689564"/>
            <a:ext cx="4920185" cy="1067121"/>
          </a:xfrm>
          <a:prstGeom prst="rect">
            <a:avLst/>
          </a:prstGeom>
        </p:spPr>
      </p:pic>
      <p:sp>
        <p:nvSpPr>
          <p:cNvPr id="27" name="Obdélník 26"/>
          <p:cNvSpPr/>
          <p:nvPr/>
        </p:nvSpPr>
        <p:spPr>
          <a:xfrm>
            <a:off x="5546348" y="3813092"/>
            <a:ext cx="12184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AV block </a:t>
            </a:r>
            <a:br>
              <a:rPr lang="en-GB" sz="2000" dirty="0" smtClean="0"/>
            </a:br>
            <a:r>
              <a:rPr lang="en-GB" sz="2000" dirty="0" smtClean="0"/>
              <a:t>II. degree </a:t>
            </a:r>
            <a:endParaRPr lang="en-GB" sz="2000" dirty="0"/>
          </a:p>
        </p:txBody>
      </p:sp>
      <p:sp>
        <p:nvSpPr>
          <p:cNvPr id="28" name="Obdélník 27"/>
          <p:cNvSpPr/>
          <p:nvPr/>
        </p:nvSpPr>
        <p:spPr>
          <a:xfrm>
            <a:off x="5531024" y="5322470"/>
            <a:ext cx="1224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AV block </a:t>
            </a:r>
            <a:br>
              <a:rPr lang="en-GB" sz="2000" dirty="0" smtClean="0"/>
            </a:br>
            <a:r>
              <a:rPr lang="en-GB" sz="2000" dirty="0" smtClean="0"/>
              <a:t>III. degree</a:t>
            </a:r>
            <a:endParaRPr lang="en-GB" sz="2000" dirty="0"/>
          </a:p>
        </p:txBody>
      </p:sp>
      <p:cxnSp>
        <p:nvCxnSpPr>
          <p:cNvPr id="31" name="Přímá spojnice 30"/>
          <p:cNvCxnSpPr/>
          <p:nvPr/>
        </p:nvCxnSpPr>
        <p:spPr>
          <a:xfrm flipH="1">
            <a:off x="5023262" y="2078182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7494149" y="406022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3" name="Obdélník 32"/>
          <p:cNvSpPr/>
          <p:nvPr/>
        </p:nvSpPr>
        <p:spPr>
          <a:xfrm>
            <a:off x="8097799" y="40582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4" name="Obdélník 33"/>
          <p:cNvSpPr/>
          <p:nvPr/>
        </p:nvSpPr>
        <p:spPr>
          <a:xfrm>
            <a:off x="8725199" y="40681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5" name="Obdélník 34"/>
          <p:cNvSpPr/>
          <p:nvPr/>
        </p:nvSpPr>
        <p:spPr>
          <a:xfrm>
            <a:off x="9340724" y="408992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6" name="Obdélník 35"/>
          <p:cNvSpPr/>
          <p:nvPr/>
        </p:nvSpPr>
        <p:spPr>
          <a:xfrm>
            <a:off x="9956249" y="40879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  <p:sp>
        <p:nvSpPr>
          <p:cNvPr id="37" name="Obdélník 36"/>
          <p:cNvSpPr/>
          <p:nvPr/>
        </p:nvSpPr>
        <p:spPr>
          <a:xfrm>
            <a:off x="10571774" y="408597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mtClean="0"/>
              <a:t>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Myocardial ischemia, heart-attack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492440" y="2135150"/>
            <a:ext cx="4420817" cy="2256892"/>
            <a:chOff x="311056" y="2168574"/>
            <a:chExt cx="3511456" cy="170827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297649" y="2168574"/>
              <a:ext cx="1524863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(ST </a:t>
              </a:r>
              <a:r>
                <a:rPr lang="cs-CZ" dirty="0" err="1" smtClean="0">
                  <a:latin typeface="Arial" pitchFamily="34" charset="0"/>
                  <a:cs typeface="Arial" pitchFamily="34" charset="0"/>
                </a:rPr>
                <a:t>elevation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5507" y="1811114"/>
            <a:ext cx="40247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hyperkalaemia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8" name="Skupina 17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" name="Skupina 18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473912" y="164279"/>
            <a:ext cx="749808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use of ECG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2333482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47663" y="1698741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24-hour monitoring of ECG (</a:t>
            </a:r>
            <a:r>
              <a:rPr lang="en-GB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73912" y="164279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Diagnostic use of ECG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Electrocardiography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6194" y="1386348"/>
            <a:ext cx="112235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Definition: the process of recording the electrical activity of the heart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excitatory and conductive system of the heart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for ECG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unipolar and bipolar leads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bipolar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limb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unipolar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unipolar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vector, electrical axis of the heart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kupina 33"/>
          <p:cNvGrpSpPr/>
          <p:nvPr/>
        </p:nvGrpSpPr>
        <p:grpSpPr>
          <a:xfrm>
            <a:off x="106680" y="1373435"/>
            <a:ext cx="5188362" cy="5339903"/>
            <a:chOff x="1310640" y="870515"/>
            <a:chExt cx="5188362" cy="5339903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4741886" y="5430110"/>
              <a:ext cx="1505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/>
                <a:t>Purkyn</a:t>
              </a:r>
              <a:r>
                <a:rPr lang="cs-CZ" sz="2000" dirty="0" smtClean="0"/>
                <a:t>j</a:t>
              </a:r>
              <a:r>
                <a:rPr lang="en-GB" sz="2000" dirty="0" smtClean="0"/>
                <a:t>e </a:t>
              </a:r>
              <a:r>
                <a:rPr lang="en-GB" sz="2000" dirty="0" err="1" smtClean="0"/>
                <a:t>fibers</a:t>
              </a:r>
              <a:endParaRPr lang="en-GB" sz="2000" dirty="0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1310640" y="2276393"/>
              <a:ext cx="4411096" cy="3934025"/>
              <a:chOff x="1310640" y="2276393"/>
              <a:chExt cx="4411096" cy="3934025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1365826" y="2276393"/>
                <a:ext cx="1409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/>
                  <a:t>Sinoatrial</a:t>
                </a:r>
                <a:r>
                  <a:rPr lang="en-GB" sz="2000" dirty="0" smtClean="0"/>
                  <a:t> node (SA)</a:t>
                </a:r>
                <a:endParaRPr lang="en-GB" sz="2000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1310640" y="3158272"/>
                <a:ext cx="18707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/>
                  <a:t>internodal</a:t>
                </a:r>
                <a:r>
                  <a:rPr lang="en-GB" sz="2000" dirty="0" smtClean="0"/>
                  <a:t> pathways</a:t>
                </a:r>
                <a:endParaRPr lang="en-GB" sz="2000" dirty="0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325879" y="3813179"/>
                <a:ext cx="19439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err="1" smtClean="0"/>
                  <a:t>Atrioventricular</a:t>
                </a:r>
                <a:r>
                  <a:rPr lang="en-GB" sz="2000" dirty="0" smtClean="0"/>
                  <a:t> node (AV)</a:t>
                </a:r>
                <a:endParaRPr lang="en-GB" sz="2000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999490" y="4909060"/>
                <a:ext cx="12448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Bundle of </a:t>
                </a:r>
                <a:r>
                  <a:rPr lang="en-GB" sz="2000" dirty="0" smtClean="0"/>
                  <a:t>His</a:t>
                </a:r>
                <a:endParaRPr lang="en-GB" sz="2000" dirty="0"/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846385" y="5502532"/>
                <a:ext cx="14319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Bundle </a:t>
                </a:r>
                <a:r>
                  <a:rPr lang="en-GB" sz="2000" dirty="0" smtClean="0"/>
                  <a:t>branch</a:t>
                </a:r>
                <a:r>
                  <a:rPr lang="cs-CZ" sz="2000" dirty="0" smtClean="0"/>
                  <a:t>es</a:t>
                </a:r>
                <a:endParaRPr lang="en-GB" sz="2000" dirty="0"/>
              </a:p>
            </p:txBody>
          </p:sp>
          <p:cxnSp>
            <p:nvCxnSpPr>
              <p:cNvPr id="15" name="Přímá spojnice 14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>
                <a:stCxn id="13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Skupina 34"/>
          <p:cNvGrpSpPr/>
          <p:nvPr/>
        </p:nvGrpSpPr>
        <p:grpSpPr>
          <a:xfrm>
            <a:off x="5043265" y="1734250"/>
            <a:ext cx="7094764" cy="4469322"/>
            <a:chOff x="5119465" y="1231330"/>
            <a:chExt cx="7094764" cy="4469322"/>
          </a:xfrm>
        </p:grpSpPr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9" name="Volný tvar 28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7629466" y="30692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mtClean="0"/>
                <a:t>SA node</a:t>
              </a:r>
              <a:endParaRPr lang="en-GB" sz="200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7400866" y="35569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atrial </a:t>
              </a:r>
              <a:r>
                <a:rPr lang="en-GB" sz="2000" dirty="0" smtClean="0"/>
                <a:t>m</a:t>
              </a:r>
              <a:r>
                <a:rPr lang="cs-CZ" sz="2000" dirty="0" err="1" smtClean="0"/>
                <a:t>uscle</a:t>
              </a:r>
              <a:endParaRPr lang="en-GB" sz="20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8345746" y="39074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mtClean="0"/>
                <a:t>AV node</a:t>
              </a:r>
              <a:endParaRPr lang="en-GB" sz="200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8056186" y="43189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bundle of </a:t>
              </a:r>
              <a:r>
                <a:rPr lang="en-GB" sz="2000" dirty="0" smtClean="0"/>
                <a:t>His</a:t>
              </a:r>
              <a:endParaRPr lang="en-GB" sz="20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629466" y="46694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bundle </a:t>
              </a:r>
              <a:r>
                <a:rPr lang="en-GB" sz="2000" dirty="0" smtClean="0"/>
                <a:t>branch</a:t>
              </a:r>
              <a:r>
                <a:rPr lang="cs-CZ" sz="2000" dirty="0" smtClean="0"/>
                <a:t>es</a:t>
              </a:r>
              <a:endParaRPr lang="en-GB" sz="2000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7690426" y="495900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/>
                <a:t>Purkyn</a:t>
              </a:r>
              <a:r>
                <a:rPr lang="cs-CZ" sz="2000" dirty="0" smtClean="0"/>
                <a:t>j</a:t>
              </a:r>
              <a:r>
                <a:rPr lang="en-GB" sz="2000" dirty="0" smtClean="0"/>
                <a:t>e </a:t>
              </a:r>
              <a:r>
                <a:rPr lang="en-GB" sz="2000" dirty="0" err="1" smtClean="0"/>
                <a:t>fibers</a:t>
              </a:r>
              <a:endParaRPr lang="en-GB" sz="2000" dirty="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7629466" y="52333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ventricular </a:t>
              </a:r>
              <a:r>
                <a:rPr lang="en-GB" sz="2000" dirty="0" smtClean="0"/>
                <a:t>m</a:t>
              </a:r>
              <a:r>
                <a:rPr lang="cs-CZ" sz="2000" dirty="0" err="1" smtClean="0"/>
                <a:t>uscle</a:t>
              </a:r>
              <a:endParaRPr lang="en-GB" sz="2000" dirty="0"/>
            </a:p>
          </p:txBody>
        </p:sp>
      </p:grpSp>
      <p:sp>
        <p:nvSpPr>
          <p:cNvPr id="44" name="Nadpis 1"/>
          <p:cNvSpPr>
            <a:spLocks noGrp="1"/>
          </p:cNvSpPr>
          <p:nvPr>
            <p:ph type="title"/>
          </p:nvPr>
        </p:nvSpPr>
        <p:spPr>
          <a:xfrm>
            <a:off x="353567" y="128970"/>
            <a:ext cx="11474255" cy="1143000"/>
          </a:xfrm>
        </p:spPr>
        <p:txBody>
          <a:bodyPr>
            <a:normAutofit fontScale="90000"/>
          </a:bodyPr>
          <a:lstStyle/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Specialized excitatory </a:t>
            </a:r>
            <a:b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and conductive system of the heart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GB" sz="4400" smtClean="0">
                <a:latin typeface="Arial" panose="020B0604020202020204" pitchFamily="34" charset="0"/>
                <a:cs typeface="Arial" panose="020B0604020202020204" pitchFamily="34" charset="0"/>
              </a:rPr>
              <a:t>Electric dipole</a:t>
            </a:r>
            <a:endParaRPr lang="en-GB"/>
          </a:p>
        </p:txBody>
      </p:sp>
      <p:pic>
        <p:nvPicPr>
          <p:cNvPr id="3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2" y="195988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750268" y="912332"/>
            <a:ext cx="5278821" cy="5080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>
                <a:latin typeface="Arial" pitchFamily="34" charset="0"/>
                <a:cs typeface="Arial" pitchFamily="34" charset="0"/>
              </a:rPr>
              <a:t>Electrode: records electrical potential (Φ)</a:t>
            </a:r>
          </a:p>
          <a:p>
            <a:pPr algn="l"/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Ele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tric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lead: connection of two electrodes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Recordes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voltage between electrodes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Voltage: difference between el. potentials (V= Φ1- Φ2)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2916621" y="179785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66393" y="121394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smtClean="0">
                <a:latin typeface="Arial" pitchFamily="34" charset="0"/>
                <a:cs typeface="Arial" pitchFamily="34" charset="0"/>
              </a:rPr>
              <a:t>electrode </a:t>
            </a:r>
            <a:endParaRPr lang="en-GB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260429" y="4979872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smtClean="0">
                <a:latin typeface="Arial" pitchFamily="34" charset="0"/>
                <a:cs typeface="Arial" pitchFamily="34" charset="0"/>
              </a:rPr>
              <a:t>lead</a:t>
            </a:r>
            <a:endParaRPr lang="en-GB" sz="240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H="1" flipV="1">
            <a:off x="5722883" y="431929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932009" y="555729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7" name="Obdélník 16"/>
          <p:cNvSpPr/>
          <p:nvPr/>
        </p:nvSpPr>
        <p:spPr>
          <a:xfrm>
            <a:off x="2396717" y="201679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7" y="128970"/>
            <a:ext cx="11044901" cy="14247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Einthoven´s triangle </a:t>
            </a:r>
            <a:b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limb, bipolar leads)</a:t>
            </a:r>
            <a:endParaRPr lang="en-GB" sz="32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938254" y="1467071"/>
            <a:ext cx="5898637" cy="5235161"/>
            <a:chOff x="938254" y="1467071"/>
            <a:chExt cx="5898637" cy="5235161"/>
          </a:xfrm>
        </p:grpSpPr>
        <p:grpSp>
          <p:nvGrpSpPr>
            <p:cNvPr id="3" name="Skupina 2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235161"/>
              <a:chOff x="1143212" y="792163"/>
              <a:chExt cx="11458289" cy="10169466"/>
            </a:xfrm>
          </p:grpSpPr>
          <p:sp>
            <p:nvSpPr>
              <p:cNvPr id="4" name="Obdélník 3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grpSp>
            <p:nvGrpSpPr>
              <p:cNvPr id="5" name="Skupina 4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10001234"/>
                <a:chOff x="939126" y="871795"/>
                <a:chExt cx="7507225" cy="6620007"/>
              </a:xfrm>
            </p:grpSpPr>
            <p:pic>
              <p:nvPicPr>
                <p:cNvPr id="13" name="Obrázek 1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4" name="Rovnoramenný trojúhelník 13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/>
                </a:p>
              </p:txBody>
            </p:sp>
            <p:sp>
              <p:nvSpPr>
                <p:cNvPr id="15" name="TextovéPole 14"/>
                <p:cNvSpPr txBox="1"/>
                <p:nvPr/>
              </p:nvSpPr>
              <p:spPr>
                <a:xfrm>
                  <a:off x="4171666" y="871795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</a:t>
                  </a:r>
                  <a:endParaRPr lang="cs-CZ" sz="3600" b="1" dirty="0"/>
                </a:p>
              </p:txBody>
            </p:sp>
            <p:sp>
              <p:nvSpPr>
                <p:cNvPr id="16" name="TextovéPole 15"/>
                <p:cNvSpPr txBox="1"/>
                <p:nvPr/>
              </p:nvSpPr>
              <p:spPr>
                <a:xfrm>
                  <a:off x="2906262" y="3513850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II</a:t>
                  </a:r>
                  <a:endParaRPr lang="cs-CZ" sz="3600" b="1" dirty="0"/>
                </a:p>
              </p:txBody>
            </p:sp>
            <p:sp>
              <p:nvSpPr>
                <p:cNvPr id="17" name="TextovéPole 16"/>
                <p:cNvSpPr txBox="1"/>
                <p:nvPr/>
              </p:nvSpPr>
              <p:spPr>
                <a:xfrm>
                  <a:off x="5338271" y="3598217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III</a:t>
                  </a:r>
                  <a:endParaRPr lang="cs-CZ" sz="3600" b="1" dirty="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939126" y="1285745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R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7521181" y="1321053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L</a:t>
                  </a:r>
                  <a:endParaRPr lang="cs-CZ" sz="3600" b="1" dirty="0"/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4204469" y="6665711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F</a:t>
                  </a:r>
                  <a:endParaRPr lang="cs-CZ" sz="2800" b="1" dirty="0"/>
                </a:p>
              </p:txBody>
            </p:sp>
          </p:grpSp>
          <p:sp>
            <p:nvSpPr>
              <p:cNvPr id="7" name="Plus 6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9" name="Minus 8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sp>
          <p:nvSpPr>
            <p:cNvPr id="22" name="Plus 21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3" name="Plus 22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4" name="Minus 23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5" name="Minus 24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</p:grpSp>
      <p:sp>
        <p:nvSpPr>
          <p:cNvPr id="21" name="Obdélník 20"/>
          <p:cNvSpPr/>
          <p:nvPr/>
        </p:nvSpPr>
        <p:spPr>
          <a:xfrm>
            <a:off x="6096000" y="4235902"/>
            <a:ext cx="57510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Bipolar leads: both electrodes are active </a:t>
            </a:r>
            <a:r>
              <a:rPr lang="en-GB" sz="2800" dirty="0" smtClean="0"/>
              <a:t>(variable potential en electrodes)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11596694" cy="1143000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Augmented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Goldberger´s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limb </a:t>
            </a:r>
            <a:r>
              <a:rPr lang="cs-CZ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unipolar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/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409903" y="1179596"/>
            <a:ext cx="6034655" cy="5699419"/>
            <a:chOff x="1026837" y="360115"/>
            <a:chExt cx="11574664" cy="10931674"/>
          </a:xfrm>
        </p:grpSpPr>
        <p:grpSp>
          <p:nvGrpSpPr>
            <p:cNvPr id="4" name="Skupina 3"/>
            <p:cNvGrpSpPr/>
            <p:nvPr/>
          </p:nvGrpSpPr>
          <p:grpSpPr>
            <a:xfrm>
              <a:off x="1026837" y="360115"/>
              <a:ext cx="11574664" cy="10931674"/>
              <a:chOff x="1026837" y="360115"/>
              <a:chExt cx="11574664" cy="10931674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grpSp>
            <p:nvGrpSpPr>
              <p:cNvPr id="27" name="Skupina 26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10312837"/>
                <a:chOff x="862095" y="884078"/>
                <a:chExt cx="7661490" cy="6826263"/>
              </a:xfrm>
            </p:grpSpPr>
            <p:pic>
              <p:nvPicPr>
                <p:cNvPr id="29" name="Obrázek 2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0" name="Rovnoramenný trojúhelník 29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/>
                </a:p>
              </p:txBody>
            </p:sp>
            <p:sp>
              <p:nvSpPr>
                <p:cNvPr id="31" name="TextovéPole 30"/>
                <p:cNvSpPr txBox="1"/>
                <p:nvPr/>
              </p:nvSpPr>
              <p:spPr>
                <a:xfrm>
                  <a:off x="3546655" y="4251811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aVF</a:t>
                  </a:r>
                  <a:endParaRPr lang="cs-CZ" sz="2800" b="1" dirty="0"/>
                </a:p>
              </p:txBody>
            </p:sp>
            <p:sp>
              <p:nvSpPr>
                <p:cNvPr id="32" name="TextovéPole 31"/>
                <p:cNvSpPr txBox="1"/>
                <p:nvPr/>
              </p:nvSpPr>
              <p:spPr>
                <a:xfrm>
                  <a:off x="5038209" y="1797634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aVL</a:t>
                  </a:r>
                  <a:endParaRPr lang="cs-CZ" sz="2800" b="1" dirty="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2842102" y="1789815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avR</a:t>
                  </a:r>
                  <a:endParaRPr lang="cs-CZ" sz="28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862095" y="1080110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R</a:t>
                  </a:r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7598415" y="1125346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L</a:t>
                  </a:r>
                  <a:endParaRPr lang="cs-CZ" sz="36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4204469" y="6761037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F</a:t>
                  </a:r>
                  <a:endParaRPr lang="cs-CZ" sz="2800" b="1" dirty="0"/>
                </a:p>
              </p:txBody>
            </p:sp>
          </p:grpSp>
        </p:grpSp>
        <p:cxnSp>
          <p:nvCxnSpPr>
            <p:cNvPr id="5" name="Přímá spojnice 4"/>
            <p:cNvCxnSpPr>
              <a:endCxn id="30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>
              <a:stCxn id="30" idx="3"/>
              <a:endCxn id="36" idx="0"/>
            </p:cNvCxnSpPr>
            <p:nvPr/>
          </p:nvCxnSpPr>
          <p:spPr>
            <a:xfrm flipH="1">
              <a:off x="6775212" y="1966737"/>
              <a:ext cx="2" cy="78908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>
              <a:endCxn id="30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Skupina 7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4" name="Ovál 23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5" name="Plus 24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2" name="Ovál 21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3" name="Minus 22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1" name="Plus 20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18" name="Ovál 17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9" name="Plus 18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6" name="Ovál 15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7" name="Minus 16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</p:grpSp>
      <p:sp>
        <p:nvSpPr>
          <p:cNvPr id="38" name="Obdélník 37"/>
          <p:cNvSpPr/>
          <p:nvPr/>
        </p:nvSpPr>
        <p:spPr>
          <a:xfrm>
            <a:off x="5535891" y="3211941"/>
            <a:ext cx="63111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Unipolar leads: </a:t>
            </a:r>
          </a:p>
          <a:p>
            <a:r>
              <a:rPr lang="en-GB" sz="3200" dirty="0" smtClean="0"/>
              <a:t>one electrode is active  </a:t>
            </a:r>
            <a:r>
              <a:rPr lang="en-GB" sz="2800" dirty="0" smtClean="0"/>
              <a:t>(variable el. potential) </a:t>
            </a:r>
            <a:r>
              <a:rPr lang="en-GB" sz="3200" dirty="0" smtClean="0"/>
              <a:t>and the second one is indifferent </a:t>
            </a:r>
            <a:r>
              <a:rPr lang="en-GB" sz="2800" dirty="0" smtClean="0"/>
              <a:t>(constant el. potential)</a:t>
            </a:r>
          </a:p>
          <a:p>
            <a:endParaRPr lang="en-GB" sz="2800" dirty="0" smtClean="0"/>
          </a:p>
          <a:p>
            <a:r>
              <a:rPr lang="en-GB" sz="2800" dirty="0" smtClean="0"/>
              <a:t>Active electrode is always positive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Chest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endParaRPr lang="cs-CZ" dirty="0"/>
          </a:p>
        </p:txBody>
      </p:sp>
      <p:pic>
        <p:nvPicPr>
          <p:cNvPr id="1026" name="Picture 2" descr="Bez názvu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9953" r="55234" b="12608"/>
          <a:stretch>
            <a:fillRect/>
          </a:stretch>
        </p:blipFill>
        <p:spPr bwMode="auto">
          <a:xfrm>
            <a:off x="868455" y="1181769"/>
            <a:ext cx="5386160" cy="541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2949784" y="3670217"/>
            <a:ext cx="252000" cy="369332"/>
            <a:chOff x="2968832" y="3705932"/>
            <a:chExt cx="252000" cy="369332"/>
          </a:xfrm>
        </p:grpSpPr>
        <p:sp>
          <p:nvSpPr>
            <p:cNvPr id="10" name="Ovál 9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1</a:t>
              </a:r>
              <a:endParaRPr lang="cs-CZ" dirty="0"/>
            </a:p>
          </p:txBody>
        </p:sp>
      </p:grpSp>
      <p:grpSp>
        <p:nvGrpSpPr>
          <p:cNvPr id="108" name="Skupina 107"/>
          <p:cNvGrpSpPr/>
          <p:nvPr/>
        </p:nvGrpSpPr>
        <p:grpSpPr>
          <a:xfrm>
            <a:off x="3528428" y="3670217"/>
            <a:ext cx="252000" cy="369332"/>
            <a:chOff x="2968832" y="3705932"/>
            <a:chExt cx="252000" cy="369332"/>
          </a:xfrm>
        </p:grpSpPr>
        <p:sp>
          <p:nvSpPr>
            <p:cNvPr id="109" name="Ovál 108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2</a:t>
              </a:r>
            </a:p>
          </p:txBody>
        </p:sp>
      </p:grpSp>
      <p:grpSp>
        <p:nvGrpSpPr>
          <p:cNvPr id="111" name="Skupina 110"/>
          <p:cNvGrpSpPr/>
          <p:nvPr/>
        </p:nvGrpSpPr>
        <p:grpSpPr>
          <a:xfrm>
            <a:off x="3754639" y="3848808"/>
            <a:ext cx="252000" cy="369332"/>
            <a:chOff x="2968832" y="3705932"/>
            <a:chExt cx="252000" cy="369332"/>
          </a:xfrm>
        </p:grpSpPr>
        <p:sp>
          <p:nvSpPr>
            <p:cNvPr id="112" name="Ovál 111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3</a:t>
              </a:r>
              <a:endParaRPr lang="cs-CZ" dirty="0"/>
            </a:p>
          </p:txBody>
        </p:sp>
      </p:grpSp>
      <p:grpSp>
        <p:nvGrpSpPr>
          <p:cNvPr id="114" name="Skupina 113"/>
          <p:cNvGrpSpPr/>
          <p:nvPr/>
        </p:nvGrpSpPr>
        <p:grpSpPr>
          <a:xfrm>
            <a:off x="3997517" y="3986922"/>
            <a:ext cx="252000" cy="369332"/>
            <a:chOff x="2968832" y="3705932"/>
            <a:chExt cx="252000" cy="369332"/>
          </a:xfrm>
        </p:grpSpPr>
        <p:sp>
          <p:nvSpPr>
            <p:cNvPr id="115" name="Ovál 114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4</a:t>
              </a:r>
              <a:endParaRPr lang="cs-CZ" dirty="0"/>
            </a:p>
          </p:txBody>
        </p:sp>
      </p:grpSp>
      <p:grpSp>
        <p:nvGrpSpPr>
          <p:cNvPr id="117" name="Skupina 116"/>
          <p:cNvGrpSpPr/>
          <p:nvPr/>
        </p:nvGrpSpPr>
        <p:grpSpPr>
          <a:xfrm>
            <a:off x="4368969" y="3963128"/>
            <a:ext cx="252000" cy="369332"/>
            <a:chOff x="2968832" y="3705932"/>
            <a:chExt cx="252000" cy="369332"/>
          </a:xfrm>
        </p:grpSpPr>
        <p:sp>
          <p:nvSpPr>
            <p:cNvPr id="118" name="Ovál 117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5</a:t>
              </a:r>
              <a:endParaRPr lang="cs-CZ" dirty="0"/>
            </a:p>
          </p:txBody>
        </p:sp>
      </p:grpSp>
      <p:grpSp>
        <p:nvGrpSpPr>
          <p:cNvPr id="120" name="Skupina 119"/>
          <p:cNvGrpSpPr/>
          <p:nvPr/>
        </p:nvGrpSpPr>
        <p:grpSpPr>
          <a:xfrm>
            <a:off x="4635657" y="3851237"/>
            <a:ext cx="252000" cy="369332"/>
            <a:chOff x="2968832" y="3705932"/>
            <a:chExt cx="252000" cy="369332"/>
          </a:xfrm>
        </p:grpSpPr>
        <p:sp>
          <p:nvSpPr>
            <p:cNvPr id="121" name="Ovál 120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TextovéPole 121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6</a:t>
              </a:r>
              <a:endParaRPr lang="cs-CZ" dirty="0"/>
            </a:p>
          </p:txBody>
        </p:sp>
      </p:grp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8203428" y="374720"/>
            <a:ext cx="3344484" cy="2668838"/>
            <a:chOff x="1771204" y="1484784"/>
            <a:chExt cx="5868735" cy="4683144"/>
          </a:xfrm>
        </p:grpSpPr>
        <p:sp>
          <p:nvSpPr>
            <p:cNvPr id="123" name="Rovnoramenný trojúhelník 122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4" name="Přímá spojnice 123"/>
            <p:cNvCxnSpPr>
              <a:stCxn id="123" idx="2"/>
            </p:cNvCxnSpPr>
            <p:nvPr/>
          </p:nvCxnSpPr>
          <p:spPr>
            <a:xfrm flipH="1">
              <a:off x="4699486" y="1772816"/>
              <a:ext cx="2736304" cy="144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>
              <a:off x="4699486" y="3212976"/>
              <a:ext cx="17787" cy="255541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125"/>
            <p:cNvCxnSpPr/>
            <p:nvPr/>
          </p:nvCxnSpPr>
          <p:spPr>
            <a:xfrm>
              <a:off x="1951204" y="1772816"/>
              <a:ext cx="2748282" cy="144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ovéPole 126"/>
            <p:cNvSpPr txBox="1"/>
            <p:nvPr/>
          </p:nvSpPr>
          <p:spPr>
            <a:xfrm>
              <a:off x="3098281" y="1654360"/>
              <a:ext cx="3169281" cy="1242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 smtClean="0"/>
                <a:t>Wilson´s</a:t>
              </a:r>
              <a:r>
                <a:rPr lang="cs-CZ" sz="2000" b="1" dirty="0" smtClean="0"/>
                <a:t> cental </a:t>
              </a:r>
              <a:r>
                <a:rPr lang="cs-CZ" sz="2000" b="1" dirty="0" err="1" smtClean="0"/>
                <a:t>terminal</a:t>
              </a:r>
              <a:endParaRPr lang="cs-CZ" sz="1100" b="1" dirty="0"/>
            </a:p>
          </p:txBody>
        </p:sp>
        <p:sp>
          <p:nvSpPr>
            <p:cNvPr id="129" name="Ovál 128"/>
            <p:cNvSpPr/>
            <p:nvPr/>
          </p:nvSpPr>
          <p:spPr>
            <a:xfrm>
              <a:off x="4519486" y="3037912"/>
              <a:ext cx="360001" cy="3600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31" name="Skupina 130"/>
            <p:cNvGrpSpPr/>
            <p:nvPr/>
          </p:nvGrpSpPr>
          <p:grpSpPr>
            <a:xfrm>
              <a:off x="7207891" y="1484784"/>
              <a:ext cx="432048" cy="722704"/>
              <a:chOff x="6382390" y="235475"/>
              <a:chExt cx="432048" cy="722704"/>
            </a:xfrm>
          </p:grpSpPr>
          <p:sp>
            <p:nvSpPr>
              <p:cNvPr id="132" name="Ovál 131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TextovéPole 132"/>
              <p:cNvSpPr txBox="1"/>
              <p:nvPr/>
            </p:nvSpPr>
            <p:spPr>
              <a:xfrm>
                <a:off x="6382390" y="235475"/>
                <a:ext cx="432048" cy="72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34" name="Skupina 133"/>
            <p:cNvGrpSpPr/>
            <p:nvPr/>
          </p:nvGrpSpPr>
          <p:grpSpPr>
            <a:xfrm>
              <a:off x="4478971" y="5445224"/>
              <a:ext cx="432048" cy="722704"/>
              <a:chOff x="6382390" y="235475"/>
              <a:chExt cx="432048" cy="722704"/>
            </a:xfrm>
          </p:grpSpPr>
          <p:sp>
            <p:nvSpPr>
              <p:cNvPr id="135" name="Ovál 134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" name="TextovéPole 135"/>
              <p:cNvSpPr txBox="1"/>
              <p:nvPr/>
            </p:nvSpPr>
            <p:spPr>
              <a:xfrm>
                <a:off x="6382390" y="235475"/>
                <a:ext cx="432048" cy="72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8" name="Ovál 137"/>
            <p:cNvSpPr/>
            <p:nvPr/>
          </p:nvSpPr>
          <p:spPr>
            <a:xfrm>
              <a:off x="1771204" y="1557680"/>
              <a:ext cx="360001" cy="360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Obdélník 139"/>
            <p:cNvSpPr/>
            <p:nvPr/>
          </p:nvSpPr>
          <p:spPr>
            <a:xfrm rot="1688240">
              <a:off x="309567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141" name="Obdélník 140"/>
            <p:cNvSpPr/>
            <p:nvPr/>
          </p:nvSpPr>
          <p:spPr>
            <a:xfrm rot="9019058">
              <a:off x="545131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142" name="Obdélník 141"/>
            <p:cNvSpPr/>
            <p:nvPr/>
          </p:nvSpPr>
          <p:spPr>
            <a:xfrm rot="5400000">
              <a:off x="4340600" y="432909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</p:grpSp>
      <p:sp>
        <p:nvSpPr>
          <p:cNvPr id="144" name="Obdélník 143"/>
          <p:cNvSpPr/>
          <p:nvPr/>
        </p:nvSpPr>
        <p:spPr>
          <a:xfrm>
            <a:off x="5933510" y="3174399"/>
            <a:ext cx="63111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Chest electrode: connection of chest electrode and Wilson´s central terminal</a:t>
            </a:r>
          </a:p>
          <a:p>
            <a:endParaRPr lang="en-GB" sz="2400" dirty="0" smtClean="0"/>
          </a:p>
          <a:p>
            <a:r>
              <a:rPr lang="en-GB" sz="2400" dirty="0" smtClean="0"/>
              <a:t>Unipolar leads: </a:t>
            </a:r>
            <a:br>
              <a:rPr lang="en-GB" sz="2400" dirty="0" smtClean="0"/>
            </a:br>
            <a:r>
              <a:rPr lang="en-GB" sz="2400" dirty="0" smtClean="0"/>
              <a:t>chest electrodes are active (positive)</a:t>
            </a:r>
            <a:r>
              <a:rPr lang="en-GB" sz="2000" dirty="0" smtClean="0"/>
              <a:t> </a:t>
            </a:r>
            <a:r>
              <a:rPr lang="en-GB" sz="2400" dirty="0" smtClean="0"/>
              <a:t>and Wilson´s central terminal is indifferent </a:t>
            </a:r>
            <a:r>
              <a:rPr lang="en-GB" sz="2000" dirty="0" smtClean="0"/>
              <a:t>(el. potential 0 mV, electrically centre of the heart)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809196" y="3067069"/>
            <a:ext cx="163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c</a:t>
            </a:r>
            <a:r>
              <a:rPr lang="cs-CZ" dirty="0" err="1" smtClean="0"/>
              <a:t>hest</a:t>
            </a:r>
            <a:r>
              <a:rPr lang="cs-CZ" dirty="0" smtClean="0"/>
              <a:t> </a:t>
            </a:r>
            <a:r>
              <a:rPr lang="cs-CZ" dirty="0" err="1" smtClean="0"/>
              <a:t>electrode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3422632" y="3399496"/>
            <a:ext cx="211591" cy="32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6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Leads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acording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Cabrera</a:t>
            </a:r>
            <a:endParaRPr lang="en-GB" dirty="0"/>
          </a:p>
        </p:txBody>
      </p:sp>
      <p:grpSp>
        <p:nvGrpSpPr>
          <p:cNvPr id="63" name="Skupina 62"/>
          <p:cNvGrpSpPr/>
          <p:nvPr/>
        </p:nvGrpSpPr>
        <p:grpSpPr>
          <a:xfrm>
            <a:off x="971600" y="1196752"/>
            <a:ext cx="5666341" cy="5556522"/>
            <a:chOff x="971600" y="1196752"/>
            <a:chExt cx="5666341" cy="5556522"/>
          </a:xfrm>
        </p:grpSpPr>
        <p:sp>
          <p:nvSpPr>
            <p:cNvPr id="30" name="Obdélník 29"/>
            <p:cNvSpPr/>
            <p:nvPr/>
          </p:nvSpPr>
          <p:spPr>
            <a:xfrm>
              <a:off x="5468218" y="3304798"/>
              <a:ext cx="280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</a:t>
              </a:r>
              <a:endParaRPr lang="cs-CZ" sz="2800" b="1" dirty="0"/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2" name="Přímá spojnice 31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Skupina 33"/>
            <p:cNvGrpSpPr/>
            <p:nvPr/>
          </p:nvGrpSpPr>
          <p:grpSpPr>
            <a:xfrm rot="1800000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5" name="Přímá spojnice 34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Skupina 36"/>
            <p:cNvGrpSpPr/>
            <p:nvPr/>
          </p:nvGrpSpPr>
          <p:grpSpPr>
            <a:xfrm rot="19800000" flipV="1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8" name="Přímá spojnice 37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38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bdélník 39"/>
            <p:cNvSpPr/>
            <p:nvPr/>
          </p:nvSpPr>
          <p:spPr>
            <a:xfrm>
              <a:off x="2783147" y="5700830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aVF</a:t>
              </a:r>
              <a:endParaRPr lang="cs-CZ" sz="2800" b="1" dirty="0"/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4283968" y="5301208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</a:t>
              </a:r>
              <a:endParaRPr lang="cs-CZ" sz="2800" b="1" dirty="0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1650522" y="5445224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III</a:t>
              </a:r>
              <a:endParaRPr lang="cs-CZ" sz="2800" b="1" dirty="0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5083242" y="4437112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aVR</a:t>
              </a:r>
              <a:endParaRPr lang="cs-CZ" sz="2800" b="1" dirty="0"/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5139601" y="2138985"/>
              <a:ext cx="808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aVL</a:t>
              </a:r>
              <a:r>
                <a:rPr lang="cs-CZ" sz="2800" b="1" dirty="0" smtClean="0"/>
                <a:t> </a:t>
              </a:r>
              <a:endParaRPr lang="cs-CZ" sz="2800" b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106599" y="134250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139952" y="4726885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574840" y="4000078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926274" y="2998693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153327" y="5230941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089884" y="496835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688959" y="201587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1282185" y="2077429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3131840" y="11967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067944" y="170254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971600" y="29969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115616" y="407881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1138315" y="5968444"/>
              <a:ext cx="8563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120°</a:t>
              </a:r>
              <a:endParaRPr lang="cs-CZ" sz="2800" dirty="0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2890306" y="6230054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90°</a:t>
              </a:r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4598542" y="5824428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60°</a:t>
              </a:r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5880587" y="4768299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30°</a:t>
              </a:r>
            </a:p>
          </p:txBody>
        </p:sp>
        <p:sp>
          <p:nvSpPr>
            <p:cNvPr id="61" name="Obdélník 60"/>
            <p:cNvSpPr/>
            <p:nvPr/>
          </p:nvSpPr>
          <p:spPr>
            <a:xfrm>
              <a:off x="5853752" y="3285211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0</a:t>
              </a:r>
              <a:r>
                <a:rPr lang="cs-CZ" sz="2800" b="1" dirty="0"/>
                <a:t>°</a:t>
              </a:r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5853752" y="2118472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-30</a:t>
              </a:r>
              <a:r>
                <a:rPr lang="cs-CZ" sz="2800" b="1" dirty="0"/>
                <a:t>°</a:t>
              </a:r>
            </a:p>
          </p:txBody>
        </p:sp>
      </p:grpSp>
      <p:grpSp>
        <p:nvGrpSpPr>
          <p:cNvPr id="64" name="Skupina 63"/>
          <p:cNvGrpSpPr>
            <a:grpSpLocks noChangeAspect="1"/>
          </p:cNvGrpSpPr>
          <p:nvPr/>
        </p:nvGrpSpPr>
        <p:grpSpPr>
          <a:xfrm>
            <a:off x="7423203" y="993519"/>
            <a:ext cx="4370943" cy="3337523"/>
            <a:chOff x="939126" y="820251"/>
            <a:chExt cx="7632123" cy="5827664"/>
          </a:xfrm>
        </p:grpSpPr>
        <p:sp>
          <p:nvSpPr>
            <p:cNvPr id="65" name="Rovnoramenný trojúhelník 64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5162069" y="5265222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cxnSp>
          <p:nvCxnSpPr>
            <p:cNvPr id="67" name="Přímá spojnice 66"/>
            <p:cNvCxnSpPr>
              <a:endCxn id="65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Skupina 67"/>
            <p:cNvGrpSpPr/>
            <p:nvPr/>
          </p:nvGrpSpPr>
          <p:grpSpPr>
            <a:xfrm>
              <a:off x="5851614" y="3607185"/>
              <a:ext cx="432048" cy="1236044"/>
              <a:chOff x="2609248" y="1377642"/>
              <a:chExt cx="432048" cy="1236044"/>
            </a:xfrm>
          </p:grpSpPr>
          <p:sp>
            <p:nvSpPr>
              <p:cNvPr id="100" name="Ovál 99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101" name="TextovéPole 100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1735180" y="1414516"/>
              <a:ext cx="432048" cy="698634"/>
              <a:chOff x="6382390" y="235475"/>
              <a:chExt cx="432048" cy="698634"/>
            </a:xfrm>
          </p:grpSpPr>
          <p:sp>
            <p:nvSpPr>
              <p:cNvPr id="98" name="Ovál 97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9" name="TextovéPole 98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0" name="TextovéPole 69"/>
            <p:cNvSpPr txBox="1"/>
            <p:nvPr/>
          </p:nvSpPr>
          <p:spPr>
            <a:xfrm>
              <a:off x="939126" y="1285747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</a:t>
              </a:r>
              <a:endParaRPr lang="cs-CZ" sz="1100" b="1" dirty="0"/>
            </a:p>
          </p:txBody>
        </p:sp>
        <p:sp>
          <p:nvSpPr>
            <p:cNvPr id="71" name="TextovéPole 70"/>
            <p:cNvSpPr txBox="1"/>
            <p:nvPr/>
          </p:nvSpPr>
          <p:spPr>
            <a:xfrm>
              <a:off x="7646077" y="127888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L</a:t>
              </a:r>
              <a:endParaRPr lang="cs-CZ" sz="1100" b="1" dirty="0"/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4236901" y="5949281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F</a:t>
              </a:r>
              <a:endParaRPr lang="cs-CZ" sz="1100" b="1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3059833" y="1844823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aVR</a:t>
              </a:r>
              <a:endParaRPr lang="cs-CZ" sz="1100" b="1" dirty="0"/>
            </a:p>
          </p:txBody>
        </p:sp>
        <p:cxnSp>
          <p:nvCxnSpPr>
            <p:cNvPr id="74" name="Přímá spojnice 73"/>
            <p:cNvCxnSpPr>
              <a:endCxn id="65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Skupina 74"/>
            <p:cNvGrpSpPr/>
            <p:nvPr/>
          </p:nvGrpSpPr>
          <p:grpSpPr>
            <a:xfrm>
              <a:off x="3059832" y="3501008"/>
              <a:ext cx="432048" cy="1236044"/>
              <a:chOff x="2609248" y="1377642"/>
              <a:chExt cx="432048" cy="1236044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7" name="TextovéPole 96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6" name="Skupina 75"/>
            <p:cNvGrpSpPr/>
            <p:nvPr/>
          </p:nvGrpSpPr>
          <p:grpSpPr>
            <a:xfrm>
              <a:off x="7207891" y="1484784"/>
              <a:ext cx="432048" cy="698634"/>
              <a:chOff x="6382390" y="235475"/>
              <a:chExt cx="432048" cy="698634"/>
            </a:xfrm>
          </p:grpSpPr>
          <p:sp>
            <p:nvSpPr>
              <p:cNvPr id="94" name="Ovál 93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5" name="TextovéPole 94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77" name="Přímá spojnice 76"/>
            <p:cNvCxnSpPr>
              <a:stCxn id="65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Skupina 77"/>
            <p:cNvGrpSpPr/>
            <p:nvPr/>
          </p:nvGrpSpPr>
          <p:grpSpPr>
            <a:xfrm>
              <a:off x="4504297" y="1484784"/>
              <a:ext cx="432048" cy="1236044"/>
              <a:chOff x="2609248" y="1377642"/>
              <a:chExt cx="432048" cy="1236044"/>
            </a:xfrm>
          </p:grpSpPr>
          <p:sp>
            <p:nvSpPr>
              <p:cNvPr id="92" name="Ovál 91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3" name="TextovéPole 92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4478971" y="5445224"/>
              <a:ext cx="432048" cy="698634"/>
              <a:chOff x="6382390" y="235475"/>
              <a:chExt cx="432048" cy="698634"/>
            </a:xfrm>
          </p:grpSpPr>
          <p:sp>
            <p:nvSpPr>
              <p:cNvPr id="90" name="Ovál 89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1" name="TextovéPole 90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0" name="TextovéPole 79"/>
            <p:cNvSpPr txBox="1"/>
            <p:nvPr/>
          </p:nvSpPr>
          <p:spPr>
            <a:xfrm>
              <a:off x="5196544" y="1916831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aVL</a:t>
              </a:r>
              <a:endParaRPr lang="cs-CZ" sz="1100" b="1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4644009" y="4006806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aVF</a:t>
              </a:r>
              <a:endParaRPr lang="cs-CZ" sz="1100" b="1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1763687" y="1925217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3" name="TextovéPole 82"/>
            <p:cNvSpPr txBox="1"/>
            <p:nvPr/>
          </p:nvSpPr>
          <p:spPr>
            <a:xfrm>
              <a:off x="2348136" y="1060223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3860303" y="5455350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6803308" y="1091349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7243915" y="1956956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4319242" y="820251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</a:t>
              </a:r>
              <a:endParaRPr lang="cs-CZ" sz="1100" b="1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6292251" y="365870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III</a:t>
              </a:r>
              <a:endParaRPr lang="cs-CZ" sz="1100" b="1" dirty="0"/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1979712" y="3787185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</a:t>
              </a:r>
              <a:endParaRPr lang="cs-CZ" sz="1100" b="1" dirty="0"/>
            </a:p>
          </p:txBody>
        </p:sp>
      </p:grpSp>
      <p:sp>
        <p:nvSpPr>
          <p:cNvPr id="102" name="Šipka doprava 101"/>
          <p:cNvSpPr/>
          <p:nvPr/>
        </p:nvSpPr>
        <p:spPr>
          <a:xfrm rot="9402511">
            <a:off x="6871984" y="2579534"/>
            <a:ext cx="1023040" cy="39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ECG description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"/>
              <p:cNvSpPr txBox="1">
                <a:spLocks noChangeArrowheads="1"/>
              </p:cNvSpPr>
              <p:nvPr/>
            </p:nvSpPr>
            <p:spPr>
              <a:xfrm>
                <a:off x="7854340" y="4720921"/>
                <a:ext cx="4241866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1800" dirty="0" err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Bazett´s</a:t>
                </a:r>
                <a:r>
                  <a:rPr lang="en-GB" sz="1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formula: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en-GB" sz="18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en-GB" sz="1800" dirty="0" smtClean="0">
                    <a:latin typeface="Arial" pitchFamily="34" charset="0"/>
                    <a:cs typeface="Arial" pitchFamily="34" charset="0"/>
                  </a:rPr>
                  <a:t>QT depends </a:t>
                </a:r>
                <a:r>
                  <a:rPr lang="en-GB" sz="1800" dirty="0" smtClean="0">
                    <a:latin typeface="Arial" pitchFamily="34" charset="0"/>
                    <a:cs typeface="Arial" pitchFamily="34" charset="0"/>
                  </a:rPr>
                  <a:t>on</a:t>
                </a:r>
                <a:r>
                  <a:rPr lang="cs-CZ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800" dirty="0" smtClean="0">
                    <a:latin typeface="Arial" pitchFamily="34" charset="0"/>
                    <a:cs typeface="Arial" pitchFamily="34" charset="0"/>
                  </a:rPr>
                  <a:t>RR </a:t>
                </a:r>
                <a:r>
                  <a:rPr lang="en-GB" sz="1800" dirty="0" smtClean="0">
                    <a:latin typeface="Arial" pitchFamily="34" charset="0"/>
                    <a:cs typeface="Arial" pitchFamily="34" charset="0"/>
                  </a:rPr>
                  <a:t>interval – correction of QT on RR</a:t>
                </a:r>
              </a:p>
            </p:txBody>
          </p:sp>
        </mc:Choice>
        <mc:Fallback>
          <p:sp>
            <p:nvSpPr>
              <p:cNvPr id="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40" y="4720921"/>
                <a:ext cx="4241866" cy="1595796"/>
              </a:xfrm>
              <a:prstGeom prst="rect">
                <a:avLst/>
              </a:prstGeom>
              <a:blipFill rotWithShape="0">
                <a:blip r:embed="rId2"/>
                <a:stretch>
                  <a:fillRect l="-1149" r="-1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23049"/>
              </p:ext>
            </p:extLst>
          </p:nvPr>
        </p:nvGraphicFramePr>
        <p:xfrm>
          <a:off x="8219539" y="22767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/>
                <a:gridCol w="1455680"/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noProof="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GB" sz="14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b="1" kern="1400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</a:t>
                      </a:r>
                      <a:endParaRPr lang="en-GB" sz="14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P wave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PQ (PR)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Q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QRS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R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segment ST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 420ms</a:t>
                      </a:r>
                      <a:endParaRPr lang="en-GB" sz="1800" kern="14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b="1" kern="1400" noProof="0" dirty="0" smtClean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wave T</a:t>
                      </a:r>
                      <a:endParaRPr lang="en-GB" sz="18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kern="140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en-GB" sz="2000" kern="140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en-GB" sz="1800" kern="1400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110327" y="1296027"/>
            <a:ext cx="7588050" cy="5138359"/>
            <a:chOff x="110327" y="1296027"/>
            <a:chExt cx="8107398" cy="51383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8"/>
            <a:stretch/>
          </p:blipFill>
          <p:spPr bwMode="auto">
            <a:xfrm>
              <a:off x="110327" y="1343527"/>
              <a:ext cx="8107398" cy="5090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1306285" y="4044679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P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919350" y="1296027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R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39938" y="3538181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T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67988" y="4971244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Q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109357" y="5030619"/>
              <a:ext cx="5462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S</a:t>
              </a:r>
              <a:endParaRPr lang="cs-CZ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102433" y="5352452"/>
              <a:ext cx="916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P </a:t>
              </a:r>
              <a:r>
                <a:rPr lang="en-GB" dirty="0" smtClean="0"/>
                <a:t>wave</a:t>
              </a:r>
              <a:endParaRPr lang="en-GB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121227" y="6029429"/>
              <a:ext cx="12894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PQ interval</a:t>
              </a:r>
              <a:endParaRPr lang="cs-CZ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099957" y="4792273"/>
              <a:ext cx="44136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dirty="0" smtClean="0"/>
                <a:t>PQ segment</a:t>
              </a:r>
              <a:endParaRPr lang="cs-CZ" sz="14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572987" y="5371842"/>
              <a:ext cx="94211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QRS </a:t>
              </a:r>
              <a:r>
                <a:rPr lang="cs-CZ" sz="1600" dirty="0" err="1" smtClean="0"/>
                <a:t>complex</a:t>
              </a:r>
              <a:endParaRPr lang="cs-CZ" sz="16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653644" y="4776883"/>
              <a:ext cx="94211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ST </a:t>
              </a:r>
              <a:r>
                <a:rPr lang="cs-CZ" sz="1600" dirty="0" smtClean="0"/>
                <a:t>segment</a:t>
              </a:r>
              <a:endParaRPr lang="cs-CZ" sz="16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041044" y="5361143"/>
              <a:ext cx="9421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T </a:t>
              </a:r>
              <a:r>
                <a:rPr lang="cs-CZ" dirty="0" err="1" smtClean="0"/>
                <a:t>wave</a:t>
              </a:r>
              <a:endParaRPr lang="cs-CZ" sz="1600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3982161" y="5727118"/>
              <a:ext cx="15299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QT interval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587</Words>
  <Application>Microsoft Office PowerPoint</Application>
  <PresentationFormat>Širokoúhlá obrazovka</PresentationFormat>
  <Paragraphs>215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Motiv Office</vt:lpstr>
      <vt:lpstr>(VII.) Electrocardiography</vt:lpstr>
      <vt:lpstr>Electrocardiography</vt:lpstr>
      <vt:lpstr>Specialized excitatory  and conductive system of the heart</vt:lpstr>
      <vt:lpstr>Electric dipole</vt:lpstr>
      <vt:lpstr>Einthoven´s triangle  (standard - limb, bipolar leads)</vt:lpstr>
      <vt:lpstr>Augmented leads (Goldberger´s, limb unipolar leads)</vt:lpstr>
      <vt:lpstr>Chest leads</vt:lpstr>
      <vt:lpstr>Leads acording to Cabrera</vt:lpstr>
      <vt:lpstr>ECG description</vt:lpstr>
      <vt:lpstr>Electrical axis of heart</vt:lpstr>
      <vt:lpstr>Diagnostic use of ECG</vt:lpstr>
      <vt:lpstr>Diagnostic use of ECG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fyziologie</dc:title>
  <dc:creator>Michal Hendrych</dc:creator>
  <cp:lastModifiedBy>Zuzana Nováková</cp:lastModifiedBy>
  <cp:revision>207</cp:revision>
  <dcterms:created xsi:type="dcterms:W3CDTF">2014-10-04T15:35:56Z</dcterms:created>
  <dcterms:modified xsi:type="dcterms:W3CDTF">2017-03-30T15:29:11Z</dcterms:modified>
</cp:coreProperties>
</file>