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6406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999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1376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7456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795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02973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8D7BD2D-417B-4244-8B46-898E9544785B}" type="datetimeFigureOut">
              <a:rPr lang="cs-CZ" smtClean="0"/>
              <a:t>30.3.2017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3713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8D7BD2D-417B-4244-8B46-898E9544785B}" type="datetimeFigureOut">
              <a:rPr lang="cs-CZ" smtClean="0"/>
              <a:t>30.3.2017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41763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D7BD2D-417B-4244-8B46-898E9544785B}" type="datetimeFigureOut">
              <a:rPr lang="cs-CZ" smtClean="0"/>
              <a:t>30.3.2017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366800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460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30.3.2017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0946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BD2D-417B-4244-8B46-898E9544785B}" type="datetimeFigureOut">
              <a:rPr lang="cs-CZ" smtClean="0"/>
              <a:t>30.3.2017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9ED5E-0D2F-4218-B4F7-DA369D16F928}" type="slidenum">
              <a:rPr lang="cs-CZ" smtClean="0"/>
              <a:t>‹#›</a:t>
            </a:fld>
            <a:endParaRPr lang="cs-CZ"/>
          </a:p>
        </p:txBody>
      </p:sp>
    </p:spTree>
    <p:extLst>
      <p:ext uri="{BB962C8B-B14F-4D97-AF65-F5344CB8AC3E}">
        <p14:creationId xmlns:p14="http://schemas.microsoft.com/office/powerpoint/2010/main" val="14975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7180" y="2130425"/>
            <a:ext cx="8549640" cy="1470025"/>
          </a:xfrm>
        </p:spPr>
        <p:txBody>
          <a:bodyPr>
            <a:normAutofit/>
          </a:bodyPr>
          <a:lstStyle/>
          <a:p>
            <a:r>
              <a:rPr lang="en-US" b="1" dirty="0" smtClean="0"/>
              <a:t>Plethysmography</a:t>
            </a:r>
            <a:r>
              <a:rPr lang="cs-CZ" b="1" dirty="0" smtClean="0"/>
              <a:t/>
            </a:r>
            <a:br>
              <a:rPr lang="cs-CZ" b="1" dirty="0" smtClean="0"/>
            </a:br>
            <a:r>
              <a:rPr lang="cs-CZ" sz="3600" dirty="0" smtClean="0">
                <a:solidFill>
                  <a:schemeClr val="bg1">
                    <a:lumMod val="50000"/>
                  </a:schemeClr>
                </a:solidFill>
              </a:rPr>
              <a:t>- </a:t>
            </a:r>
            <a:r>
              <a:rPr lang="en-US" sz="3600" dirty="0" smtClean="0">
                <a:solidFill>
                  <a:schemeClr val="bg1">
                    <a:lumMod val="50000"/>
                  </a:schemeClr>
                </a:solidFill>
              </a:rPr>
              <a:t>blood flow in the forearm </a:t>
            </a:r>
            <a:r>
              <a:rPr lang="cs-CZ" sz="3600" dirty="0" smtClean="0">
                <a:solidFill>
                  <a:schemeClr val="bg1">
                    <a:lumMod val="50000"/>
                  </a:schemeClr>
                </a:solidFill>
              </a:rPr>
              <a:t>-</a:t>
            </a:r>
            <a:endParaRPr lang="cs-CZ" sz="3600" dirty="0">
              <a:solidFill>
                <a:schemeClr val="bg1">
                  <a:lumMod val="50000"/>
                </a:schemeClr>
              </a:solidFill>
            </a:endParaRPr>
          </a:p>
        </p:txBody>
      </p:sp>
      <p:sp>
        <p:nvSpPr>
          <p:cNvPr id="3" name="Podnadpis 2"/>
          <p:cNvSpPr>
            <a:spLocks noGrp="1"/>
          </p:cNvSpPr>
          <p:nvPr>
            <p:ph type="subTitle" idx="1"/>
          </p:nvPr>
        </p:nvSpPr>
        <p:spPr>
          <a:xfrm>
            <a:off x="1371600" y="6334472"/>
            <a:ext cx="6400800" cy="406896"/>
          </a:xfrm>
        </p:spPr>
        <p:txBody>
          <a:bodyPr>
            <a:normAutofit/>
          </a:bodyPr>
          <a:lstStyle/>
          <a:p>
            <a:r>
              <a:rPr lang="cs-CZ" sz="2000" dirty="0" smtClean="0"/>
              <a:t>© Department of </a:t>
            </a:r>
            <a:r>
              <a:rPr lang="en-US" sz="2000" dirty="0" smtClean="0"/>
              <a:t>Physiology</a:t>
            </a:r>
            <a:r>
              <a:rPr lang="cs-CZ" sz="2000" dirty="0" smtClean="0"/>
              <a:t>, FM MU, Jan Novák, 2016</a:t>
            </a:r>
            <a:endParaRPr lang="cs-CZ" sz="2000" dirty="0"/>
          </a:p>
        </p:txBody>
      </p:sp>
    </p:spTree>
    <p:extLst>
      <p:ext uri="{BB962C8B-B14F-4D97-AF65-F5344CB8AC3E}">
        <p14:creationId xmlns:p14="http://schemas.microsoft.com/office/powerpoint/2010/main" val="20230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Blood flow measurement I</a:t>
            </a:r>
            <a:endParaRPr lang="en-US" b="1" dirty="0"/>
          </a:p>
        </p:txBody>
      </p:sp>
      <p:sp>
        <p:nvSpPr>
          <p:cNvPr id="3" name="Zástupný symbol pro obsah 2"/>
          <p:cNvSpPr>
            <a:spLocks noGrp="1"/>
          </p:cNvSpPr>
          <p:nvPr>
            <p:ph idx="1"/>
          </p:nvPr>
        </p:nvSpPr>
        <p:spPr>
          <a:xfrm>
            <a:off x="457200" y="1412776"/>
            <a:ext cx="8229600" cy="2116832"/>
          </a:xfrm>
        </p:spPr>
        <p:txBody>
          <a:bodyPr>
            <a:normAutofit/>
          </a:bodyPr>
          <a:lstStyle/>
          <a:p>
            <a:r>
              <a:rPr lang="en-US" sz="2800" b="1" dirty="0" smtClean="0"/>
              <a:t>Radionuclide method</a:t>
            </a:r>
          </a:p>
          <a:p>
            <a:pPr lvl="1"/>
            <a:r>
              <a:rPr lang="en-US" sz="1800" dirty="0" smtClean="0"/>
              <a:t>patient is injected with radioactive solution (= radiopharmaceutical) with short half-life (= fast elimination from the body = low toxicity)</a:t>
            </a:r>
          </a:p>
          <a:p>
            <a:pPr lvl="1"/>
            <a:r>
              <a:rPr lang="en-US" sz="1800" dirty="0" smtClean="0"/>
              <a:t>higher the blood flow in the organ, higher the up-take of the radiopharmaceutical and higher is the radiation (emitted by the radiopharmaceutical)  detected on the special detector</a:t>
            </a:r>
          </a:p>
        </p:txBody>
      </p:sp>
      <p:sp>
        <p:nvSpPr>
          <p:cNvPr id="4" name="TextovéPole 3"/>
          <p:cNvSpPr txBox="1"/>
          <p:nvPr/>
        </p:nvSpPr>
        <p:spPr>
          <a:xfrm>
            <a:off x="-36512" y="6608385"/>
            <a:ext cx="3345788" cy="246221"/>
          </a:xfrm>
          <a:prstGeom prst="rect">
            <a:avLst/>
          </a:prstGeom>
          <a:noFill/>
        </p:spPr>
        <p:txBody>
          <a:bodyPr wrap="none" rtlCol="0">
            <a:spAutoFit/>
          </a:bodyPr>
          <a:lstStyle/>
          <a:p>
            <a:r>
              <a:rPr lang="cs-CZ" sz="500" dirty="0" smtClean="0"/>
              <a:t>Obrázek 1: http://web.carteret.edu/keoughp/LFreshwater/CPAP/V-Q%20Relationships/VQClassNotes_files/image006.jpg</a:t>
            </a:r>
          </a:p>
          <a:p>
            <a:r>
              <a:rPr lang="cs-CZ" sz="500" dirty="0" smtClean="0"/>
              <a:t>Obrázek 2: http://img.medscapestatic.com/pi/meds/ckb/39/26839tn.jpg</a:t>
            </a:r>
            <a:endParaRPr lang="cs-CZ" sz="5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30" t="7255"/>
          <a:stretch/>
        </p:blipFill>
        <p:spPr bwMode="auto">
          <a:xfrm>
            <a:off x="5688451" y="3529608"/>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3669443"/>
            <a:ext cx="4572000" cy="2962349"/>
          </a:xfrm>
          <a:prstGeom prst="rect">
            <a:avLst/>
          </a:prstGeom>
        </p:spPr>
        <p:txBody>
          <a:bodyPr>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Lung scintigraphy</a:t>
            </a:r>
          </a:p>
          <a:p>
            <a:pPr marL="1200150" lvl="2" indent="-285750">
              <a:buFont typeface="Arial" panose="020B0604020202020204" pitchFamily="34" charset="0"/>
              <a:buChar char="•"/>
            </a:pPr>
            <a:r>
              <a:rPr lang="en-US" sz="1050" dirty="0" smtClean="0"/>
              <a:t>used in the diagnostics of the pulmonary embolism (clinical condition when embolus blocks part of the pulmonary circulation and the area ahead of this obstruction shows no blood flow and is ischemic)</a:t>
            </a:r>
          </a:p>
          <a:p>
            <a:pPr marL="742950" lvl="1" indent="-285750">
              <a:buFont typeface="Arial" panose="020B0604020202020204" pitchFamily="34" charset="0"/>
              <a:buChar char="•"/>
            </a:pPr>
            <a:r>
              <a:rPr lang="en-US" sz="1600" b="1" dirty="0" smtClean="0"/>
              <a:t>Myocardial scintigraphy (Cardiac-SPECT)</a:t>
            </a:r>
          </a:p>
          <a:p>
            <a:pPr marL="1200150" lvl="2" indent="-285750">
              <a:buFont typeface="Arial" panose="020B0604020202020204" pitchFamily="34" charset="0"/>
              <a:buChar char="•"/>
            </a:pPr>
            <a:r>
              <a:rPr lang="en-US" sz="1050" dirty="0" smtClean="0"/>
              <a:t>used in the diagnostics of ischemic heart disease if the ECG and laboratory results are unclear</a:t>
            </a:r>
          </a:p>
          <a:p>
            <a:pPr marL="1200150" lvl="2" indent="-285750">
              <a:buFont typeface="Arial" panose="020B0604020202020204" pitchFamily="34" charset="0"/>
              <a:buChar char="•"/>
            </a:pPr>
            <a:r>
              <a:rPr lang="en-US" sz="1050" dirty="0" smtClean="0"/>
              <a:t>After administration, radiopharmaceutical is distributed over the myocardium and areas with low radiopharmaceuticals concentration corresponds to the badly-perfused areas („hibernating myocardium“, locations after coronary artery stenosis) or to areas after myocardial infarction (myocardial scar is less perfused compared to healthy myocardium)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 t="9539" r="55924" b="6846"/>
          <a:stretch/>
        </p:blipFill>
        <p:spPr bwMode="auto">
          <a:xfrm>
            <a:off x="6932461" y="3529607"/>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9" b="56687"/>
          <a:stretch/>
        </p:blipFill>
        <p:spPr bwMode="auto">
          <a:xfrm>
            <a:off x="6932462" y="4969767"/>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41" t="44494" b="12193"/>
          <a:stretch/>
        </p:blipFill>
        <p:spPr bwMode="auto">
          <a:xfrm>
            <a:off x="5688451" y="4969767"/>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688451" y="4576511"/>
            <a:ext cx="4572000" cy="276999"/>
          </a:xfrm>
          <a:prstGeom prst="rect">
            <a:avLst/>
          </a:prstGeom>
        </p:spPr>
        <p:txBody>
          <a:bodyPr>
            <a:spAutoFit/>
          </a:bodyPr>
          <a:lstStyle/>
          <a:p>
            <a:r>
              <a:rPr lang="cs-CZ" sz="1200" dirty="0" err="1" smtClean="0"/>
              <a:t>Normal</a:t>
            </a:r>
            <a:r>
              <a:rPr lang="cs-CZ" sz="1200" dirty="0" smtClean="0"/>
              <a:t> </a:t>
            </a:r>
            <a:r>
              <a:rPr lang="cs-CZ" sz="1200" dirty="0" err="1" smtClean="0"/>
              <a:t>lung</a:t>
            </a:r>
            <a:r>
              <a:rPr lang="cs-CZ" sz="1200" dirty="0" smtClean="0"/>
              <a:t>	        </a:t>
            </a:r>
            <a:r>
              <a:rPr lang="cs-CZ" sz="1200" dirty="0" err="1" smtClean="0"/>
              <a:t>Arrows</a:t>
            </a:r>
            <a:r>
              <a:rPr lang="cs-CZ" sz="1200" dirty="0" smtClean="0"/>
              <a:t> = </a:t>
            </a:r>
            <a:r>
              <a:rPr lang="cs-CZ" sz="1200" dirty="0" err="1" smtClean="0"/>
              <a:t>flow</a:t>
            </a:r>
            <a:r>
              <a:rPr lang="cs-CZ" sz="1200" dirty="0" smtClean="0"/>
              <a:t> </a:t>
            </a:r>
            <a:r>
              <a:rPr lang="cs-CZ" sz="1200" dirty="0" err="1" smtClean="0"/>
              <a:t>defect</a:t>
            </a:r>
            <a:r>
              <a:rPr lang="cs-CZ" sz="1200" dirty="0" smtClean="0"/>
              <a:t> = </a:t>
            </a:r>
            <a:r>
              <a:rPr lang="cs-CZ" sz="1200" dirty="0" err="1" smtClean="0"/>
              <a:t>embolism</a:t>
            </a:r>
            <a:endParaRPr lang="cs-CZ" sz="1200" dirty="0"/>
          </a:p>
        </p:txBody>
      </p:sp>
      <p:sp>
        <p:nvSpPr>
          <p:cNvPr id="11" name="Obdélník 10"/>
          <p:cNvSpPr/>
          <p:nvPr/>
        </p:nvSpPr>
        <p:spPr>
          <a:xfrm>
            <a:off x="5688632" y="6132928"/>
            <a:ext cx="4572000" cy="276999"/>
          </a:xfrm>
          <a:prstGeom prst="rect">
            <a:avLst/>
          </a:prstGeom>
        </p:spPr>
        <p:txBody>
          <a:bodyPr>
            <a:spAutoFit/>
          </a:bodyPr>
          <a:lstStyle/>
          <a:p>
            <a:r>
              <a:rPr lang="cs-CZ" sz="1200" dirty="0" err="1" smtClean="0"/>
              <a:t>Normal</a:t>
            </a:r>
            <a:r>
              <a:rPr lang="cs-CZ" sz="1200" dirty="0" smtClean="0"/>
              <a:t> </a:t>
            </a:r>
            <a:r>
              <a:rPr lang="cs-CZ" sz="1200" dirty="0" err="1" smtClean="0"/>
              <a:t>heart</a:t>
            </a:r>
            <a:r>
              <a:rPr lang="cs-CZ" sz="1200" dirty="0" smtClean="0"/>
              <a:t>	        </a:t>
            </a:r>
            <a:r>
              <a:rPr lang="cs-CZ" sz="1200" dirty="0" err="1" smtClean="0"/>
              <a:t>Arrow</a:t>
            </a:r>
            <a:r>
              <a:rPr lang="cs-CZ" sz="1200" dirty="0" smtClean="0"/>
              <a:t> = </a:t>
            </a:r>
            <a:r>
              <a:rPr lang="cs-CZ" sz="1200" dirty="0" err="1" smtClean="0"/>
              <a:t>flow</a:t>
            </a:r>
            <a:r>
              <a:rPr lang="cs-CZ" sz="1200" dirty="0" smtClean="0"/>
              <a:t> </a:t>
            </a:r>
            <a:r>
              <a:rPr lang="cs-CZ" sz="1200" dirty="0" err="1" smtClean="0"/>
              <a:t>defect</a:t>
            </a:r>
            <a:r>
              <a:rPr lang="cs-CZ" sz="1200" dirty="0" smtClean="0"/>
              <a:t> = </a:t>
            </a:r>
            <a:r>
              <a:rPr lang="cs-CZ" sz="1200" dirty="0" err="1" smtClean="0"/>
              <a:t>ischemia</a:t>
            </a:r>
            <a:endParaRPr lang="cs-CZ" sz="1200" dirty="0"/>
          </a:p>
        </p:txBody>
      </p:sp>
    </p:spTree>
    <p:extLst>
      <p:ext uri="{BB962C8B-B14F-4D97-AF65-F5344CB8AC3E}">
        <p14:creationId xmlns:p14="http://schemas.microsoft.com/office/powerpoint/2010/main" val="2513418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en-US" b="1" dirty="0" smtClean="0"/>
              <a:t>Blood flow measurement </a:t>
            </a:r>
            <a:r>
              <a:rPr lang="cs-CZ" b="1" dirty="0" smtClean="0"/>
              <a:t>II</a:t>
            </a:r>
            <a:endParaRPr lang="cs-CZ" b="1" dirty="0"/>
          </a:p>
        </p:txBody>
      </p:sp>
      <p:sp>
        <p:nvSpPr>
          <p:cNvPr id="3" name="Zástupný symbol pro obsah 2"/>
          <p:cNvSpPr>
            <a:spLocks noGrp="1"/>
          </p:cNvSpPr>
          <p:nvPr>
            <p:ph idx="1"/>
          </p:nvPr>
        </p:nvSpPr>
        <p:spPr>
          <a:xfrm>
            <a:off x="457200" y="1412776"/>
            <a:ext cx="5698976" cy="2256667"/>
          </a:xfrm>
        </p:spPr>
        <p:txBody>
          <a:bodyPr>
            <a:normAutofit lnSpcReduction="10000"/>
          </a:bodyPr>
          <a:lstStyle/>
          <a:p>
            <a:r>
              <a:rPr lang="en-US" sz="2800" b="1" dirty="0" smtClean="0"/>
              <a:t>Doppler measurements</a:t>
            </a:r>
          </a:p>
          <a:p>
            <a:pPr lvl="1"/>
            <a:r>
              <a:rPr lang="en-US" sz="2400" dirty="0" smtClean="0"/>
              <a:t>based on </a:t>
            </a:r>
            <a:r>
              <a:rPr lang="en-US" sz="2400" b="1" dirty="0" smtClean="0"/>
              <a:t>Doppler effect </a:t>
            </a:r>
            <a:r>
              <a:rPr lang="en-US" sz="2400" dirty="0" smtClean="0"/>
              <a:t>(changes in the frequency and wavelength of the emitted and received signal based on the mutual movement of the transmission</a:t>
            </a:r>
            <a:r>
              <a:rPr lang="cs-CZ" sz="2400" dirty="0" smtClean="0"/>
              <a:t> </a:t>
            </a:r>
            <a:r>
              <a:rPr lang="en-US" sz="2400" dirty="0" smtClean="0"/>
              <a:t>device</a:t>
            </a:r>
            <a:r>
              <a:rPr lang="cs-CZ" sz="2400" dirty="0" smtClean="0"/>
              <a:t> </a:t>
            </a:r>
            <a:r>
              <a:rPr lang="en-US" sz="2400" dirty="0" smtClean="0"/>
              <a:t>and receiver)</a:t>
            </a:r>
          </a:p>
          <a:p>
            <a:pPr lvl="1"/>
            <a:endParaRPr lang="en-US" sz="2400" dirty="0" smtClean="0"/>
          </a:p>
        </p:txBody>
      </p:sp>
      <p:sp>
        <p:nvSpPr>
          <p:cNvPr id="12" name="Obdélník 11"/>
          <p:cNvSpPr/>
          <p:nvPr/>
        </p:nvSpPr>
        <p:spPr>
          <a:xfrm>
            <a:off x="395536" y="3669443"/>
            <a:ext cx="8568952" cy="1107996"/>
          </a:xfrm>
          <a:prstGeom prst="rect">
            <a:avLst/>
          </a:prstGeom>
        </p:spPr>
        <p:txBody>
          <a:bodyPr wrap="square">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vessel ultrasound of extremities </a:t>
            </a:r>
            <a:r>
              <a:rPr lang="en-US" sz="1600" dirty="0" smtClean="0"/>
              <a:t>(thrombosis, ischemia and blood flow assessment in limbs)</a:t>
            </a:r>
          </a:p>
          <a:p>
            <a:pPr marL="742950" lvl="1" indent="-285750">
              <a:buFont typeface="Arial" panose="020B0604020202020204" pitchFamily="34" charset="0"/>
              <a:buChar char="•"/>
            </a:pPr>
            <a:r>
              <a:rPr lang="en-US" sz="1600" b="1" dirty="0" smtClean="0"/>
              <a:t>echocardiography</a:t>
            </a:r>
            <a:r>
              <a:rPr lang="en-US" sz="1600" dirty="0" smtClean="0"/>
              <a:t> (blood flow over valves, valves diseases – stenosis, regurgitations…)</a:t>
            </a:r>
          </a:p>
          <a:p>
            <a:pPr marL="742950" lvl="1" indent="-285750">
              <a:buFont typeface="Arial" panose="020B0604020202020204" pitchFamily="34" charset="0"/>
              <a:buChar char="•"/>
            </a:pPr>
            <a:r>
              <a:rPr lang="en-US" sz="1600" b="1" dirty="0" smtClean="0"/>
              <a:t>Transcranial </a:t>
            </a:r>
            <a:r>
              <a:rPr lang="cs-CZ" sz="1600" b="1" dirty="0" smtClean="0"/>
              <a:t>D</a:t>
            </a:r>
            <a:r>
              <a:rPr lang="en-US" sz="1600" b="1" dirty="0" err="1" smtClean="0"/>
              <a:t>oppler</a:t>
            </a:r>
            <a:r>
              <a:rPr lang="en-US" sz="1600" b="1" dirty="0" smtClean="0"/>
              <a:t> </a:t>
            </a:r>
            <a:r>
              <a:rPr lang="en-US" sz="1600" dirty="0" smtClean="0"/>
              <a:t>(blood flow in the brain circulation)</a:t>
            </a:r>
            <a:endParaRPr lang="en-US" sz="1050" dirty="0" smtClean="0"/>
          </a:p>
        </p:txBody>
      </p:sp>
      <p:sp>
        <p:nvSpPr>
          <p:cNvPr id="8" name="Obdélník 7"/>
          <p:cNvSpPr/>
          <p:nvPr/>
        </p:nvSpPr>
        <p:spPr>
          <a:xfrm>
            <a:off x="6300192" y="3356992"/>
            <a:ext cx="2448272" cy="276999"/>
          </a:xfrm>
          <a:prstGeom prst="rect">
            <a:avLst/>
          </a:prstGeom>
        </p:spPr>
        <p:txBody>
          <a:bodyPr wrap="square">
            <a:spAutoFit/>
          </a:bodyPr>
          <a:lstStyle/>
          <a:p>
            <a:r>
              <a:rPr lang="cs-CZ" sz="600" dirty="0" smtClean="0"/>
              <a:t>http://thequantumtunnel.com/wp-content/uploads/2013/06/Sheldon-as-Doppler-Effect.png</a:t>
            </a:r>
            <a:endParaRPr lang="cs-CZ" sz="600" dirty="0"/>
          </a:p>
        </p:txBody>
      </p:sp>
      <p:sp>
        <p:nvSpPr>
          <p:cNvPr id="10" name="Obdélník 9"/>
          <p:cNvSpPr/>
          <p:nvPr/>
        </p:nvSpPr>
        <p:spPr>
          <a:xfrm>
            <a:off x="0" y="6525344"/>
            <a:ext cx="9152348" cy="369332"/>
          </a:xfrm>
          <a:prstGeom prst="rect">
            <a:avLst/>
          </a:prstGeom>
        </p:spPr>
        <p:txBody>
          <a:bodyPr wrap="square">
            <a:spAutoFit/>
          </a:bodyPr>
          <a:lstStyle/>
          <a:p>
            <a:r>
              <a:rPr lang="cs-CZ" sz="600" dirty="0" smtClean="0"/>
              <a:t>Obrázek tepen DKK: http://pacificvascular.com/wp-content/uploads/2014/02/PAEvaluations2.png</a:t>
            </a:r>
          </a:p>
          <a:p>
            <a:r>
              <a:rPr lang="cs-CZ" sz="600" dirty="0" smtClean="0"/>
              <a:t>Obrázek </a:t>
            </a:r>
            <a:r>
              <a:rPr lang="cs-CZ" sz="600" dirty="0" err="1" smtClean="0"/>
              <a:t>echokardioagrafie</a:t>
            </a:r>
            <a:r>
              <a:rPr lang="cs-CZ" sz="600" dirty="0" smtClean="0"/>
              <a:t>: https://web.stanford.edu/group/ccm_echocardio/wikiupload/thumb/f/f9/A4C_MR_moderate.jpg/480px-A4C_MR_moderate.jpg</a:t>
            </a:r>
          </a:p>
          <a:p>
            <a:r>
              <a:rPr lang="cs-CZ" sz="600" dirty="0" smtClean="0"/>
              <a:t>Obrázek TCD: http://www.swedish.org/~/media/Images/Swedish/I/Image3CircleofWillis.JPG</a:t>
            </a:r>
            <a:endParaRPr lang="cs-CZ" sz="600" dirty="0"/>
          </a:p>
        </p:txBody>
      </p:sp>
      <p:pic>
        <p:nvPicPr>
          <p:cNvPr id="3076" name="Picture 4" descr="http://pacificvascular.com/wp-content/uploads/2014/02/PAEvaluation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59" b="8726"/>
          <a:stretch/>
        </p:blipFill>
        <p:spPr bwMode="auto">
          <a:xfrm>
            <a:off x="256674" y="4812747"/>
            <a:ext cx="2659142" cy="1593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eb.stanford.edu/group/ccm_echocardio/wikiupload/thumb/f/f9/A4C_MR_moderate.jpg/480px-A4C_MR_mode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96"/>
          <a:stretch/>
        </p:blipFill>
        <p:spPr bwMode="auto">
          <a:xfrm>
            <a:off x="3419871" y="4812747"/>
            <a:ext cx="2520281" cy="1579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ish.org/%7E/media/Images/Swedish/I/Image3CircleofWil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22212"/>
            <a:ext cx="2304256" cy="1560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hequantumtunnel.com/wp-content/uploads/2013/06/Sheldon-as-Doppler-Effe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224" y="1772816"/>
            <a:ext cx="26872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err="1" smtClean="0"/>
              <a:t>Blood</a:t>
            </a:r>
            <a:r>
              <a:rPr lang="cs-CZ" b="1" dirty="0" smtClean="0"/>
              <a:t> </a:t>
            </a:r>
            <a:r>
              <a:rPr lang="cs-CZ" b="1" dirty="0" err="1" smtClean="0"/>
              <a:t>flow</a:t>
            </a:r>
            <a:r>
              <a:rPr lang="cs-CZ" b="1" dirty="0" smtClean="0"/>
              <a:t> </a:t>
            </a:r>
            <a:r>
              <a:rPr lang="cs-CZ" b="1" dirty="0" err="1" smtClean="0"/>
              <a:t>measurement</a:t>
            </a:r>
            <a:r>
              <a:rPr lang="cs-CZ" b="1" dirty="0" smtClean="0"/>
              <a:t> III</a:t>
            </a:r>
            <a:endParaRPr lang="cs-CZ" b="1" dirty="0"/>
          </a:p>
        </p:txBody>
      </p:sp>
      <p:sp>
        <p:nvSpPr>
          <p:cNvPr id="3" name="Zástupný symbol pro obsah 2"/>
          <p:cNvSpPr>
            <a:spLocks noGrp="1"/>
          </p:cNvSpPr>
          <p:nvPr>
            <p:ph idx="1"/>
          </p:nvPr>
        </p:nvSpPr>
        <p:spPr>
          <a:xfrm>
            <a:off x="457200" y="1412776"/>
            <a:ext cx="8435280" cy="2376264"/>
          </a:xfrm>
        </p:spPr>
        <p:txBody>
          <a:bodyPr>
            <a:normAutofit/>
          </a:bodyPr>
          <a:lstStyle/>
          <a:p>
            <a:r>
              <a:rPr lang="en-US" sz="2800" b="1" dirty="0" smtClean="0"/>
              <a:t>Plethysmography</a:t>
            </a:r>
            <a:endParaRPr lang="en-US" b="1" dirty="0" smtClean="0"/>
          </a:p>
          <a:p>
            <a:pPr lvl="1"/>
            <a:r>
              <a:rPr lang="en-US" sz="1800" dirty="0" smtClean="0"/>
              <a:t>evaluation of the </a:t>
            </a:r>
            <a:r>
              <a:rPr lang="en-US" sz="1800" b="1" dirty="0" smtClean="0"/>
              <a:t>volume changes </a:t>
            </a:r>
            <a:r>
              <a:rPr lang="en-US" sz="1800" dirty="0" smtClean="0"/>
              <a:t>in the limbs (higher the blood flow, faster the volume increase if the blood outflow from the limb is closed)</a:t>
            </a:r>
          </a:p>
          <a:p>
            <a:pPr lvl="1"/>
            <a:r>
              <a:rPr lang="en-US" sz="1800" b="1" dirty="0" smtClean="0"/>
              <a:t>venous occlusive plethysmography</a:t>
            </a:r>
            <a:r>
              <a:rPr lang="en-US" sz="1800" dirty="0" smtClean="0"/>
              <a:t> uses two cuffs</a:t>
            </a:r>
            <a:r>
              <a:rPr lang="en-US" sz="1800" b="1" dirty="0" smtClean="0"/>
              <a:t>:</a:t>
            </a:r>
            <a:endParaRPr lang="en-US" sz="1800" dirty="0" smtClean="0"/>
          </a:p>
          <a:p>
            <a:pPr lvl="2"/>
            <a:r>
              <a:rPr lang="en-US" sz="1800" b="1" dirty="0" smtClean="0"/>
              <a:t>occlusive cuff (OC) </a:t>
            </a:r>
            <a:r>
              <a:rPr lang="en-US" sz="1800" dirty="0" smtClean="0"/>
              <a:t>is used to close (=occlude) blood outflow through veins</a:t>
            </a:r>
          </a:p>
          <a:p>
            <a:pPr lvl="2"/>
            <a:r>
              <a:rPr lang="en-US" sz="1800" b="1" dirty="0" smtClean="0"/>
              <a:t>measuring cuff (MC)</a:t>
            </a:r>
            <a:r>
              <a:rPr lang="en-US" sz="1800" dirty="0" smtClean="0"/>
              <a:t> is used to detect volume changes</a:t>
            </a:r>
          </a:p>
        </p:txBody>
      </p:sp>
      <p:sp>
        <p:nvSpPr>
          <p:cNvPr id="4" name="Obdélník 3"/>
          <p:cNvSpPr/>
          <p:nvPr/>
        </p:nvSpPr>
        <p:spPr>
          <a:xfrm>
            <a:off x="395536" y="3669443"/>
            <a:ext cx="4104456" cy="3077766"/>
          </a:xfrm>
          <a:prstGeom prst="rect">
            <a:avLst/>
          </a:prstGeom>
        </p:spPr>
        <p:txBody>
          <a:bodyPr wrap="square">
            <a:spAutoFit/>
          </a:bodyPr>
          <a:lstStyle/>
          <a:p>
            <a:pPr marL="285750" indent="-285750">
              <a:buFont typeface="Arial" panose="020B0604020202020204" pitchFamily="34" charset="0"/>
              <a:buChar char="•"/>
            </a:pPr>
            <a:r>
              <a:rPr lang="en-US" b="1" dirty="0" smtClean="0"/>
              <a:t>Clinical use</a:t>
            </a:r>
            <a:r>
              <a:rPr lang="en-US" dirty="0" smtClean="0"/>
              <a:t>:</a:t>
            </a:r>
          </a:p>
          <a:p>
            <a:pPr marL="742950" lvl="1" indent="-285750">
              <a:buFont typeface="Arial" panose="020B0604020202020204" pitchFamily="34" charset="0"/>
              <a:buChar char="•"/>
            </a:pPr>
            <a:r>
              <a:rPr lang="en-US" sz="1600" b="1" dirty="0" smtClean="0"/>
              <a:t>Evaluation of endothelial function and dysfunction </a:t>
            </a:r>
            <a:r>
              <a:rPr lang="en-US" sz="1600" dirty="0" smtClean="0"/>
              <a:t>(within research, so called FMD = </a:t>
            </a:r>
            <a:r>
              <a:rPr lang="en-US" sz="1600" i="1" dirty="0" smtClean="0"/>
              <a:t>flow-mediated dilation of brachial artery reflects the function of endothelial NO-</a:t>
            </a:r>
            <a:r>
              <a:rPr lang="en-US" sz="1600" i="1" dirty="0" err="1" smtClean="0"/>
              <a:t>synthasis</a:t>
            </a:r>
            <a:r>
              <a:rPr lang="en-US" sz="1600" dirty="0" smtClean="0"/>
              <a:t>)</a:t>
            </a:r>
          </a:p>
          <a:p>
            <a:pPr marL="742950" lvl="1" indent="-285750">
              <a:buFont typeface="Arial" panose="020B0604020202020204" pitchFamily="34" charset="0"/>
              <a:buChar char="•"/>
            </a:pPr>
            <a:r>
              <a:rPr lang="en-US" sz="1600" b="1" dirty="0" smtClean="0"/>
              <a:t>Evaluation of the ischemic limb disease </a:t>
            </a:r>
            <a:r>
              <a:rPr lang="en-US" sz="1600" dirty="0" smtClean="0"/>
              <a:t>(USA, especially in research or in clinical practice using segmental measurement of blood pressure, which informs us about the location of the </a:t>
            </a:r>
            <a:r>
              <a:rPr lang="cs-CZ" sz="1600" dirty="0" err="1" smtClean="0"/>
              <a:t>arterial</a:t>
            </a:r>
            <a:r>
              <a:rPr lang="cs-CZ" sz="1600" dirty="0" smtClean="0"/>
              <a:t> </a:t>
            </a:r>
            <a:r>
              <a:rPr lang="en-US" sz="1600" dirty="0" smtClean="0"/>
              <a:t>occlusion)</a:t>
            </a:r>
          </a:p>
        </p:txBody>
      </p:sp>
      <p:pic>
        <p:nvPicPr>
          <p:cNvPr id="2050" name="Picture 2" descr="https://www.perimed-instruments.com/upl/images/377677_464_333_2_0_thumb/segmental-pressures-peri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61048"/>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60032" y="6512007"/>
            <a:ext cx="3600400" cy="169277"/>
          </a:xfrm>
          <a:prstGeom prst="rect">
            <a:avLst/>
          </a:prstGeom>
        </p:spPr>
        <p:txBody>
          <a:bodyPr wrap="square">
            <a:spAutoFit/>
          </a:bodyPr>
          <a:lstStyle/>
          <a:p>
            <a:r>
              <a:rPr lang="cs-CZ" sz="500" dirty="0" smtClean="0"/>
              <a:t>https://www.perimed-instruments.com/upl/images/377677_464_333_2_0_thumb/segmental-pressures-perimed.jpg</a:t>
            </a:r>
            <a:endParaRPr lang="cs-CZ" sz="500" dirty="0"/>
          </a:p>
        </p:txBody>
      </p:sp>
    </p:spTree>
    <p:extLst>
      <p:ext uri="{BB962C8B-B14F-4D97-AF65-F5344CB8AC3E}">
        <p14:creationId xmlns:p14="http://schemas.microsoft.com/office/powerpoint/2010/main" val="89517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Vascular tone regulation</a:t>
            </a:r>
            <a:endParaRPr lang="en-US" b="1" dirty="0"/>
          </a:p>
        </p:txBody>
      </p:sp>
      <p:sp>
        <p:nvSpPr>
          <p:cNvPr id="3" name="Zástupný symbol pro obsah 2"/>
          <p:cNvSpPr>
            <a:spLocks noGrp="1"/>
          </p:cNvSpPr>
          <p:nvPr>
            <p:ph idx="1"/>
          </p:nvPr>
        </p:nvSpPr>
        <p:spPr>
          <a:xfrm>
            <a:off x="457200" y="1196752"/>
            <a:ext cx="8363272" cy="5661248"/>
          </a:xfrm>
        </p:spPr>
        <p:txBody>
          <a:bodyPr>
            <a:normAutofit fontScale="92500" lnSpcReduction="20000"/>
          </a:bodyPr>
          <a:lstStyle/>
          <a:p>
            <a:r>
              <a:rPr lang="en-US" sz="2000" dirty="0" smtClean="0"/>
              <a:t>Various vasoactive compounds are affecting the vessel at one time including both </a:t>
            </a:r>
            <a:r>
              <a:rPr lang="en-US" sz="2000" b="1" dirty="0" smtClean="0"/>
              <a:t>vasodilatory</a:t>
            </a:r>
            <a:r>
              <a:rPr lang="en-US" sz="2000" dirty="0" smtClean="0"/>
              <a:t> (nitric oxide, adenosine, histamine, low pH = acidosis…) and </a:t>
            </a:r>
            <a:r>
              <a:rPr lang="en-US" sz="2000" b="1" dirty="0" smtClean="0"/>
              <a:t>vasoconstrictive</a:t>
            </a:r>
            <a:r>
              <a:rPr lang="en-US" sz="2000" dirty="0" smtClean="0"/>
              <a:t> </a:t>
            </a:r>
            <a:r>
              <a:rPr lang="en-US" sz="2000" b="1" dirty="0" smtClean="0"/>
              <a:t>compound</a:t>
            </a:r>
            <a:r>
              <a:rPr lang="cs-CZ" sz="2000" b="1" dirty="0" smtClean="0"/>
              <a:t>s</a:t>
            </a:r>
            <a:r>
              <a:rPr lang="en-US" sz="2000" dirty="0" smtClean="0"/>
              <a:t> (angiotensin II, adrenaline through α-receptors, vasopressin, serotonin, caffeine…) = whether vasodilation or vasoconstriction occurs</a:t>
            </a:r>
            <a:r>
              <a:rPr lang="cs-CZ" sz="2000" dirty="0" smtClean="0"/>
              <a:t>,</a:t>
            </a:r>
            <a:r>
              <a:rPr lang="en-US" sz="2000" dirty="0" smtClean="0"/>
              <a:t> depends on their ratio</a:t>
            </a:r>
          </a:p>
          <a:p>
            <a:r>
              <a:rPr lang="en-US" sz="2000" b="1" dirty="0" smtClean="0"/>
              <a:t>Neural regulation</a:t>
            </a:r>
          </a:p>
          <a:p>
            <a:pPr lvl="1"/>
            <a:r>
              <a:rPr lang="en-US" sz="1600" dirty="0" smtClean="0"/>
              <a:t>Vessels are innervated via sympathetic nervous system:</a:t>
            </a:r>
          </a:p>
          <a:p>
            <a:pPr lvl="2"/>
            <a:r>
              <a:rPr lang="en-US" sz="1200" dirty="0" smtClean="0"/>
              <a:t>α-receptors causing vasoconstriction</a:t>
            </a:r>
          </a:p>
          <a:p>
            <a:pPr lvl="2"/>
            <a:r>
              <a:rPr lang="en-US" sz="1200" dirty="0" smtClean="0"/>
              <a:t>β-receptors causing vasodilation (coronary, muscle and lung circulation)</a:t>
            </a:r>
          </a:p>
          <a:p>
            <a:r>
              <a:rPr lang="en-US" sz="2000" b="1" dirty="0" smtClean="0"/>
              <a:t>Myogenic regulation</a:t>
            </a:r>
          </a:p>
          <a:p>
            <a:pPr lvl="1"/>
            <a:r>
              <a:rPr lang="en-US" sz="1600" dirty="0" smtClean="0"/>
              <a:t>increased vessel wall tension causes vasoconstriction (we can image this as an „defense against too big vessel extension if the blood pressure is too</a:t>
            </a:r>
            <a:r>
              <a:rPr lang="cs-CZ" sz="1600" dirty="0" smtClean="0"/>
              <a:t> </a:t>
            </a:r>
            <a:r>
              <a:rPr lang="en-US" sz="1600" dirty="0" smtClean="0"/>
              <a:t>high“)</a:t>
            </a:r>
          </a:p>
          <a:p>
            <a:pPr lvl="1"/>
            <a:r>
              <a:rPr lang="en-US" sz="1600" dirty="0" smtClean="0"/>
              <a:t>myogenic regulation is</a:t>
            </a:r>
            <a:r>
              <a:rPr lang="cs-CZ" sz="1600" dirty="0" smtClean="0"/>
              <a:t> </a:t>
            </a:r>
            <a:r>
              <a:rPr lang="en-US" sz="1600" dirty="0" smtClean="0"/>
              <a:t>mediated via stretch-receptors, that are connected to cationic channels (Na</a:t>
            </a:r>
            <a:r>
              <a:rPr lang="en-US" sz="1600" baseline="30000" dirty="0" smtClean="0"/>
              <a:t>+</a:t>
            </a:r>
            <a:r>
              <a:rPr lang="en-US" sz="1600" dirty="0" smtClean="0"/>
              <a:t>, Ca</a:t>
            </a:r>
            <a:r>
              <a:rPr lang="en-US" sz="1600" baseline="30000" dirty="0" smtClean="0"/>
              <a:t>2+</a:t>
            </a:r>
            <a:r>
              <a:rPr lang="en-US" sz="1600" dirty="0" smtClean="0"/>
              <a:t>) = cation influx into cell leads to depolarization and smooth muscle cells contraction </a:t>
            </a:r>
          </a:p>
          <a:p>
            <a:r>
              <a:rPr lang="en-US" sz="2000" b="1" dirty="0" smtClean="0"/>
              <a:t>Metabolic regulation</a:t>
            </a:r>
          </a:p>
          <a:p>
            <a:pPr lvl="1"/>
            <a:r>
              <a:rPr lang="en-US" sz="1600" dirty="0" smtClean="0"/>
              <a:t>under ischemic conditions, variety of metabolic degradation products originates (e.g. lactate,  ADP, AMP) and pH decreases (acidosis), all of which</a:t>
            </a:r>
            <a:r>
              <a:rPr lang="cs-CZ" sz="1600" dirty="0" smtClean="0"/>
              <a:t> </a:t>
            </a:r>
            <a:r>
              <a:rPr lang="en-US" sz="1600" dirty="0" smtClean="0"/>
              <a:t>results in vasodilation („the aim is to remove the degradation products from circulation“)</a:t>
            </a:r>
          </a:p>
          <a:p>
            <a:pPr lvl="1"/>
            <a:r>
              <a:rPr lang="en-US" sz="1600" dirty="0" smtClean="0"/>
              <a:t>this is called </a:t>
            </a:r>
            <a:r>
              <a:rPr lang="en-US" sz="1600" b="1" dirty="0" smtClean="0">
                <a:solidFill>
                  <a:srgbClr val="FF0000"/>
                </a:solidFill>
              </a:rPr>
              <a:t>reactive hyperemia</a:t>
            </a:r>
            <a:endParaRPr lang="cs-CZ" sz="1600" b="1" dirty="0" smtClean="0">
              <a:solidFill>
                <a:srgbClr val="FF0000"/>
              </a:solidFill>
            </a:endParaRPr>
          </a:p>
          <a:p>
            <a:pPr lvl="1"/>
            <a:r>
              <a:rPr lang="en-US" sz="1600" dirty="0" smtClean="0"/>
              <a:t>m</a:t>
            </a:r>
            <a:r>
              <a:rPr lang="cs-CZ" sz="1600" dirty="0" err="1" smtClean="0"/>
              <a:t>etabolic</a:t>
            </a:r>
            <a:r>
              <a:rPr lang="en-US" sz="1600" dirty="0" smtClean="0"/>
              <a:t> </a:t>
            </a:r>
            <a:r>
              <a:rPr lang="en-US" sz="1600" dirty="0"/>
              <a:t>regulation is tightly connected with </a:t>
            </a:r>
            <a:r>
              <a:rPr lang="en-US" sz="1600" b="1" dirty="0">
                <a:solidFill>
                  <a:srgbClr val="FF0000"/>
                </a:solidFill>
              </a:rPr>
              <a:t>functional hyperemia </a:t>
            </a:r>
            <a:r>
              <a:rPr lang="en-US" sz="1600" dirty="0"/>
              <a:t>that occurs during physical exercise (exercise causes the series of contractions and relaxations which affects blood flow in vessels</a:t>
            </a:r>
            <a:r>
              <a:rPr lang="cs-CZ" sz="1600" dirty="0"/>
              <a:t>;</a:t>
            </a:r>
            <a:r>
              <a:rPr lang="en-US" sz="1600" dirty="0"/>
              <a:t> after every contraction blood flow increase</a:t>
            </a:r>
            <a:r>
              <a:rPr lang="cs-CZ" sz="1600" dirty="0"/>
              <a:t>s </a:t>
            </a:r>
            <a:r>
              <a:rPr lang="en-US" sz="1600" dirty="0"/>
              <a:t>during the relaxation period and this hyperemia lasts even after the exercise is over)</a:t>
            </a:r>
          </a:p>
          <a:p>
            <a:pPr lvl="1"/>
            <a:endParaRPr lang="en-US" sz="1600" b="1" dirty="0" smtClean="0">
              <a:solidFill>
                <a:srgbClr val="FF0000"/>
              </a:solidFill>
            </a:endParaRPr>
          </a:p>
        </p:txBody>
      </p:sp>
    </p:spTree>
    <p:extLst>
      <p:ext uri="{BB962C8B-B14F-4D97-AF65-F5344CB8AC3E}">
        <p14:creationId xmlns:p14="http://schemas.microsoft.com/office/powerpoint/2010/main" val="289241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t>Endothelial function and dysfunction</a:t>
            </a:r>
            <a:endParaRPr lang="en-US" b="1" dirty="0"/>
          </a:p>
        </p:txBody>
      </p:sp>
      <p:sp>
        <p:nvSpPr>
          <p:cNvPr id="3" name="Zástupný symbol pro obsah 2"/>
          <p:cNvSpPr>
            <a:spLocks noGrp="1"/>
          </p:cNvSpPr>
          <p:nvPr>
            <p:ph idx="1"/>
          </p:nvPr>
        </p:nvSpPr>
        <p:spPr>
          <a:xfrm>
            <a:off x="457200" y="1412776"/>
            <a:ext cx="8435280" cy="4608512"/>
          </a:xfrm>
        </p:spPr>
        <p:txBody>
          <a:bodyPr>
            <a:normAutofit fontScale="92500" lnSpcReduction="10000"/>
          </a:bodyPr>
          <a:lstStyle/>
          <a:p>
            <a:r>
              <a:rPr lang="en-US" sz="2600" b="1" dirty="0" smtClean="0"/>
              <a:t>Endothelial functions:</a:t>
            </a:r>
          </a:p>
          <a:p>
            <a:pPr lvl="1"/>
            <a:r>
              <a:rPr lang="en-US" sz="1700" b="1" dirty="0" smtClean="0"/>
              <a:t>Barrier function </a:t>
            </a:r>
            <a:r>
              <a:rPr lang="en-US" sz="1700" dirty="0" smtClean="0"/>
              <a:t>(endothelium is a part of </a:t>
            </a:r>
            <a:r>
              <a:rPr lang="en-US" sz="1700" dirty="0" err="1" smtClean="0"/>
              <a:t>hematoencephalic</a:t>
            </a:r>
            <a:r>
              <a:rPr lang="en-US" sz="1700" dirty="0" smtClean="0"/>
              <a:t> barrier, glomerular filtration membrane, it participates on the creation of the lymph, etc.)</a:t>
            </a:r>
          </a:p>
          <a:p>
            <a:pPr lvl="1"/>
            <a:r>
              <a:rPr lang="en-US" sz="1700" b="1" dirty="0" smtClean="0"/>
              <a:t>Blood clotting and coagulation </a:t>
            </a:r>
            <a:r>
              <a:rPr lang="en-US" sz="1700" dirty="0" smtClean="0"/>
              <a:t>(thrombocyte adhesion, tissue factor, </a:t>
            </a:r>
            <a:r>
              <a:rPr lang="en-US" sz="1700" dirty="0" err="1" smtClean="0"/>
              <a:t>tPA</a:t>
            </a:r>
            <a:r>
              <a:rPr lang="en-US" sz="1700" dirty="0" smtClean="0"/>
              <a:t>,…)</a:t>
            </a:r>
          </a:p>
          <a:p>
            <a:pPr lvl="1"/>
            <a:r>
              <a:rPr lang="en-US" sz="1700" b="1" dirty="0" smtClean="0"/>
              <a:t>Immune and inflammatory reaction </a:t>
            </a:r>
            <a:r>
              <a:rPr lang="en-US" sz="1700" dirty="0" smtClean="0"/>
              <a:t>(endothelial selectins, VCAM, ICAM…)</a:t>
            </a:r>
          </a:p>
          <a:p>
            <a:pPr lvl="1"/>
            <a:r>
              <a:rPr lang="en-US" sz="1700" b="1" dirty="0" smtClean="0"/>
              <a:t>Endocrine functions </a:t>
            </a:r>
            <a:r>
              <a:rPr lang="en-US" sz="1700" dirty="0" smtClean="0"/>
              <a:t>(e.g. nitric oxide, angiotensin-converting enzyme production, many various receptors for various hormones and signaling molecules)</a:t>
            </a:r>
          </a:p>
          <a:p>
            <a:r>
              <a:rPr lang="en-US" sz="2600" b="1" dirty="0" smtClean="0"/>
              <a:t>Endothelial dysfunction</a:t>
            </a:r>
          </a:p>
          <a:p>
            <a:pPr lvl="1"/>
            <a:r>
              <a:rPr lang="en-US" sz="1700" dirty="0" smtClean="0"/>
              <a:t>Endothelial dysfunction is a complex pathological phenomenon characterized by:</a:t>
            </a:r>
          </a:p>
          <a:p>
            <a:pPr lvl="2"/>
            <a:r>
              <a:rPr lang="en-US" sz="1300" b="1" dirty="0" smtClean="0"/>
              <a:t>disruption of the vasodilation/vasoconstriction ratio </a:t>
            </a:r>
            <a:r>
              <a:rPr lang="en-US" sz="1300" dirty="0" smtClean="0"/>
              <a:t>(based mainly on the deficiency of nitric oxide)</a:t>
            </a:r>
          </a:p>
          <a:p>
            <a:pPr lvl="2"/>
            <a:r>
              <a:rPr lang="en-US" sz="1300" b="1" dirty="0" smtClean="0"/>
              <a:t>pro</a:t>
            </a:r>
            <a:r>
              <a:rPr lang="cs-CZ" sz="1300" b="1" dirty="0" smtClean="0"/>
              <a:t>-</a:t>
            </a:r>
            <a:r>
              <a:rPr lang="en-US" sz="1300" b="1" dirty="0" err="1" smtClean="0"/>
              <a:t>trombogenic</a:t>
            </a:r>
            <a:r>
              <a:rPr lang="en-US" sz="1300" b="1" dirty="0" smtClean="0"/>
              <a:t> state </a:t>
            </a:r>
            <a:r>
              <a:rPr lang="en-US" sz="1300" dirty="0" smtClean="0"/>
              <a:t>(higher risk of thrombi creation consequently causing vessel wall inflammation)</a:t>
            </a:r>
          </a:p>
          <a:p>
            <a:pPr lvl="2"/>
            <a:r>
              <a:rPr lang="en-US" sz="1300" b="1" dirty="0" smtClean="0"/>
              <a:t>transition from quiescent to proliferative stage</a:t>
            </a:r>
            <a:r>
              <a:rPr lang="en-US" sz="1300" dirty="0" smtClean="0"/>
              <a:t> (disrupted endothelium produces various growth factors and cytokines leading to endothelial and vascular smooth muscle cells proliferation resulting in the vascular remodeling)</a:t>
            </a:r>
          </a:p>
          <a:p>
            <a:pPr lvl="1"/>
            <a:r>
              <a:rPr lang="en-US" sz="1700" dirty="0" smtClean="0"/>
              <a:t>Endothelial dysfunction represents the initial stage of the </a:t>
            </a:r>
            <a:r>
              <a:rPr lang="en-US" sz="1700" b="1" dirty="0" smtClean="0"/>
              <a:t>atherosclerosis </a:t>
            </a:r>
            <a:r>
              <a:rPr lang="en-US" sz="1700" dirty="0" smtClean="0"/>
              <a:t>which in the end of the day leads to ischemic heart disease (including myocardial infarction), ischemic limb diseases (causing various ulcers and leading to limb amputations) or to brain vessels atherosclerosis (including ischemic strokes)</a:t>
            </a:r>
            <a:endParaRPr lang="en-US" sz="1700" dirty="0"/>
          </a:p>
        </p:txBody>
      </p:sp>
      <p:grpSp>
        <p:nvGrpSpPr>
          <p:cNvPr id="4" name="Group 3"/>
          <p:cNvGrpSpPr>
            <a:grpSpLocks/>
          </p:cNvGrpSpPr>
          <p:nvPr/>
        </p:nvGrpSpPr>
        <p:grpSpPr bwMode="auto">
          <a:xfrm>
            <a:off x="2267744" y="5731687"/>
            <a:ext cx="3646537" cy="1126313"/>
            <a:chOff x="598" y="821"/>
            <a:chExt cx="4565" cy="1410"/>
          </a:xfrm>
        </p:grpSpPr>
        <p:grpSp>
          <p:nvGrpSpPr>
            <p:cNvPr id="5" name="Group 4"/>
            <p:cNvGrpSpPr>
              <a:grpSpLocks/>
            </p:cNvGrpSpPr>
            <p:nvPr/>
          </p:nvGrpSpPr>
          <p:grpSpPr bwMode="auto">
            <a:xfrm>
              <a:off x="598" y="985"/>
              <a:ext cx="4565" cy="988"/>
              <a:chOff x="598" y="985"/>
              <a:chExt cx="4565" cy="988"/>
            </a:xfrm>
          </p:grpSpPr>
          <p:sp>
            <p:nvSpPr>
              <p:cNvPr id="14" name="Freeform 5"/>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6"/>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7"/>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Freeform 8"/>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Rectangle 9"/>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9" name="Rectangle 10"/>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0" name="Freeform 11"/>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12"/>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3"/>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4"/>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5"/>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6"/>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7"/>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18"/>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19"/>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0"/>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1"/>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2"/>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3"/>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4"/>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5"/>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6"/>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7"/>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28"/>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29"/>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0"/>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1"/>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2"/>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3"/>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4"/>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5"/>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6"/>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7"/>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38"/>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Oval 39"/>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9" name="Freeform 40"/>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1"/>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2"/>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3"/>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4"/>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Freeform 45"/>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5" name="Freeform 46"/>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Oval 47"/>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7" name="Freeform 48"/>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49"/>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0"/>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1"/>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Freeform 52"/>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2" name="Freeform 53"/>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 name="Line 54"/>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4" name="Line 55"/>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5" name="Freeform 56"/>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7"/>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58"/>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59"/>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0"/>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1"/>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2"/>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3"/>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4"/>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5"/>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6"/>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7"/>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68"/>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69"/>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0"/>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1"/>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2"/>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3"/>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4"/>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5"/>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76"/>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77"/>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78"/>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79"/>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0"/>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1"/>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2"/>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3"/>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4"/>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5"/>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6"/>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7"/>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88"/>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89"/>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0"/>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1"/>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2"/>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3"/>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4"/>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5"/>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Freeform 96"/>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6" name="Freeform 97"/>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7" name="Rectangle 98"/>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Freeform 99"/>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Rectangle 100"/>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Rectangle 101"/>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 name="Rectangle 102"/>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3"/>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Rectangle 104"/>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4" name="Freeform 105"/>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6"/>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7"/>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08"/>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09"/>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0"/>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1"/>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2"/>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3"/>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4"/>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5"/>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6"/>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7"/>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18"/>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19"/>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0"/>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1"/>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2"/>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3"/>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4"/>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5"/>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6"/>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7"/>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28"/>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29"/>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0"/>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1"/>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2"/>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3"/>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4"/>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5"/>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6"/>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7"/>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38"/>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39"/>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0"/>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1"/>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2"/>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3"/>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4"/>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5"/>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6"/>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7"/>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48"/>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49"/>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0"/>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1"/>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2"/>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3"/>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4"/>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5"/>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6"/>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7"/>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58"/>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59"/>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0"/>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1"/>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2"/>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3"/>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4"/>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5"/>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6"/>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7"/>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68"/>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69"/>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0"/>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1"/>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2"/>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3"/>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4"/>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5"/>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6"/>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7"/>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78"/>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79"/>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0"/>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1"/>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2"/>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3"/>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4"/>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5"/>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6"/>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7"/>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88"/>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89"/>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0"/>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1"/>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2"/>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3"/>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4"/>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5"/>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6"/>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7"/>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198"/>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199"/>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0"/>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1"/>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2"/>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3"/>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4"/>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5"/>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6"/>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7"/>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08"/>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09"/>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0"/>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1"/>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2"/>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3"/>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4"/>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5"/>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6"/>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7"/>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18"/>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19"/>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0"/>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1"/>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2"/>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3"/>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4"/>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5"/>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6"/>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7"/>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28"/>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29"/>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0"/>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1"/>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2"/>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3"/>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4"/>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5"/>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6"/>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7"/>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38"/>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39"/>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0"/>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1"/>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2"/>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3"/>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4"/>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5"/>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6"/>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7"/>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48"/>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49"/>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0"/>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1"/>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2"/>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3"/>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4"/>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5"/>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6"/>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7"/>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58"/>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59"/>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Freeform 260"/>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0" name="Freeform 261"/>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1" name="Oval 262"/>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3"/>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4"/>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5"/>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6"/>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7"/>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68"/>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69"/>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0"/>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1"/>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Oval 272"/>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2" name="Oval 273"/>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3" name="Freeform 274"/>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5"/>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6"/>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7"/>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278"/>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279"/>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Oval 280"/>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1"/>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2"/>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3"/>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4"/>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5"/>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6"/>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7"/>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88"/>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Oval 289"/>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Oval 290"/>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1"/>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2"/>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Rectangle 293"/>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3" name="Rectangle 294"/>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4" name="Freeform 295"/>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6"/>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7"/>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298"/>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299"/>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0"/>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1"/>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2"/>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3"/>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4"/>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5"/>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6"/>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7"/>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08"/>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09"/>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0"/>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1"/>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2"/>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3"/>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4"/>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5"/>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6"/>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7"/>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18"/>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19"/>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0"/>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Freeform 321"/>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1" name="Freeform 322"/>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2" name="Oval 323"/>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4"/>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5"/>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6"/>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7"/>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28"/>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29"/>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0"/>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1"/>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2"/>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3"/>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4"/>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5"/>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6"/>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7"/>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Oval 338"/>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8" name="Oval 339"/>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9" name="Freeform 340"/>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1"/>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2"/>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3"/>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4"/>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5"/>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6"/>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7"/>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48"/>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49"/>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0"/>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Freeform 351"/>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1" name="Freeform 352"/>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2" name="Line 353"/>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3" name="Line 354"/>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4" name="Freeform 355"/>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Freeform 356"/>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6" name="Freeform 357"/>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Rectangle 358"/>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8" name="Freeform 359"/>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0"/>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Freeform 361"/>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1" name="Freeform 362"/>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3"/>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4"/>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5"/>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6"/>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7"/>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68"/>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69"/>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0"/>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1"/>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2"/>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3"/>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4"/>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Oval 375"/>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5" name="Freeform 376"/>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7"/>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78"/>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79"/>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0"/>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1"/>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2"/>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3"/>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4"/>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5"/>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6"/>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7"/>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88"/>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89"/>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0"/>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1"/>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2"/>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3"/>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4"/>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5"/>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6"/>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7"/>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398"/>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399"/>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0"/>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1"/>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2"/>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3"/>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Freeform 404"/>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4" name="Freeform 405"/>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5" name="Line 406"/>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6" name="Freeform 407"/>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7" name="Freeform 408"/>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8" name="Line 409"/>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Line 410"/>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0" name="Line 411"/>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1" name="Freeform 412"/>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3"/>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4"/>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5"/>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6"/>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7"/>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18"/>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19"/>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0"/>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1"/>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2"/>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3"/>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4"/>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5"/>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6"/>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7"/>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28"/>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29"/>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0"/>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1"/>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1" name="Freeform 432"/>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2" name="Freeform 433"/>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4"/>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5"/>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6"/>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7"/>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38"/>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39"/>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0"/>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1"/>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2"/>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3"/>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4"/>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5"/>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6"/>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7"/>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48"/>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49"/>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0"/>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1"/>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Freeform 452"/>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2" name="Freeform 453"/>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4"/>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Freeform 455"/>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5" name="Rectangle 456"/>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Rectangle 457"/>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7" name="Rectangle 458"/>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59"/>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9" name="Rectangle 460"/>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0" name="Freeform 461"/>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2"/>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3"/>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4"/>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5"/>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6"/>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7"/>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68"/>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69"/>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0"/>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1"/>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2"/>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3"/>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4"/>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5"/>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6"/>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7"/>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78"/>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79"/>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0"/>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1"/>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2"/>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3"/>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4"/>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5"/>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6"/>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7"/>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88"/>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89"/>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0"/>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1"/>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2"/>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3"/>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4"/>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5"/>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6"/>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7"/>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498"/>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499"/>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0"/>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1"/>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2"/>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3"/>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4"/>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5"/>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6"/>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7"/>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08"/>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09"/>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0"/>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1"/>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2"/>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3"/>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4"/>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5"/>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6"/>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7"/>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18"/>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19"/>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0"/>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1"/>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2"/>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3"/>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4"/>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5"/>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6"/>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7"/>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28"/>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29"/>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0"/>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1"/>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2"/>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3"/>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4"/>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5"/>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6"/>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7"/>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38"/>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39"/>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0"/>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1"/>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2"/>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3"/>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4"/>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5"/>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6"/>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7"/>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48"/>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49"/>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0"/>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1"/>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2"/>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3"/>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4"/>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5"/>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6"/>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7"/>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58"/>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59"/>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0"/>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1"/>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2"/>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3"/>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4"/>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5"/>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6"/>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7"/>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68"/>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69"/>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0"/>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1"/>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2"/>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3"/>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4"/>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5"/>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6"/>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7"/>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78"/>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79"/>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0"/>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1"/>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2"/>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3"/>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4"/>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5"/>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6"/>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7"/>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88"/>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89"/>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0"/>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1"/>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2"/>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3"/>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4"/>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5"/>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6"/>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7"/>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598"/>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599"/>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0"/>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1"/>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2"/>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3"/>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4"/>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5"/>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6"/>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7"/>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08"/>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09"/>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0"/>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1"/>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2"/>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3"/>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4"/>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5"/>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Freeform 616"/>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6" name="Freeform 617"/>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7" name="Oval 618"/>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19"/>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0"/>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1"/>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2"/>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3"/>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4"/>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5"/>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6"/>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7"/>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Oval 628"/>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8" name="Oval 629"/>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9" name="Freeform 630"/>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1"/>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2"/>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3"/>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Freeform 634"/>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4" name="Freeform 635"/>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5" name="Oval 636"/>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7"/>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38"/>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39"/>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0"/>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1"/>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2"/>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3"/>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4"/>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Oval 645"/>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Oval 646"/>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7"/>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48"/>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Rectangle 649"/>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9" name="Rectangle 650"/>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60" name="Freeform 651"/>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2"/>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3"/>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4"/>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5"/>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6"/>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7"/>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58"/>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59"/>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0"/>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1"/>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2"/>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3"/>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4"/>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5"/>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6"/>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7"/>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68"/>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69"/>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0"/>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1"/>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2"/>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3"/>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4"/>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5"/>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6"/>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Freeform 677"/>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7" name="Freeform 678"/>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8" name="Oval 679"/>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0"/>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1"/>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2"/>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3"/>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4"/>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5"/>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6"/>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7"/>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88"/>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89"/>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0"/>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1"/>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2"/>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3"/>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Oval 694"/>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4" name="Oval 695"/>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5" name="Freeform 696"/>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7"/>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698"/>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699"/>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0"/>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1"/>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2"/>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3"/>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4"/>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Freeform 705"/>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5" name="Freeform 706"/>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6" name="Line 707"/>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7" name="Line 708"/>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8" name="Freeform 709"/>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0"/>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1"/>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2"/>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Freeform 713"/>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3" name="Freeform 714"/>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Rectangle 715"/>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5" name="Freeform 716"/>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6" name="Freeform 717"/>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18"/>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19"/>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0"/>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1"/>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2"/>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3"/>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4"/>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5"/>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6"/>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7"/>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28"/>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29"/>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Oval 730"/>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40" name="Freeform 731"/>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2"/>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3"/>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4"/>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5"/>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6"/>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7"/>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38"/>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39"/>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0"/>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1"/>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2"/>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3"/>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4"/>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5"/>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6"/>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7"/>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48"/>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49"/>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0"/>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1"/>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2"/>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Freeform 753"/>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3" name="Freeform 754"/>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Line 755"/>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5" name="Freeform 756"/>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6" name="Freeform 757"/>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7" name="Line 758"/>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8" name="Freeform 759"/>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9" name="Freeform 760"/>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0" name="Line 761"/>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71" name="Freeform 762"/>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2" name="Oval 763"/>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3" name="Rectangle 764"/>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Freeform 765"/>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5" name="Rectangle 766"/>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Rectangle 767"/>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7" name="Rectangle 768"/>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69"/>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9" name="Rectangle 770"/>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80" name="Freeform 771"/>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2"/>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3"/>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4"/>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5"/>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6"/>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7"/>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78"/>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79"/>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0"/>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1"/>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2"/>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3"/>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4"/>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5"/>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6"/>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7"/>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88"/>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89"/>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0"/>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1"/>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2"/>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3"/>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4"/>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5"/>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6"/>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7"/>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798"/>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799"/>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0"/>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1"/>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2"/>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3"/>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4"/>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5"/>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6"/>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7"/>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08"/>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09"/>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0"/>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1"/>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2"/>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3"/>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4"/>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5"/>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6"/>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7"/>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18"/>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19"/>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0"/>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1"/>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2"/>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3"/>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4"/>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5"/>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6"/>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7"/>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28"/>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29"/>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0"/>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1"/>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2"/>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3"/>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4"/>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5"/>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6"/>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7"/>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38"/>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39"/>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0"/>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1"/>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2"/>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3"/>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4"/>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5"/>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6"/>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7"/>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48"/>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49"/>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0"/>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1"/>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2"/>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3"/>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4"/>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5"/>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6"/>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7"/>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58"/>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59"/>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0"/>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1"/>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2"/>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3"/>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4"/>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5"/>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6"/>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7"/>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68"/>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69"/>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0"/>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1"/>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2"/>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3"/>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4"/>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5"/>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6"/>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7"/>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78"/>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79"/>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0"/>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1"/>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2"/>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3"/>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4"/>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5"/>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6"/>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7"/>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88"/>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89"/>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0"/>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1"/>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2"/>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3"/>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4"/>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5"/>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6"/>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7"/>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898"/>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899"/>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0"/>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1"/>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2"/>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3"/>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4"/>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5"/>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6"/>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7"/>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08"/>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09"/>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0"/>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1"/>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2"/>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3"/>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4"/>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5"/>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6"/>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7"/>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18"/>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19"/>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0"/>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1"/>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2"/>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3"/>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4"/>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5"/>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Freeform 926"/>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6" name="Freeform 927"/>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7" name="Oval 928"/>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29"/>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0"/>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1"/>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2"/>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3"/>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4"/>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5"/>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6"/>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7"/>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Oval 938"/>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8" name="Oval 939"/>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9" name="Freeform 940"/>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1"/>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2"/>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3"/>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Freeform 944"/>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4" name="Freeform 945"/>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5" name="Oval 946"/>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7"/>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48"/>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49"/>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0"/>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1"/>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2"/>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3"/>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4"/>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Oval 955"/>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Oval 956"/>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7"/>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58"/>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Rectangle 959"/>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9" name="Rectangle 960"/>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70" name="Freeform 961"/>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2"/>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3"/>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4"/>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5"/>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6"/>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7"/>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68"/>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69"/>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0"/>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1"/>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2"/>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3"/>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4"/>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5"/>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6"/>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7"/>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78"/>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79"/>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0"/>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1"/>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2"/>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3"/>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4"/>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5"/>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6"/>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Freeform 987"/>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7" name="Freeform 988"/>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8" name="Oval 989"/>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0"/>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1"/>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2"/>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3"/>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4"/>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5"/>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6"/>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7"/>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998"/>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999"/>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0"/>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1"/>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2"/>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3"/>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Oval 1004"/>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4" name="Oval 1005"/>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5" name="Freeform 1006"/>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7"/>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08"/>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09"/>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0"/>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1"/>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2"/>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3"/>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4"/>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5"/>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 name="Freeform 1016"/>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 name="Freeform 1017"/>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18"/>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19"/>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0"/>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1"/>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2"/>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3"/>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4"/>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5"/>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6"/>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7"/>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28"/>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29"/>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0"/>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1"/>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2"/>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3"/>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Freeform 1034"/>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4" name="Freeform 1035"/>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5" name="Line 1036"/>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6" name="Freeform 1037"/>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38"/>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39"/>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0"/>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1"/>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2"/>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3"/>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4"/>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5"/>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6"/>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7"/>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48"/>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49"/>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0"/>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1"/>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2"/>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3"/>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Freeform 1054"/>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4" name="Freeform 1055"/>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5" name="Line 1056"/>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6" name="Line 1057"/>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7" name="Freeform 1058"/>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59"/>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0"/>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1"/>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Freeform 1062"/>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2" name="Freeform 1063"/>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Rectangle 1064"/>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4" name="Freeform 1065"/>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 name="Freeform 1066"/>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7"/>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68"/>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69"/>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0"/>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1"/>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2"/>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3"/>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4"/>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5"/>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6"/>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7"/>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78"/>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Oval 1079"/>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9" name="Freeform 1080"/>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1"/>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2"/>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3"/>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4"/>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5"/>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6"/>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7"/>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88"/>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89"/>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0"/>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1"/>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2"/>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3"/>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4"/>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5"/>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6"/>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7"/>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098"/>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099"/>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Freeform 1100"/>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0" name="Freeform 1101"/>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Line 1102"/>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2" name="Freeform 1103"/>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3" name="Freeform 1104"/>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4" name="Line 1105"/>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5" name="Line 1106"/>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6" name="Freeform 1107"/>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7" name="Freeform 1108"/>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8" name="Freeform 1109"/>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9" name="Oval 1110"/>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0" name="Rectangle 1111"/>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Freeform 1112"/>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2" name="Rectangle 1113"/>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Rectangle 1114"/>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4" name="Rectangle 1115"/>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6"/>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6" name="Rectangle 1117"/>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7" name="Freeform 1118"/>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19"/>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0"/>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1"/>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2"/>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3"/>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4"/>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5"/>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6"/>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7"/>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28"/>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29"/>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0"/>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1"/>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2"/>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3"/>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4"/>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5"/>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6"/>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7"/>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38"/>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39"/>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0"/>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1"/>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2"/>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3"/>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4"/>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5"/>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6"/>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7"/>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48"/>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49"/>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0"/>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1"/>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2"/>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3"/>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4"/>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5"/>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6"/>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7"/>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58"/>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59"/>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0"/>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1"/>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2"/>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3"/>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4"/>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5"/>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6"/>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7"/>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68"/>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69"/>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0"/>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1"/>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2"/>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3"/>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4"/>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5"/>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6"/>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7"/>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78"/>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79"/>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0"/>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1"/>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2"/>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3"/>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4"/>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5"/>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6"/>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7"/>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88"/>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89"/>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0"/>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1"/>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2"/>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3"/>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4"/>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5"/>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6"/>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7"/>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198"/>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199"/>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0"/>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1"/>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2"/>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3"/>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4"/>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5"/>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6"/>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7"/>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08"/>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09"/>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0"/>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1"/>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2"/>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3"/>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4"/>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5"/>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6"/>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7"/>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18"/>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19"/>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0"/>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1"/>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2"/>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3"/>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4"/>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5"/>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6"/>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7"/>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28"/>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29"/>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0"/>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1"/>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2"/>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3"/>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4"/>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5"/>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6"/>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7"/>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38"/>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39"/>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0"/>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1"/>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2"/>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3"/>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4"/>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5"/>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6"/>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7"/>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48"/>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49"/>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0"/>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1"/>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2"/>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3"/>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4"/>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5"/>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6"/>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7"/>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58"/>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59"/>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0"/>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1"/>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2"/>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3"/>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4"/>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5"/>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6"/>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7"/>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68"/>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69"/>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0"/>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1"/>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2"/>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Freeform 1273"/>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3" name="Freeform 1274"/>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4" name="Oval 1275"/>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6"/>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7"/>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78"/>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79"/>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0"/>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1"/>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2"/>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3"/>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4"/>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Oval 1285"/>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5" name="Oval 1286"/>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6" name="Freeform 1287"/>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88"/>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89"/>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0"/>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Freeform 1291"/>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1" name="Freeform 1292"/>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2" name="Oval 1293"/>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4"/>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5"/>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6"/>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7"/>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298"/>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299"/>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0"/>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1"/>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Oval 1302"/>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Oval 1303"/>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4"/>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5"/>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Rectangle 1306"/>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6" name="Rectangle 1307"/>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7" name="Freeform 1308"/>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09"/>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0"/>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1"/>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2"/>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3"/>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4"/>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5"/>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6"/>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7"/>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18"/>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19"/>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0"/>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1"/>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2"/>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3"/>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4"/>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5"/>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6"/>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7"/>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28"/>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29"/>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0"/>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1"/>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2"/>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3"/>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Freeform 1334"/>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 name="Freeform 1335"/>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 name="Oval 1336"/>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7"/>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38"/>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39"/>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0"/>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1"/>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2"/>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3"/>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4"/>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5"/>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6"/>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7"/>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48"/>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49"/>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0"/>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Oval 1351"/>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1" name="Oval 1352"/>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2" name="Freeform 1353"/>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4"/>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5"/>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6"/>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7"/>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58"/>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59"/>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0"/>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1"/>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2"/>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2" name="Freeform 1363"/>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3" name="Freeform 1364"/>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5"/>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6"/>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7"/>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68"/>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69"/>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0"/>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1"/>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2"/>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3"/>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4"/>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5"/>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6"/>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7"/>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78"/>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79"/>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Freeform 1380"/>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0" name="Freeform 1381"/>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1" name="Line 1382"/>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2" name="Freeform 1383"/>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4"/>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5"/>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6"/>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7"/>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88"/>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89"/>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0"/>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1"/>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2"/>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3"/>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4"/>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5"/>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6"/>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7"/>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398"/>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Freeform 1399"/>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9" name="Freeform 1400"/>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0" name="Line 1401"/>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1" name="Line 1402"/>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2" name="Freeform 1403"/>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4"/>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5"/>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6"/>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7"/>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08"/>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09"/>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Freeform 1410"/>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0" name="Freeform 1411"/>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Rectangle 1412"/>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2" name="Freeform 1413"/>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3" name="Freeform 1414"/>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5"/>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6"/>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7"/>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18"/>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19"/>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0"/>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1"/>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2"/>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3"/>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4"/>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5"/>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6"/>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Oval 1427"/>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7" name="Freeform 1428"/>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29"/>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0"/>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1"/>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2"/>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3"/>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4"/>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5"/>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6"/>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7"/>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38"/>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39"/>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0"/>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1"/>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2"/>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3"/>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Freeform 1444"/>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4" name="Freeform 1445"/>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Line 1446"/>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6" name="Freeform 1447"/>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7" name="Freeform 1448"/>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8" name="Line 1449"/>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9" name="Line 1450"/>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60" name="Freeform 1451"/>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1" name="Freeform 1452"/>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3"/>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3" name="Freeform 1454"/>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4" name="Freeform 1455"/>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5" name="Oval 1456"/>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6" name="Rectangle 1457"/>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Freeform 1458"/>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8" name="Rectangle 1459"/>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Rectangle 1460"/>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0" name="Rectangle 1461"/>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2"/>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2" name="Rectangle 1463"/>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3" name="Freeform 1464"/>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5"/>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6"/>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7"/>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68"/>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69"/>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0"/>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1"/>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2"/>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3"/>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4"/>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5"/>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6"/>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7"/>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78"/>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79"/>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0"/>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1"/>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2"/>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3"/>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4"/>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5"/>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6"/>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7"/>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88"/>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89"/>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0"/>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1"/>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2"/>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3"/>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4"/>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5"/>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6"/>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7"/>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498"/>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499"/>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0"/>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1"/>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2"/>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3"/>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4"/>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5"/>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6"/>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7"/>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08"/>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09"/>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0"/>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1"/>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2"/>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3"/>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4"/>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5"/>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6"/>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7"/>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18"/>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19"/>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0"/>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1"/>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2"/>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3"/>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4"/>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5"/>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6"/>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7"/>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28"/>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29"/>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0"/>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1"/>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2"/>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3"/>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4"/>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5"/>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6"/>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7"/>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38"/>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39"/>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0"/>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1"/>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2"/>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3"/>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4"/>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5"/>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6"/>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7"/>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48"/>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49"/>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0"/>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1"/>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2"/>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3"/>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4"/>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5"/>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6"/>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7"/>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58"/>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59"/>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0"/>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1"/>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2"/>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3"/>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4"/>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5"/>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6"/>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7"/>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68"/>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69"/>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0"/>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1"/>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2"/>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3"/>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4"/>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5"/>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6"/>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7"/>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78"/>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79"/>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0"/>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1"/>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2"/>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3"/>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4"/>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5"/>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6"/>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7"/>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88"/>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89"/>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0"/>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1"/>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2"/>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3"/>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4"/>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5"/>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6"/>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7"/>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598"/>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599"/>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0"/>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1"/>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2"/>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3"/>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4"/>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5"/>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6"/>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7"/>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08"/>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09"/>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0"/>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1"/>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2"/>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3"/>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4"/>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5"/>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6"/>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7"/>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18"/>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Freeform 1619"/>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9" name="Freeform 1620"/>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0" name="Oval 1621"/>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2"/>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3"/>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4"/>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5"/>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6"/>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7"/>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28"/>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29"/>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0"/>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Oval 1631"/>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1" name="Oval 1632"/>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2" name="Freeform 1633"/>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4"/>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5"/>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6"/>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Freeform 1637"/>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7" name="Freeform 1638"/>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8" name="Oval 1639"/>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0"/>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1"/>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2"/>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3"/>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4"/>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5"/>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6"/>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7"/>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Oval 1648"/>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Oval 1649"/>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0"/>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1"/>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Rectangle 1652"/>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2" name="Rectangle 1653"/>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3" name="Freeform 1654"/>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5"/>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6"/>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7"/>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58"/>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59"/>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0"/>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1"/>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2"/>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3"/>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4"/>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5"/>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6"/>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7"/>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68"/>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69"/>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0"/>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1"/>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2"/>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3"/>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4"/>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5"/>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6"/>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7"/>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78"/>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79"/>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Freeform 1680"/>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0" name="Freeform 1681"/>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1" name="Oval 1682"/>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3"/>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4"/>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5"/>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6"/>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7"/>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88"/>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89"/>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0"/>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1"/>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2"/>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3"/>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4"/>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5"/>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6"/>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Oval 1697"/>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7" name="Oval 1698"/>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8" name="Freeform 1699"/>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0"/>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1"/>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2"/>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3"/>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4"/>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5"/>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6"/>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7"/>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08"/>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8" name="Freeform 1709"/>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9" name="Freeform 1710"/>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1"/>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2"/>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3"/>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4"/>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5"/>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6"/>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7"/>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18"/>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19"/>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0"/>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1"/>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2"/>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3"/>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Freeform 1724"/>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4" name="Freeform 1725"/>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5" name="Line 1726"/>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6" name="Freeform 1727"/>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28"/>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8" name="Freeform 1729"/>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9" name="Freeform 1730"/>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40" name="Freeform 1731"/>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2"/>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3"/>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3" name="Freeform 1734"/>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4" name="Freeform 1735"/>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6"/>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7"/>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38"/>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39"/>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0"/>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1"/>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2"/>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2" name="Freeform 1743"/>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3" name="Freeform 1744"/>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5"/>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5" name="Freeform 1746"/>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6" name="Freeform 1747"/>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7" name="Freeform 1748"/>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8" name="Freeform 1749"/>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9" name="Freeform 1750"/>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1"/>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2"/>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3"/>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4"/>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4" name="Freeform 1755"/>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5" name="Freeform 1756"/>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7"/>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58"/>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59"/>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0"/>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1"/>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2"/>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3"/>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4"/>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4" name="Freeform 1765"/>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5" name="Freeform 1766"/>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7"/>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68"/>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69"/>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9" name="Freeform 1770"/>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0" name="Freeform 1771"/>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81" name="Freeform 1772"/>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3"/>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4"/>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5"/>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6"/>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6" name="Freeform 1777"/>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7" name="Freeform 1778"/>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79"/>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0"/>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1"/>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2"/>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3"/>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4"/>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5"/>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6"/>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6" name="Freeform 1787"/>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7" name="Freeform 1788"/>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89"/>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0"/>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1"/>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1" name="Freeform 1792"/>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2" name="Freeform 1793"/>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3" name="Freeform 1794"/>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5"/>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6"/>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7"/>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798"/>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8" name="Freeform 1799"/>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9" name="Freeform 1800"/>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1"/>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2"/>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3"/>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4"/>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5"/>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6"/>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7"/>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08"/>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8" name="Freeform 1809"/>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9" name="Freeform 1810"/>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1"/>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2"/>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3"/>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3" name="Freeform 1814"/>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4" name="Freeform 1815"/>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5" name="Freeform 1816"/>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7"/>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18"/>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8" name="Freeform 1819"/>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9" name="Freeform 1820"/>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1"/>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2"/>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3"/>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4"/>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5"/>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6"/>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6" name="Freeform 1827"/>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7" name="Freeform 1828"/>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29"/>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9" name="Freeform 1830"/>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0" name="Freeform 1831"/>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41" name="Freeform 1832"/>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3"/>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4"/>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4" name="Freeform 1835"/>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5" name="Freeform 1836"/>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7"/>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38"/>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39"/>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0"/>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1"/>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2"/>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2" name="Freeform 1843"/>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3" name="Freeform 1844"/>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5"/>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5" name="Freeform 1846"/>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6" name="Freeform 1847"/>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7" name="Freeform 1848"/>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49"/>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0"/>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60" name="Freeform 1851"/>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1" name="Freeform 1852"/>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3"/>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4"/>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5"/>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6"/>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7"/>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58"/>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59"/>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0"/>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1"/>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1" name="Freeform 1862"/>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2" name="Freeform 1863"/>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4"/>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4" name="Freeform 1865"/>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5" name="Freeform 1866"/>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6" name="Freeform 1867"/>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68"/>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69"/>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9" name="Freeform 1870"/>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0" name="Freeform 1871"/>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2"/>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3"/>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4"/>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5"/>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6"/>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7"/>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78"/>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79"/>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0"/>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0" name="Freeform 1881"/>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1" name="Freeform 1882"/>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3"/>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3" name="Freeform 1884"/>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4" name="Freeform 1885"/>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5" name="Freeform 1886"/>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7"/>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88"/>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8" name="Freeform 1889"/>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9" name="Freeform 1890"/>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1"/>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2"/>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3"/>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4"/>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5"/>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6"/>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7"/>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7" name="Freeform 1898"/>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8" name="Freeform 1899"/>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0"/>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0" name="Freeform 1901"/>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1" name="Freeform 1902"/>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2" name="Freeform 1903"/>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3" name="Line 1904"/>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4" name="Line 1905"/>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5" name="Freeform 1906"/>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7"/>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08"/>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09"/>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0"/>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1"/>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2"/>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3"/>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4"/>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4" name="Freeform 1915"/>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5" name="Freeform 1916"/>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 name="Freeform 1917"/>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1919"/>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923"/>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849" name="TextovéPole 3848"/>
          <p:cNvSpPr txBox="1"/>
          <p:nvPr/>
        </p:nvSpPr>
        <p:spPr>
          <a:xfrm>
            <a:off x="1115616" y="6093296"/>
            <a:ext cx="1153332" cy="461665"/>
          </a:xfrm>
          <a:prstGeom prst="rect">
            <a:avLst/>
          </a:prstGeom>
          <a:noFill/>
        </p:spPr>
        <p:txBody>
          <a:bodyPr wrap="square" rtlCol="0">
            <a:spAutoFit/>
          </a:bodyPr>
          <a:lstStyle/>
          <a:p>
            <a:pPr algn="ctr"/>
            <a:r>
              <a:rPr lang="cs-CZ" sz="1200" b="1" dirty="0" smtClean="0"/>
              <a:t>ENDOTHELIAL DYSFUNCTION</a:t>
            </a:r>
            <a:endParaRPr lang="cs-CZ" sz="1200" b="1" dirty="0"/>
          </a:p>
        </p:txBody>
      </p:sp>
      <p:sp>
        <p:nvSpPr>
          <p:cNvPr id="3850" name="TextovéPole 3849"/>
          <p:cNvSpPr txBox="1"/>
          <p:nvPr/>
        </p:nvSpPr>
        <p:spPr>
          <a:xfrm>
            <a:off x="5938948" y="6063679"/>
            <a:ext cx="2739083" cy="461665"/>
          </a:xfrm>
          <a:prstGeom prst="rect">
            <a:avLst/>
          </a:prstGeom>
          <a:noFill/>
        </p:spPr>
        <p:txBody>
          <a:bodyPr wrap="none" rtlCol="0">
            <a:spAutoFit/>
          </a:bodyPr>
          <a:lstStyle/>
          <a:p>
            <a:r>
              <a:rPr lang="cs-CZ" sz="1200" b="1" dirty="0" smtClean="0"/>
              <a:t>DEVELOPED ATHEROSCLEROTIC PLAQUE</a:t>
            </a:r>
          </a:p>
          <a:p>
            <a:pPr algn="ctr"/>
            <a:r>
              <a:rPr lang="cs-CZ" sz="1200" b="1" dirty="0" smtClean="0"/>
              <a:t>(+ ISCHEMIA)</a:t>
            </a:r>
            <a:endParaRPr lang="cs-CZ" sz="1200" b="1" dirty="0"/>
          </a:p>
        </p:txBody>
      </p:sp>
    </p:spTree>
    <p:extLst>
      <p:ext uri="{BB962C8B-B14F-4D97-AF65-F5344CB8AC3E}">
        <p14:creationId xmlns:p14="http://schemas.microsoft.com/office/powerpoint/2010/main" val="336274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884</Words>
  <Application>Microsoft Office PowerPoint</Application>
  <PresentationFormat>Předvádění na obrazovce (4:3)</PresentationFormat>
  <Paragraphs>65</Paragraphs>
  <Slides>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vt:i4>
      </vt:variant>
    </vt:vector>
  </HeadingPairs>
  <TitlesOfParts>
    <vt:vector size="9" baseType="lpstr">
      <vt:lpstr>Arial</vt:lpstr>
      <vt:lpstr>Calibri</vt:lpstr>
      <vt:lpstr>Motiv systému Office</vt:lpstr>
      <vt:lpstr>Plethysmography - blood flow in the forearm -</vt:lpstr>
      <vt:lpstr>Blood flow measurement I</vt:lpstr>
      <vt:lpstr>Blood flow measurement II</vt:lpstr>
      <vt:lpstr>Blood flow measurement III</vt:lpstr>
      <vt:lpstr>Vascular tone regulation</vt:lpstr>
      <vt:lpstr>Endothelial function and dysfunction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Pletysmografie - měření průtoku krve předloktím -</dc:title>
  <dc:creator>Jan Novák</dc:creator>
  <cp:lastModifiedBy>Zuzana Nováková</cp:lastModifiedBy>
  <cp:revision>31</cp:revision>
  <dcterms:created xsi:type="dcterms:W3CDTF">2016-01-10T11:33:06Z</dcterms:created>
  <dcterms:modified xsi:type="dcterms:W3CDTF">2017-03-30T15:30:29Z</dcterms:modified>
</cp:coreProperties>
</file>