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7" r:id="rId4"/>
    <p:sldId id="259" r:id="rId5"/>
    <p:sldId id="260" r:id="rId6"/>
    <p:sldId id="262" r:id="rId7"/>
    <p:sldId id="265" r:id="rId8"/>
    <p:sldId id="267" r:id="rId9"/>
    <p:sldId id="264" r:id="rId10"/>
    <p:sldId id="269" r:id="rId11"/>
    <p:sldId id="270" r:id="rId12"/>
    <p:sldId id="272" r:id="rId13"/>
    <p:sldId id="273" r:id="rId14"/>
    <p:sldId id="271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1EE6"/>
    <a:srgbClr val="66FF66"/>
    <a:srgbClr val="00CC00"/>
    <a:srgbClr val="000000"/>
    <a:srgbClr val="FFFF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102" d="100"/>
          <a:sy n="102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71A84-C4DC-4A1A-9E0C-27938508BAD1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EB0D7-33BB-4A04-9544-1DF8C5B732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00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4543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4494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7113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2084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9112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1142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183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844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659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539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6060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0030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249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4425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443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8457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1555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208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437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5376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2207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92C9-3796-48DF-9C4A-5F6CFB53817F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D4B-4751-4AC3-9386-894D8D8863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1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92C9-3796-48DF-9C4A-5F6CFB53817F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D4B-4751-4AC3-9386-894D8D8863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74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92C9-3796-48DF-9C4A-5F6CFB53817F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D4B-4751-4AC3-9386-894D8D8863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11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656-4BF7-4A76-BC6F-DC89BB7D67F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309-6613-4C8F-A94D-1A6D115A25B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29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656-4BF7-4A76-BC6F-DC89BB7D67F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309-6613-4C8F-A94D-1A6D115A25B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2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656-4BF7-4A76-BC6F-DC89BB7D67F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309-6613-4C8F-A94D-1A6D115A25B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49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656-4BF7-4A76-BC6F-DC89BB7D67F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309-6613-4C8F-A94D-1A6D115A25B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8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656-4BF7-4A76-BC6F-DC89BB7D67F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309-6613-4C8F-A94D-1A6D115A25B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86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656-4BF7-4A76-BC6F-DC89BB7D67F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309-6613-4C8F-A94D-1A6D115A25B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17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656-4BF7-4A76-BC6F-DC89BB7D67F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309-6613-4C8F-A94D-1A6D115A25B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10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656-4BF7-4A76-BC6F-DC89BB7D67F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309-6613-4C8F-A94D-1A6D115A25B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5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92C9-3796-48DF-9C4A-5F6CFB53817F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D4B-4751-4AC3-9386-894D8D8863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514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656-4BF7-4A76-BC6F-DC89BB7D67F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309-6613-4C8F-A94D-1A6D115A25B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89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656-4BF7-4A76-BC6F-DC89BB7D67F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309-6613-4C8F-A94D-1A6D115A25B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42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656-4BF7-4A76-BC6F-DC89BB7D67F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309-6613-4C8F-A94D-1A6D115A25B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02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1D8E7-4F89-4857-A935-71E3B1E5128A}" type="slidenum">
              <a:rPr lang="cs-CZ" alt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1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8F112F7-B205-4447-8F49-516EA23EDFB8}" type="slidenum">
              <a:rPr lang="cs-CZ" alt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alt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25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6" y="1540554"/>
            <a:ext cx="524425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5594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850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92C9-3796-48DF-9C4A-5F6CFB53817F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D4B-4751-4AC3-9386-894D8D8863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62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92C9-3796-48DF-9C4A-5F6CFB53817F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D4B-4751-4AC3-9386-894D8D8863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8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92C9-3796-48DF-9C4A-5F6CFB53817F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D4B-4751-4AC3-9386-894D8D8863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50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92C9-3796-48DF-9C4A-5F6CFB53817F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D4B-4751-4AC3-9386-894D8D8863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97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92C9-3796-48DF-9C4A-5F6CFB53817F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D4B-4751-4AC3-9386-894D8D8863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92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92C9-3796-48DF-9C4A-5F6CFB53817F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D4B-4751-4AC3-9386-894D8D8863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30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92C9-3796-48DF-9C4A-5F6CFB53817F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ED4B-4751-4AC3-9386-894D8D8863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96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492C9-3796-48DF-9C4A-5F6CFB53817F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4ED4B-4751-4AC3-9386-894D8D8863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04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5A656-4BF7-4A76-BC6F-DC89BB7D67F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7.3.2017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1F309-6613-4C8F-A94D-1A6D115A25B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mindbodysoulmidwife.files.wordpress.com/2014/10/loa.jpg" TargetMode="Externa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25" y="0"/>
            <a:ext cx="10165492" cy="117148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05015" y="733128"/>
            <a:ext cx="10313773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05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1050" b="0" i="0" u="none" strike="noStrike" baseline="0" dirty="0" smtClean="0">
              <a:latin typeface="Calibri" panose="020F0502020204030204" pitchFamily="34" charset="0"/>
            </a:endParaRPr>
          </a:p>
          <a:p>
            <a:r>
              <a:rPr lang="cs-CZ" sz="1050" b="0" i="0" u="none" strike="noStrike" baseline="0" dirty="0" smtClean="0">
                <a:latin typeface="Calibri" panose="020F0502020204030204" pitchFamily="34" charset="0"/>
              </a:rPr>
              <a:t>                                                   </a:t>
            </a:r>
            <a:r>
              <a:rPr lang="cs-CZ" sz="4400" b="0" i="0" u="none" strike="noStrike" baseline="0" dirty="0" smtClean="0">
                <a:latin typeface="Calibri" panose="020F0502020204030204" pitchFamily="34" charset="0"/>
              </a:rPr>
              <a:t>GENERAL EMBRYOLOGY 2 </a:t>
            </a:r>
          </a:p>
          <a:p>
            <a:r>
              <a:rPr lang="cs-CZ" sz="2800" b="0" i="0" u="none" strike="noStrike" baseline="0" dirty="0" smtClean="0">
                <a:latin typeface="Arial" panose="020B0604020202020204" pitchFamily="34" charset="0"/>
              </a:rPr>
              <a:t>• </a:t>
            </a:r>
            <a:r>
              <a:rPr lang="cs-CZ" sz="2800" b="0" i="0" u="none" strike="noStrike" baseline="0" dirty="0" err="1" smtClean="0">
                <a:latin typeface="Calibri" panose="020F0502020204030204" pitchFamily="34" charset="0"/>
              </a:rPr>
              <a:t>Development</a:t>
            </a:r>
            <a:r>
              <a:rPr lang="cs-CZ" sz="2800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cs-CZ" sz="2800" b="0" i="0" u="none" strike="noStrike" baseline="0" dirty="0" err="1" smtClean="0">
                <a:latin typeface="Calibri" panose="020F0502020204030204" pitchFamily="34" charset="0"/>
              </a:rPr>
              <a:t>of</a:t>
            </a:r>
            <a:r>
              <a:rPr lang="cs-CZ" sz="2800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cs-CZ" sz="2800" b="0" i="0" u="none" strike="noStrike" baseline="0" dirty="0" err="1" smtClean="0">
                <a:latin typeface="Calibri" panose="020F0502020204030204" pitchFamily="34" charset="0"/>
              </a:rPr>
              <a:t>extraembryonic</a:t>
            </a:r>
            <a:r>
              <a:rPr lang="cs-CZ" sz="2800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cs-CZ" sz="2800" b="0" i="0" u="none" strike="noStrike" baseline="0" dirty="0" err="1" smtClean="0">
                <a:latin typeface="Calibri" panose="020F0502020204030204" pitchFamily="34" charset="0"/>
              </a:rPr>
              <a:t>structures</a:t>
            </a:r>
            <a:r>
              <a:rPr lang="cs-CZ" sz="2800" b="0" i="0" u="none" strike="noStrike" baseline="0" dirty="0" smtClean="0">
                <a:latin typeface="Calibri" panose="020F0502020204030204" pitchFamily="34" charset="0"/>
              </a:rPr>
              <a:t> – extra-</a:t>
            </a:r>
            <a:r>
              <a:rPr lang="cs-CZ" sz="2800" b="0" i="0" u="none" strike="noStrike" baseline="0" dirty="0" err="1" smtClean="0">
                <a:latin typeface="Calibri" panose="020F0502020204030204" pitchFamily="34" charset="0"/>
              </a:rPr>
              <a:t>embryonic</a:t>
            </a:r>
            <a:r>
              <a:rPr lang="cs-CZ" sz="2800" b="0" i="0" u="none" strike="noStrike" baseline="0" dirty="0" smtClean="0">
                <a:latin typeface="Calibri" panose="020F0502020204030204" pitchFamily="34" charset="0"/>
              </a:rPr>
              <a:t> mesoderm, </a:t>
            </a:r>
            <a:r>
              <a:rPr lang="cs-CZ" sz="2800" b="0" i="0" u="none" strike="noStrike" baseline="0" dirty="0" err="1" smtClean="0">
                <a:latin typeface="Calibri" panose="020F0502020204030204" pitchFamily="34" charset="0"/>
              </a:rPr>
              <a:t>extraembryonic</a:t>
            </a:r>
            <a:r>
              <a:rPr lang="cs-CZ" sz="2800" b="0" i="0" u="none" strike="noStrike" baseline="0" dirty="0" smtClean="0">
                <a:latin typeface="Calibri" panose="020F0502020204030204" pitchFamily="34" charset="0"/>
              </a:rPr>
              <a:t> coelom, </a:t>
            </a:r>
            <a:r>
              <a:rPr lang="cs-CZ" sz="2800" b="0" i="0" u="none" strike="noStrike" baseline="0" dirty="0" err="1" smtClean="0">
                <a:latin typeface="Calibri" panose="020F0502020204030204" pitchFamily="34" charset="0"/>
              </a:rPr>
              <a:t>yolk</a:t>
            </a:r>
            <a:r>
              <a:rPr lang="cs-CZ" sz="2800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cs-CZ" sz="2800" b="0" i="0" u="none" strike="noStrike" baseline="0" dirty="0" err="1" smtClean="0">
                <a:latin typeface="Calibri" panose="020F0502020204030204" pitchFamily="34" charset="0"/>
              </a:rPr>
              <a:t>sac</a:t>
            </a:r>
            <a:r>
              <a:rPr lang="cs-CZ" sz="2800" b="0" i="0" u="none" strike="noStrike" baseline="0" dirty="0" smtClean="0">
                <a:latin typeface="Calibri" panose="020F0502020204030204" pitchFamily="34" charset="0"/>
              </a:rPr>
              <a:t>, </a:t>
            </a:r>
            <a:r>
              <a:rPr lang="cs-CZ" sz="2800" b="0" i="0" u="none" strike="noStrike" baseline="0" dirty="0" err="1" smtClean="0">
                <a:latin typeface="Calibri" panose="020F0502020204030204" pitchFamily="34" charset="0"/>
              </a:rPr>
              <a:t>fetal</a:t>
            </a:r>
            <a:r>
              <a:rPr lang="cs-CZ" sz="2800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cs-CZ" sz="2800" b="0" i="0" u="none" strike="noStrike" baseline="0" dirty="0" err="1" smtClean="0">
                <a:latin typeface="Calibri" panose="020F0502020204030204" pitchFamily="34" charset="0"/>
              </a:rPr>
              <a:t>membranes</a:t>
            </a:r>
            <a:r>
              <a:rPr lang="cs-CZ" sz="2800" b="0" i="0" u="none" strike="noStrike" baseline="0" dirty="0" smtClean="0">
                <a:latin typeface="Calibri" panose="020F0502020204030204" pitchFamily="34" charset="0"/>
              </a:rPr>
              <a:t>: amnion and chorion. </a:t>
            </a:r>
          </a:p>
          <a:p>
            <a:r>
              <a:rPr lang="cs-CZ" sz="2800" b="0" i="0" u="none" strike="noStrike" baseline="0" dirty="0" smtClean="0">
                <a:latin typeface="Arial" panose="020B0604020202020204" pitchFamily="34" charset="0"/>
              </a:rPr>
              <a:t>• </a:t>
            </a:r>
            <a:r>
              <a:rPr lang="cs-CZ" sz="2800" b="0" i="0" u="none" strike="noStrike" baseline="0" dirty="0" err="1" smtClean="0">
                <a:latin typeface="Calibri" panose="020F0502020204030204" pitchFamily="34" charset="0"/>
              </a:rPr>
              <a:t>Development</a:t>
            </a:r>
            <a:r>
              <a:rPr lang="cs-CZ" sz="2800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cs-CZ" sz="2800" b="0" i="0" u="none" strike="noStrike" baseline="0" dirty="0" err="1" smtClean="0">
                <a:latin typeface="Calibri" panose="020F0502020204030204" pitchFamily="34" charset="0"/>
              </a:rPr>
              <a:t>of</a:t>
            </a:r>
            <a:r>
              <a:rPr lang="cs-CZ" sz="2800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cs-CZ" sz="2800" b="0" i="0" u="none" strike="noStrike" baseline="0" dirty="0" err="1" smtClean="0">
                <a:latin typeface="Calibri" panose="020F0502020204030204" pitchFamily="34" charset="0"/>
              </a:rPr>
              <a:t>the</a:t>
            </a:r>
            <a:r>
              <a:rPr lang="cs-CZ" sz="2800" b="0" i="0" u="none" strike="noStrike" baseline="0" dirty="0" smtClean="0">
                <a:latin typeface="Calibri" panose="020F0502020204030204" pitchFamily="34" charset="0"/>
              </a:rPr>
              <a:t> placenta. </a:t>
            </a:r>
          </a:p>
          <a:p>
            <a:r>
              <a:rPr lang="en-US" sz="2800" b="0" i="0" u="none" strike="noStrike" baseline="0" dirty="0" smtClean="0">
                <a:latin typeface="Arial" panose="020B0604020202020204" pitchFamily="34" charset="0"/>
              </a:rPr>
              <a:t>• </a:t>
            </a:r>
            <a:r>
              <a:rPr lang="en-US" sz="2800" b="0" i="0" u="none" strike="noStrike" baseline="0" dirty="0" smtClean="0">
                <a:latin typeface="Calibri" panose="020F0502020204030204" pitchFamily="34" charset="0"/>
              </a:rPr>
              <a:t>Anomalies of the placenta and umbilical cord. </a:t>
            </a:r>
          </a:p>
          <a:p>
            <a:r>
              <a:rPr lang="en-US" sz="2800" b="0" i="0" u="none" strike="noStrike" baseline="0" dirty="0" smtClean="0">
                <a:latin typeface="Arial" panose="020B0604020202020204" pitchFamily="34" charset="0"/>
              </a:rPr>
              <a:t>• </a:t>
            </a:r>
            <a:r>
              <a:rPr lang="en-US" sz="2800" b="0" i="0" u="none" strike="noStrike" baseline="0" dirty="0" smtClean="0">
                <a:latin typeface="Calibri" panose="020F0502020204030204" pitchFamily="34" charset="0"/>
              </a:rPr>
              <a:t>Multiple pregnancy – arrangement of fetal membranes. </a:t>
            </a:r>
          </a:p>
          <a:p>
            <a:r>
              <a:rPr lang="en-US" sz="2800" b="0" i="0" u="none" strike="noStrike" baseline="0" dirty="0" smtClean="0">
                <a:latin typeface="Arial" panose="020B0604020202020204" pitchFamily="34" charset="0"/>
              </a:rPr>
              <a:t>• </a:t>
            </a:r>
            <a:r>
              <a:rPr lang="en-US" sz="2800" b="0" i="0" u="none" strike="noStrike" baseline="0" dirty="0" smtClean="0">
                <a:latin typeface="Calibri" panose="020F0502020204030204" pitchFamily="34" charset="0"/>
              </a:rPr>
              <a:t>The length of pregnancy, calculation of delivery date. </a:t>
            </a:r>
          </a:p>
          <a:p>
            <a:r>
              <a:rPr lang="en-US" sz="2800" b="0" i="0" u="none" strike="noStrike" baseline="0" dirty="0" smtClean="0">
                <a:latin typeface="Arial" panose="020B0604020202020204" pitchFamily="34" charset="0"/>
              </a:rPr>
              <a:t>• </a:t>
            </a:r>
            <a:r>
              <a:rPr lang="en-US" sz="2800" b="0" i="0" u="none" strike="noStrike" baseline="0" dirty="0" smtClean="0">
                <a:latin typeface="Calibri" panose="020F0502020204030204" pitchFamily="34" charset="0"/>
              </a:rPr>
              <a:t>Fetus position in the uterus – situs, </a:t>
            </a:r>
            <a:r>
              <a:rPr lang="en-US" sz="2800" b="0" i="0" u="none" strike="noStrike" baseline="0" dirty="0" err="1" smtClean="0">
                <a:latin typeface="Calibri" panose="020F0502020204030204" pitchFamily="34" charset="0"/>
              </a:rPr>
              <a:t>positio</a:t>
            </a:r>
            <a:r>
              <a:rPr lang="en-US" sz="2800" b="0" i="0" u="none" strike="noStrike" baseline="0" dirty="0" smtClean="0">
                <a:latin typeface="Calibri" panose="020F0502020204030204" pitchFamily="34" charset="0"/>
              </a:rPr>
              <a:t>, </a:t>
            </a:r>
            <a:r>
              <a:rPr lang="en-US" sz="2800" b="0" i="0" u="none" strike="noStrike" baseline="0" dirty="0" err="1" smtClean="0">
                <a:latin typeface="Calibri" panose="020F0502020204030204" pitchFamily="34" charset="0"/>
              </a:rPr>
              <a:t>presentatio</a:t>
            </a:r>
            <a:r>
              <a:rPr lang="en-US" sz="2800" b="0" i="0" u="none" strike="noStrike" baseline="0" dirty="0" smtClean="0">
                <a:latin typeface="Calibri" panose="020F0502020204030204" pitchFamily="34" charset="0"/>
              </a:rPr>
              <a:t> and habitus. The length and weight of fetus during </a:t>
            </a:r>
            <a:r>
              <a:rPr lang="en-US" sz="2800" b="0" i="0" u="none" strike="noStrike" baseline="0" dirty="0" err="1" smtClean="0">
                <a:latin typeface="Calibri" panose="020F0502020204030204" pitchFamily="34" charset="0"/>
              </a:rPr>
              <a:t>i.u</a:t>
            </a:r>
            <a:r>
              <a:rPr lang="en-US" sz="2800" b="0" i="0" u="none" strike="noStrike" baseline="0" dirty="0" smtClean="0">
                <a:latin typeface="Calibri" panose="020F0502020204030204" pitchFamily="34" charset="0"/>
              </a:rPr>
              <a:t>. development. The rule of </a:t>
            </a:r>
            <a:r>
              <a:rPr lang="en-US" sz="2800" b="0" i="0" u="none" strike="noStrike" baseline="0" dirty="0" err="1" smtClean="0">
                <a:latin typeface="Calibri" panose="020F0502020204030204" pitchFamily="34" charset="0"/>
              </a:rPr>
              <a:t>Haase</a:t>
            </a:r>
            <a:r>
              <a:rPr lang="en-US" sz="2800" b="0" i="0" u="none" strike="noStrike" baseline="0" dirty="0" smtClean="0">
                <a:latin typeface="Calibri" panose="020F0502020204030204" pitchFamily="34" charset="0"/>
              </a:rPr>
              <a:t>. </a:t>
            </a:r>
          </a:p>
          <a:p>
            <a:r>
              <a:rPr lang="en-US" sz="2800" b="0" i="0" u="none" strike="noStrike" baseline="0" dirty="0" smtClean="0">
                <a:latin typeface="Arial" panose="020B0604020202020204" pitchFamily="34" charset="0"/>
              </a:rPr>
              <a:t>• </a:t>
            </a:r>
            <a:r>
              <a:rPr lang="en-US" sz="2800" b="0" i="0" u="none" strike="noStrike" baseline="0" dirty="0" smtClean="0">
                <a:latin typeface="Calibri" panose="020F0502020204030204" pitchFamily="34" charset="0"/>
              </a:rPr>
              <a:t>Mature and full-term fetus, marks of mature fetus. </a:t>
            </a:r>
          </a:p>
        </p:txBody>
      </p:sp>
    </p:spTree>
    <p:extLst>
      <p:ext uri="{BB962C8B-B14F-4D97-AF65-F5344CB8AC3E}">
        <p14:creationId xmlns:p14="http://schemas.microsoft.com/office/powerpoint/2010/main" val="235451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onošená place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62" y="0"/>
            <a:ext cx="5667632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70422" y="0"/>
            <a:ext cx="640080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cs-CZ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3200" b="1" dirty="0">
                <a:latin typeface="Arial" panose="020B0604020202020204" pitchFamily="34" charset="0"/>
              </a:rPr>
              <a:t>FULL TERM PLACENTA </a:t>
            </a:r>
            <a:endParaRPr 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3188043" y="738664"/>
            <a:ext cx="5428735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cs-CZ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</a:rPr>
              <a:t>maternal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surface</a:t>
            </a:r>
            <a:r>
              <a:rPr lang="cs-CZ" dirty="0">
                <a:latin typeface="Arial" panose="020B0604020202020204" pitchFamily="34" charset="0"/>
              </a:rPr>
              <a:t> (</a:t>
            </a:r>
            <a:r>
              <a:rPr lang="cs-CZ" dirty="0" err="1">
                <a:latin typeface="Arial" panose="020B0604020202020204" pitchFamily="34" charset="0"/>
              </a:rPr>
              <a:t>with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cotyledons</a:t>
            </a:r>
            <a:r>
              <a:rPr lang="cs-CZ" dirty="0">
                <a:latin typeface="Arial" panose="020B0604020202020204" pitchFamily="34" charset="0"/>
              </a:rPr>
              <a:t>)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70422" y="3336667"/>
            <a:ext cx="138395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err="1" smtClean="0">
                <a:latin typeface="Arial" panose="020B0604020202020204" pitchFamily="34" charset="0"/>
              </a:rPr>
              <a:t>umbilical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1 </a:t>
            </a:r>
            <a:r>
              <a:rPr lang="cs-CZ" dirty="0" err="1">
                <a:latin typeface="Arial" panose="020B0604020202020204" pitchFamily="34" charset="0"/>
              </a:rPr>
              <a:t>vein</a:t>
            </a:r>
            <a:r>
              <a:rPr lang="cs-CZ" dirty="0">
                <a:latin typeface="Arial" panose="020B0604020202020204" pitchFamily="34" charset="0"/>
              </a:rPr>
              <a:t> + </a:t>
            </a:r>
          </a:p>
          <a:p>
            <a:r>
              <a:rPr lang="cs-CZ" dirty="0">
                <a:latin typeface="Arial" panose="020B0604020202020204" pitchFamily="34" charset="0"/>
              </a:rPr>
              <a:t>2 </a:t>
            </a:r>
            <a:r>
              <a:rPr lang="cs-CZ" dirty="0" err="1">
                <a:latin typeface="Arial" panose="020B0604020202020204" pitchFamily="34" charset="0"/>
              </a:rPr>
              <a:t>arteries</a:t>
            </a:r>
            <a:r>
              <a:rPr lang="cs-CZ" dirty="0"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624648" y="4322861"/>
            <a:ext cx="191117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err="1" smtClean="0">
                <a:latin typeface="Arial" panose="020B0604020202020204" pitchFamily="34" charset="0"/>
              </a:rPr>
              <a:t>maternal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surface</a:t>
            </a:r>
            <a:r>
              <a:rPr lang="cs-CZ" dirty="0"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470822" y="4322861"/>
            <a:ext cx="172994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err="1" smtClean="0">
                <a:latin typeface="Arial" panose="020B0604020202020204" pitchFamily="34" charset="0"/>
              </a:rPr>
              <a:t>fetal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surface</a:t>
            </a:r>
            <a:r>
              <a:rPr lang="cs-CZ" dirty="0"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904205" y="4692193"/>
            <a:ext cx="1285103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cs-CZ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</a:rPr>
              <a:t>u</a:t>
            </a:r>
            <a:r>
              <a:rPr lang="cs-CZ" dirty="0" err="1" smtClean="0">
                <a:latin typeface="Arial" panose="020B0604020202020204" pitchFamily="34" charset="0"/>
              </a:rPr>
              <a:t>mbilical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</a:rPr>
              <a:t>vessels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689124" y="6376632"/>
            <a:ext cx="179584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err="1" smtClean="0">
                <a:latin typeface="Calibri" panose="020F0502020204030204" pitchFamily="34" charset="0"/>
              </a:rPr>
              <a:t>umbilical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</a:rPr>
              <a:t>cord</a:t>
            </a:r>
            <a:r>
              <a:rPr lang="cs-CZ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9" name="Obdélník 8"/>
          <p:cNvSpPr/>
          <p:nvPr/>
        </p:nvSpPr>
        <p:spPr>
          <a:xfrm>
            <a:off x="3624648" y="6335434"/>
            <a:ext cx="160637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err="1">
                <a:latin typeface="Calibri" panose="020F0502020204030204" pitchFamily="34" charset="0"/>
              </a:rPr>
              <a:t>u</a:t>
            </a:r>
            <a:r>
              <a:rPr lang="cs-CZ" dirty="0" err="1" smtClean="0">
                <a:latin typeface="Calibri" panose="020F0502020204030204" pitchFamily="34" charset="0"/>
              </a:rPr>
              <a:t>mbilical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</a:rPr>
              <a:t>cord</a:t>
            </a:r>
            <a:r>
              <a:rPr lang="cs-CZ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100911" y="5590430"/>
            <a:ext cx="128753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</a:rPr>
              <a:t>cotyledons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6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20938"/>
            <a:ext cx="9144000" cy="4437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682751" y="260351"/>
            <a:ext cx="8805863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b="1" dirty="0" smtClean="0"/>
              <a:t>COMPARTMENTS </a:t>
            </a:r>
            <a:r>
              <a:rPr lang="cs-CZ" b="1" dirty="0"/>
              <a:t>OF PLACENTA: </a:t>
            </a:r>
            <a:endParaRPr lang="cs-CZ" dirty="0"/>
          </a:p>
          <a:p>
            <a:r>
              <a:rPr lang="cs-CZ" altLang="cs-CZ" dirty="0">
                <a:sym typeface="Wingdings 3" panose="05040102010807070707" pitchFamily="18" charset="2"/>
              </a:rPr>
              <a:t>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PARS FETALIS PLACENTAE </a:t>
            </a:r>
            <a:r>
              <a:rPr lang="cs-CZ" dirty="0"/>
              <a:t>– </a:t>
            </a:r>
            <a:r>
              <a:rPr lang="cs-CZ" dirty="0" err="1"/>
              <a:t>chorionic</a:t>
            </a:r>
            <a:r>
              <a:rPr lang="cs-CZ" dirty="0"/>
              <a:t> plate + </a:t>
            </a:r>
            <a:r>
              <a:rPr lang="cs-CZ" dirty="0" err="1"/>
              <a:t>chorionic</a:t>
            </a:r>
            <a:r>
              <a:rPr lang="cs-CZ" dirty="0"/>
              <a:t> </a:t>
            </a:r>
          </a:p>
          <a:p>
            <a:r>
              <a:rPr lang="cs-CZ" dirty="0" err="1"/>
              <a:t>villi</a:t>
            </a:r>
            <a:r>
              <a:rPr lang="cs-CZ" dirty="0"/>
              <a:t>, </a:t>
            </a:r>
            <a:r>
              <a:rPr lang="cs-CZ" dirty="0" err="1"/>
              <a:t>intervilous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 </a:t>
            </a:r>
          </a:p>
          <a:p>
            <a:r>
              <a:rPr lang="cs-CZ" altLang="cs-CZ" dirty="0">
                <a:sym typeface="Wingdings 3" panose="05040102010807070707" pitchFamily="18" charset="2"/>
              </a:rPr>
              <a:t>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PARS MATERNA PLACENTAE </a:t>
            </a:r>
            <a:r>
              <a:rPr lang="cs-CZ" b="1" dirty="0"/>
              <a:t>= </a:t>
            </a:r>
            <a:r>
              <a:rPr lang="cs-CZ" dirty="0" err="1"/>
              <a:t>zona</a:t>
            </a:r>
            <a:r>
              <a:rPr lang="cs-CZ" dirty="0"/>
              <a:t> </a:t>
            </a:r>
            <a:r>
              <a:rPr lang="cs-CZ" dirty="0" err="1"/>
              <a:t>functionalis</a:t>
            </a:r>
            <a:r>
              <a:rPr lang="cs-CZ" dirty="0"/>
              <a:t> </a:t>
            </a:r>
            <a:r>
              <a:rPr lang="cs-CZ" dirty="0" err="1"/>
              <a:t>deciduae</a:t>
            </a:r>
            <a:r>
              <a:rPr lang="cs-CZ" dirty="0"/>
              <a:t> </a:t>
            </a:r>
          </a:p>
          <a:p>
            <a:r>
              <a:rPr lang="cs-CZ" dirty="0" err="1"/>
              <a:t>basalis</a:t>
            </a:r>
            <a:r>
              <a:rPr lang="cs-CZ" dirty="0"/>
              <a:t>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070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umístění place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0"/>
            <a:ext cx="532923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3359150" y="4077072"/>
            <a:ext cx="5329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3929449" y="0"/>
            <a:ext cx="4464907" cy="8771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cs-CZ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</a:rPr>
              <a:t>POSITION OF </a:t>
            </a:r>
            <a:r>
              <a:rPr lang="cs-CZ" sz="2000" b="1" dirty="0" smtClean="0">
                <a:latin typeface="Arial" panose="020B0604020202020204" pitchFamily="34" charset="0"/>
              </a:rPr>
              <a:t>PLACENTA</a:t>
            </a:r>
          </a:p>
          <a:p>
            <a:r>
              <a:rPr lang="cs-CZ" sz="2000" b="1" dirty="0">
                <a:latin typeface="Arial" panose="020B0604020202020204" pitchFamily="34" charset="0"/>
              </a:rPr>
              <a:t> </a:t>
            </a:r>
            <a:r>
              <a:rPr lang="cs-CZ" sz="2000" b="1" dirty="0" smtClean="0">
                <a:latin typeface="Arial" panose="020B0604020202020204" pitchFamily="34" charset="0"/>
              </a:rPr>
              <a:t>           </a:t>
            </a:r>
            <a:r>
              <a:rPr lang="cs-CZ" sz="2000" b="1" dirty="0">
                <a:latin typeface="Arial" panose="020B0604020202020204" pitchFamily="34" charset="0"/>
              </a:rPr>
              <a:t>IN UTERUS 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5609969" y="1184456"/>
            <a:ext cx="920428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cs-CZ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</a:rPr>
              <a:t>lateral</a:t>
            </a:r>
            <a:r>
              <a:rPr lang="cs-CZ" dirty="0">
                <a:latin typeface="Arial" panose="020B0604020202020204" pitchFamily="34" charset="0"/>
              </a:rPr>
              <a:t> </a:t>
            </a:r>
          </a:p>
          <a:p>
            <a:r>
              <a:rPr lang="cs-CZ" dirty="0" err="1">
                <a:latin typeface="Arial" panose="020B0604020202020204" pitchFamily="34" charset="0"/>
              </a:rPr>
              <a:t>wall</a:t>
            </a:r>
            <a:r>
              <a:rPr lang="cs-CZ" dirty="0"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265774" y="2850340"/>
            <a:ext cx="93911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err="1" smtClean="0">
                <a:latin typeface="Arial" panose="020B0604020202020204" pitchFamily="34" charset="0"/>
              </a:rPr>
              <a:t>uterine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fundus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583459" y="2911529"/>
            <a:ext cx="163933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err="1" smtClean="0">
                <a:latin typeface="Arial" panose="020B0604020202020204" pitchFamily="34" charset="0"/>
              </a:rPr>
              <a:t>venrtal</a:t>
            </a:r>
            <a:r>
              <a:rPr lang="cs-CZ" dirty="0" smtClean="0">
                <a:latin typeface="Arial" panose="020B0604020202020204" pitchFamily="34" charset="0"/>
              </a:rPr>
              <a:t>/</a:t>
            </a:r>
            <a:r>
              <a:rPr lang="cs-CZ" dirty="0" err="1" smtClean="0">
                <a:latin typeface="Arial" panose="020B0604020202020204" pitchFamily="34" charset="0"/>
              </a:rPr>
              <a:t>dorsal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</a:rPr>
              <a:t>wall</a:t>
            </a:r>
            <a:r>
              <a:rPr lang="cs-CZ" dirty="0"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830595" y="6123301"/>
            <a:ext cx="4720281" cy="284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1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7222" y="33860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4000" b="1" dirty="0" err="1">
                <a:latin typeface="Calibri" panose="020F0502020204030204" pitchFamily="34" charset="0"/>
              </a:rPr>
              <a:t>Anomalies</a:t>
            </a:r>
            <a:r>
              <a:rPr lang="cs-CZ" sz="4000" b="1" dirty="0">
                <a:latin typeface="Calibri" panose="020F0502020204030204" pitchFamily="34" charset="0"/>
              </a:rPr>
              <a:t> </a:t>
            </a:r>
            <a:r>
              <a:rPr lang="cs-CZ" sz="4000" b="1" dirty="0" err="1">
                <a:latin typeface="Calibri" panose="020F0502020204030204" pitchFamily="34" charset="0"/>
              </a:rPr>
              <a:t>of</a:t>
            </a:r>
            <a:r>
              <a:rPr lang="cs-CZ" sz="4000" b="1" dirty="0">
                <a:latin typeface="Calibri" panose="020F0502020204030204" pitchFamily="34" charset="0"/>
              </a:rPr>
              <a:t> </a:t>
            </a:r>
            <a:r>
              <a:rPr lang="cs-CZ" sz="4000" b="1" dirty="0" smtClean="0">
                <a:latin typeface="Calibri" panose="020F0502020204030204" pitchFamily="34" charset="0"/>
              </a:rPr>
              <a:t>placenta</a:t>
            </a:r>
          </a:p>
          <a:p>
            <a:r>
              <a:rPr lang="cs-CZ" sz="4000" b="1" dirty="0" smtClean="0">
                <a:latin typeface="Calibri" panose="020F0502020204030204" pitchFamily="34" charset="0"/>
              </a:rPr>
              <a:t> </a:t>
            </a:r>
            <a:endParaRPr lang="cs-CZ" sz="4000" dirty="0">
              <a:latin typeface="Calibri" panose="020F0502020204030204" pitchFamily="34" charset="0"/>
            </a:endParaRPr>
          </a:p>
          <a:p>
            <a:r>
              <a:rPr lang="en-US" sz="3200" b="1" dirty="0">
                <a:latin typeface="Calibri" panose="020F0502020204030204" pitchFamily="34" charset="0"/>
              </a:rPr>
              <a:t>Anomalies of chorionic villi </a:t>
            </a:r>
            <a:r>
              <a:rPr lang="en-US" sz="3200" dirty="0">
                <a:latin typeface="Calibri" panose="020F0502020204030204" pitchFamily="34" charset="0"/>
              </a:rPr>
              <a:t>(1 : 100 pregnancies) </a:t>
            </a:r>
          </a:p>
          <a:p>
            <a:r>
              <a:rPr lang="cs-CZ" sz="3200" dirty="0">
                <a:latin typeface="Wingdings 3" panose="05040102010807070707" pitchFamily="18" charset="2"/>
              </a:rPr>
              <a:t> </a:t>
            </a:r>
            <a:r>
              <a:rPr lang="cs-CZ" sz="3200" b="1" dirty="0">
                <a:solidFill>
                  <a:srgbClr val="2C1EE6"/>
                </a:solidFill>
                <a:latin typeface="Calibri" panose="020F0502020204030204" pitchFamily="34" charset="0"/>
              </a:rPr>
              <a:t>mola </a:t>
            </a:r>
            <a:r>
              <a:rPr lang="cs-CZ" sz="3200" b="1" dirty="0" err="1">
                <a:solidFill>
                  <a:srgbClr val="2C1EE6"/>
                </a:solidFill>
                <a:latin typeface="Calibri" panose="020F0502020204030204" pitchFamily="34" charset="0"/>
              </a:rPr>
              <a:t>hydatidosa</a:t>
            </a:r>
            <a:r>
              <a:rPr lang="cs-CZ" sz="3200" b="1" dirty="0">
                <a:solidFill>
                  <a:srgbClr val="2C1EE6"/>
                </a:solidFill>
                <a:latin typeface="Calibri" panose="020F0502020204030204" pitchFamily="34" charset="0"/>
              </a:rPr>
              <a:t> </a:t>
            </a:r>
            <a:endParaRPr lang="cs-CZ" sz="3200" dirty="0">
              <a:solidFill>
                <a:srgbClr val="2C1EE6"/>
              </a:solidFill>
              <a:latin typeface="Calibri" panose="020F0502020204030204" pitchFamily="34" charset="0"/>
            </a:endParaRPr>
          </a:p>
          <a:p>
            <a:r>
              <a:rPr lang="cs-CZ" sz="3200" dirty="0">
                <a:latin typeface="Wingdings 3" panose="05040102010807070707" pitchFamily="18" charset="2"/>
              </a:rPr>
              <a:t> </a:t>
            </a:r>
            <a:r>
              <a:rPr lang="cs-CZ" sz="3200" b="1" dirty="0" err="1">
                <a:solidFill>
                  <a:srgbClr val="2C1EE6"/>
                </a:solidFill>
                <a:latin typeface="Calibri" panose="020F0502020204030204" pitchFamily="34" charset="0"/>
              </a:rPr>
              <a:t>chorionepitheliom</a:t>
            </a:r>
            <a:r>
              <a:rPr lang="cs-CZ" sz="3200" b="1" dirty="0">
                <a:solidFill>
                  <a:srgbClr val="2C1EE6"/>
                </a:solidFill>
                <a:latin typeface="Calibri" panose="020F0502020204030204" pitchFamily="34" charset="0"/>
              </a:rPr>
              <a:t> </a:t>
            </a:r>
            <a:endParaRPr lang="cs-CZ" sz="3200" dirty="0">
              <a:solidFill>
                <a:srgbClr val="2C1EE6"/>
              </a:solidFill>
              <a:latin typeface="Calibri" panose="020F0502020204030204" pitchFamily="34" charset="0"/>
            </a:endParaRPr>
          </a:p>
          <a:p>
            <a:endParaRPr lang="cs-CZ" sz="3200" dirty="0">
              <a:latin typeface="Calibri" panose="020F0502020204030204" pitchFamily="34" charset="0"/>
            </a:endParaRPr>
          </a:p>
          <a:p>
            <a:r>
              <a:rPr lang="cs-CZ" sz="3200" b="1" dirty="0" err="1">
                <a:latin typeface="Calibri" panose="020F0502020204030204" pitchFamily="34" charset="0"/>
              </a:rPr>
              <a:t>Anomalies</a:t>
            </a:r>
            <a:r>
              <a:rPr lang="cs-CZ" sz="3200" b="1" dirty="0">
                <a:latin typeface="Calibri" panose="020F0502020204030204" pitchFamily="34" charset="0"/>
              </a:rPr>
              <a:t> in </a:t>
            </a:r>
            <a:r>
              <a:rPr lang="cs-CZ" sz="3200" b="1" dirty="0" err="1">
                <a:latin typeface="Calibri" panose="020F0502020204030204" pitchFamily="34" charset="0"/>
              </a:rPr>
              <a:t>location</a:t>
            </a:r>
            <a:r>
              <a:rPr lang="cs-CZ" sz="3200" dirty="0">
                <a:latin typeface="Calibri" panose="020F0502020204030204" pitchFamily="34" charset="0"/>
              </a:rPr>
              <a:t>: </a:t>
            </a:r>
          </a:p>
          <a:p>
            <a:r>
              <a:rPr lang="en-US" sz="3200" dirty="0">
                <a:latin typeface="Wingdings 3" panose="05040102010807070707" pitchFamily="18" charset="2"/>
              </a:rPr>
              <a:t>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placenta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praevia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</a:rPr>
              <a:t>(causes bleeding in week 28) </a:t>
            </a:r>
          </a:p>
          <a:p>
            <a:r>
              <a:rPr lang="en-US" sz="3200" dirty="0">
                <a:latin typeface="Wingdings 3" panose="05040102010807070707" pitchFamily="18" charset="2"/>
              </a:rPr>
              <a:t>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placenta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accreta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</a:rPr>
              <a:t>(attached to myometrium) </a:t>
            </a:r>
          </a:p>
          <a:p>
            <a:r>
              <a:rPr lang="en-US" sz="3200" dirty="0">
                <a:latin typeface="Wingdings 3" panose="05040102010807070707" pitchFamily="18" charset="2"/>
              </a:rPr>
              <a:t>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placenta increta </a:t>
            </a:r>
            <a:r>
              <a:rPr lang="en-US" sz="3200" dirty="0">
                <a:latin typeface="Calibri" panose="020F0502020204030204" pitchFamily="34" charset="0"/>
              </a:rPr>
              <a:t>(grown into myometrium) </a:t>
            </a:r>
          </a:p>
          <a:p>
            <a:r>
              <a:rPr lang="en-US" sz="3200" dirty="0">
                <a:latin typeface="Wingdings 3" panose="05040102010807070707" pitchFamily="18" charset="2"/>
              </a:rPr>
              <a:t>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placenta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percreta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</a:rPr>
              <a:t>(grown through myometrium) </a:t>
            </a:r>
          </a:p>
        </p:txBody>
      </p:sp>
    </p:spTree>
    <p:extLst>
      <p:ext uri="{BB962C8B-B14F-4D97-AF65-F5344CB8AC3E}">
        <p14:creationId xmlns:p14="http://schemas.microsoft.com/office/powerpoint/2010/main" val="197700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0259"/>
            <a:ext cx="4860032" cy="380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56549" y="476672"/>
            <a:ext cx="2970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Anomálie placenty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1"/>
            <a:ext cx="4267037" cy="551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656549" y="331910"/>
            <a:ext cx="2833816" cy="1231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cs-CZ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3200" b="1" dirty="0" err="1">
                <a:solidFill>
                  <a:srgbClr val="2C1EE6"/>
                </a:solidFill>
                <a:latin typeface="Arial" panose="020B0604020202020204" pitchFamily="34" charset="0"/>
              </a:rPr>
              <a:t>Anomalies</a:t>
            </a:r>
            <a:r>
              <a:rPr lang="cs-CZ" sz="3200" b="1" dirty="0">
                <a:solidFill>
                  <a:srgbClr val="2C1EE6"/>
                </a:solidFill>
                <a:latin typeface="Arial" panose="020B0604020202020204" pitchFamily="34" charset="0"/>
              </a:rPr>
              <a:t> </a:t>
            </a:r>
            <a:r>
              <a:rPr lang="cs-CZ" sz="3200" b="1" dirty="0" err="1">
                <a:solidFill>
                  <a:srgbClr val="2C1EE6"/>
                </a:solidFill>
                <a:latin typeface="Arial" panose="020B0604020202020204" pitchFamily="34" charset="0"/>
              </a:rPr>
              <a:t>of</a:t>
            </a:r>
            <a:r>
              <a:rPr lang="cs-CZ" sz="3200" b="1" dirty="0">
                <a:solidFill>
                  <a:srgbClr val="2C1EE6"/>
                </a:solidFill>
                <a:latin typeface="Arial" panose="020B0604020202020204" pitchFamily="34" charset="0"/>
              </a:rPr>
              <a:t> placenta </a:t>
            </a:r>
            <a:endParaRPr lang="cs-CZ" sz="3200" dirty="0">
              <a:solidFill>
                <a:srgbClr val="2C1EE6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350046" y="2309394"/>
            <a:ext cx="192765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2C1EE6"/>
                </a:solidFill>
                <a:latin typeface="Arial" panose="020B0604020202020204" pitchFamily="34" charset="0"/>
              </a:rPr>
              <a:t>placenta </a:t>
            </a:r>
            <a:r>
              <a:rPr lang="cs-CZ" dirty="0">
                <a:solidFill>
                  <a:srgbClr val="2C1EE6"/>
                </a:solidFill>
                <a:latin typeface="Arial" panose="020B0604020202020204" pitchFamily="34" charset="0"/>
              </a:rPr>
              <a:t>duplex </a:t>
            </a:r>
            <a:endParaRPr lang="cs-CZ" dirty="0">
              <a:solidFill>
                <a:srgbClr val="2C1EE6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929362" y="2309394"/>
            <a:ext cx="17217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2C1EE6"/>
                </a:solidFill>
                <a:latin typeface="Arial" panose="020B0604020202020204" pitchFamily="34" charset="0"/>
              </a:rPr>
              <a:t>placenta </a:t>
            </a:r>
            <a:r>
              <a:rPr lang="cs-CZ" dirty="0">
                <a:solidFill>
                  <a:srgbClr val="2C1EE6"/>
                </a:solidFill>
                <a:latin typeface="Arial" panose="020B0604020202020204" pitchFamily="34" charset="0"/>
              </a:rPr>
              <a:t>triplex </a:t>
            </a:r>
            <a:endParaRPr lang="cs-CZ" dirty="0">
              <a:solidFill>
                <a:srgbClr val="2C1EE6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158681" y="2494061"/>
            <a:ext cx="2850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>
                <a:latin typeface="Arial" panose="020B0604020202020204" pitchFamily="34" charset="0"/>
              </a:rPr>
              <a:t>(</a:t>
            </a:r>
            <a:r>
              <a:rPr lang="cs-CZ" i="1" dirty="0" err="1">
                <a:latin typeface="Arial" panose="020B0604020202020204" pitchFamily="34" charset="0"/>
              </a:rPr>
              <a:t>several</a:t>
            </a:r>
            <a:r>
              <a:rPr lang="cs-CZ" i="1" dirty="0">
                <a:latin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</a:rPr>
              <a:t>separate</a:t>
            </a:r>
            <a:r>
              <a:rPr lang="cs-CZ" i="1" dirty="0">
                <a:latin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</a:rPr>
              <a:t>pieces</a:t>
            </a:r>
            <a:r>
              <a:rPr lang="cs-CZ" i="1" dirty="0">
                <a:latin typeface="Arial" panose="020B0604020202020204" pitchFamily="34" charset="0"/>
              </a:rPr>
              <a:t>)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088138" y="1764326"/>
            <a:ext cx="113682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927878" y="157966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656549" y="335499"/>
            <a:ext cx="2833816" cy="1231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cs-CZ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3200" b="1" dirty="0" err="1">
                <a:solidFill>
                  <a:srgbClr val="2C1EE6"/>
                </a:solidFill>
                <a:latin typeface="Arial" panose="020B0604020202020204" pitchFamily="34" charset="0"/>
              </a:rPr>
              <a:t>Anomalies</a:t>
            </a:r>
            <a:r>
              <a:rPr lang="cs-CZ" sz="3200" b="1" dirty="0">
                <a:solidFill>
                  <a:srgbClr val="2C1EE6"/>
                </a:solidFill>
                <a:latin typeface="Arial" panose="020B0604020202020204" pitchFamily="34" charset="0"/>
              </a:rPr>
              <a:t> </a:t>
            </a:r>
            <a:r>
              <a:rPr lang="cs-CZ" sz="3200" b="1" dirty="0" err="1">
                <a:solidFill>
                  <a:srgbClr val="2C1EE6"/>
                </a:solidFill>
                <a:latin typeface="Arial" panose="020B0604020202020204" pitchFamily="34" charset="0"/>
              </a:rPr>
              <a:t>of</a:t>
            </a:r>
            <a:r>
              <a:rPr lang="cs-CZ" sz="3200" b="1" dirty="0">
                <a:solidFill>
                  <a:srgbClr val="2C1EE6"/>
                </a:solidFill>
                <a:latin typeface="Arial" panose="020B0604020202020204" pitchFamily="34" charset="0"/>
              </a:rPr>
              <a:t> placenta </a:t>
            </a:r>
            <a:endParaRPr lang="cs-CZ" sz="3200" dirty="0">
              <a:solidFill>
                <a:srgbClr val="2C1EE6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780115" y="5055567"/>
            <a:ext cx="936567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2C1EE6"/>
                </a:solidFill>
                <a:latin typeface="Arial" panose="020B0604020202020204" pitchFamily="34" charset="0"/>
              </a:rPr>
              <a:t>placenta              </a:t>
            </a:r>
            <a:r>
              <a:rPr lang="cs-CZ" dirty="0" err="1" smtClean="0">
                <a:solidFill>
                  <a:srgbClr val="2C1EE6"/>
                </a:solidFill>
                <a:latin typeface="Arial" panose="020B0604020202020204" pitchFamily="34" charset="0"/>
              </a:rPr>
              <a:t>placenta</a:t>
            </a:r>
            <a:r>
              <a:rPr lang="cs-CZ" dirty="0" smtClean="0">
                <a:solidFill>
                  <a:srgbClr val="2C1EE6"/>
                </a:solidFill>
                <a:latin typeface="Arial" panose="020B0604020202020204" pitchFamily="34" charset="0"/>
              </a:rPr>
              <a:t>             </a:t>
            </a:r>
            <a:r>
              <a:rPr lang="cs-CZ" dirty="0" err="1" smtClean="0">
                <a:solidFill>
                  <a:srgbClr val="2C1EE6"/>
                </a:solidFill>
                <a:latin typeface="Arial" panose="020B0604020202020204" pitchFamily="34" charset="0"/>
              </a:rPr>
              <a:t>placenta</a:t>
            </a:r>
            <a:r>
              <a:rPr lang="cs-CZ" dirty="0" smtClean="0">
                <a:solidFill>
                  <a:srgbClr val="2C1EE6"/>
                </a:solidFill>
                <a:latin typeface="Arial" panose="020B0604020202020204" pitchFamily="34" charset="0"/>
              </a:rPr>
              <a:t>                        </a:t>
            </a:r>
            <a:r>
              <a:rPr lang="cs-CZ" dirty="0" err="1" smtClean="0">
                <a:solidFill>
                  <a:srgbClr val="2C1EE6"/>
                </a:solidFill>
                <a:latin typeface="Arial" panose="020B0604020202020204" pitchFamily="34" charset="0"/>
              </a:rPr>
              <a:t>placenta</a:t>
            </a:r>
            <a:r>
              <a:rPr lang="cs-CZ" dirty="0" smtClean="0">
                <a:solidFill>
                  <a:srgbClr val="2C1EE6"/>
                </a:solidFill>
                <a:latin typeface="Arial" panose="020B0604020202020204" pitchFamily="34" charset="0"/>
              </a:rPr>
              <a:t> </a:t>
            </a:r>
            <a:endParaRPr lang="cs-CZ" dirty="0">
              <a:solidFill>
                <a:srgbClr val="2C1EE6"/>
              </a:solidFill>
              <a:latin typeface="Arial" panose="020B0604020202020204" pitchFamily="34" charset="0"/>
            </a:endParaRPr>
          </a:p>
          <a:p>
            <a:r>
              <a:rPr lang="cs-CZ" dirty="0" err="1">
                <a:solidFill>
                  <a:srgbClr val="2C1EE6"/>
                </a:solidFill>
                <a:latin typeface="Arial" panose="020B0604020202020204" pitchFamily="34" charset="0"/>
              </a:rPr>
              <a:t>membranacea</a:t>
            </a:r>
            <a:r>
              <a:rPr lang="cs-CZ" dirty="0">
                <a:solidFill>
                  <a:srgbClr val="2C1EE6"/>
                </a:solidFill>
                <a:latin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2C1EE6"/>
                </a:solidFill>
                <a:latin typeface="Arial" panose="020B0604020202020204" pitchFamily="34" charset="0"/>
              </a:rPr>
              <a:t>   </a:t>
            </a:r>
            <a:r>
              <a:rPr lang="cs-CZ" dirty="0" err="1" smtClean="0">
                <a:solidFill>
                  <a:srgbClr val="2C1EE6"/>
                </a:solidFill>
                <a:latin typeface="Arial" panose="020B0604020202020204" pitchFamily="34" charset="0"/>
              </a:rPr>
              <a:t>fenestrata</a:t>
            </a:r>
            <a:r>
              <a:rPr lang="cs-CZ" dirty="0" smtClean="0">
                <a:solidFill>
                  <a:srgbClr val="2C1EE6"/>
                </a:solidFill>
                <a:latin typeface="Arial" panose="020B0604020202020204" pitchFamily="34" charset="0"/>
              </a:rPr>
              <a:t>           tripartita                      </a:t>
            </a:r>
            <a:r>
              <a:rPr lang="cs-CZ" dirty="0" err="1" smtClean="0">
                <a:solidFill>
                  <a:srgbClr val="2C1EE6"/>
                </a:solidFill>
                <a:latin typeface="Arial" panose="020B0604020202020204" pitchFamily="34" charset="0"/>
              </a:rPr>
              <a:t>succenturiata</a:t>
            </a:r>
            <a:r>
              <a:rPr lang="cs-CZ" dirty="0" smtClean="0">
                <a:solidFill>
                  <a:srgbClr val="2C1EE6"/>
                </a:solidFill>
                <a:latin typeface="Arial" panose="020B0604020202020204" pitchFamily="34" charset="0"/>
              </a:rPr>
              <a:t> </a:t>
            </a:r>
            <a:endParaRPr lang="cs-CZ" dirty="0">
              <a:solidFill>
                <a:srgbClr val="2C1EE6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780115" y="5667002"/>
            <a:ext cx="1416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>
                <a:latin typeface="Arial" panose="020B0604020202020204" pitchFamily="34" charset="0"/>
              </a:rPr>
              <a:t>(</a:t>
            </a:r>
            <a:r>
              <a:rPr lang="cs-CZ" i="1" dirty="0" err="1">
                <a:latin typeface="Arial" panose="020B0604020202020204" pitchFamily="34" charset="0"/>
              </a:rPr>
              <a:t>large</a:t>
            </a:r>
            <a:r>
              <a:rPr lang="cs-CZ" i="1" dirty="0">
                <a:latin typeface="Arial" panose="020B0604020202020204" pitchFamily="34" charset="0"/>
              </a:rPr>
              <a:t>, </a:t>
            </a:r>
            <a:r>
              <a:rPr lang="cs-CZ" i="1" dirty="0" err="1">
                <a:latin typeface="Arial" panose="020B0604020202020204" pitchFamily="34" charset="0"/>
              </a:rPr>
              <a:t>thin</a:t>
            </a:r>
            <a:r>
              <a:rPr lang="cs-CZ" i="1" dirty="0">
                <a:latin typeface="Arial" panose="020B0604020202020204" pitchFamily="34" charset="0"/>
              </a:rPr>
              <a:t>) 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3414953" y="5505324"/>
            <a:ext cx="8225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</a:rPr>
              <a:t>(perforated) </a:t>
            </a:r>
            <a:r>
              <a:rPr lang="cs-CZ" i="1" dirty="0" smtClean="0">
                <a:latin typeface="Arial" panose="020B0604020202020204" pitchFamily="34" charset="0"/>
              </a:rPr>
              <a:t>     </a:t>
            </a:r>
            <a:r>
              <a:rPr lang="en-US" i="1" dirty="0" smtClean="0">
                <a:latin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</a:rPr>
              <a:t>several portions) </a:t>
            </a:r>
            <a:r>
              <a:rPr lang="cs-CZ" i="1" dirty="0" smtClean="0">
                <a:latin typeface="Arial" panose="020B0604020202020204" pitchFamily="34" charset="0"/>
              </a:rPr>
              <a:t>        </a:t>
            </a:r>
            <a:r>
              <a:rPr lang="en-US" i="1" dirty="0" smtClean="0">
                <a:latin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</a:rPr>
              <a:t>1 main + several </a:t>
            </a:r>
            <a:r>
              <a:rPr lang="cs-CZ" i="1" dirty="0" err="1" smtClean="0">
                <a:latin typeface="Arial" panose="020B0604020202020204" pitchFamily="34" charset="0"/>
              </a:rPr>
              <a:t>accessory</a:t>
            </a:r>
            <a:r>
              <a:rPr lang="cs-CZ" i="1" dirty="0" smtClean="0">
                <a:latin typeface="Arial" panose="020B0604020202020204" pitchFamily="34" charset="0"/>
              </a:rPr>
              <a:t> </a:t>
            </a:r>
            <a:r>
              <a:rPr lang="cs-CZ" i="1" dirty="0" err="1" smtClean="0">
                <a:latin typeface="Arial" panose="020B0604020202020204" pitchFamily="34" charset="0"/>
              </a:rPr>
              <a:t>placentae</a:t>
            </a:r>
            <a:r>
              <a:rPr lang="cs-CZ" i="1" dirty="0" smtClean="0">
                <a:latin typeface="Arial" panose="020B0604020202020204" pitchFamily="34" charset="0"/>
              </a:rPr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0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3592" y="202987"/>
            <a:ext cx="6260677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025"/>
              </a:lnSpc>
              <a:buFont typeface="Arial"/>
              <a:buChar char="•"/>
              <a:tabLst>
                <a:tab pos="241300" algn="l"/>
              </a:tabLst>
            </a:pPr>
            <a:r>
              <a:rPr sz="3200" spc="-20" dirty="0">
                <a:solidFill>
                  <a:srgbClr val="2C1EE6"/>
                </a:solidFill>
                <a:latin typeface="Calibri"/>
                <a:cs typeface="Calibri"/>
              </a:rPr>
              <a:t>Umb</a:t>
            </a:r>
            <a:r>
              <a:rPr sz="3200" spc="-15" dirty="0">
                <a:solidFill>
                  <a:srgbClr val="2C1EE6"/>
                </a:solidFill>
                <a:latin typeface="Calibri"/>
                <a:cs typeface="Calibri"/>
              </a:rPr>
              <a:t>il</a:t>
            </a:r>
            <a:r>
              <a:rPr sz="3200" dirty="0">
                <a:solidFill>
                  <a:srgbClr val="2C1EE6"/>
                </a:solidFill>
                <a:latin typeface="Calibri"/>
                <a:cs typeface="Calibri"/>
              </a:rPr>
              <a:t>i</a:t>
            </a:r>
            <a:r>
              <a:rPr sz="3200" spc="-40" dirty="0">
                <a:solidFill>
                  <a:srgbClr val="2C1EE6"/>
                </a:solidFill>
                <a:latin typeface="Calibri"/>
                <a:cs typeface="Calibri"/>
              </a:rPr>
              <a:t>c</a:t>
            </a:r>
            <a:r>
              <a:rPr sz="3200" spc="-10" dirty="0">
                <a:solidFill>
                  <a:srgbClr val="2C1EE6"/>
                </a:solidFill>
                <a:latin typeface="Calibri"/>
                <a:cs typeface="Calibri"/>
              </a:rPr>
              <a:t>al</a:t>
            </a:r>
            <a:r>
              <a:rPr sz="3200" spc="-55" dirty="0">
                <a:solidFill>
                  <a:srgbClr val="2C1EE6"/>
                </a:solidFill>
                <a:latin typeface="Times New Roman"/>
                <a:cs typeface="Times New Roman"/>
              </a:rPr>
              <a:t> </a:t>
            </a:r>
            <a:r>
              <a:rPr sz="3200" spc="-35" dirty="0">
                <a:solidFill>
                  <a:srgbClr val="2C1EE6"/>
                </a:solidFill>
                <a:latin typeface="Calibri"/>
                <a:cs typeface="Calibri"/>
              </a:rPr>
              <a:t>c</a:t>
            </a:r>
            <a:r>
              <a:rPr sz="3200" spc="-20" dirty="0">
                <a:solidFill>
                  <a:srgbClr val="2C1EE6"/>
                </a:solidFill>
                <a:latin typeface="Calibri"/>
                <a:cs typeface="Calibri"/>
              </a:rPr>
              <a:t>o</a:t>
            </a:r>
            <a:r>
              <a:rPr sz="3200" spc="-50" dirty="0">
                <a:solidFill>
                  <a:srgbClr val="2C1EE6"/>
                </a:solidFill>
                <a:latin typeface="Calibri"/>
                <a:cs typeface="Calibri"/>
              </a:rPr>
              <a:t>r</a:t>
            </a:r>
            <a:r>
              <a:rPr sz="3200" spc="-15" dirty="0">
                <a:solidFill>
                  <a:srgbClr val="2C1EE6"/>
                </a:solidFill>
                <a:latin typeface="Calibri"/>
                <a:cs typeface="Calibri"/>
              </a:rPr>
              <a:t>d</a:t>
            </a:r>
            <a:r>
              <a:rPr sz="3200" spc="-50" dirty="0">
                <a:solidFill>
                  <a:srgbClr val="2C1EE6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C1EE6"/>
                </a:solidFill>
                <a:latin typeface="Calibri"/>
                <a:cs typeface="Calibri"/>
              </a:rPr>
              <a:t>of</a:t>
            </a:r>
            <a:r>
              <a:rPr sz="2800" spc="-80" dirty="0">
                <a:solidFill>
                  <a:srgbClr val="2C1EE6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C1EE6"/>
                </a:solidFill>
                <a:latin typeface="Calibri"/>
                <a:cs typeface="Calibri"/>
              </a:rPr>
              <a:t>fu</a:t>
            </a:r>
            <a:r>
              <a:rPr sz="2800" spc="-25" dirty="0">
                <a:solidFill>
                  <a:srgbClr val="2C1EE6"/>
                </a:solidFill>
                <a:latin typeface="Calibri"/>
                <a:cs typeface="Calibri"/>
              </a:rPr>
              <a:t>l</a:t>
            </a:r>
            <a:r>
              <a:rPr sz="2800" spc="-10" dirty="0">
                <a:solidFill>
                  <a:srgbClr val="2C1EE6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C1EE6"/>
                </a:solidFill>
                <a:latin typeface="Calibri"/>
                <a:cs typeface="Calibri"/>
              </a:rPr>
              <a:t>-</a:t>
            </a:r>
            <a:r>
              <a:rPr sz="2800" spc="-35" dirty="0">
                <a:solidFill>
                  <a:srgbClr val="2C1EE6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srgbClr val="2C1EE6"/>
                </a:solidFill>
                <a:latin typeface="Calibri"/>
                <a:cs typeface="Calibri"/>
              </a:rPr>
              <a:t>erm</a:t>
            </a:r>
            <a:r>
              <a:rPr sz="2800" spc="-55" dirty="0">
                <a:solidFill>
                  <a:srgbClr val="2C1EE6"/>
                </a:solidFill>
                <a:latin typeface="Times New Roman"/>
                <a:cs typeface="Times New Roman"/>
              </a:rPr>
              <a:t> </a:t>
            </a:r>
            <a:r>
              <a:rPr sz="2800" spc="-85" dirty="0">
                <a:solidFill>
                  <a:srgbClr val="2C1EE6"/>
                </a:solidFill>
                <a:latin typeface="Calibri"/>
                <a:cs typeface="Calibri"/>
              </a:rPr>
              <a:t>f</a:t>
            </a:r>
            <a:r>
              <a:rPr sz="2800" spc="-25" dirty="0">
                <a:solidFill>
                  <a:srgbClr val="2C1EE6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2C1EE6"/>
                </a:solidFill>
                <a:latin typeface="Calibri"/>
                <a:cs typeface="Calibri"/>
              </a:rPr>
              <a:t>tus</a:t>
            </a:r>
            <a:r>
              <a:rPr sz="2800" spc="-15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240665">
              <a:lnSpc>
                <a:spcPts val="3025"/>
              </a:lnSpc>
            </a:pPr>
            <a:r>
              <a:rPr sz="2800" spc="-20" dirty="0">
                <a:latin typeface="Calibri"/>
                <a:cs typeface="Calibri"/>
              </a:rPr>
              <a:t>5</a:t>
            </a:r>
            <a:r>
              <a:rPr sz="2800" spc="-15" dirty="0">
                <a:latin typeface="Calibri"/>
                <a:cs typeface="Calibri"/>
              </a:rPr>
              <a:t>0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60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cm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1,5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2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cm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3581" y="1010905"/>
            <a:ext cx="7487284" cy="1369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spc="-30" dirty="0">
                <a:latin typeface="Wingdings 3"/>
                <a:cs typeface="Wingdings 3"/>
              </a:rPr>
              <a:t>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amni</a:t>
            </a:r>
            <a:r>
              <a:rPr sz="2800" spc="-20" dirty="0">
                <a:latin typeface="Calibri"/>
                <a:cs typeface="Calibri"/>
              </a:rPr>
              <a:t>ot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ec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oder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sur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>
              <a:spcBef>
                <a:spcPts val="335"/>
              </a:spcBef>
            </a:pPr>
            <a:r>
              <a:rPr sz="2800" spc="-30" dirty="0">
                <a:latin typeface="Wingdings 3"/>
                <a:cs typeface="Wingdings 3"/>
              </a:rPr>
              <a:t>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je</a:t>
            </a:r>
            <a:r>
              <a:rPr sz="2800" spc="-10" dirty="0">
                <a:latin typeface="Calibri"/>
                <a:cs typeface="Calibri"/>
              </a:rPr>
              <a:t>ll</a:t>
            </a:r>
            <a:r>
              <a:rPr sz="2800" spc="-20" dirty="0">
                <a:latin typeface="Calibri"/>
                <a:cs typeface="Calibri"/>
              </a:rPr>
              <a:t>y-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onnect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5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um</a:t>
            </a: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esse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417830">
              <a:spcBef>
                <a:spcPts val="325"/>
              </a:spcBef>
            </a:pPr>
            <a:r>
              <a:rPr sz="2800" spc="-250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um</a:t>
            </a: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ali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(1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+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.umb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ales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(2)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94151" y="2401945"/>
            <a:ext cx="4456054" cy="4456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89330" y="2397199"/>
            <a:ext cx="4465955" cy="4460875"/>
          </a:xfrm>
          <a:custGeom>
            <a:avLst/>
            <a:gdLst/>
            <a:ahLst/>
            <a:cxnLst/>
            <a:rect l="l" t="t" r="r" b="b"/>
            <a:pathLst>
              <a:path w="4465955" h="4460875">
                <a:moveTo>
                  <a:pt x="4465563" y="4460801"/>
                </a:moveTo>
                <a:lnTo>
                  <a:pt x="4465563" y="0"/>
                </a:lnTo>
                <a:lnTo>
                  <a:pt x="0" y="0"/>
                </a:lnTo>
                <a:lnTo>
                  <a:pt x="0" y="446080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10021" y="6459535"/>
            <a:ext cx="2532380" cy="370205"/>
          </a:xfrm>
          <a:custGeom>
            <a:avLst/>
            <a:gdLst/>
            <a:ahLst/>
            <a:cxnLst/>
            <a:rect l="l" t="t" r="r" b="b"/>
            <a:pathLst>
              <a:path w="2532379" h="370204">
                <a:moveTo>
                  <a:pt x="0" y="369890"/>
                </a:moveTo>
                <a:lnTo>
                  <a:pt x="2532007" y="369890"/>
                </a:lnTo>
                <a:lnTo>
                  <a:pt x="2532007" y="0"/>
                </a:lnTo>
                <a:lnTo>
                  <a:pt x="0" y="0"/>
                </a:lnTo>
                <a:lnTo>
                  <a:pt x="0" y="369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89148" y="6531439"/>
            <a:ext cx="235077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5" dirty="0">
                <a:latin typeface="Arial"/>
                <a:cs typeface="Arial"/>
              </a:rPr>
              <a:t>F</a:t>
            </a:r>
            <a:r>
              <a:rPr b="1" spc="-10" dirty="0">
                <a:latin typeface="Arial"/>
                <a:cs typeface="Arial"/>
              </a:rPr>
              <a:t>u</a:t>
            </a:r>
            <a:r>
              <a:rPr b="1" spc="-15" dirty="0">
                <a:latin typeface="Arial"/>
                <a:cs typeface="Arial"/>
              </a:rPr>
              <a:t>n</a:t>
            </a:r>
            <a:r>
              <a:rPr b="1" dirty="0">
                <a:latin typeface="Arial"/>
                <a:cs typeface="Arial"/>
              </a:rPr>
              <a:t>i</a:t>
            </a:r>
            <a:r>
              <a:rPr b="1" spc="-15" dirty="0">
                <a:latin typeface="Arial"/>
                <a:cs typeface="Arial"/>
              </a:rPr>
              <a:t>cul</a:t>
            </a:r>
            <a:r>
              <a:rPr b="1" spc="-10" dirty="0">
                <a:latin typeface="Arial"/>
                <a:cs typeface="Arial"/>
              </a:rPr>
              <a:t>u</a:t>
            </a:r>
            <a:r>
              <a:rPr b="1" dirty="0">
                <a:latin typeface="Arial"/>
                <a:cs typeface="Arial"/>
              </a:rPr>
              <a:t>s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Arial"/>
                <a:cs typeface="Arial"/>
              </a:rPr>
              <a:t>umb</a:t>
            </a:r>
            <a:r>
              <a:rPr b="1" dirty="0">
                <a:latin typeface="Arial"/>
                <a:cs typeface="Arial"/>
              </a:rPr>
              <a:t>i</a:t>
            </a:r>
            <a:r>
              <a:rPr b="1" spc="-5" dirty="0">
                <a:latin typeface="Arial"/>
                <a:cs typeface="Arial"/>
              </a:rPr>
              <a:t>l</a:t>
            </a:r>
            <a:r>
              <a:rPr b="1" dirty="0">
                <a:latin typeface="Arial"/>
                <a:cs typeface="Arial"/>
              </a:rPr>
              <a:t>i</a:t>
            </a:r>
            <a:r>
              <a:rPr b="1" spc="-5" dirty="0">
                <a:latin typeface="Arial"/>
                <a:cs typeface="Arial"/>
              </a:rPr>
              <a:t>c</a:t>
            </a:r>
            <a:r>
              <a:rPr b="1" spc="-10" dirty="0">
                <a:latin typeface="Arial"/>
                <a:cs typeface="Arial"/>
              </a:rPr>
              <a:t>a</a:t>
            </a:r>
            <a:r>
              <a:rPr b="1" spc="-5" dirty="0">
                <a:latin typeface="Arial"/>
                <a:cs typeface="Arial"/>
              </a:rPr>
              <a:t>l</a:t>
            </a:r>
            <a:r>
              <a:rPr b="1" dirty="0">
                <a:latin typeface="Arial"/>
                <a:cs typeface="Arial"/>
              </a:rPr>
              <a:t>is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7179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8489" y="1"/>
            <a:ext cx="488951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7367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49226" y="424728"/>
            <a:ext cx="243586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25" dirty="0">
                <a:latin typeface="Arial"/>
                <a:cs typeface="Arial"/>
              </a:rPr>
              <a:t>An</a:t>
            </a:r>
            <a:r>
              <a:rPr sz="2800" b="1" spc="-30" dirty="0">
                <a:latin typeface="Arial"/>
                <a:cs typeface="Arial"/>
              </a:rPr>
              <a:t>oma</a:t>
            </a:r>
            <a:r>
              <a:rPr sz="2800" b="1" spc="-5" dirty="0">
                <a:latin typeface="Arial"/>
                <a:cs typeface="Arial"/>
              </a:rPr>
              <a:t>l</a:t>
            </a:r>
            <a:r>
              <a:rPr sz="2800" b="1" spc="-15" dirty="0">
                <a:latin typeface="Arial"/>
                <a:cs typeface="Arial"/>
              </a:rPr>
              <a:t>ies</a:t>
            </a:r>
            <a:r>
              <a:rPr sz="2800" b="1" spc="1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800" b="1" spc="-25" dirty="0">
                <a:latin typeface="Arial"/>
                <a:cs typeface="Arial"/>
              </a:rPr>
              <a:t>um</a:t>
            </a:r>
            <a:r>
              <a:rPr sz="2800" b="1" spc="-35" dirty="0">
                <a:latin typeface="Arial"/>
                <a:cs typeface="Arial"/>
              </a:rPr>
              <a:t>b</a:t>
            </a:r>
            <a:r>
              <a:rPr sz="2800" b="1" spc="-10" dirty="0">
                <a:latin typeface="Arial"/>
                <a:cs typeface="Arial"/>
              </a:rPr>
              <a:t>ili</a:t>
            </a:r>
            <a:r>
              <a:rPr sz="2800" b="1" spc="-15" dirty="0">
                <a:latin typeface="Arial"/>
                <a:cs typeface="Arial"/>
              </a:rPr>
              <a:t>c</a:t>
            </a:r>
            <a:r>
              <a:rPr sz="2800" b="1" spc="-25" dirty="0">
                <a:latin typeface="Arial"/>
                <a:cs typeface="Arial"/>
              </a:rPr>
              <a:t>a</a:t>
            </a:r>
            <a:r>
              <a:rPr sz="2800" b="1" spc="-10" dirty="0">
                <a:latin typeface="Arial"/>
                <a:cs typeface="Arial"/>
              </a:rPr>
              <a:t>l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Arial"/>
                <a:cs typeface="Arial"/>
              </a:rPr>
              <a:t>cord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40536" y="260412"/>
            <a:ext cx="3672204" cy="576580"/>
          </a:xfrm>
          <a:custGeom>
            <a:avLst/>
            <a:gdLst/>
            <a:ahLst/>
            <a:cxnLst/>
            <a:rect l="l" t="t" r="r" b="b"/>
            <a:pathLst>
              <a:path w="3672204" h="576580">
                <a:moveTo>
                  <a:pt x="0" y="576264"/>
                </a:moveTo>
                <a:lnTo>
                  <a:pt x="3671803" y="576264"/>
                </a:lnTo>
                <a:lnTo>
                  <a:pt x="3671803" y="0"/>
                </a:lnTo>
                <a:lnTo>
                  <a:pt x="0" y="0"/>
                </a:lnTo>
                <a:lnTo>
                  <a:pt x="0" y="5762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3594" y="1733604"/>
            <a:ext cx="3338829" cy="32193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120" indent="-185420">
              <a:buFont typeface="Arial"/>
              <a:buChar char="-"/>
              <a:tabLst>
                <a:tab pos="198755" algn="l"/>
              </a:tabLst>
            </a:pPr>
            <a:r>
              <a:rPr sz="2400" dirty="0">
                <a:latin typeface="Arial"/>
                <a:cs typeface="Arial"/>
              </a:rPr>
              <a:t>sh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dirty="0">
                <a:latin typeface="Symbol"/>
                <a:cs typeface="Symbol"/>
              </a:rPr>
              <a:t>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4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cm)</a:t>
            </a:r>
            <a:endParaRPr sz="2400">
              <a:latin typeface="Arial"/>
              <a:cs typeface="Arial"/>
            </a:endParaRPr>
          </a:p>
          <a:p>
            <a:pPr marL="198120" indent="-185420">
              <a:buFont typeface="Arial"/>
              <a:buChar char="-"/>
              <a:tabLst>
                <a:tab pos="198755" algn="l"/>
                <a:tab pos="944244" algn="l"/>
              </a:tabLst>
            </a:pP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15" dirty="0">
                <a:latin typeface="Symbol"/>
                <a:cs typeface="Symbol"/>
              </a:rPr>
              <a:t>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6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cm)</a:t>
            </a:r>
            <a:endParaRPr sz="2400">
              <a:latin typeface="Arial"/>
              <a:cs typeface="Arial"/>
            </a:endParaRPr>
          </a:p>
          <a:p>
            <a:pPr marL="12700" marR="5080" indent="337820">
              <a:lnSpc>
                <a:spcPct val="103499"/>
              </a:lnSpc>
              <a:spcBef>
                <a:spcPts val="315"/>
              </a:spcBef>
            </a:pPr>
            <a:r>
              <a:rPr sz="2000" i="1" dirty="0">
                <a:latin typeface="Arial"/>
                <a:cs typeface="Arial"/>
              </a:rPr>
              <a:t>(danger</a:t>
            </a:r>
            <a:r>
              <a:rPr sz="2000" i="1" spc="1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Arial"/>
                <a:cs typeface="Arial"/>
              </a:rPr>
              <a:t>of</a:t>
            </a:r>
            <a:r>
              <a:rPr sz="2000" i="1" spc="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Arial"/>
                <a:cs typeface="Arial"/>
              </a:rPr>
              <a:t>str</a:t>
            </a:r>
            <a:r>
              <a:rPr sz="2000" i="1" spc="5" dirty="0">
                <a:latin typeface="Arial"/>
                <a:cs typeface="Arial"/>
              </a:rPr>
              <a:t>a</a:t>
            </a:r>
            <a:r>
              <a:rPr sz="2000" i="1" spc="-5" dirty="0">
                <a:latin typeface="Arial"/>
                <a:cs typeface="Arial"/>
              </a:rPr>
              <a:t>ngul</a:t>
            </a:r>
            <a:r>
              <a:rPr sz="2000" i="1" dirty="0">
                <a:latin typeface="Arial"/>
                <a:cs typeface="Arial"/>
              </a:rPr>
              <a:t>ation</a:t>
            </a:r>
            <a:r>
              <a:rPr sz="2000" i="1" spc="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Arial"/>
                <a:cs typeface="Arial"/>
              </a:rPr>
              <a:t>or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Arial"/>
                <a:cs typeface="Arial"/>
              </a:rPr>
              <a:t>for</a:t>
            </a:r>
            <a:r>
              <a:rPr sz="2000" i="1" spc="-15" dirty="0">
                <a:latin typeface="Arial"/>
                <a:cs typeface="Arial"/>
              </a:rPr>
              <a:t>m</a:t>
            </a:r>
            <a:r>
              <a:rPr sz="2000" i="1" spc="-5" dirty="0">
                <a:latin typeface="Arial"/>
                <a:cs typeface="Arial"/>
              </a:rPr>
              <a:t>atio</a:t>
            </a:r>
            <a:r>
              <a:rPr sz="2000" i="1" dirty="0">
                <a:latin typeface="Arial"/>
                <a:cs typeface="Arial"/>
              </a:rPr>
              <a:t>n</a:t>
            </a:r>
            <a:r>
              <a:rPr sz="2000" i="1" spc="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Arial"/>
                <a:cs typeface="Arial"/>
              </a:rPr>
              <a:t>of</a:t>
            </a:r>
            <a:r>
              <a:rPr sz="2000" i="1" spc="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Arial"/>
                <a:cs typeface="Arial"/>
              </a:rPr>
              <a:t>true</a:t>
            </a:r>
            <a:r>
              <a:rPr sz="2000" i="1" spc="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Arial"/>
                <a:cs typeface="Arial"/>
              </a:rPr>
              <a:t>k</a:t>
            </a:r>
            <a:r>
              <a:rPr sz="2000" i="1" spc="5" dirty="0">
                <a:latin typeface="Arial"/>
                <a:cs typeface="Arial"/>
              </a:rPr>
              <a:t>n</a:t>
            </a:r>
            <a:r>
              <a:rPr sz="2000" i="1" spc="-5" dirty="0">
                <a:latin typeface="Arial"/>
                <a:cs typeface="Arial"/>
              </a:rPr>
              <a:t>ot</a:t>
            </a:r>
            <a:r>
              <a:rPr sz="2000" i="1" spc="5" dirty="0">
                <a:latin typeface="Arial"/>
                <a:cs typeface="Arial"/>
              </a:rPr>
              <a:t>s</a:t>
            </a:r>
            <a:r>
              <a:rPr sz="2000" i="1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41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buFont typeface="Arial"/>
              <a:buChar char="-"/>
              <a:tabLst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false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knots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5"/>
              </a:spcBef>
              <a:buFont typeface="Arial"/>
              <a:buChar char="-"/>
            </a:pPr>
            <a:endParaRPr sz="2500">
              <a:latin typeface="Times New Roman"/>
              <a:cs typeface="Times New Roman"/>
            </a:endParaRPr>
          </a:p>
          <a:p>
            <a:pPr marL="198120" indent="-185420">
              <a:buFont typeface="Arial"/>
              <a:buChar char="-"/>
              <a:tabLst>
                <a:tab pos="198755" algn="l"/>
              </a:tabLst>
            </a:pPr>
            <a:r>
              <a:rPr sz="2400" spc="-5" dirty="0">
                <a:latin typeface="Arial"/>
                <a:cs typeface="Arial"/>
              </a:rPr>
              <a:t>abs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umbi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265430"/>
            <a:r>
              <a:rPr sz="2400" spc="-5" dirty="0">
                <a:latin typeface="Arial"/>
                <a:cs typeface="Arial"/>
              </a:rPr>
              <a:t>arter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Arial"/>
                <a:cs typeface="Arial"/>
              </a:rPr>
              <a:t>(</a:t>
            </a:r>
            <a:r>
              <a:rPr sz="2000" i="1" spc="-5" dirty="0">
                <a:latin typeface="Arial"/>
                <a:cs typeface="Arial"/>
              </a:rPr>
              <a:t>hyp</a:t>
            </a:r>
            <a:r>
              <a:rPr sz="2000" i="1" dirty="0">
                <a:latin typeface="Arial"/>
                <a:cs typeface="Arial"/>
              </a:rPr>
              <a:t>otro</a:t>
            </a:r>
            <a:r>
              <a:rPr sz="2000" i="1" spc="-15" dirty="0">
                <a:latin typeface="Arial"/>
                <a:cs typeface="Arial"/>
              </a:rPr>
              <a:t>p</a:t>
            </a:r>
            <a:r>
              <a:rPr sz="2000" i="1" spc="-5" dirty="0">
                <a:latin typeface="Arial"/>
                <a:cs typeface="Arial"/>
              </a:rPr>
              <a:t>hf</a:t>
            </a:r>
            <a:r>
              <a:rPr sz="2000" i="1" spc="-10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c</a:t>
            </a:r>
            <a:r>
              <a:rPr sz="2000" i="1" spc="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Arial"/>
                <a:cs typeface="Arial"/>
              </a:rPr>
              <a:t>fe</a:t>
            </a:r>
            <a:r>
              <a:rPr sz="2000" i="1" spc="-15" dirty="0">
                <a:latin typeface="Arial"/>
                <a:cs typeface="Arial"/>
              </a:rPr>
              <a:t>t</a:t>
            </a:r>
            <a:r>
              <a:rPr sz="2000" i="1" spc="-5" dirty="0">
                <a:latin typeface="Arial"/>
                <a:cs typeface="Arial"/>
              </a:rPr>
              <a:t>us)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5869" y="1771641"/>
            <a:ext cx="3348354" cy="307975"/>
          </a:xfrm>
          <a:custGeom>
            <a:avLst/>
            <a:gdLst/>
            <a:ahLst/>
            <a:cxnLst/>
            <a:rect l="l" t="t" r="r" b="b"/>
            <a:pathLst>
              <a:path w="3348354" h="307975">
                <a:moveTo>
                  <a:pt x="0" y="307979"/>
                </a:moveTo>
                <a:lnTo>
                  <a:pt x="3348106" y="307979"/>
                </a:lnTo>
                <a:lnTo>
                  <a:pt x="3348106" y="0"/>
                </a:lnTo>
                <a:lnTo>
                  <a:pt x="0" y="0"/>
                </a:lnTo>
                <a:lnTo>
                  <a:pt x="0" y="307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45380" y="1832900"/>
            <a:ext cx="7683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5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rue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5" dirty="0">
                <a:latin typeface="Arial"/>
                <a:cs typeface="Arial"/>
              </a:rPr>
              <a:t>not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12826" y="1832900"/>
            <a:ext cx="8464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0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al</a:t>
            </a:r>
            <a:r>
              <a:rPr sz="1400" dirty="0">
                <a:latin typeface="Arial"/>
                <a:cs typeface="Arial"/>
              </a:rPr>
              <a:t>se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5" dirty="0">
                <a:latin typeface="Arial"/>
                <a:cs typeface="Arial"/>
              </a:rPr>
              <a:t>not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6951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375" y="1"/>
            <a:ext cx="3514740" cy="3495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95553" y="0"/>
            <a:ext cx="3524250" cy="3500754"/>
          </a:xfrm>
          <a:custGeom>
            <a:avLst/>
            <a:gdLst/>
            <a:ahLst/>
            <a:cxnLst/>
            <a:rect l="l" t="t" r="r" b="b"/>
            <a:pathLst>
              <a:path w="3524250" h="3500754">
                <a:moveTo>
                  <a:pt x="0" y="3500384"/>
                </a:moveTo>
                <a:lnTo>
                  <a:pt x="3524249" y="3500384"/>
                </a:lnTo>
                <a:lnTo>
                  <a:pt x="352424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95553" y="0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38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43700" y="1"/>
            <a:ext cx="3609990" cy="3495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8884" y="0"/>
            <a:ext cx="3619500" cy="3500754"/>
          </a:xfrm>
          <a:custGeom>
            <a:avLst/>
            <a:gdLst/>
            <a:ahLst/>
            <a:cxnLst/>
            <a:rect l="l" t="t" r="r" b="b"/>
            <a:pathLst>
              <a:path w="3619500" h="3500754">
                <a:moveTo>
                  <a:pt x="0" y="3500384"/>
                </a:moveTo>
                <a:lnTo>
                  <a:pt x="3619499" y="3500384"/>
                </a:lnTo>
                <a:lnTo>
                  <a:pt x="36194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38884" y="0"/>
            <a:ext cx="0" cy="3500754"/>
          </a:xfrm>
          <a:custGeom>
            <a:avLst/>
            <a:gdLst/>
            <a:ahLst/>
            <a:cxnLst/>
            <a:rect l="l" t="t" r="r" b="b"/>
            <a:pathLst>
              <a:path h="3500754">
                <a:moveTo>
                  <a:pt x="0" y="0"/>
                </a:moveTo>
                <a:lnTo>
                  <a:pt x="0" y="350038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91191" y="3213111"/>
            <a:ext cx="5076809" cy="36448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86344" y="3208333"/>
            <a:ext cx="5081905" cy="3649979"/>
          </a:xfrm>
          <a:custGeom>
            <a:avLst/>
            <a:gdLst/>
            <a:ahLst/>
            <a:cxnLst/>
            <a:rect l="l" t="t" r="r" b="b"/>
            <a:pathLst>
              <a:path w="5081905" h="3649979">
                <a:moveTo>
                  <a:pt x="5081656" y="0"/>
                </a:moveTo>
                <a:lnTo>
                  <a:pt x="0" y="0"/>
                </a:lnTo>
                <a:lnTo>
                  <a:pt x="0" y="364966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03919" y="2633713"/>
            <a:ext cx="311150" cy="396875"/>
          </a:xfrm>
          <a:custGeom>
            <a:avLst/>
            <a:gdLst/>
            <a:ahLst/>
            <a:cxnLst/>
            <a:rect l="l" t="t" r="r" b="b"/>
            <a:pathLst>
              <a:path w="311150" h="396875">
                <a:moveTo>
                  <a:pt x="0" y="396883"/>
                </a:moveTo>
                <a:lnTo>
                  <a:pt x="311145" y="396883"/>
                </a:lnTo>
                <a:lnTo>
                  <a:pt x="311145" y="0"/>
                </a:lnTo>
                <a:lnTo>
                  <a:pt x="0" y="0"/>
                </a:lnTo>
                <a:lnTo>
                  <a:pt x="0" y="3968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83304" y="2716399"/>
            <a:ext cx="1530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dirty="0">
                <a:latin typeface="Times New Roman"/>
                <a:cs typeface="Times New Roman"/>
                <a:hlinkClick r:id="rId6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88237" y="2636761"/>
            <a:ext cx="287655" cy="396875"/>
          </a:xfrm>
          <a:custGeom>
            <a:avLst/>
            <a:gdLst/>
            <a:ahLst/>
            <a:cxnLst/>
            <a:rect l="l" t="t" r="r" b="b"/>
            <a:pathLst>
              <a:path w="287654" h="396875">
                <a:moveTo>
                  <a:pt x="0" y="396883"/>
                </a:moveTo>
                <a:lnTo>
                  <a:pt x="287333" y="396883"/>
                </a:lnTo>
                <a:lnTo>
                  <a:pt x="287333" y="0"/>
                </a:lnTo>
                <a:lnTo>
                  <a:pt x="0" y="0"/>
                </a:lnTo>
                <a:lnTo>
                  <a:pt x="0" y="3968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67860" y="2719447"/>
            <a:ext cx="1530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dirty="0"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35730" y="3282937"/>
            <a:ext cx="311150" cy="396875"/>
          </a:xfrm>
          <a:custGeom>
            <a:avLst/>
            <a:gdLst/>
            <a:ahLst/>
            <a:cxnLst/>
            <a:rect l="l" t="t" r="r" b="b"/>
            <a:pathLst>
              <a:path w="311150" h="396875">
                <a:moveTo>
                  <a:pt x="0" y="396883"/>
                </a:moveTo>
                <a:lnTo>
                  <a:pt x="311158" y="396883"/>
                </a:lnTo>
                <a:lnTo>
                  <a:pt x="311158" y="0"/>
                </a:lnTo>
                <a:lnTo>
                  <a:pt x="0" y="0"/>
                </a:lnTo>
                <a:lnTo>
                  <a:pt x="0" y="3968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15231" y="3365770"/>
            <a:ext cx="1530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dirty="0"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53593" y="3776810"/>
            <a:ext cx="31305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u="heavy" dirty="0">
                <a:latin typeface="Times New Roman"/>
                <a:cs typeface="Times New Roman"/>
              </a:rPr>
              <a:t>U</a:t>
            </a:r>
            <a:r>
              <a:rPr sz="2400" u="heavy" spc="-25" dirty="0">
                <a:latin typeface="Times New Roman"/>
                <a:cs typeface="Times New Roman"/>
              </a:rPr>
              <a:t>m</a:t>
            </a:r>
            <a:r>
              <a:rPr sz="2400" u="heavy" dirty="0">
                <a:latin typeface="Times New Roman"/>
                <a:cs typeface="Times New Roman"/>
              </a:rPr>
              <a:t>bi</a:t>
            </a:r>
            <a:r>
              <a:rPr sz="2400" u="heavy" spc="5" dirty="0">
                <a:latin typeface="Times New Roman"/>
                <a:cs typeface="Times New Roman"/>
              </a:rPr>
              <a:t>l</a:t>
            </a:r>
            <a:r>
              <a:rPr sz="2400" u="heavy" dirty="0">
                <a:latin typeface="Times New Roman"/>
                <a:cs typeface="Times New Roman"/>
              </a:rPr>
              <a:t>ic</a:t>
            </a:r>
            <a:r>
              <a:rPr sz="2400" u="heavy" spc="5" dirty="0">
                <a:latin typeface="Times New Roman"/>
                <a:cs typeface="Times New Roman"/>
              </a:rPr>
              <a:t>a</a:t>
            </a:r>
            <a:r>
              <a:rPr sz="2400" u="heavy" dirty="0">
                <a:latin typeface="Times New Roman"/>
                <a:cs typeface="Times New Roman"/>
              </a:rPr>
              <a:t>l</a:t>
            </a:r>
            <a:r>
              <a:rPr sz="2400" u="heavy" spc="-20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cord</a:t>
            </a:r>
            <a:r>
              <a:rPr sz="2400" u="heavy" spc="-5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- pla</a:t>
            </a:r>
            <a:r>
              <a:rPr sz="2400" u="heavy" spc="5" dirty="0">
                <a:latin typeface="Times New Roman"/>
                <a:cs typeface="Times New Roman"/>
              </a:rPr>
              <a:t>c</a:t>
            </a:r>
            <a:r>
              <a:rPr sz="2400" u="heavy" dirty="0">
                <a:latin typeface="Times New Roman"/>
                <a:cs typeface="Times New Roman"/>
              </a:rPr>
              <a:t>enta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53594" y="4142571"/>
            <a:ext cx="109410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u="heavy" dirty="0">
                <a:latin typeface="Times New Roman"/>
                <a:cs typeface="Times New Roman"/>
              </a:rPr>
              <a:t>ins</a:t>
            </a:r>
            <a:r>
              <a:rPr sz="2400" u="heavy" spc="5" dirty="0">
                <a:latin typeface="Times New Roman"/>
                <a:cs typeface="Times New Roman"/>
              </a:rPr>
              <a:t>e</a:t>
            </a:r>
            <a:r>
              <a:rPr sz="2400" u="heavy" dirty="0">
                <a:latin typeface="Times New Roman"/>
                <a:cs typeface="Times New Roman"/>
              </a:rPr>
              <a:t>r</a:t>
            </a:r>
            <a:r>
              <a:rPr sz="2400" u="heavy" spc="5" dirty="0">
                <a:latin typeface="Times New Roman"/>
                <a:cs typeface="Times New Roman"/>
              </a:rPr>
              <a:t>t</a:t>
            </a:r>
            <a:r>
              <a:rPr sz="2400" u="heavy" dirty="0">
                <a:latin typeface="Times New Roman"/>
                <a:cs typeface="Times New Roman"/>
              </a:rPr>
              <a:t>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53593" y="4494255"/>
            <a:ext cx="299466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buFont typeface="Times New Roman"/>
              <a:buAutoNum type="arabicPlain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inse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tio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cent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alis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buFont typeface="Times New Roman"/>
              <a:buAutoNum type="arabicPlain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– ins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4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gina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buFont typeface="Times New Roman"/>
              <a:buAutoNum type="arabicPlain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– ins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vel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ento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54181" y="4070735"/>
            <a:ext cx="252095" cy="654050"/>
          </a:xfrm>
          <a:custGeom>
            <a:avLst/>
            <a:gdLst/>
            <a:ahLst/>
            <a:cxnLst/>
            <a:rect l="l" t="t" r="r" b="b"/>
            <a:pathLst>
              <a:path w="252095" h="654050">
                <a:moveTo>
                  <a:pt x="179740" y="551225"/>
                </a:moveTo>
                <a:lnTo>
                  <a:pt x="143621" y="563236"/>
                </a:lnTo>
                <a:lnTo>
                  <a:pt x="233933" y="653664"/>
                </a:lnTo>
                <a:lnTo>
                  <a:pt x="246024" y="569332"/>
                </a:lnTo>
                <a:lnTo>
                  <a:pt x="185775" y="569332"/>
                </a:lnTo>
                <a:lnTo>
                  <a:pt x="179740" y="551225"/>
                </a:lnTo>
                <a:close/>
              </a:path>
              <a:path w="252095" h="654050">
                <a:moveTo>
                  <a:pt x="215954" y="539182"/>
                </a:moveTo>
                <a:lnTo>
                  <a:pt x="179740" y="551225"/>
                </a:lnTo>
                <a:lnTo>
                  <a:pt x="185775" y="569332"/>
                </a:lnTo>
                <a:lnTo>
                  <a:pt x="221985" y="557271"/>
                </a:lnTo>
                <a:lnTo>
                  <a:pt x="215954" y="539182"/>
                </a:lnTo>
                <a:close/>
              </a:path>
              <a:path w="252095" h="654050">
                <a:moveTo>
                  <a:pt x="252069" y="527172"/>
                </a:moveTo>
                <a:lnTo>
                  <a:pt x="215954" y="539182"/>
                </a:lnTo>
                <a:lnTo>
                  <a:pt x="221985" y="557271"/>
                </a:lnTo>
                <a:lnTo>
                  <a:pt x="185775" y="569332"/>
                </a:lnTo>
                <a:lnTo>
                  <a:pt x="246024" y="569332"/>
                </a:lnTo>
                <a:lnTo>
                  <a:pt x="252069" y="527172"/>
                </a:lnTo>
                <a:close/>
              </a:path>
              <a:path w="252095" h="654050">
                <a:moveTo>
                  <a:pt x="36179" y="0"/>
                </a:moveTo>
                <a:lnTo>
                  <a:pt x="0" y="11929"/>
                </a:lnTo>
                <a:lnTo>
                  <a:pt x="179740" y="551225"/>
                </a:lnTo>
                <a:lnTo>
                  <a:pt x="215954" y="539182"/>
                </a:lnTo>
                <a:lnTo>
                  <a:pt x="36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418963" y="3976303"/>
            <a:ext cx="14941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0" dirty="0">
                <a:latin typeface="Arial"/>
                <a:cs typeface="Arial"/>
              </a:rPr>
              <a:t>c</a:t>
            </a:r>
            <a:r>
              <a:rPr b="1" dirty="0">
                <a:latin typeface="Arial"/>
                <a:cs typeface="Arial"/>
              </a:rPr>
              <a:t>ho</a:t>
            </a:r>
            <a:r>
              <a:rPr b="1" spc="-5" dirty="0">
                <a:latin typeface="Arial"/>
                <a:cs typeface="Arial"/>
              </a:rPr>
              <a:t>rio</a:t>
            </a:r>
            <a:r>
              <a:rPr b="1" dirty="0">
                <a:latin typeface="Arial"/>
                <a:cs typeface="Arial"/>
              </a:rPr>
              <a:t>n</a:t>
            </a:r>
            <a:r>
              <a:rPr b="1" spc="45" dirty="0">
                <a:latin typeface="Times New Roman"/>
                <a:cs typeface="Times New Roman"/>
              </a:rPr>
              <a:t> </a:t>
            </a:r>
            <a:r>
              <a:rPr b="1" dirty="0">
                <a:latin typeface="Arial"/>
                <a:cs typeface="Arial"/>
              </a:rPr>
              <a:t>la</a:t>
            </a:r>
            <a:r>
              <a:rPr b="1" spc="-10" dirty="0">
                <a:latin typeface="Arial"/>
                <a:cs typeface="Arial"/>
              </a:rPr>
              <a:t>e</a:t>
            </a:r>
            <a:r>
              <a:rPr b="1" spc="-45" dirty="0">
                <a:latin typeface="Arial"/>
                <a:cs typeface="Arial"/>
              </a:rPr>
              <a:t>v</a:t>
            </a:r>
            <a:r>
              <a:rPr b="1" dirty="0">
                <a:latin typeface="Arial"/>
                <a:cs typeface="Arial"/>
              </a:rPr>
              <a:t>e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8428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7850" y="1166864"/>
            <a:ext cx="8631174" cy="5691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3600" y="569139"/>
            <a:ext cx="482926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44500"/>
            <a:r>
              <a:rPr sz="3600" dirty="0">
                <a:latin typeface="Arial"/>
                <a:cs typeface="Arial"/>
              </a:rPr>
              <a:t>Multip</a:t>
            </a:r>
            <a:r>
              <a:rPr sz="3600" spc="5" dirty="0">
                <a:latin typeface="Arial"/>
                <a:cs typeface="Arial"/>
              </a:rPr>
              <a:t>l</a:t>
            </a:r>
            <a:r>
              <a:rPr sz="3600" dirty="0">
                <a:latin typeface="Arial"/>
                <a:cs typeface="Arial"/>
              </a:rPr>
              <a:t>e</a:t>
            </a:r>
            <a:r>
              <a:rPr sz="3600" spc="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preg</a:t>
            </a:r>
            <a:r>
              <a:rPr sz="3600" spc="5" dirty="0">
                <a:latin typeface="Arial"/>
                <a:cs typeface="Arial"/>
              </a:rPr>
              <a:t>n</a:t>
            </a:r>
            <a:r>
              <a:rPr sz="3600" spc="-5" dirty="0">
                <a:latin typeface="Arial"/>
                <a:cs typeface="Arial"/>
              </a:rPr>
              <a:t>anacy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75511" y="327020"/>
            <a:ext cx="2765425" cy="1107996"/>
          </a:xfrm>
          <a:prstGeom prst="rect">
            <a:avLst/>
          </a:prstGeom>
          <a:ln w="9524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630"/>
            <a:r>
              <a:rPr sz="2400" dirty="0">
                <a:latin typeface="Arial"/>
                <a:cs typeface="Arial"/>
              </a:rPr>
              <a:t>twins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1:100</a:t>
            </a:r>
            <a:endParaRPr sz="2400" dirty="0">
              <a:latin typeface="Arial"/>
              <a:cs typeface="Arial"/>
            </a:endParaRPr>
          </a:p>
          <a:p>
            <a:pPr marL="87630">
              <a:tabLst>
                <a:tab pos="1154430" algn="l"/>
              </a:tabLst>
            </a:pP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Arial"/>
                <a:cs typeface="Arial"/>
              </a:rPr>
              <a:t>1:10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spc="-15" baseline="24305" dirty="0">
                <a:latin typeface="Arial"/>
                <a:cs typeface="Arial"/>
              </a:rPr>
              <a:t>2</a:t>
            </a:r>
            <a:endParaRPr sz="2400" baseline="24305" dirty="0">
              <a:latin typeface="Arial"/>
              <a:cs typeface="Arial"/>
            </a:endParaRPr>
          </a:p>
          <a:p>
            <a:pPr marL="87630"/>
            <a:r>
              <a:rPr sz="2400" spc="-5" dirty="0">
                <a:latin typeface="Arial"/>
                <a:cs typeface="Arial"/>
              </a:rPr>
              <a:t>qu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drup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ets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1:100</a:t>
            </a:r>
            <a:r>
              <a:rPr sz="2400" spc="-15" baseline="24305" dirty="0">
                <a:latin typeface="Arial"/>
                <a:cs typeface="Arial"/>
              </a:rPr>
              <a:t>3</a:t>
            </a:r>
            <a:endParaRPr sz="2400" baseline="24305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17740" y="1166812"/>
            <a:ext cx="1687830" cy="338455"/>
          </a:xfrm>
          <a:custGeom>
            <a:avLst/>
            <a:gdLst/>
            <a:ahLst/>
            <a:cxnLst/>
            <a:rect l="l" t="t" r="r" b="b"/>
            <a:pathLst>
              <a:path w="1687830" h="338455">
                <a:moveTo>
                  <a:pt x="0" y="338139"/>
                </a:moveTo>
                <a:lnTo>
                  <a:pt x="1687448" y="338139"/>
                </a:lnTo>
                <a:lnTo>
                  <a:pt x="1687448" y="0"/>
                </a:lnTo>
                <a:lnTo>
                  <a:pt x="0" y="0"/>
                </a:lnTo>
                <a:lnTo>
                  <a:pt x="0" y="3381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96470" y="1234022"/>
            <a:ext cx="4414520" cy="607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m</a:t>
            </a:r>
            <a:r>
              <a:rPr sz="1600" spc="-15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ot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c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viti</a:t>
            </a:r>
            <a:r>
              <a:rPr sz="1600" spc="-15" dirty="0"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  <a:p>
            <a:pPr marL="2854325">
              <a:spcBef>
                <a:spcPts val="915"/>
              </a:spcBef>
            </a:pPr>
            <a:r>
              <a:rPr sz="1600" spc="-10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horion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c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viti</a:t>
            </a:r>
            <a:r>
              <a:rPr sz="1600" spc="-15" dirty="0"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41960" y="1954287"/>
            <a:ext cx="488950" cy="1665605"/>
          </a:xfrm>
          <a:custGeom>
            <a:avLst/>
            <a:gdLst/>
            <a:ahLst/>
            <a:cxnLst/>
            <a:rect l="l" t="t" r="r" b="b"/>
            <a:pathLst>
              <a:path w="488950" h="1665604">
                <a:moveTo>
                  <a:pt x="488929" y="0"/>
                </a:moveTo>
                <a:lnTo>
                  <a:pt x="0" y="166521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30890" y="1954287"/>
            <a:ext cx="2350135" cy="1069975"/>
          </a:xfrm>
          <a:custGeom>
            <a:avLst/>
            <a:gdLst/>
            <a:ahLst/>
            <a:cxnLst/>
            <a:rect l="l" t="t" r="r" b="b"/>
            <a:pathLst>
              <a:path w="2350134" h="1069975">
                <a:moveTo>
                  <a:pt x="0" y="0"/>
                </a:moveTo>
                <a:lnTo>
                  <a:pt x="2349520" y="106996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4316" y="2786115"/>
            <a:ext cx="1405255" cy="476250"/>
          </a:xfrm>
          <a:custGeom>
            <a:avLst/>
            <a:gdLst/>
            <a:ahLst/>
            <a:cxnLst/>
            <a:rect l="l" t="t" r="r" b="b"/>
            <a:pathLst>
              <a:path w="1405254" h="476250">
                <a:moveTo>
                  <a:pt x="0" y="476249"/>
                </a:moveTo>
                <a:lnTo>
                  <a:pt x="1404878" y="476249"/>
                </a:lnTo>
                <a:lnTo>
                  <a:pt x="1404878" y="0"/>
                </a:lnTo>
                <a:lnTo>
                  <a:pt x="0" y="0"/>
                </a:lnTo>
                <a:lnTo>
                  <a:pt x="0" y="476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34316" y="2786115"/>
            <a:ext cx="1405255" cy="476250"/>
          </a:xfrm>
          <a:custGeom>
            <a:avLst/>
            <a:gdLst/>
            <a:ahLst/>
            <a:cxnLst/>
            <a:rect l="l" t="t" r="r" b="b"/>
            <a:pathLst>
              <a:path w="1405254" h="476250">
                <a:moveTo>
                  <a:pt x="0" y="476249"/>
                </a:moveTo>
                <a:lnTo>
                  <a:pt x="1404878" y="476249"/>
                </a:lnTo>
                <a:lnTo>
                  <a:pt x="1404878" y="0"/>
                </a:lnTo>
                <a:lnTo>
                  <a:pt x="0" y="0"/>
                </a:lnTo>
                <a:lnTo>
                  <a:pt x="0" y="47624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39200" y="3024241"/>
            <a:ext cx="519430" cy="238125"/>
          </a:xfrm>
          <a:custGeom>
            <a:avLst/>
            <a:gdLst/>
            <a:ahLst/>
            <a:cxnLst/>
            <a:rect l="l" t="t" r="r" b="b"/>
            <a:pathLst>
              <a:path w="519429" h="238125">
                <a:moveTo>
                  <a:pt x="0" y="238124"/>
                </a:moveTo>
                <a:lnTo>
                  <a:pt x="519114" y="238124"/>
                </a:lnTo>
                <a:lnTo>
                  <a:pt x="519114" y="0"/>
                </a:lnTo>
                <a:lnTo>
                  <a:pt x="0" y="0"/>
                </a:lnTo>
                <a:lnTo>
                  <a:pt x="0" y="2381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39200" y="3024241"/>
            <a:ext cx="519430" cy="238125"/>
          </a:xfrm>
          <a:custGeom>
            <a:avLst/>
            <a:gdLst/>
            <a:ahLst/>
            <a:cxnLst/>
            <a:rect l="l" t="t" r="r" b="b"/>
            <a:pathLst>
              <a:path w="519429" h="238125">
                <a:moveTo>
                  <a:pt x="0" y="238124"/>
                </a:moveTo>
                <a:lnTo>
                  <a:pt x="519114" y="238124"/>
                </a:lnTo>
                <a:lnTo>
                  <a:pt x="519114" y="0"/>
                </a:lnTo>
                <a:lnTo>
                  <a:pt x="0" y="0"/>
                </a:lnTo>
                <a:lnTo>
                  <a:pt x="0" y="23812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06855" y="2859150"/>
            <a:ext cx="1552575" cy="403225"/>
          </a:xfrm>
          <a:custGeom>
            <a:avLst/>
            <a:gdLst/>
            <a:ahLst/>
            <a:cxnLst/>
            <a:rect l="l" t="t" r="r" b="b"/>
            <a:pathLst>
              <a:path w="1552575" h="403225">
                <a:moveTo>
                  <a:pt x="0" y="403216"/>
                </a:moveTo>
                <a:lnTo>
                  <a:pt x="1552574" y="403216"/>
                </a:lnTo>
                <a:lnTo>
                  <a:pt x="1552574" y="0"/>
                </a:lnTo>
                <a:lnTo>
                  <a:pt x="0" y="0"/>
                </a:lnTo>
                <a:lnTo>
                  <a:pt x="0" y="4032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6855" y="2859150"/>
            <a:ext cx="1552575" cy="403225"/>
          </a:xfrm>
          <a:custGeom>
            <a:avLst/>
            <a:gdLst/>
            <a:ahLst/>
            <a:cxnLst/>
            <a:rect l="l" t="t" r="r" b="b"/>
            <a:pathLst>
              <a:path w="1552575" h="403225">
                <a:moveTo>
                  <a:pt x="0" y="403216"/>
                </a:moveTo>
                <a:lnTo>
                  <a:pt x="1552574" y="403216"/>
                </a:lnTo>
                <a:lnTo>
                  <a:pt x="1552574" y="0"/>
                </a:lnTo>
                <a:lnTo>
                  <a:pt x="0" y="0"/>
                </a:lnTo>
                <a:lnTo>
                  <a:pt x="0" y="40321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59437" y="3024241"/>
            <a:ext cx="382905" cy="238125"/>
          </a:xfrm>
          <a:custGeom>
            <a:avLst/>
            <a:gdLst/>
            <a:ahLst/>
            <a:cxnLst/>
            <a:rect l="l" t="t" r="r" b="b"/>
            <a:pathLst>
              <a:path w="382904" h="238125">
                <a:moveTo>
                  <a:pt x="0" y="238124"/>
                </a:moveTo>
                <a:lnTo>
                  <a:pt x="382584" y="238124"/>
                </a:lnTo>
                <a:lnTo>
                  <a:pt x="382584" y="0"/>
                </a:lnTo>
                <a:lnTo>
                  <a:pt x="0" y="0"/>
                </a:lnTo>
                <a:lnTo>
                  <a:pt x="0" y="2381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59437" y="3024241"/>
            <a:ext cx="382905" cy="238125"/>
          </a:xfrm>
          <a:custGeom>
            <a:avLst/>
            <a:gdLst/>
            <a:ahLst/>
            <a:cxnLst/>
            <a:rect l="l" t="t" r="r" b="b"/>
            <a:pathLst>
              <a:path w="382904" h="238125">
                <a:moveTo>
                  <a:pt x="0" y="238124"/>
                </a:moveTo>
                <a:lnTo>
                  <a:pt x="382584" y="238124"/>
                </a:lnTo>
                <a:lnTo>
                  <a:pt x="382584" y="0"/>
                </a:lnTo>
                <a:lnTo>
                  <a:pt x="0" y="0"/>
                </a:lnTo>
                <a:lnTo>
                  <a:pt x="0" y="23812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8714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2262" y="638425"/>
            <a:ext cx="3641090" cy="473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DI</a:t>
            </a:r>
            <a:r>
              <a:rPr sz="2800" b="1" spc="-30" dirty="0">
                <a:solidFill>
                  <a:srgbClr val="0000FF"/>
                </a:solidFill>
                <a:latin typeface="Calibri"/>
                <a:cs typeface="Calibri"/>
              </a:rPr>
              <a:t>Z</a:t>
            </a:r>
            <a:r>
              <a:rPr sz="2800" b="1" spc="-125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800" b="1" spc="-2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800" b="1" spc="-8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TI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8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00FF"/>
                </a:solidFill>
                <a:latin typeface="Calibri"/>
                <a:cs typeface="Calibri"/>
              </a:rPr>
              <a:t>TWI</a:t>
            </a:r>
            <a:r>
              <a:rPr sz="2800" b="1" spc="-3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ts val="3025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latin typeface="Calibri"/>
                <a:cs typeface="Calibri"/>
              </a:rPr>
              <a:t>2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sperm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45" dirty="0">
                <a:latin typeface="Calibri"/>
                <a:cs typeface="Calibri"/>
              </a:rPr>
              <a:t>o</a:t>
            </a:r>
            <a:r>
              <a:rPr sz="2800" b="1" spc="-60" dirty="0">
                <a:latin typeface="Calibri"/>
                <a:cs typeface="Calibri"/>
              </a:rPr>
              <a:t>z</a:t>
            </a:r>
            <a:r>
              <a:rPr sz="2800" b="1" spc="-15" dirty="0">
                <a:latin typeface="Calibri"/>
                <a:cs typeface="Calibri"/>
              </a:rPr>
              <a:t>oa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ertili</a:t>
            </a:r>
            <a:r>
              <a:rPr sz="2800" b="1" spc="-60" dirty="0">
                <a:latin typeface="Calibri"/>
                <a:cs typeface="Calibri"/>
              </a:rPr>
              <a:t>z</a:t>
            </a:r>
            <a:r>
              <a:rPr sz="2800" b="1" spc="-1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b="1" spc="-15" dirty="0">
                <a:latin typeface="Calibri"/>
                <a:cs typeface="Calibri"/>
              </a:rPr>
              <a:t>2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c</a:t>
            </a:r>
            <a:r>
              <a:rPr sz="2800" b="1" spc="-10" dirty="0">
                <a:latin typeface="Calibri"/>
                <a:cs typeface="Calibri"/>
              </a:rPr>
              <a:t>y</a:t>
            </a:r>
            <a:r>
              <a:rPr sz="2800" b="1" spc="-50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es</a:t>
            </a:r>
            <a:endParaRPr sz="2800" dirty="0">
              <a:latin typeface="Calibri"/>
              <a:cs typeface="Calibri"/>
            </a:endParaRPr>
          </a:p>
          <a:p>
            <a:pPr marL="241300" marR="142875" indent="-228600">
              <a:lnSpc>
                <a:spcPts val="269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each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embr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sepa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5" dirty="0">
                <a:latin typeface="Calibri"/>
                <a:cs typeface="Calibri"/>
              </a:rPr>
              <a:t>ely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2375"/>
              </a:lnSpc>
            </a:pPr>
            <a:r>
              <a:rPr sz="2800" spc="-20" dirty="0">
                <a:latin typeface="Calibri"/>
                <a:cs typeface="Calibri"/>
              </a:rPr>
              <a:t>(ha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wn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amni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spc="-15" dirty="0">
                <a:latin typeface="Calibri"/>
                <a:cs typeface="Calibri"/>
              </a:rPr>
              <a:t>chor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lace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a)</a:t>
            </a:r>
            <a:endParaRPr sz="2800" dirty="0">
              <a:latin typeface="Calibri"/>
              <a:cs typeface="Calibri"/>
            </a:endParaRPr>
          </a:p>
          <a:p>
            <a:pPr marL="241300" marR="1204595" indent="-228600">
              <a:lnSpc>
                <a:spcPts val="269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twi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-40" dirty="0">
                <a:latin typeface="Calibri"/>
                <a:cs typeface="Calibri"/>
              </a:rPr>
              <a:t>f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65" dirty="0">
                <a:latin typeface="Calibri"/>
                <a:cs typeface="Calibri"/>
              </a:rPr>
              <a:t>e</a:t>
            </a:r>
            <a:r>
              <a:rPr sz="2800" spc="-90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es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69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ese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lance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twi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een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-40" dirty="0">
                <a:latin typeface="Calibri"/>
                <a:cs typeface="Calibri"/>
              </a:rPr>
              <a:t>f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35639" y="1"/>
            <a:ext cx="483236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88240" y="185806"/>
            <a:ext cx="1170305" cy="400050"/>
          </a:xfrm>
          <a:custGeom>
            <a:avLst/>
            <a:gdLst/>
            <a:ahLst/>
            <a:cxnLst/>
            <a:rect l="l" t="t" r="r" b="b"/>
            <a:pathLst>
              <a:path w="1170304" h="400050">
                <a:moveTo>
                  <a:pt x="0" y="400049"/>
                </a:moveTo>
                <a:lnTo>
                  <a:pt x="1169990" y="400049"/>
                </a:lnTo>
                <a:lnTo>
                  <a:pt x="1169990" y="0"/>
                </a:lnTo>
                <a:lnTo>
                  <a:pt x="0" y="0"/>
                </a:lnTo>
                <a:lnTo>
                  <a:pt x="0" y="400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50815" y="259600"/>
            <a:ext cx="84581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dirty="0">
                <a:latin typeface="Arial"/>
                <a:cs typeface="Arial"/>
              </a:rPr>
              <a:t>TWINS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46960" y="731885"/>
            <a:ext cx="3321050" cy="5408930"/>
          </a:xfrm>
          <a:custGeom>
            <a:avLst/>
            <a:gdLst/>
            <a:ahLst/>
            <a:cxnLst/>
            <a:rect l="l" t="t" r="r" b="b"/>
            <a:pathLst>
              <a:path w="3321050" h="5408930">
                <a:moveTo>
                  <a:pt x="0" y="5408560"/>
                </a:moveTo>
                <a:lnTo>
                  <a:pt x="3321039" y="5408560"/>
                </a:lnTo>
                <a:lnTo>
                  <a:pt x="3321039" y="0"/>
                </a:lnTo>
                <a:lnTo>
                  <a:pt x="0" y="0"/>
                </a:lnTo>
                <a:lnTo>
                  <a:pt x="0" y="540856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6490" y="752537"/>
            <a:ext cx="1193800" cy="370205"/>
          </a:xfrm>
          <a:custGeom>
            <a:avLst/>
            <a:gdLst/>
            <a:ahLst/>
            <a:cxnLst/>
            <a:rect l="l" t="t" r="r" b="b"/>
            <a:pathLst>
              <a:path w="1193800" h="370205">
                <a:moveTo>
                  <a:pt x="0" y="369890"/>
                </a:moveTo>
                <a:lnTo>
                  <a:pt x="1193804" y="369890"/>
                </a:lnTo>
                <a:lnTo>
                  <a:pt x="1193804" y="0"/>
                </a:lnTo>
                <a:lnTo>
                  <a:pt x="0" y="0"/>
                </a:lnTo>
                <a:lnTo>
                  <a:pt x="0" y="369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65854" y="822891"/>
            <a:ext cx="9480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latin typeface="Arial"/>
                <a:cs typeface="Arial"/>
              </a:rPr>
              <a:t>D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z</a:t>
            </a:r>
            <a:r>
              <a:rPr spc="-30" dirty="0">
                <a:latin typeface="Arial"/>
                <a:cs typeface="Arial"/>
              </a:rPr>
              <a:t>y</a:t>
            </a:r>
            <a:r>
              <a:rPr spc="-10" dirty="0">
                <a:latin typeface="Arial"/>
                <a:cs typeface="Arial"/>
              </a:rPr>
              <a:t>go</a:t>
            </a:r>
            <a:r>
              <a:rPr dirty="0">
                <a:latin typeface="Arial"/>
                <a:cs typeface="Arial"/>
              </a:rPr>
              <a:t>tic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21487" y="6140446"/>
            <a:ext cx="4446905" cy="717550"/>
          </a:xfrm>
          <a:custGeom>
            <a:avLst/>
            <a:gdLst/>
            <a:ahLst/>
            <a:cxnLst/>
            <a:rect l="l" t="t" r="r" b="b"/>
            <a:pathLst>
              <a:path w="4446905" h="717550">
                <a:moveTo>
                  <a:pt x="0" y="717554"/>
                </a:moveTo>
                <a:lnTo>
                  <a:pt x="4446513" y="717554"/>
                </a:lnTo>
                <a:lnTo>
                  <a:pt x="4446513" y="0"/>
                </a:lnTo>
                <a:lnTo>
                  <a:pt x="0" y="0"/>
                </a:lnTo>
                <a:lnTo>
                  <a:pt x="0" y="717554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84927" y="6113467"/>
            <a:ext cx="1597025" cy="430887"/>
          </a:xfrm>
          <a:prstGeom prst="rect">
            <a:avLst/>
          </a:prstGeom>
          <a:solidFill>
            <a:srgbClr val="00CC00"/>
          </a:solidFill>
          <a:ln w="19049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2550" marR="116839"/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epara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nion,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horion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pla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dirty="0">
                <a:latin typeface="Arial"/>
                <a:cs typeface="Arial"/>
              </a:rPr>
              <a:t>ta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10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141" y="407282"/>
            <a:ext cx="6096000" cy="43858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sz="11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3600" b="1" i="0" u="none" strike="noStrike" baseline="0" dirty="0" err="1" smtClean="0">
                <a:latin typeface="Calibri" panose="020F0502020204030204" pitchFamily="34" charset="0"/>
              </a:rPr>
              <a:t>Extraembryonic</a:t>
            </a:r>
            <a:r>
              <a:rPr lang="cs-CZ" sz="3600" b="1" i="0" u="none" strike="noStrike" baseline="0" dirty="0" smtClean="0">
                <a:latin typeface="Calibri" panose="020F0502020204030204" pitchFamily="34" charset="0"/>
              </a:rPr>
              <a:t> mesoderm </a:t>
            </a:r>
            <a:endParaRPr lang="cs-CZ" sz="3600" b="0" i="0" u="none" strike="noStrike" baseline="0" dirty="0" smtClean="0">
              <a:latin typeface="Calibri" panose="020F0502020204030204" pitchFamily="34" charset="0"/>
            </a:endParaRPr>
          </a:p>
          <a:p>
            <a:endParaRPr lang="cs-CZ" sz="3200" b="0" i="0" u="none" strike="noStrike" baseline="0" dirty="0" smtClean="0">
              <a:latin typeface="Arial" panose="020B0604020202020204" pitchFamily="34" charset="0"/>
            </a:endParaRPr>
          </a:p>
          <a:p>
            <a:r>
              <a:rPr lang="cs-CZ" sz="3200" b="0" i="0" u="none" strike="noStrike" baseline="0" dirty="0" smtClean="0">
                <a:latin typeface="Arial" panose="020B0604020202020204" pitchFamily="34" charset="0"/>
              </a:rPr>
              <a:t>•</a:t>
            </a:r>
            <a:r>
              <a:rPr lang="cs-CZ" sz="2800" b="0" i="0" u="none" strike="noStrike" baseline="0" dirty="0" err="1" smtClean="0">
                <a:latin typeface="Calibri" panose="020F0502020204030204" pitchFamily="34" charset="0"/>
              </a:rPr>
              <a:t>Derives</a:t>
            </a:r>
            <a:r>
              <a:rPr lang="cs-CZ" sz="2800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cs-CZ" sz="2800" b="0" i="0" u="none" strike="noStrike" baseline="0" dirty="0" err="1" smtClean="0">
                <a:latin typeface="Calibri" panose="020F0502020204030204" pitchFamily="34" charset="0"/>
              </a:rPr>
              <a:t>from</a:t>
            </a:r>
            <a:r>
              <a:rPr lang="cs-CZ" sz="2800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cs-CZ" sz="2800" b="0" i="0" u="none" strike="noStrike" baseline="0" dirty="0" err="1" smtClean="0">
                <a:latin typeface="Calibri" panose="020F0502020204030204" pitchFamily="34" charset="0"/>
              </a:rPr>
              <a:t>cytotrophoblast</a:t>
            </a:r>
            <a:r>
              <a:rPr lang="cs-CZ" sz="2800" b="0" i="0" u="none" strike="noStrike" baseline="0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US" sz="2800" b="0" i="0" u="none" strike="noStrike" baseline="0" dirty="0" smtClean="0"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 smtClean="0">
                <a:latin typeface="Calibri" panose="020F0502020204030204" pitchFamily="34" charset="0"/>
              </a:rPr>
              <a:t>cells fill cavity of blastocyst („sparse mesh“) </a:t>
            </a:r>
          </a:p>
          <a:p>
            <a:r>
              <a:rPr lang="en-US" sz="2800" b="0" i="0" u="none" strike="noStrike" baseline="0" dirty="0" smtClean="0"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 smtClean="0">
                <a:latin typeface="Calibri" panose="020F0502020204030204" pitchFamily="34" charset="0"/>
              </a:rPr>
              <a:t>by fusion of clefts among cells - </a:t>
            </a:r>
            <a:r>
              <a:rPr lang="en-US" sz="2800" b="1" i="0" u="none" strike="noStrike" baseline="0" dirty="0" smtClean="0">
                <a:latin typeface="Calibri" panose="020F0502020204030204" pitchFamily="34" charset="0"/>
              </a:rPr>
              <a:t>extraembryonic coelom </a:t>
            </a:r>
            <a:r>
              <a:rPr lang="en-US" sz="2800" b="0" i="0" u="none" strike="noStrike" baseline="0" dirty="0" smtClean="0">
                <a:latin typeface="Calibri" panose="020F0502020204030204" pitchFamily="34" charset="0"/>
              </a:rPr>
              <a:t>between 2 layers of mesoderm (visceral and parietal) arises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686" y="1099236"/>
            <a:ext cx="5026726" cy="52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26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2263" y="316632"/>
            <a:ext cx="3961129" cy="5573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25" dirty="0">
                <a:solidFill>
                  <a:srgbClr val="0000FF"/>
                </a:solidFill>
                <a:latin typeface="Calibri"/>
                <a:cs typeface="Calibri"/>
              </a:rPr>
              <a:t>MON</a:t>
            </a:r>
            <a:r>
              <a:rPr sz="2800" b="1" spc="-7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b="1" spc="-35" dirty="0">
                <a:solidFill>
                  <a:srgbClr val="0000FF"/>
                </a:solidFill>
                <a:latin typeface="Calibri"/>
                <a:cs typeface="Calibri"/>
              </a:rPr>
              <a:t>Z</a:t>
            </a:r>
            <a:r>
              <a:rPr sz="2800" b="1" spc="-130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800" b="1" spc="-2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800" b="1" spc="-8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TI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8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2800" b="1" spc="-40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2800" b="1" spc="-35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latin typeface="Calibri"/>
                <a:cs typeface="Calibri"/>
              </a:rPr>
              <a:t>1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sperm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45" dirty="0">
                <a:latin typeface="Calibri"/>
                <a:cs typeface="Calibri"/>
              </a:rPr>
              <a:t>o</a:t>
            </a:r>
            <a:r>
              <a:rPr sz="2800" b="1" spc="-60" dirty="0">
                <a:latin typeface="Calibri"/>
                <a:cs typeface="Calibri"/>
              </a:rPr>
              <a:t>z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5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ertili</a:t>
            </a:r>
            <a:r>
              <a:rPr sz="2800" b="1" spc="-60" dirty="0">
                <a:latin typeface="Calibri"/>
                <a:cs typeface="Calibri"/>
              </a:rPr>
              <a:t>z</a:t>
            </a:r>
            <a:r>
              <a:rPr sz="2800" b="1" spc="-20" dirty="0">
                <a:latin typeface="Calibri"/>
                <a:cs typeface="Calibri"/>
              </a:rPr>
              <a:t>es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1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c</a:t>
            </a:r>
            <a:r>
              <a:rPr sz="2800" b="1" spc="-5" dirty="0">
                <a:latin typeface="Calibri"/>
                <a:cs typeface="Calibri"/>
              </a:rPr>
              <a:t>y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241300" marR="97155" indent="-228600">
              <a:lnSpc>
                <a:spcPts val="302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sp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embr</a:t>
            </a:r>
            <a:r>
              <a:rPr sz="2800" spc="-6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oc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du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fur</a:t>
            </a:r>
            <a:r>
              <a:rPr sz="2800" spc="-15" dirty="0">
                <a:latin typeface="Calibri"/>
                <a:cs typeface="Calibri"/>
              </a:rPr>
              <a:t>ther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241300" marR="215265" indent="-228600">
              <a:lnSpc>
                <a:spcPts val="302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ar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eme</a:t>
            </a:r>
            <a:r>
              <a:rPr sz="2800" spc="-5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memb</a:t>
            </a:r>
            <a:r>
              <a:rPr sz="2800" spc="-8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anes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depend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</a:t>
            </a:r>
            <a:r>
              <a:rPr sz="2800" spc="-15" dirty="0">
                <a:latin typeface="Calibri"/>
                <a:cs typeface="Calibri"/>
              </a:rPr>
              <a:t>ich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oc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241300" marR="137160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twins</a:t>
            </a:r>
            <a:r>
              <a:rPr sz="2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2800" b="1" spc="-5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800" b="1" spc="-6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tica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ly</a:t>
            </a:r>
            <a:r>
              <a:rPr sz="2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ide</a:t>
            </a:r>
            <a:r>
              <a:rPr sz="2800" b="1" spc="-5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tical</a:t>
            </a:r>
            <a:r>
              <a:rPr sz="2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sa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b="1" spc="-7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-9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35639" y="1"/>
            <a:ext cx="483236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39406" y="1267510"/>
            <a:ext cx="13843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850900" algn="l"/>
              </a:tabLst>
            </a:pPr>
            <a:r>
              <a:rPr spc="-5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%</a:t>
            </a:r>
            <a:r>
              <a:rPr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pc="-10" dirty="0">
                <a:solidFill>
                  <a:srgbClr val="0000FF"/>
                </a:solidFill>
                <a:latin typeface="Arial"/>
                <a:cs typeface="Arial"/>
              </a:rPr>
              <a:t>6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5</a:t>
            </a:r>
            <a:r>
              <a:rPr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%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17069" y="1267511"/>
            <a:ext cx="41973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%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0" y="6149972"/>
            <a:ext cx="4572000" cy="708025"/>
          </a:xfrm>
          <a:custGeom>
            <a:avLst/>
            <a:gdLst/>
            <a:ahLst/>
            <a:cxnLst/>
            <a:rect l="l" t="t" r="r" b="b"/>
            <a:pathLst>
              <a:path w="4572000" h="708025">
                <a:moveTo>
                  <a:pt x="0" y="708029"/>
                </a:moveTo>
                <a:lnTo>
                  <a:pt x="4571999" y="708029"/>
                </a:lnTo>
                <a:lnTo>
                  <a:pt x="4571999" y="0"/>
                </a:lnTo>
                <a:lnTo>
                  <a:pt x="0" y="0"/>
                </a:lnTo>
                <a:lnTo>
                  <a:pt x="0" y="708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1" y="631813"/>
            <a:ext cx="3853179" cy="368300"/>
          </a:xfrm>
          <a:custGeom>
            <a:avLst/>
            <a:gdLst/>
            <a:ahLst/>
            <a:cxnLst/>
            <a:rect l="l" t="t" r="r" b="b"/>
            <a:pathLst>
              <a:path w="3853179" h="368300">
                <a:moveTo>
                  <a:pt x="0" y="368295"/>
                </a:moveTo>
                <a:lnTo>
                  <a:pt x="3852915" y="368295"/>
                </a:lnTo>
                <a:lnTo>
                  <a:pt x="3852915" y="0"/>
                </a:lnTo>
                <a:lnTo>
                  <a:pt x="0" y="0"/>
                </a:lnTo>
                <a:lnTo>
                  <a:pt x="0" y="368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02125" y="702241"/>
            <a:ext cx="91059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iz</a:t>
            </a:r>
            <a:r>
              <a:rPr spc="-35" dirty="0">
                <a:latin typeface="Arial"/>
                <a:cs typeface="Arial"/>
              </a:rPr>
              <a:t>y</a:t>
            </a:r>
            <a:r>
              <a:rPr spc="-10" dirty="0">
                <a:latin typeface="Arial"/>
                <a:cs typeface="Arial"/>
              </a:rPr>
              <a:t>go</a:t>
            </a:r>
            <a:r>
              <a:rPr dirty="0">
                <a:latin typeface="Arial"/>
                <a:cs typeface="Arial"/>
              </a:rPr>
              <a:t>tic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23706" y="702241"/>
            <a:ext cx="13036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>
                <a:latin typeface="Arial"/>
                <a:cs typeface="Arial"/>
              </a:rPr>
              <a:t>m</a:t>
            </a:r>
            <a:r>
              <a:rPr spc="-10" dirty="0">
                <a:latin typeface="Arial"/>
                <a:cs typeface="Arial"/>
              </a:rPr>
              <a:t>ono</a:t>
            </a:r>
            <a:r>
              <a:rPr dirty="0">
                <a:latin typeface="Arial"/>
                <a:cs typeface="Arial"/>
              </a:rPr>
              <a:t>z</a:t>
            </a:r>
            <a:r>
              <a:rPr spc="-30" dirty="0">
                <a:latin typeface="Arial"/>
                <a:cs typeface="Arial"/>
              </a:rPr>
              <a:t>y</a:t>
            </a:r>
            <a:r>
              <a:rPr spc="-10" dirty="0">
                <a:latin typeface="Arial"/>
                <a:cs typeface="Arial"/>
              </a:rPr>
              <a:t>go</a:t>
            </a:r>
            <a:r>
              <a:rPr dirty="0">
                <a:latin typeface="Arial"/>
                <a:cs typeface="Arial"/>
              </a:rPr>
              <a:t>tic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58156" y="195328"/>
            <a:ext cx="1313180" cy="368300"/>
          </a:xfrm>
          <a:custGeom>
            <a:avLst/>
            <a:gdLst/>
            <a:ahLst/>
            <a:cxnLst/>
            <a:rect l="l" t="t" r="r" b="b"/>
            <a:pathLst>
              <a:path w="1313179" h="368300">
                <a:moveTo>
                  <a:pt x="0" y="368308"/>
                </a:moveTo>
                <a:lnTo>
                  <a:pt x="1312807" y="368308"/>
                </a:lnTo>
                <a:lnTo>
                  <a:pt x="1312807" y="0"/>
                </a:lnTo>
                <a:lnTo>
                  <a:pt x="0" y="0"/>
                </a:lnTo>
                <a:lnTo>
                  <a:pt x="0" y="368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37784" y="265607"/>
            <a:ext cx="76327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5" dirty="0">
                <a:latin typeface="Arial"/>
                <a:cs typeface="Arial"/>
              </a:rPr>
              <a:t>TW</a:t>
            </a:r>
            <a:r>
              <a:rPr b="1" spc="-10" dirty="0">
                <a:latin typeface="Arial"/>
                <a:cs typeface="Arial"/>
              </a:rPr>
              <a:t>INS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024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159" y="302671"/>
            <a:ext cx="38481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25"/>
              </a:lnSpc>
            </a:pPr>
            <a:r>
              <a:rPr sz="2800" b="1" spc="-25" dirty="0">
                <a:solidFill>
                  <a:srgbClr val="0000FF"/>
                </a:solidFill>
                <a:latin typeface="Calibri"/>
                <a:cs typeface="Calibri"/>
              </a:rPr>
              <a:t>MON</a:t>
            </a:r>
            <a:r>
              <a:rPr sz="2800" b="1" spc="-7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b="1" spc="-35" dirty="0">
                <a:solidFill>
                  <a:srgbClr val="0000FF"/>
                </a:solidFill>
                <a:latin typeface="Calibri"/>
                <a:cs typeface="Calibri"/>
              </a:rPr>
              <a:t>Z</a:t>
            </a:r>
            <a:r>
              <a:rPr sz="2800" b="1" spc="-130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800" b="1" spc="-2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800" b="1" spc="-8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TI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8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9800"/>
                </a:solidFill>
                <a:latin typeface="Calibri"/>
                <a:cs typeface="Calibri"/>
              </a:rPr>
              <a:t>sep</a:t>
            </a:r>
            <a:r>
              <a:rPr sz="2800" b="1" spc="-25" dirty="0">
                <a:solidFill>
                  <a:srgbClr val="009800"/>
                </a:solidFill>
                <a:latin typeface="Calibri"/>
                <a:cs typeface="Calibri"/>
              </a:rPr>
              <a:t>a</a:t>
            </a:r>
            <a:r>
              <a:rPr sz="2800" b="1" spc="-60" dirty="0">
                <a:solidFill>
                  <a:srgbClr val="009800"/>
                </a:solidFill>
                <a:latin typeface="Calibri"/>
                <a:cs typeface="Calibri"/>
              </a:rPr>
              <a:t>r</a:t>
            </a:r>
            <a:r>
              <a:rPr sz="2800" b="1" spc="-40" dirty="0">
                <a:solidFill>
                  <a:srgbClr val="009800"/>
                </a:solidFill>
                <a:latin typeface="Calibri"/>
                <a:cs typeface="Calibri"/>
              </a:rPr>
              <a:t>a</a:t>
            </a:r>
            <a:r>
              <a:rPr sz="2800" b="1" spc="-50" dirty="0">
                <a:solidFill>
                  <a:srgbClr val="009800"/>
                </a:solidFill>
                <a:latin typeface="Calibri"/>
                <a:cs typeface="Calibri"/>
              </a:rPr>
              <a:t>t</a:t>
            </a:r>
            <a:r>
              <a:rPr sz="2800" b="1" spc="-20" dirty="0">
                <a:solidFill>
                  <a:srgbClr val="009800"/>
                </a:solidFill>
                <a:latin typeface="Calibri"/>
                <a:cs typeface="Calibri"/>
              </a:rPr>
              <a:t>ed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2800" b="1" spc="-15" dirty="0">
                <a:solidFill>
                  <a:srgbClr val="009800"/>
                </a:solidFill>
                <a:latin typeface="Calibri"/>
                <a:cs typeface="Calibri"/>
              </a:rPr>
              <a:t>on</a:t>
            </a:r>
            <a:r>
              <a:rPr sz="2800" b="1" spc="-70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800" b="1" spc="-55" dirty="0">
                <a:solidFill>
                  <a:srgbClr val="009800"/>
                </a:solidFill>
                <a:latin typeface="Calibri"/>
                <a:cs typeface="Calibri"/>
              </a:rPr>
              <a:t>s</a:t>
            </a:r>
            <a:r>
              <a:rPr sz="2800" b="1" spc="-35" dirty="0">
                <a:solidFill>
                  <a:srgbClr val="009800"/>
                </a:solidFill>
                <a:latin typeface="Calibri"/>
                <a:cs typeface="Calibri"/>
              </a:rPr>
              <a:t>t</a:t>
            </a:r>
            <a:r>
              <a:rPr sz="2800" b="1" spc="-15" dirty="0">
                <a:solidFill>
                  <a:srgbClr val="009800"/>
                </a:solidFill>
                <a:latin typeface="Calibri"/>
                <a:cs typeface="Calibri"/>
              </a:rPr>
              <a:t>a</a:t>
            </a:r>
            <a:r>
              <a:rPr sz="2800" b="1" spc="-50" dirty="0">
                <a:solidFill>
                  <a:srgbClr val="009800"/>
                </a:solidFill>
                <a:latin typeface="Calibri"/>
                <a:cs typeface="Calibri"/>
              </a:rPr>
              <a:t>g</a:t>
            </a:r>
            <a:r>
              <a:rPr sz="2800" b="1" spc="-15" dirty="0">
                <a:solidFill>
                  <a:srgbClr val="009800"/>
                </a:solidFill>
                <a:latin typeface="Calibri"/>
                <a:cs typeface="Calibri"/>
              </a:rPr>
              <a:t>e</a:t>
            </a:r>
            <a:r>
              <a:rPr sz="2800" b="1" spc="-50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9800"/>
                </a:solidFill>
                <a:latin typeface="Calibri"/>
                <a:cs typeface="Calibri"/>
              </a:rPr>
              <a:t>of</a:t>
            </a:r>
            <a:r>
              <a:rPr sz="2800" b="1" spc="-75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9800"/>
                </a:solidFill>
                <a:latin typeface="Calibri"/>
                <a:cs typeface="Calibri"/>
              </a:rPr>
              <a:t>2</a:t>
            </a:r>
            <a:r>
              <a:rPr sz="2800" b="1" spc="-55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9800"/>
                </a:solidFill>
                <a:latin typeface="Calibri"/>
                <a:cs typeface="Calibri"/>
              </a:rPr>
              <a:t>bla</a:t>
            </a:r>
            <a:r>
              <a:rPr sz="2800" b="1" spc="-60" dirty="0">
                <a:solidFill>
                  <a:srgbClr val="009800"/>
                </a:solidFill>
                <a:latin typeface="Calibri"/>
                <a:cs typeface="Calibri"/>
              </a:rPr>
              <a:t>s</a:t>
            </a:r>
            <a:r>
              <a:rPr sz="2800" b="1" spc="-35" dirty="0">
                <a:solidFill>
                  <a:srgbClr val="009800"/>
                </a:solidFill>
                <a:latin typeface="Calibri"/>
                <a:cs typeface="Calibri"/>
              </a:rPr>
              <a:t>t</a:t>
            </a:r>
            <a:r>
              <a:rPr sz="2800" b="1" spc="-20" dirty="0">
                <a:solidFill>
                  <a:srgbClr val="009800"/>
                </a:solidFill>
                <a:latin typeface="Calibri"/>
                <a:cs typeface="Calibri"/>
              </a:rPr>
              <a:t>ome</a:t>
            </a:r>
            <a:r>
              <a:rPr sz="2800" b="1" spc="-50" dirty="0">
                <a:solidFill>
                  <a:srgbClr val="009800"/>
                </a:solidFill>
                <a:latin typeface="Calibri"/>
                <a:cs typeface="Calibri"/>
              </a:rPr>
              <a:t>r</a:t>
            </a:r>
            <a:r>
              <a:rPr sz="2800" b="1" spc="-20" dirty="0">
                <a:solidFill>
                  <a:srgbClr val="009800"/>
                </a:solidFill>
                <a:latin typeface="Calibri"/>
                <a:cs typeface="Calibri"/>
              </a:rPr>
              <a:t>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386109" y="1653677"/>
            <a:ext cx="5244253" cy="3301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025"/>
              </a:lnSpc>
              <a:buFont typeface="Arial"/>
              <a:buChar char="•"/>
              <a:tabLst>
                <a:tab pos="241300" algn="l"/>
              </a:tabLst>
            </a:pPr>
            <a:r>
              <a:rPr spc="-20" dirty="0"/>
              <a:t>eac</a:t>
            </a:r>
            <a:r>
              <a:rPr spc="-15" dirty="0"/>
              <a:t>h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5" dirty="0"/>
              <a:t>of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5" dirty="0"/>
              <a:t>fi</a:t>
            </a:r>
            <a:r>
              <a:rPr spc="-45" dirty="0"/>
              <a:t>r</a:t>
            </a:r>
            <a:r>
              <a:rPr spc="-55" dirty="0"/>
              <a:t>s</a:t>
            </a:r>
            <a:r>
              <a:rPr spc="-10" dirty="0"/>
              <a:t>t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/>
              <a:t>2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bl</a:t>
            </a:r>
            <a:r>
              <a:rPr spc="-25" dirty="0"/>
              <a:t>a</a:t>
            </a:r>
            <a:r>
              <a:rPr spc="-55" dirty="0"/>
              <a:t>s</a:t>
            </a:r>
            <a:r>
              <a:rPr spc="-35" dirty="0"/>
              <a:t>t</a:t>
            </a:r>
            <a:r>
              <a:rPr spc="-15" dirty="0"/>
              <a:t>o-</a:t>
            </a:r>
          </a:p>
          <a:p>
            <a:pPr marL="90170" algn="ctr">
              <a:lnSpc>
                <a:spcPts val="3025"/>
              </a:lnSpc>
            </a:pPr>
            <a:r>
              <a:rPr spc="-25" dirty="0"/>
              <a:t>me</a:t>
            </a:r>
            <a:r>
              <a:rPr spc="-40" dirty="0"/>
              <a:t>r</a:t>
            </a:r>
            <a:r>
              <a:rPr spc="-20" dirty="0"/>
              <a:t>e</a:t>
            </a:r>
            <a:r>
              <a:rPr spc="-15" dirty="0"/>
              <a:t>s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20" dirty="0"/>
              <a:t>c</a:t>
            </a:r>
            <a:r>
              <a:rPr spc="-40" dirty="0"/>
              <a:t>r</a:t>
            </a:r>
            <a:r>
              <a:rPr spc="-20" dirty="0"/>
              <a:t>e</a:t>
            </a:r>
            <a:r>
              <a:rPr spc="-45" dirty="0"/>
              <a:t>at</a:t>
            </a:r>
            <a:r>
              <a:rPr spc="-20" dirty="0"/>
              <a:t>e</a:t>
            </a:r>
            <a:r>
              <a:rPr spc="-15" dirty="0"/>
              <a:t>s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5" dirty="0"/>
              <a:t>1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25" dirty="0"/>
              <a:t>emb</a:t>
            </a:r>
            <a:r>
              <a:rPr dirty="0"/>
              <a:t>r</a:t>
            </a:r>
            <a:r>
              <a:rPr spc="-45" dirty="0"/>
              <a:t>y</a:t>
            </a:r>
            <a:r>
              <a:rPr spc="-15" dirty="0"/>
              <a:t>o</a:t>
            </a:r>
          </a:p>
          <a:p>
            <a:pPr marL="241300" indent="-228600"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b="0" spc="-15" dirty="0"/>
              <a:t>2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20" dirty="0"/>
              <a:t>bl</a:t>
            </a:r>
            <a:r>
              <a:rPr b="0" spc="-15" dirty="0"/>
              <a:t>a</a:t>
            </a:r>
            <a:r>
              <a:rPr b="0" spc="-50" dirty="0"/>
              <a:t>s</a:t>
            </a:r>
            <a:r>
              <a:rPr b="0" spc="-35" dirty="0"/>
              <a:t>t</a:t>
            </a:r>
            <a:r>
              <a:rPr b="0" spc="-20" dirty="0"/>
              <a:t>oc</a:t>
            </a:r>
            <a:r>
              <a:rPr b="0" spc="-35" dirty="0"/>
              <a:t>y</a:t>
            </a:r>
            <a:r>
              <a:rPr b="0" spc="-55" dirty="0"/>
              <a:t>s</a:t>
            </a:r>
            <a:r>
              <a:rPr b="0" spc="-15" dirty="0"/>
              <a:t>ts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spc="-15" dirty="0"/>
              <a:t>a</a:t>
            </a:r>
            <a:r>
              <a:rPr b="0" spc="-50" dirty="0"/>
              <a:t>r</a:t>
            </a:r>
            <a:r>
              <a:rPr b="0" spc="-15" dirty="0"/>
              <a:t>e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70" dirty="0"/>
              <a:t>f</a:t>
            </a:r>
            <a:r>
              <a:rPr b="0" spc="-25" dirty="0"/>
              <a:t>ormed</a:t>
            </a:r>
          </a:p>
          <a:p>
            <a:pPr marL="241300" indent="-228600"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b="0" spc="-15" dirty="0"/>
              <a:t>th</a:t>
            </a:r>
            <a:r>
              <a:rPr b="0" spc="-35" dirty="0"/>
              <a:t>e</a:t>
            </a:r>
            <a:r>
              <a:rPr b="0" spc="-15" dirty="0"/>
              <a:t>y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0" dirty="0"/>
              <a:t>i</a:t>
            </a:r>
            <a:r>
              <a:rPr b="0" spc="-20" dirty="0"/>
              <a:t>mp</a:t>
            </a:r>
            <a:r>
              <a:rPr b="0" spc="-25" dirty="0"/>
              <a:t>l</a:t>
            </a:r>
            <a:r>
              <a:rPr b="0" spc="-15" dirty="0"/>
              <a:t>a</a:t>
            </a:r>
            <a:r>
              <a:rPr b="0" spc="-40" dirty="0"/>
              <a:t>n</a:t>
            </a:r>
            <a:r>
              <a:rPr b="0" spc="-50" dirty="0"/>
              <a:t>t</a:t>
            </a:r>
            <a:r>
              <a:rPr b="0" spc="-35" dirty="0"/>
              <a:t>at</a:t>
            </a:r>
            <a:r>
              <a:rPr b="0" spc="-15" dirty="0"/>
              <a:t>e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spc="-20" dirty="0"/>
              <a:t>sepa</a:t>
            </a:r>
            <a:r>
              <a:rPr b="0" spc="-75" dirty="0"/>
              <a:t>r</a:t>
            </a:r>
            <a:r>
              <a:rPr b="0" spc="-35" dirty="0"/>
              <a:t>a</a:t>
            </a:r>
            <a:r>
              <a:rPr b="0" spc="-10" dirty="0"/>
              <a:t>tly</a:t>
            </a:r>
          </a:p>
          <a:p>
            <a:pPr marL="241300" marR="70485" indent="-228600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pc="-60" dirty="0"/>
              <a:t>f</a:t>
            </a:r>
            <a:r>
              <a:rPr spc="-45" dirty="0"/>
              <a:t>e</a:t>
            </a:r>
            <a:r>
              <a:rPr spc="-35" dirty="0"/>
              <a:t>t</a:t>
            </a:r>
            <a:r>
              <a:rPr spc="-15" dirty="0"/>
              <a:t>al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25" dirty="0"/>
              <a:t>me</a:t>
            </a:r>
            <a:r>
              <a:rPr spc="-20" dirty="0"/>
              <a:t>m</a:t>
            </a:r>
            <a:r>
              <a:rPr spc="-15" dirty="0"/>
              <a:t>b</a:t>
            </a:r>
            <a:r>
              <a:rPr spc="-70" dirty="0"/>
              <a:t>r</a:t>
            </a:r>
            <a:r>
              <a:rPr spc="-15" dirty="0"/>
              <a:t>anes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as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di</a:t>
            </a:r>
            <a:r>
              <a:rPr spc="-40" dirty="0"/>
              <a:t>z</a:t>
            </a:r>
            <a:r>
              <a:rPr spc="-45" dirty="0"/>
              <a:t>yg</a:t>
            </a:r>
            <a:r>
              <a:rPr spc="-15" dirty="0"/>
              <a:t>otic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twins: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b="0" spc="-20" dirty="0"/>
              <a:t>sepa</a:t>
            </a:r>
            <a:r>
              <a:rPr b="0" spc="-75" dirty="0"/>
              <a:t>r</a:t>
            </a:r>
            <a:r>
              <a:rPr b="0" spc="-35" dirty="0"/>
              <a:t>at</a:t>
            </a:r>
            <a:r>
              <a:rPr b="0" spc="-15" dirty="0"/>
              <a:t>e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15" dirty="0"/>
              <a:t>amni</a:t>
            </a:r>
            <a:r>
              <a:rPr b="0" spc="-20" dirty="0"/>
              <a:t>o</a:t>
            </a:r>
            <a:r>
              <a:rPr b="0" spc="-15" dirty="0"/>
              <a:t>n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spc="-15" dirty="0"/>
              <a:t>and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15" dirty="0"/>
              <a:t>chor</a:t>
            </a:r>
            <a:r>
              <a:rPr b="0" spc="-20" dirty="0"/>
              <a:t>ion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spc="-15" dirty="0"/>
              <a:t>(diamn</a:t>
            </a:r>
            <a:r>
              <a:rPr spc="-25" dirty="0"/>
              <a:t>i</a:t>
            </a:r>
            <a:r>
              <a:rPr spc="-15" dirty="0"/>
              <a:t>ot</a:t>
            </a:r>
            <a:r>
              <a:rPr spc="-20" dirty="0"/>
              <a:t>ic,dichori</a:t>
            </a:r>
            <a:r>
              <a:rPr spc="-10" dirty="0"/>
              <a:t>al)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b="0" spc="-15" dirty="0"/>
              <a:t>and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25" dirty="0"/>
              <a:t>o</a:t>
            </a:r>
            <a:r>
              <a:rPr b="0" spc="-20" dirty="0"/>
              <a:t>wn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20" dirty="0"/>
              <a:t>pl</a:t>
            </a:r>
            <a:r>
              <a:rPr b="0" spc="-15" dirty="0"/>
              <a:t>a</a:t>
            </a:r>
            <a:r>
              <a:rPr b="0" spc="-10" dirty="0"/>
              <a:t>c</a:t>
            </a:r>
            <a:r>
              <a:rPr b="0" spc="-15" dirty="0"/>
              <a:t>e</a:t>
            </a:r>
            <a:r>
              <a:rPr b="0" spc="-45" dirty="0"/>
              <a:t>n</a:t>
            </a:r>
            <a:r>
              <a:rPr b="0" spc="-50" dirty="0"/>
              <a:t>t</a:t>
            </a:r>
            <a:r>
              <a:rPr b="0" spc="-15" dirty="0"/>
              <a:t>a</a:t>
            </a:r>
          </a:p>
        </p:txBody>
      </p:sp>
      <p:sp>
        <p:nvSpPr>
          <p:cNvPr id="4" name="object 4"/>
          <p:cNvSpPr/>
          <p:nvPr/>
        </p:nvSpPr>
        <p:spPr>
          <a:xfrm>
            <a:off x="5835639" y="0"/>
            <a:ext cx="4832360" cy="6834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91401" y="2060586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0" y="504824"/>
                </a:moveTo>
                <a:lnTo>
                  <a:pt x="504824" y="504824"/>
                </a:lnTo>
                <a:lnTo>
                  <a:pt x="504824" y="0"/>
                </a:lnTo>
                <a:lnTo>
                  <a:pt x="0" y="0"/>
                </a:lnTo>
                <a:lnTo>
                  <a:pt x="0" y="504824"/>
                </a:lnTo>
                <a:close/>
              </a:path>
            </a:pathLst>
          </a:custGeom>
          <a:solidFill>
            <a:srgbClr val="92D050">
              <a:alpha val="40000"/>
            </a:srgbClr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6257" y="195315"/>
            <a:ext cx="1222375" cy="400050"/>
          </a:xfrm>
          <a:custGeom>
            <a:avLst/>
            <a:gdLst/>
            <a:ahLst/>
            <a:cxnLst/>
            <a:rect l="l" t="t" r="r" b="b"/>
            <a:pathLst>
              <a:path w="1222375" h="400050">
                <a:moveTo>
                  <a:pt x="0" y="400049"/>
                </a:moveTo>
                <a:lnTo>
                  <a:pt x="1222379" y="400049"/>
                </a:lnTo>
                <a:lnTo>
                  <a:pt x="1222379" y="0"/>
                </a:lnTo>
                <a:lnTo>
                  <a:pt x="0" y="0"/>
                </a:lnTo>
                <a:lnTo>
                  <a:pt x="0" y="400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75885" y="268998"/>
            <a:ext cx="84581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dirty="0">
                <a:latin typeface="Arial"/>
                <a:cs typeface="Arial"/>
              </a:rPr>
              <a:t>TWINS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84910" y="687392"/>
            <a:ext cx="3517900" cy="338455"/>
          </a:xfrm>
          <a:custGeom>
            <a:avLst/>
            <a:gdLst/>
            <a:ahLst/>
            <a:cxnLst/>
            <a:rect l="l" t="t" r="r" b="b"/>
            <a:pathLst>
              <a:path w="3517900" h="338455">
                <a:moveTo>
                  <a:pt x="0" y="338139"/>
                </a:moveTo>
                <a:lnTo>
                  <a:pt x="3517879" y="338139"/>
                </a:lnTo>
                <a:lnTo>
                  <a:pt x="3517879" y="0"/>
                </a:lnTo>
                <a:lnTo>
                  <a:pt x="0" y="0"/>
                </a:lnTo>
                <a:lnTo>
                  <a:pt x="0" y="3381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64406" y="754469"/>
            <a:ext cx="8140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5" dirty="0">
                <a:latin typeface="Arial"/>
                <a:cs typeface="Arial"/>
              </a:rPr>
              <a:t>d</a:t>
            </a:r>
            <a:r>
              <a:rPr sz="1600" spc="-10" dirty="0">
                <a:latin typeface="Arial"/>
                <a:cs typeface="Arial"/>
              </a:rPr>
              <a:t>iz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5" dirty="0">
                <a:latin typeface="Arial"/>
                <a:cs typeface="Arial"/>
              </a:rPr>
              <a:t>got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50855" y="754469"/>
            <a:ext cx="116332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0" dirty="0">
                <a:latin typeface="Arial"/>
                <a:cs typeface="Arial"/>
              </a:rPr>
              <a:t>mono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5" dirty="0">
                <a:latin typeface="Arial"/>
                <a:cs typeface="Arial"/>
              </a:rPr>
              <a:t>got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84910" y="6092822"/>
            <a:ext cx="4483100" cy="741680"/>
          </a:xfrm>
          <a:custGeom>
            <a:avLst/>
            <a:gdLst/>
            <a:ahLst/>
            <a:cxnLst/>
            <a:rect l="l" t="t" r="r" b="b"/>
            <a:pathLst>
              <a:path w="4483100" h="741679">
                <a:moveTo>
                  <a:pt x="0" y="741365"/>
                </a:moveTo>
                <a:lnTo>
                  <a:pt x="4483089" y="741365"/>
                </a:lnTo>
                <a:lnTo>
                  <a:pt x="4483089" y="0"/>
                </a:lnTo>
                <a:lnTo>
                  <a:pt x="0" y="0"/>
                </a:lnTo>
                <a:lnTo>
                  <a:pt x="0" y="741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35628" y="6092822"/>
            <a:ext cx="1985276" cy="553998"/>
          </a:xfrm>
          <a:prstGeom prst="rect">
            <a:avLst/>
          </a:prstGeom>
          <a:solidFill>
            <a:srgbClr val="92D050"/>
          </a:solidFill>
          <a:ln w="19049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2550" marR="116839"/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epara</a:t>
            </a:r>
            <a:r>
              <a:rPr spc="-1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a</a:t>
            </a:r>
            <a:r>
              <a:rPr spc="-1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nion,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horion</a:t>
            </a:r>
            <a:r>
              <a:rPr dirty="0">
                <a:latin typeface="Arial"/>
                <a:cs typeface="Arial"/>
              </a:rPr>
              <a:t>,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pla</a:t>
            </a:r>
            <a:r>
              <a:rPr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en</a:t>
            </a:r>
            <a:r>
              <a:rPr dirty="0">
                <a:latin typeface="Arial"/>
                <a:cs typeface="Arial"/>
              </a:rPr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3938425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159" y="302671"/>
            <a:ext cx="38481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25"/>
              </a:lnSpc>
            </a:pPr>
            <a:r>
              <a:rPr sz="2800" b="1" spc="-25" dirty="0">
                <a:solidFill>
                  <a:srgbClr val="0000FF"/>
                </a:solidFill>
                <a:latin typeface="Calibri"/>
                <a:cs typeface="Calibri"/>
              </a:rPr>
              <a:t>MON</a:t>
            </a:r>
            <a:r>
              <a:rPr sz="2800" b="1" spc="-7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b="1" spc="-35" dirty="0">
                <a:solidFill>
                  <a:srgbClr val="0000FF"/>
                </a:solidFill>
                <a:latin typeface="Calibri"/>
                <a:cs typeface="Calibri"/>
              </a:rPr>
              <a:t>Z</a:t>
            </a:r>
            <a:r>
              <a:rPr sz="2800" b="1" spc="-130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800" b="1" spc="-2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800" b="1" spc="-8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TI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8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9800"/>
                </a:solidFill>
                <a:latin typeface="Calibri"/>
                <a:cs typeface="Calibri"/>
              </a:rPr>
              <a:t>sep</a:t>
            </a:r>
            <a:r>
              <a:rPr sz="2800" b="1" spc="-25" dirty="0">
                <a:solidFill>
                  <a:srgbClr val="009800"/>
                </a:solidFill>
                <a:latin typeface="Calibri"/>
                <a:cs typeface="Calibri"/>
              </a:rPr>
              <a:t>a</a:t>
            </a:r>
            <a:r>
              <a:rPr sz="2800" b="1" spc="-60" dirty="0">
                <a:solidFill>
                  <a:srgbClr val="009800"/>
                </a:solidFill>
                <a:latin typeface="Calibri"/>
                <a:cs typeface="Calibri"/>
              </a:rPr>
              <a:t>r</a:t>
            </a:r>
            <a:r>
              <a:rPr sz="2800" b="1" spc="-40" dirty="0">
                <a:solidFill>
                  <a:srgbClr val="009800"/>
                </a:solidFill>
                <a:latin typeface="Calibri"/>
                <a:cs typeface="Calibri"/>
              </a:rPr>
              <a:t>a</a:t>
            </a:r>
            <a:r>
              <a:rPr sz="2800" b="1" spc="-50" dirty="0">
                <a:solidFill>
                  <a:srgbClr val="009800"/>
                </a:solidFill>
                <a:latin typeface="Calibri"/>
                <a:cs typeface="Calibri"/>
              </a:rPr>
              <a:t>t</a:t>
            </a:r>
            <a:r>
              <a:rPr sz="2800" b="1" spc="-20" dirty="0">
                <a:solidFill>
                  <a:srgbClr val="009800"/>
                </a:solidFill>
                <a:latin typeface="Calibri"/>
                <a:cs typeface="Calibri"/>
              </a:rPr>
              <a:t>ed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2800" b="1" spc="-15" dirty="0">
                <a:solidFill>
                  <a:srgbClr val="009800"/>
                </a:solidFill>
                <a:latin typeface="Calibri"/>
                <a:cs typeface="Calibri"/>
              </a:rPr>
              <a:t>on</a:t>
            </a:r>
            <a:r>
              <a:rPr sz="2800" b="1" spc="-70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800" b="1" spc="-55" dirty="0">
                <a:solidFill>
                  <a:srgbClr val="009800"/>
                </a:solidFill>
                <a:latin typeface="Calibri"/>
                <a:cs typeface="Calibri"/>
              </a:rPr>
              <a:t>s</a:t>
            </a:r>
            <a:r>
              <a:rPr sz="2800" b="1" spc="-35" dirty="0">
                <a:solidFill>
                  <a:srgbClr val="009800"/>
                </a:solidFill>
                <a:latin typeface="Calibri"/>
                <a:cs typeface="Calibri"/>
              </a:rPr>
              <a:t>t</a:t>
            </a:r>
            <a:r>
              <a:rPr sz="2800" b="1" spc="-15" dirty="0">
                <a:solidFill>
                  <a:srgbClr val="009800"/>
                </a:solidFill>
                <a:latin typeface="Calibri"/>
                <a:cs typeface="Calibri"/>
              </a:rPr>
              <a:t>a</a:t>
            </a:r>
            <a:r>
              <a:rPr sz="2800" b="1" spc="-50" dirty="0">
                <a:solidFill>
                  <a:srgbClr val="009800"/>
                </a:solidFill>
                <a:latin typeface="Calibri"/>
                <a:cs typeface="Calibri"/>
              </a:rPr>
              <a:t>g</a:t>
            </a:r>
            <a:r>
              <a:rPr sz="2800" b="1" spc="-15" dirty="0">
                <a:solidFill>
                  <a:srgbClr val="009800"/>
                </a:solidFill>
                <a:latin typeface="Calibri"/>
                <a:cs typeface="Calibri"/>
              </a:rPr>
              <a:t>e</a:t>
            </a:r>
            <a:r>
              <a:rPr sz="2800" b="1" spc="-50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9800"/>
                </a:solidFill>
                <a:latin typeface="Calibri"/>
                <a:cs typeface="Calibri"/>
              </a:rPr>
              <a:t>of</a:t>
            </a:r>
            <a:r>
              <a:rPr sz="2800" b="1" spc="-75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800" b="1" spc="-55" dirty="0" smtClean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 err="1" smtClean="0">
                <a:solidFill>
                  <a:srgbClr val="009800"/>
                </a:solidFill>
                <a:latin typeface="Calibri"/>
                <a:cs typeface="Calibri"/>
              </a:rPr>
              <a:t>bla</a:t>
            </a:r>
            <a:r>
              <a:rPr sz="2800" b="1" spc="-60" dirty="0" err="1" smtClean="0">
                <a:solidFill>
                  <a:srgbClr val="009800"/>
                </a:solidFill>
                <a:latin typeface="Calibri"/>
                <a:cs typeface="Calibri"/>
              </a:rPr>
              <a:t>s</a:t>
            </a:r>
            <a:r>
              <a:rPr sz="2800" b="1" spc="-35" dirty="0" err="1" smtClean="0">
                <a:solidFill>
                  <a:srgbClr val="009800"/>
                </a:solidFill>
                <a:latin typeface="Calibri"/>
                <a:cs typeface="Calibri"/>
              </a:rPr>
              <a:t>t</a:t>
            </a:r>
            <a:r>
              <a:rPr sz="2800" b="1" spc="-20" dirty="0" err="1" smtClean="0">
                <a:solidFill>
                  <a:srgbClr val="009800"/>
                </a:solidFill>
                <a:latin typeface="Calibri"/>
                <a:cs typeface="Calibri"/>
              </a:rPr>
              <a:t>o</a:t>
            </a:r>
            <a:r>
              <a:rPr lang="cs-CZ" sz="2800" b="1" spc="-20" dirty="0" smtClean="0">
                <a:solidFill>
                  <a:srgbClr val="009800"/>
                </a:solidFill>
                <a:latin typeface="Calibri"/>
                <a:cs typeface="Calibri"/>
              </a:rPr>
              <a:t>cyst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93572" y="1483994"/>
            <a:ext cx="5244253" cy="4567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dirty="0" smtClean="0"/>
              <a:t>Embryoblast </a:t>
            </a:r>
            <a:r>
              <a:rPr lang="en-US" dirty="0"/>
              <a:t>divided into 2 cell clusters </a:t>
            </a:r>
            <a:r>
              <a:rPr lang="en-US" dirty="0" err="1">
                <a:solidFill>
                  <a:srgbClr val="2C1EE6"/>
                </a:solidFill>
              </a:rPr>
              <a:t>befor</a:t>
            </a:r>
            <a:r>
              <a:rPr lang="en-US" dirty="0">
                <a:solidFill>
                  <a:srgbClr val="2C1EE6"/>
                </a:solidFill>
              </a:rPr>
              <a:t> creation of germ disc </a:t>
            </a:r>
            <a:endParaRPr lang="en-US" b="0" dirty="0">
              <a:solidFill>
                <a:srgbClr val="2C1EE6"/>
              </a:solidFill>
            </a:endParaRPr>
          </a:p>
          <a:p>
            <a:r>
              <a:rPr lang="en-US" dirty="0" smtClean="0"/>
              <a:t>trophoblast </a:t>
            </a:r>
            <a:r>
              <a:rPr lang="en-US" dirty="0"/>
              <a:t>does not divide, remains common </a:t>
            </a:r>
            <a:endParaRPr lang="en-US" b="0" dirty="0"/>
          </a:p>
          <a:p>
            <a:r>
              <a:rPr lang="en-US" dirty="0" smtClean="0"/>
              <a:t>fetal </a:t>
            </a:r>
            <a:r>
              <a:rPr lang="en-US" dirty="0"/>
              <a:t>membranes: </a:t>
            </a:r>
            <a:r>
              <a:rPr lang="en-US" b="0" dirty="0"/>
              <a:t>separate amnion </a:t>
            </a:r>
            <a:r>
              <a:rPr lang="en-US" dirty="0"/>
              <a:t>(diamniotic), </a:t>
            </a:r>
            <a:r>
              <a:rPr lang="en-US" b="0" dirty="0"/>
              <a:t>common chorion </a:t>
            </a:r>
            <a:r>
              <a:rPr lang="en-US" dirty="0"/>
              <a:t>(</a:t>
            </a:r>
            <a:r>
              <a:rPr lang="en-US" dirty="0" err="1"/>
              <a:t>monochorial</a:t>
            </a:r>
            <a:r>
              <a:rPr lang="en-US" dirty="0"/>
              <a:t>) </a:t>
            </a:r>
            <a:r>
              <a:rPr lang="en-US" b="0" dirty="0"/>
              <a:t>and common placenta </a:t>
            </a:r>
          </a:p>
          <a:p>
            <a:r>
              <a:rPr lang="cs-CZ" b="0" dirty="0" err="1" smtClean="0"/>
              <a:t>The</a:t>
            </a:r>
            <a:r>
              <a:rPr lang="cs-CZ" b="0" dirty="0" smtClean="0"/>
              <a:t> </a:t>
            </a:r>
            <a:r>
              <a:rPr lang="cs-CZ" b="0" dirty="0"/>
              <a:t>most </a:t>
            </a:r>
            <a:r>
              <a:rPr lang="cs-CZ" b="0" dirty="0" err="1"/>
              <a:t>frequent</a:t>
            </a:r>
            <a:r>
              <a:rPr lang="cs-CZ" b="0" dirty="0"/>
              <a:t> (65 %) </a:t>
            </a:r>
          </a:p>
        </p:txBody>
      </p:sp>
      <p:sp>
        <p:nvSpPr>
          <p:cNvPr id="4" name="object 4"/>
          <p:cNvSpPr/>
          <p:nvPr/>
        </p:nvSpPr>
        <p:spPr>
          <a:xfrm>
            <a:off x="5835639" y="0"/>
            <a:ext cx="4832360" cy="6834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9662" y="2276698"/>
            <a:ext cx="810705" cy="843574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0" y="504824"/>
                </a:moveTo>
                <a:lnTo>
                  <a:pt x="504824" y="504824"/>
                </a:lnTo>
                <a:lnTo>
                  <a:pt x="504824" y="0"/>
                </a:lnTo>
                <a:lnTo>
                  <a:pt x="0" y="0"/>
                </a:lnTo>
                <a:lnTo>
                  <a:pt x="0" y="504824"/>
                </a:lnTo>
                <a:close/>
              </a:path>
            </a:pathLst>
          </a:custGeom>
          <a:solidFill>
            <a:srgbClr val="92D050">
              <a:alpha val="40000"/>
            </a:srgbClr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6257" y="195315"/>
            <a:ext cx="1222375" cy="400050"/>
          </a:xfrm>
          <a:custGeom>
            <a:avLst/>
            <a:gdLst/>
            <a:ahLst/>
            <a:cxnLst/>
            <a:rect l="l" t="t" r="r" b="b"/>
            <a:pathLst>
              <a:path w="1222375" h="400050">
                <a:moveTo>
                  <a:pt x="0" y="400049"/>
                </a:moveTo>
                <a:lnTo>
                  <a:pt x="1222379" y="400049"/>
                </a:lnTo>
                <a:lnTo>
                  <a:pt x="1222379" y="0"/>
                </a:lnTo>
                <a:lnTo>
                  <a:pt x="0" y="0"/>
                </a:lnTo>
                <a:lnTo>
                  <a:pt x="0" y="400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75885" y="268998"/>
            <a:ext cx="84581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b="1" dirty="0">
                <a:latin typeface="Arial"/>
                <a:cs typeface="Arial"/>
              </a:rPr>
              <a:t>TWINS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84910" y="687392"/>
            <a:ext cx="3517900" cy="338455"/>
          </a:xfrm>
          <a:custGeom>
            <a:avLst/>
            <a:gdLst/>
            <a:ahLst/>
            <a:cxnLst/>
            <a:rect l="l" t="t" r="r" b="b"/>
            <a:pathLst>
              <a:path w="3517900" h="338455">
                <a:moveTo>
                  <a:pt x="0" y="338139"/>
                </a:moveTo>
                <a:lnTo>
                  <a:pt x="3517879" y="338139"/>
                </a:lnTo>
                <a:lnTo>
                  <a:pt x="3517879" y="0"/>
                </a:lnTo>
                <a:lnTo>
                  <a:pt x="0" y="0"/>
                </a:lnTo>
                <a:lnTo>
                  <a:pt x="0" y="3381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64406" y="754469"/>
            <a:ext cx="8140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5" dirty="0">
                <a:latin typeface="Arial"/>
                <a:cs typeface="Arial"/>
              </a:rPr>
              <a:t>d</a:t>
            </a:r>
            <a:r>
              <a:rPr sz="1600" spc="-10" dirty="0">
                <a:latin typeface="Arial"/>
                <a:cs typeface="Arial"/>
              </a:rPr>
              <a:t>iz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5" dirty="0">
                <a:latin typeface="Arial"/>
                <a:cs typeface="Arial"/>
              </a:rPr>
              <a:t>got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50855" y="754469"/>
            <a:ext cx="116332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0" dirty="0">
                <a:latin typeface="Arial"/>
                <a:cs typeface="Arial"/>
              </a:rPr>
              <a:t>mono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5" dirty="0">
                <a:latin typeface="Arial"/>
                <a:cs typeface="Arial"/>
              </a:rPr>
              <a:t>got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360505" y="5956870"/>
            <a:ext cx="1889017" cy="923330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cs-CZ" dirty="0" err="1" smtClean="0">
                <a:latin typeface="+mj-lt"/>
              </a:rPr>
              <a:t>separate</a:t>
            </a:r>
            <a:r>
              <a:rPr lang="cs-CZ" dirty="0" smtClean="0">
                <a:latin typeface="+mj-lt"/>
              </a:rPr>
              <a:t> </a:t>
            </a:r>
            <a:r>
              <a:rPr lang="cs-CZ" dirty="0">
                <a:latin typeface="+mj-lt"/>
              </a:rPr>
              <a:t>amnion, </a:t>
            </a:r>
          </a:p>
          <a:p>
            <a:r>
              <a:rPr lang="cs-CZ" dirty="0" err="1">
                <a:latin typeface="+mj-lt"/>
              </a:rPr>
              <a:t>common</a:t>
            </a:r>
            <a:r>
              <a:rPr lang="cs-CZ" dirty="0">
                <a:latin typeface="+mj-lt"/>
              </a:rPr>
              <a:t> chorion, </a:t>
            </a:r>
          </a:p>
          <a:p>
            <a:r>
              <a:rPr lang="cs-CZ" dirty="0" err="1">
                <a:latin typeface="+mj-lt"/>
              </a:rPr>
              <a:t>common</a:t>
            </a:r>
            <a:r>
              <a:rPr lang="cs-CZ" dirty="0">
                <a:latin typeface="+mj-lt"/>
              </a:rPr>
              <a:t> placenta </a:t>
            </a:r>
          </a:p>
        </p:txBody>
      </p:sp>
    </p:spTree>
    <p:extLst>
      <p:ext uri="{BB962C8B-B14F-4D97-AF65-F5344CB8AC3E}">
        <p14:creationId xmlns:p14="http://schemas.microsoft.com/office/powerpoint/2010/main" val="2410150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818231" y="-80127"/>
            <a:ext cx="5146588" cy="6938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48" y="297858"/>
            <a:ext cx="5346143" cy="76944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5080">
              <a:lnSpc>
                <a:spcPts val="3020"/>
              </a:lnSpc>
            </a:pPr>
            <a:r>
              <a:rPr sz="2800" b="1" spc="-25" dirty="0">
                <a:solidFill>
                  <a:srgbClr val="0000FF"/>
                </a:solidFill>
                <a:latin typeface="Calibri"/>
                <a:cs typeface="Calibri"/>
              </a:rPr>
              <a:t>MON</a:t>
            </a:r>
            <a:r>
              <a:rPr sz="2800" b="1" spc="-70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b="1" spc="-35" dirty="0">
                <a:solidFill>
                  <a:srgbClr val="0000FF"/>
                </a:solidFill>
                <a:latin typeface="Calibri"/>
                <a:cs typeface="Calibri"/>
              </a:rPr>
              <a:t>Z</a:t>
            </a:r>
            <a:r>
              <a:rPr sz="2800" b="1" spc="-130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sz="2800" b="1" spc="-25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sz="2800" b="1" spc="-8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TI</a:t>
            </a:r>
            <a:r>
              <a:rPr sz="2800" b="1" spc="-1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28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9800"/>
                </a:solidFill>
                <a:latin typeface="Calibri"/>
                <a:cs typeface="Calibri"/>
              </a:rPr>
              <a:t>sep</a:t>
            </a:r>
            <a:r>
              <a:rPr sz="2800" b="1" spc="-25" dirty="0">
                <a:solidFill>
                  <a:srgbClr val="009800"/>
                </a:solidFill>
                <a:latin typeface="Calibri"/>
                <a:cs typeface="Calibri"/>
              </a:rPr>
              <a:t>a</a:t>
            </a:r>
            <a:r>
              <a:rPr sz="2800" b="1" spc="-60" dirty="0">
                <a:solidFill>
                  <a:srgbClr val="009800"/>
                </a:solidFill>
                <a:latin typeface="Calibri"/>
                <a:cs typeface="Calibri"/>
              </a:rPr>
              <a:t>r</a:t>
            </a:r>
            <a:r>
              <a:rPr sz="2800" b="1" spc="-40" dirty="0">
                <a:solidFill>
                  <a:srgbClr val="009800"/>
                </a:solidFill>
                <a:latin typeface="Calibri"/>
                <a:cs typeface="Calibri"/>
              </a:rPr>
              <a:t>a</a:t>
            </a:r>
            <a:r>
              <a:rPr sz="2800" b="1" spc="-50" dirty="0">
                <a:solidFill>
                  <a:srgbClr val="009800"/>
                </a:solidFill>
                <a:latin typeface="Calibri"/>
                <a:cs typeface="Calibri"/>
              </a:rPr>
              <a:t>t</a:t>
            </a:r>
            <a:r>
              <a:rPr sz="2800" b="1" spc="-20" dirty="0">
                <a:solidFill>
                  <a:srgbClr val="009800"/>
                </a:solidFill>
                <a:latin typeface="Calibri"/>
                <a:cs typeface="Calibri"/>
              </a:rPr>
              <a:t>ed</a:t>
            </a:r>
            <a:r>
              <a:rPr sz="2800" b="1" spc="-15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9800"/>
                </a:solidFill>
                <a:latin typeface="Calibri"/>
                <a:cs typeface="Calibri"/>
              </a:rPr>
              <a:t>on</a:t>
            </a:r>
            <a:r>
              <a:rPr sz="2800" b="1" spc="-70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800" b="1" spc="-55" dirty="0">
                <a:solidFill>
                  <a:srgbClr val="009800"/>
                </a:solidFill>
                <a:latin typeface="Calibri"/>
                <a:cs typeface="Calibri"/>
              </a:rPr>
              <a:t>s</a:t>
            </a:r>
            <a:r>
              <a:rPr sz="2800" b="1" spc="-35" dirty="0">
                <a:solidFill>
                  <a:srgbClr val="009800"/>
                </a:solidFill>
                <a:latin typeface="Calibri"/>
                <a:cs typeface="Calibri"/>
              </a:rPr>
              <a:t>t</a:t>
            </a:r>
            <a:r>
              <a:rPr sz="2800" b="1" spc="-15" dirty="0">
                <a:solidFill>
                  <a:srgbClr val="009800"/>
                </a:solidFill>
                <a:latin typeface="Calibri"/>
                <a:cs typeface="Calibri"/>
              </a:rPr>
              <a:t>a</a:t>
            </a:r>
            <a:r>
              <a:rPr sz="2800" b="1" spc="-50" dirty="0">
                <a:solidFill>
                  <a:srgbClr val="009800"/>
                </a:solidFill>
                <a:latin typeface="Calibri"/>
                <a:cs typeface="Calibri"/>
              </a:rPr>
              <a:t>g</a:t>
            </a:r>
            <a:r>
              <a:rPr sz="2800" b="1" spc="-15" dirty="0">
                <a:solidFill>
                  <a:srgbClr val="009800"/>
                </a:solidFill>
                <a:latin typeface="Calibri"/>
                <a:cs typeface="Calibri"/>
              </a:rPr>
              <a:t>e</a:t>
            </a:r>
            <a:r>
              <a:rPr sz="2800" b="1" spc="-50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9800"/>
                </a:solidFill>
                <a:latin typeface="Calibri"/>
                <a:cs typeface="Calibri"/>
              </a:rPr>
              <a:t>of</a:t>
            </a:r>
            <a:r>
              <a:rPr sz="2800" b="1" spc="-75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9800"/>
                </a:solidFill>
                <a:latin typeface="Calibri"/>
                <a:cs typeface="Calibri"/>
              </a:rPr>
              <a:t>bilaminar</a:t>
            </a:r>
            <a:r>
              <a:rPr sz="2800" b="1" spc="-60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800" b="1" spc="-45" dirty="0">
                <a:solidFill>
                  <a:srgbClr val="009800"/>
                </a:solidFill>
                <a:latin typeface="Calibri"/>
                <a:cs typeface="Calibri"/>
              </a:rPr>
              <a:t>g</a:t>
            </a:r>
            <a:r>
              <a:rPr sz="2800" b="1" spc="-25" dirty="0">
                <a:solidFill>
                  <a:srgbClr val="009800"/>
                </a:solidFill>
                <a:latin typeface="Calibri"/>
                <a:cs typeface="Calibri"/>
              </a:rPr>
              <a:t>erm</a:t>
            </a:r>
            <a:r>
              <a:rPr sz="2800" b="1" spc="-15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9800"/>
                </a:solidFill>
                <a:latin typeface="Calibri"/>
                <a:cs typeface="Calibri"/>
              </a:rPr>
              <a:t>disc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241" y="1931225"/>
            <a:ext cx="4757962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cs-CZ" sz="2800" dirty="0"/>
              <a:t> </a:t>
            </a:r>
            <a:r>
              <a:rPr lang="en-US" sz="2800" dirty="0"/>
              <a:t>• </a:t>
            </a:r>
            <a:r>
              <a:rPr lang="cs-CZ" sz="2800" b="1" dirty="0" smtClean="0"/>
              <a:t>c</a:t>
            </a:r>
            <a:r>
              <a:rPr lang="en-US" sz="2800" b="1" dirty="0" err="1" smtClean="0"/>
              <a:t>reation</a:t>
            </a:r>
            <a:r>
              <a:rPr lang="en-US" sz="2800" b="1" dirty="0" smtClean="0"/>
              <a:t> </a:t>
            </a:r>
            <a:r>
              <a:rPr lang="en-US" sz="2800" b="1" dirty="0"/>
              <a:t>of 2 primitive </a:t>
            </a:r>
            <a:r>
              <a:rPr lang="en-US" sz="2800" b="1" dirty="0" smtClean="0"/>
              <a:t>streaks</a:t>
            </a:r>
            <a:endParaRPr lang="cs-CZ" sz="2800" b="1" dirty="0" smtClean="0"/>
          </a:p>
          <a:p>
            <a:r>
              <a:rPr lang="en-US" sz="2800" b="1" dirty="0" smtClean="0"/>
              <a:t> </a:t>
            </a:r>
            <a:endParaRPr lang="en-US" sz="2800" dirty="0"/>
          </a:p>
          <a:p>
            <a:r>
              <a:rPr lang="en-US" sz="2800" dirty="0"/>
              <a:t>• </a:t>
            </a:r>
            <a:r>
              <a:rPr lang="en-US" sz="2800" b="1" dirty="0" smtClean="0"/>
              <a:t>fetal </a:t>
            </a:r>
            <a:r>
              <a:rPr lang="en-US" sz="2800" b="1" dirty="0"/>
              <a:t>membranes are common </a:t>
            </a:r>
            <a:r>
              <a:rPr lang="en-US" sz="2800" dirty="0"/>
              <a:t>– amnion, chorion placenta </a:t>
            </a:r>
            <a:r>
              <a:rPr lang="en-US" sz="2800" b="1" dirty="0"/>
              <a:t>(</a:t>
            </a:r>
            <a:r>
              <a:rPr lang="en-US" sz="2800" b="1" dirty="0" err="1" smtClean="0"/>
              <a:t>monochor</a:t>
            </a:r>
            <a:r>
              <a:rPr lang="cs-CZ" sz="2800" b="1" dirty="0" err="1" smtClean="0"/>
              <a:t>ia</a:t>
            </a:r>
            <a:r>
              <a:rPr lang="en-US" sz="2800" b="1" dirty="0" smtClean="0"/>
              <a:t>l</a:t>
            </a:r>
            <a:r>
              <a:rPr lang="en-US" sz="2800" b="1" dirty="0"/>
              <a:t>, </a:t>
            </a:r>
            <a:r>
              <a:rPr lang="en-US" sz="2800" b="1" dirty="0" err="1"/>
              <a:t>monoamniotic</a:t>
            </a:r>
            <a:r>
              <a:rPr lang="en-US" sz="2800" b="1" dirty="0"/>
              <a:t>) </a:t>
            </a:r>
            <a:endParaRPr lang="cs-CZ" sz="2800" b="1" dirty="0" smtClean="0"/>
          </a:p>
          <a:p>
            <a:endParaRPr lang="en-US" sz="2800" dirty="0"/>
          </a:p>
          <a:p>
            <a:r>
              <a:rPr lang="en-US" sz="2800" dirty="0"/>
              <a:t>•conjoined „Siamese“ twins develop in case of incomplete separation </a:t>
            </a:r>
          </a:p>
        </p:txBody>
      </p:sp>
      <p:sp>
        <p:nvSpPr>
          <p:cNvPr id="7" name="object 7"/>
          <p:cNvSpPr/>
          <p:nvPr/>
        </p:nvSpPr>
        <p:spPr>
          <a:xfrm>
            <a:off x="7604119" y="207960"/>
            <a:ext cx="1186180" cy="370205"/>
          </a:xfrm>
          <a:custGeom>
            <a:avLst/>
            <a:gdLst/>
            <a:ahLst/>
            <a:cxnLst/>
            <a:rect l="l" t="t" r="r" b="b"/>
            <a:pathLst>
              <a:path w="1186179" h="370205">
                <a:moveTo>
                  <a:pt x="0" y="369880"/>
                </a:moveTo>
                <a:lnTo>
                  <a:pt x="1185863" y="369880"/>
                </a:lnTo>
                <a:lnTo>
                  <a:pt x="1185863" y="0"/>
                </a:lnTo>
                <a:lnTo>
                  <a:pt x="0" y="0"/>
                </a:lnTo>
                <a:lnTo>
                  <a:pt x="0" y="369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83757" y="278434"/>
            <a:ext cx="1422535" cy="27699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spc="-15" dirty="0">
                <a:latin typeface="Arial"/>
                <a:cs typeface="Arial"/>
              </a:rPr>
              <a:t>TW</a:t>
            </a:r>
            <a:r>
              <a:rPr b="1" spc="-10" dirty="0">
                <a:latin typeface="Arial"/>
                <a:cs typeface="Arial"/>
              </a:rPr>
              <a:t>INS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11945" y="693732"/>
            <a:ext cx="3632200" cy="338455"/>
          </a:xfrm>
          <a:custGeom>
            <a:avLst/>
            <a:gdLst/>
            <a:ahLst/>
            <a:cxnLst/>
            <a:rect l="l" t="t" r="r" b="b"/>
            <a:pathLst>
              <a:path w="3632200" h="338455">
                <a:moveTo>
                  <a:pt x="0" y="338139"/>
                </a:moveTo>
                <a:lnTo>
                  <a:pt x="3632179" y="338139"/>
                </a:lnTo>
                <a:lnTo>
                  <a:pt x="3632179" y="0"/>
                </a:lnTo>
                <a:lnTo>
                  <a:pt x="0" y="0"/>
                </a:lnTo>
                <a:lnTo>
                  <a:pt x="0" y="3381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91457" y="760946"/>
            <a:ext cx="8140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5" dirty="0">
                <a:latin typeface="Arial"/>
                <a:cs typeface="Arial"/>
              </a:rPr>
              <a:t>d</a:t>
            </a:r>
            <a:r>
              <a:rPr sz="1600" spc="-10" dirty="0">
                <a:latin typeface="Arial"/>
                <a:cs typeface="Arial"/>
              </a:rPr>
              <a:t>iz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5" dirty="0">
                <a:latin typeface="Arial"/>
                <a:cs typeface="Arial"/>
              </a:rPr>
              <a:t>got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63921" y="760946"/>
            <a:ext cx="116332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0" dirty="0">
                <a:latin typeface="Arial"/>
                <a:cs typeface="Arial"/>
              </a:rPr>
              <a:t>mono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5" dirty="0">
                <a:latin typeface="Arial"/>
                <a:cs typeface="Arial"/>
              </a:rPr>
              <a:t>got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15050" y="6130922"/>
            <a:ext cx="4552950" cy="568325"/>
          </a:xfrm>
          <a:custGeom>
            <a:avLst/>
            <a:gdLst/>
            <a:ahLst/>
            <a:cxnLst/>
            <a:rect l="l" t="t" r="r" b="b"/>
            <a:pathLst>
              <a:path w="4552950" h="568325">
                <a:moveTo>
                  <a:pt x="0" y="568333"/>
                </a:moveTo>
                <a:lnTo>
                  <a:pt x="4552949" y="568333"/>
                </a:lnTo>
                <a:lnTo>
                  <a:pt x="4552949" y="0"/>
                </a:lnTo>
                <a:lnTo>
                  <a:pt x="0" y="0"/>
                </a:lnTo>
                <a:lnTo>
                  <a:pt x="0" y="5683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485490" y="6168862"/>
            <a:ext cx="2043492" cy="492443"/>
          </a:xfrm>
          <a:prstGeom prst="rect">
            <a:avLst/>
          </a:prstGeom>
          <a:solidFill>
            <a:srgbClr val="00CC00"/>
          </a:solidFill>
          <a:ln w="19049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185" marR="83820"/>
            <a:r>
              <a:rPr sz="1600" dirty="0">
                <a:latin typeface="Arial"/>
                <a:cs typeface="Arial"/>
              </a:rPr>
              <a:t>c</a:t>
            </a:r>
            <a:r>
              <a:rPr sz="1600" spc="-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mm</a:t>
            </a:r>
            <a:r>
              <a:rPr sz="1600" spc="-5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m</a:t>
            </a:r>
            <a:r>
              <a:rPr sz="1600" spc="-5" dirty="0">
                <a:latin typeface="Arial"/>
                <a:cs typeface="Arial"/>
              </a:rPr>
              <a:t>nion,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5" dirty="0">
                <a:latin typeface="Arial"/>
                <a:cs typeface="Arial"/>
              </a:rPr>
              <a:t>horion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pla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5" dirty="0">
                <a:latin typeface="Arial"/>
                <a:cs typeface="Arial"/>
              </a:rPr>
              <a:t>en</a:t>
            </a:r>
            <a:r>
              <a:rPr sz="1600" dirty="0">
                <a:latin typeface="Arial"/>
                <a:cs typeface="Arial"/>
              </a:rPr>
              <a:t>ta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9672279" y="2581732"/>
            <a:ext cx="914400" cy="914400"/>
          </a:xfrm>
          <a:prstGeom prst="rect">
            <a:avLst/>
          </a:prstGeom>
          <a:solidFill>
            <a:srgbClr val="66FF66">
              <a:alpha val="33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9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"/>
            <a:ext cx="9144000" cy="6034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60554" y="1027125"/>
            <a:ext cx="84518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6040" algn="r"/>
            <a:r>
              <a:rPr dirty="0">
                <a:latin typeface="Arial"/>
                <a:cs typeface="Arial"/>
              </a:rPr>
              <a:t>38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ýd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ů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= </a:t>
            </a:r>
            <a:r>
              <a:rPr spc="-10" dirty="0">
                <a:latin typeface="Arial"/>
                <a:cs typeface="Arial"/>
              </a:rPr>
              <a:t>2</a:t>
            </a:r>
            <a:r>
              <a:rPr dirty="0">
                <a:latin typeface="Arial"/>
                <a:cs typeface="Arial"/>
              </a:rPr>
              <a:t>66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ů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5634" y="5627691"/>
            <a:ext cx="8742366" cy="307777"/>
          </a:xfrm>
          <a:prstGeom prst="rect">
            <a:avLst/>
          </a:prstGeom>
          <a:ln w="28574">
            <a:solidFill>
              <a:srgbClr val="00CC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6835"/>
            <a:r>
              <a:rPr sz="2000" b="1" spc="-5" dirty="0">
                <a:solidFill>
                  <a:srgbClr val="009800"/>
                </a:solidFill>
                <a:latin typeface="Arial"/>
                <a:cs typeface="Arial"/>
              </a:rPr>
              <a:t>D</a:t>
            </a:r>
            <a:r>
              <a:rPr sz="2000" b="1" spc="-10" dirty="0">
                <a:solidFill>
                  <a:srgbClr val="0098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9800"/>
                </a:solidFill>
                <a:latin typeface="Arial"/>
                <a:cs typeface="Arial"/>
              </a:rPr>
              <a:t>te</a:t>
            </a:r>
            <a:r>
              <a:rPr sz="2000" b="1" spc="55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9800"/>
                </a:solidFill>
                <a:latin typeface="Arial"/>
                <a:cs typeface="Arial"/>
              </a:rPr>
              <a:t>of</a:t>
            </a:r>
            <a:r>
              <a:rPr sz="2000" b="1" spc="50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9800"/>
                </a:solidFill>
                <a:latin typeface="Arial"/>
                <a:cs typeface="Arial"/>
              </a:rPr>
              <a:t>th</a:t>
            </a:r>
            <a:r>
              <a:rPr sz="2000" b="1" spc="40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9800"/>
                </a:solidFill>
                <a:latin typeface="Arial"/>
                <a:cs typeface="Arial"/>
              </a:rPr>
              <a:t>1</a:t>
            </a:r>
            <a:r>
              <a:rPr sz="2000" b="1" spc="-10" dirty="0">
                <a:solidFill>
                  <a:srgbClr val="00980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9800"/>
                </a:solidFill>
                <a:latin typeface="Arial"/>
                <a:cs typeface="Arial"/>
              </a:rPr>
              <a:t>t</a:t>
            </a:r>
            <a:r>
              <a:rPr sz="2000" b="1" spc="60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9800"/>
                </a:solidFill>
                <a:latin typeface="Arial"/>
                <a:cs typeface="Arial"/>
              </a:rPr>
              <a:t>day</a:t>
            </a:r>
            <a:r>
              <a:rPr sz="2000" b="1" spc="45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9800"/>
                </a:solidFill>
                <a:latin typeface="Arial"/>
                <a:cs typeface="Arial"/>
              </a:rPr>
              <a:t>of</a:t>
            </a:r>
            <a:r>
              <a:rPr sz="2000" b="1" spc="50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9800"/>
                </a:solidFill>
                <a:latin typeface="Arial"/>
                <a:cs typeface="Arial"/>
              </a:rPr>
              <a:t>the</a:t>
            </a:r>
            <a:r>
              <a:rPr sz="2000" b="1" spc="50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9800"/>
                </a:solidFill>
                <a:latin typeface="Arial"/>
                <a:cs typeface="Arial"/>
              </a:rPr>
              <a:t>la</a:t>
            </a:r>
            <a:r>
              <a:rPr sz="2000" b="1" spc="-10" dirty="0">
                <a:solidFill>
                  <a:srgbClr val="00980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9800"/>
                </a:solidFill>
                <a:latin typeface="Arial"/>
                <a:cs typeface="Arial"/>
              </a:rPr>
              <a:t>t</a:t>
            </a:r>
            <a:r>
              <a:rPr sz="2000" b="1" spc="50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9800"/>
                </a:solidFill>
                <a:latin typeface="Arial"/>
                <a:cs typeface="Arial"/>
              </a:rPr>
              <a:t>mens</a:t>
            </a:r>
            <a:r>
              <a:rPr sz="2000" b="1" spc="-10" dirty="0">
                <a:solidFill>
                  <a:srgbClr val="009800"/>
                </a:solidFill>
                <a:latin typeface="Arial"/>
                <a:cs typeface="Arial"/>
              </a:rPr>
              <a:t>truation</a:t>
            </a:r>
            <a:r>
              <a:rPr sz="2000" b="1" spc="45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9800"/>
                </a:solidFill>
                <a:latin typeface="Arial"/>
                <a:cs typeface="Arial"/>
              </a:rPr>
              <a:t>+</a:t>
            </a:r>
            <a:r>
              <a:rPr sz="2000" b="1" spc="55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9800"/>
                </a:solidFill>
                <a:latin typeface="Arial"/>
                <a:cs typeface="Arial"/>
              </a:rPr>
              <a:t>9</a:t>
            </a:r>
            <a:r>
              <a:rPr sz="2000" b="1" spc="50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9800"/>
                </a:solidFill>
                <a:latin typeface="Arial"/>
                <a:cs typeface="Arial"/>
              </a:rPr>
              <a:t>c</a:t>
            </a:r>
            <a:r>
              <a:rPr sz="2000" b="1" spc="-5" dirty="0">
                <a:solidFill>
                  <a:srgbClr val="009800"/>
                </a:solidFill>
                <a:latin typeface="Arial"/>
                <a:cs typeface="Arial"/>
              </a:rPr>
              <a:t>al</a:t>
            </a:r>
            <a:r>
              <a:rPr sz="2000" b="1" spc="-10" dirty="0">
                <a:solidFill>
                  <a:srgbClr val="009800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009800"/>
                </a:solidFill>
                <a:latin typeface="Arial"/>
                <a:cs typeface="Arial"/>
              </a:rPr>
              <a:t>n</a:t>
            </a:r>
            <a:r>
              <a:rPr sz="2000" b="1" spc="-10" dirty="0">
                <a:solidFill>
                  <a:srgbClr val="009800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0098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9800"/>
                </a:solidFill>
                <a:latin typeface="Arial"/>
                <a:cs typeface="Arial"/>
              </a:rPr>
              <a:t>r</a:t>
            </a:r>
            <a:r>
              <a:rPr sz="2000" b="1" spc="40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9800"/>
                </a:solidFill>
                <a:latin typeface="Arial"/>
                <a:cs typeface="Arial"/>
              </a:rPr>
              <a:t>mo</a:t>
            </a:r>
            <a:r>
              <a:rPr sz="2000" b="1" spc="-10" dirty="0">
                <a:solidFill>
                  <a:srgbClr val="0098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9800"/>
                </a:solidFill>
                <a:latin typeface="Arial"/>
                <a:cs typeface="Arial"/>
              </a:rPr>
              <a:t>ths</a:t>
            </a:r>
            <a:r>
              <a:rPr sz="2000" b="1" spc="40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9800"/>
                </a:solidFill>
                <a:latin typeface="Arial"/>
                <a:cs typeface="Arial"/>
              </a:rPr>
              <a:t>+7</a:t>
            </a:r>
            <a:r>
              <a:rPr sz="2000" b="1" spc="50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9800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009800"/>
                </a:solidFill>
                <a:latin typeface="Arial"/>
                <a:cs typeface="Arial"/>
              </a:rPr>
              <a:t>a</a:t>
            </a:r>
            <a:r>
              <a:rPr sz="2000" b="1" spc="-25" dirty="0">
                <a:solidFill>
                  <a:srgbClr val="009800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09800"/>
                </a:solidFill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52800" y="1"/>
            <a:ext cx="5191760" cy="554355"/>
          </a:xfrm>
          <a:custGeom>
            <a:avLst/>
            <a:gdLst/>
            <a:ahLst/>
            <a:cxnLst/>
            <a:rect l="l" t="t" r="r" b="b"/>
            <a:pathLst>
              <a:path w="5191759" h="554355">
                <a:moveTo>
                  <a:pt x="0" y="553974"/>
                </a:moveTo>
                <a:lnTo>
                  <a:pt x="5191140" y="553974"/>
                </a:lnTo>
                <a:lnTo>
                  <a:pt x="5191140" y="0"/>
                </a:lnTo>
                <a:lnTo>
                  <a:pt x="0" y="0"/>
                </a:lnTo>
                <a:lnTo>
                  <a:pt x="0" y="553974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31795" y="1"/>
            <a:ext cx="465328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0" spc="-25" dirty="0">
                <a:latin typeface="Arial"/>
                <a:cs typeface="Arial"/>
              </a:rPr>
              <a:t>Length</a:t>
            </a:r>
            <a:r>
              <a:rPr sz="4000" spc="130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o</a:t>
            </a:r>
            <a:r>
              <a:rPr sz="4000" spc="-15" dirty="0">
                <a:latin typeface="Arial"/>
                <a:cs typeface="Arial"/>
              </a:rPr>
              <a:t>f</a:t>
            </a:r>
            <a:r>
              <a:rPr sz="4000" spc="110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Arial"/>
                <a:cs typeface="Arial"/>
              </a:rPr>
              <a:t>pregna</a:t>
            </a:r>
            <a:r>
              <a:rPr sz="4000" spc="-40" dirty="0">
                <a:latin typeface="Arial"/>
                <a:cs typeface="Arial"/>
              </a:rPr>
              <a:t>n</a:t>
            </a:r>
            <a:r>
              <a:rPr sz="4000" spc="-20" dirty="0">
                <a:latin typeface="Arial"/>
                <a:cs typeface="Arial"/>
              </a:rPr>
              <a:t>cy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60554" y="1027124"/>
            <a:ext cx="8451850" cy="646430"/>
          </a:xfrm>
          <a:custGeom>
            <a:avLst/>
            <a:gdLst/>
            <a:ahLst/>
            <a:cxnLst/>
            <a:rect l="l" t="t" r="r" b="b"/>
            <a:pathLst>
              <a:path w="8451850" h="646430">
                <a:moveTo>
                  <a:pt x="0" y="646105"/>
                </a:moveTo>
                <a:lnTo>
                  <a:pt x="8451829" y="646105"/>
                </a:lnTo>
                <a:lnTo>
                  <a:pt x="8451829" y="0"/>
                </a:lnTo>
                <a:lnTo>
                  <a:pt x="0" y="0"/>
                </a:lnTo>
                <a:lnTo>
                  <a:pt x="0" y="6461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60554" y="1027124"/>
            <a:ext cx="8451850" cy="646430"/>
          </a:xfrm>
          <a:custGeom>
            <a:avLst/>
            <a:gdLst/>
            <a:ahLst/>
            <a:cxnLst/>
            <a:rect l="l" t="t" r="r" b="b"/>
            <a:pathLst>
              <a:path w="8451850" h="646430">
                <a:moveTo>
                  <a:pt x="0" y="646105"/>
                </a:moveTo>
                <a:lnTo>
                  <a:pt x="8451829" y="646105"/>
                </a:lnTo>
                <a:lnTo>
                  <a:pt x="8451829" y="0"/>
                </a:lnTo>
                <a:lnTo>
                  <a:pt x="0" y="0"/>
                </a:lnTo>
                <a:lnTo>
                  <a:pt x="0" y="646105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0166" y="1760525"/>
            <a:ext cx="288925" cy="916305"/>
          </a:xfrm>
          <a:custGeom>
            <a:avLst/>
            <a:gdLst/>
            <a:ahLst/>
            <a:cxnLst/>
            <a:rect l="l" t="t" r="r" b="b"/>
            <a:pathLst>
              <a:path w="288925" h="916305">
                <a:moveTo>
                  <a:pt x="0" y="915984"/>
                </a:moveTo>
                <a:lnTo>
                  <a:pt x="288929" y="915984"/>
                </a:lnTo>
                <a:lnTo>
                  <a:pt x="288929" y="0"/>
                </a:lnTo>
                <a:lnTo>
                  <a:pt x="0" y="0"/>
                </a:lnTo>
                <a:lnTo>
                  <a:pt x="0" y="915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90166" y="1760525"/>
            <a:ext cx="288925" cy="916305"/>
          </a:xfrm>
          <a:custGeom>
            <a:avLst/>
            <a:gdLst/>
            <a:ahLst/>
            <a:cxnLst/>
            <a:rect l="l" t="t" r="r" b="b"/>
            <a:pathLst>
              <a:path w="288925" h="916305">
                <a:moveTo>
                  <a:pt x="0" y="915984"/>
                </a:moveTo>
                <a:lnTo>
                  <a:pt x="288929" y="915984"/>
                </a:lnTo>
                <a:lnTo>
                  <a:pt x="288929" y="0"/>
                </a:lnTo>
                <a:lnTo>
                  <a:pt x="0" y="0"/>
                </a:lnTo>
                <a:lnTo>
                  <a:pt x="0" y="91598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3089" y="2811522"/>
            <a:ext cx="8469630" cy="923925"/>
          </a:xfrm>
          <a:custGeom>
            <a:avLst/>
            <a:gdLst/>
            <a:ahLst/>
            <a:cxnLst/>
            <a:rect l="l" t="t" r="r" b="b"/>
            <a:pathLst>
              <a:path w="8469630" h="923925">
                <a:moveTo>
                  <a:pt x="0" y="923924"/>
                </a:moveTo>
                <a:lnTo>
                  <a:pt x="8469264" y="923924"/>
                </a:lnTo>
                <a:lnTo>
                  <a:pt x="8469264" y="0"/>
                </a:lnTo>
                <a:lnTo>
                  <a:pt x="0" y="0"/>
                </a:lnTo>
                <a:lnTo>
                  <a:pt x="0" y="9239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43089" y="2811522"/>
            <a:ext cx="8469630" cy="923925"/>
          </a:xfrm>
          <a:custGeom>
            <a:avLst/>
            <a:gdLst/>
            <a:ahLst/>
            <a:cxnLst/>
            <a:rect l="l" t="t" r="r" b="b"/>
            <a:pathLst>
              <a:path w="8469630" h="923925">
                <a:moveTo>
                  <a:pt x="0" y="923924"/>
                </a:moveTo>
                <a:lnTo>
                  <a:pt x="8469264" y="923924"/>
                </a:lnTo>
                <a:lnTo>
                  <a:pt x="8469264" y="0"/>
                </a:lnTo>
                <a:lnTo>
                  <a:pt x="0" y="0"/>
                </a:lnTo>
                <a:lnTo>
                  <a:pt x="0" y="923924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17929" y="4590990"/>
            <a:ext cx="1287780" cy="370205"/>
          </a:xfrm>
          <a:custGeom>
            <a:avLst/>
            <a:gdLst/>
            <a:ahLst/>
            <a:cxnLst/>
            <a:rect l="l" t="t" r="r" b="b"/>
            <a:pathLst>
              <a:path w="1287779" h="370204">
                <a:moveTo>
                  <a:pt x="0" y="369880"/>
                </a:moveTo>
                <a:lnTo>
                  <a:pt x="1287517" y="369880"/>
                </a:lnTo>
                <a:lnTo>
                  <a:pt x="1287517" y="0"/>
                </a:lnTo>
                <a:lnTo>
                  <a:pt x="0" y="0"/>
                </a:lnTo>
                <a:lnTo>
                  <a:pt x="0" y="369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97048" y="4662351"/>
            <a:ext cx="11131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latin typeface="Arial"/>
                <a:cs typeface="Arial"/>
              </a:rPr>
              <a:t>pr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em</a:t>
            </a:r>
            <a:r>
              <a:rPr spc="-10" dirty="0">
                <a:latin typeface="Arial"/>
                <a:cs typeface="Arial"/>
              </a:rPr>
              <a:t>b</a:t>
            </a:r>
            <a:r>
              <a:rPr dirty="0">
                <a:latin typeface="Arial"/>
                <a:cs typeface="Arial"/>
              </a:rPr>
              <a:t>r</a:t>
            </a:r>
            <a:r>
              <a:rPr spc="-25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84876" y="4590990"/>
            <a:ext cx="1492250" cy="370205"/>
          </a:xfrm>
          <a:custGeom>
            <a:avLst/>
            <a:gdLst/>
            <a:ahLst/>
            <a:cxnLst/>
            <a:rect l="l" t="t" r="r" b="b"/>
            <a:pathLst>
              <a:path w="1492250" h="370204">
                <a:moveTo>
                  <a:pt x="0" y="369880"/>
                </a:moveTo>
                <a:lnTo>
                  <a:pt x="1492245" y="369880"/>
                </a:lnTo>
                <a:lnTo>
                  <a:pt x="1492245" y="0"/>
                </a:lnTo>
                <a:lnTo>
                  <a:pt x="0" y="0"/>
                </a:lnTo>
                <a:lnTo>
                  <a:pt x="0" y="369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64254" y="4662351"/>
            <a:ext cx="78359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latin typeface="Arial"/>
                <a:cs typeface="Arial"/>
              </a:rPr>
              <a:t>em</a:t>
            </a:r>
            <a:r>
              <a:rPr spc="-10" dirty="0">
                <a:latin typeface="Arial"/>
                <a:cs typeface="Arial"/>
              </a:rPr>
              <a:t>b</a:t>
            </a:r>
            <a:r>
              <a:rPr dirty="0">
                <a:latin typeface="Arial"/>
                <a:cs typeface="Arial"/>
              </a:rPr>
              <a:t>r</a:t>
            </a:r>
            <a:r>
              <a:rPr spc="-25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o</a:t>
            </a:r>
            <a:endParaRPr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99360" y="4590990"/>
            <a:ext cx="812800" cy="370205"/>
          </a:xfrm>
          <a:custGeom>
            <a:avLst/>
            <a:gdLst/>
            <a:ahLst/>
            <a:cxnLst/>
            <a:rect l="l" t="t" r="r" b="b"/>
            <a:pathLst>
              <a:path w="812800" h="370204">
                <a:moveTo>
                  <a:pt x="0" y="369880"/>
                </a:moveTo>
                <a:lnTo>
                  <a:pt x="812791" y="369880"/>
                </a:lnTo>
                <a:lnTo>
                  <a:pt x="812791" y="0"/>
                </a:lnTo>
                <a:lnTo>
                  <a:pt x="0" y="0"/>
                </a:lnTo>
                <a:lnTo>
                  <a:pt x="0" y="369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578983" y="4662351"/>
            <a:ext cx="52197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0" dirty="0">
                <a:latin typeface="Arial"/>
                <a:cs typeface="Arial"/>
              </a:rPr>
              <a:t>fetus</a:t>
            </a:r>
            <a:endParaRPr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44888" y="5354548"/>
            <a:ext cx="396430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20" dirty="0">
                <a:latin typeface="Arial"/>
                <a:cs typeface="Arial"/>
              </a:rPr>
              <a:t>Ca</a:t>
            </a:r>
            <a:r>
              <a:rPr sz="1600" spc="-10" dirty="0">
                <a:latin typeface="Arial"/>
                <a:cs typeface="Arial"/>
              </a:rPr>
              <a:t>lc</a:t>
            </a:r>
            <a:r>
              <a:rPr sz="1600" spc="-15" dirty="0">
                <a:latin typeface="Arial"/>
                <a:cs typeface="Arial"/>
              </a:rPr>
              <a:t>u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5" dirty="0">
                <a:latin typeface="Arial"/>
                <a:cs typeface="Arial"/>
              </a:rPr>
              <a:t>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f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expe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ted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dat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f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de</a:t>
            </a:r>
            <a:r>
              <a:rPr sz="1600" spc="-5" dirty="0">
                <a:latin typeface="Arial"/>
                <a:cs typeface="Arial"/>
              </a:rPr>
              <a:t>liv</a:t>
            </a:r>
            <a:r>
              <a:rPr sz="1600" spc="-15" dirty="0">
                <a:latin typeface="Arial"/>
                <a:cs typeface="Arial"/>
              </a:rPr>
              <a:t>er</a:t>
            </a:r>
            <a:r>
              <a:rPr sz="1600" spc="-35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917002" y="1046911"/>
          <a:ext cx="8305937" cy="62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1340"/>
                <a:gridCol w="724603"/>
                <a:gridCol w="3098120"/>
                <a:gridCol w="2741874"/>
              </a:tblGrid>
              <a:tr h="31496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Fertilization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CONCE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PT</a:t>
                      </a:r>
                      <a:r>
                        <a:rPr sz="1800" b="1" spc="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spc="-6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94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8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4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8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8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tabLst>
                          <a:tab pos="694055" algn="l"/>
                          <a:tab pos="1264920" algn="l"/>
                        </a:tabLst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969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28015" algn="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899639" y="2831517"/>
          <a:ext cx="8165789" cy="9046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0409"/>
                <a:gridCol w="3230091"/>
                <a:gridCol w="2805289"/>
              </a:tblGrid>
              <a:tr h="315027">
                <a:tc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50215" algn="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27466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833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2D75B6"/>
                          </a:solidFill>
                          <a:latin typeface="Arial"/>
                          <a:cs typeface="Arial"/>
                        </a:rPr>
                        <a:t>ME</a:t>
                      </a:r>
                      <a:r>
                        <a:rPr sz="1800" b="1" spc="-10" dirty="0">
                          <a:solidFill>
                            <a:srgbClr val="2D75B6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2D75B6"/>
                          </a:solidFill>
                          <a:latin typeface="Arial"/>
                          <a:cs typeface="Arial"/>
                        </a:rPr>
                        <a:t>STR</a:t>
                      </a:r>
                      <a:r>
                        <a:rPr sz="1800" b="1" spc="-15" dirty="0">
                          <a:solidFill>
                            <a:srgbClr val="2D75B6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800" b="1" spc="-55" dirty="0">
                          <a:solidFill>
                            <a:srgbClr val="2D75B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2D75B6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dirty="0">
                          <a:solidFill>
                            <a:srgbClr val="2D75B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60" dirty="0">
                          <a:solidFill>
                            <a:srgbClr val="2D75B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5" dirty="0">
                          <a:solidFill>
                            <a:srgbClr val="2D75B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2D75B6"/>
                          </a:solidFill>
                          <a:latin typeface="Arial"/>
                          <a:cs typeface="Arial"/>
                        </a:rPr>
                        <a:t>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229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3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eek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8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31493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nstruation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46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8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nar</a:t>
                      </a:r>
                      <a:r>
                        <a:rPr sz="18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mont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8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77727"/>
            <a:ext cx="8229600" cy="758643"/>
          </a:xfrm>
          <a:prstGeom prst="rect">
            <a:avLst/>
          </a:prstGeom>
        </p:spPr>
        <p:txBody>
          <a:bodyPr vert="horz" wrap="square" lIns="0" tIns="80746" rIns="0" bIns="0" rtlCol="0" anchor="ctr">
            <a:spAutoFit/>
          </a:bodyPr>
          <a:lstStyle/>
          <a:p>
            <a:pPr marL="2821305"/>
            <a:r>
              <a:rPr spc="-30" dirty="0"/>
              <a:t>R</a:t>
            </a:r>
            <a:r>
              <a:rPr spc="-35" dirty="0"/>
              <a:t>ul</a:t>
            </a:r>
            <a:r>
              <a:rPr dirty="0"/>
              <a:t>e</a:t>
            </a:r>
            <a:r>
              <a:rPr spc="-195" dirty="0">
                <a:latin typeface="Times New Roman"/>
                <a:cs typeface="Times New Roman"/>
              </a:rPr>
              <a:t> </a:t>
            </a:r>
            <a:r>
              <a:rPr spc="-30" dirty="0"/>
              <a:t>o</a:t>
            </a:r>
            <a:r>
              <a:rPr dirty="0"/>
              <a:t>f</a:t>
            </a:r>
            <a:r>
              <a:rPr spc="-175" dirty="0">
                <a:latin typeface="Times New Roman"/>
                <a:cs typeface="Times New Roman"/>
              </a:rPr>
              <a:t> </a:t>
            </a:r>
            <a:r>
              <a:rPr spc="-45" dirty="0"/>
              <a:t>H</a:t>
            </a:r>
            <a:r>
              <a:rPr spc="-35" dirty="0"/>
              <a:t>a</a:t>
            </a:r>
            <a:r>
              <a:rPr spc="-30" dirty="0"/>
              <a:t>ss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7251" y="1189757"/>
            <a:ext cx="675195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35" dirty="0">
                <a:latin typeface="Calibri"/>
                <a:cs typeface="Calibri"/>
              </a:rPr>
              <a:t>et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4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tus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ac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6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th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2263" y="2467771"/>
            <a:ext cx="916305" cy="328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650875" algn="l"/>
              </a:tabLst>
            </a:pPr>
            <a:r>
              <a:rPr sz="2400" dirty="0">
                <a:solidFill>
                  <a:srgbClr val="006D00"/>
                </a:solidFill>
                <a:latin typeface="Arial"/>
                <a:cs typeface="Arial"/>
              </a:rPr>
              <a:t>•	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3.</a:t>
            </a:r>
            <a:endParaRPr sz="2400">
              <a:latin typeface="Calibri"/>
              <a:cs typeface="Calibri"/>
            </a:endParaRPr>
          </a:p>
          <a:p>
            <a:pPr marL="12700">
              <a:spcBef>
                <a:spcPts val="420"/>
              </a:spcBef>
              <a:tabLst>
                <a:tab pos="650875" algn="l"/>
              </a:tabLst>
            </a:pP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•	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4.</a:t>
            </a:r>
            <a:endParaRPr sz="2400">
              <a:latin typeface="Calibri"/>
              <a:cs typeface="Calibri"/>
            </a:endParaRPr>
          </a:p>
          <a:p>
            <a:pPr marL="12700">
              <a:spcBef>
                <a:spcPts val="430"/>
              </a:spcBef>
              <a:tabLst>
                <a:tab pos="650875" algn="l"/>
              </a:tabLst>
            </a:pP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•	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5.</a:t>
            </a:r>
            <a:endParaRPr sz="2400">
              <a:latin typeface="Calibri"/>
              <a:cs typeface="Calibri"/>
            </a:endParaRPr>
          </a:p>
          <a:p>
            <a:pPr marL="12700">
              <a:spcBef>
                <a:spcPts val="420"/>
              </a:spcBef>
              <a:tabLst>
                <a:tab pos="650875" algn="l"/>
              </a:tabLst>
            </a:pPr>
            <a:r>
              <a:rPr sz="2400" dirty="0">
                <a:solidFill>
                  <a:srgbClr val="006D00"/>
                </a:solidFill>
                <a:latin typeface="Arial"/>
                <a:cs typeface="Arial"/>
              </a:rPr>
              <a:t>•	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6.</a:t>
            </a:r>
            <a:endParaRPr sz="2400">
              <a:latin typeface="Calibri"/>
              <a:cs typeface="Calibri"/>
            </a:endParaRPr>
          </a:p>
          <a:p>
            <a:pPr marL="12700">
              <a:spcBef>
                <a:spcPts val="420"/>
              </a:spcBef>
              <a:tabLst>
                <a:tab pos="650875" algn="l"/>
              </a:tabLst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•	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7.</a:t>
            </a:r>
            <a:endParaRPr sz="2400">
              <a:latin typeface="Calibri"/>
              <a:cs typeface="Calibri"/>
            </a:endParaRPr>
          </a:p>
          <a:p>
            <a:pPr marL="12700">
              <a:spcBef>
                <a:spcPts val="430"/>
              </a:spcBef>
              <a:tabLst>
                <a:tab pos="650875" algn="l"/>
              </a:tabLst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•	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8.</a:t>
            </a:r>
            <a:endParaRPr sz="2400">
              <a:latin typeface="Calibri"/>
              <a:cs typeface="Calibri"/>
            </a:endParaRPr>
          </a:p>
          <a:p>
            <a:pPr marL="12700">
              <a:spcBef>
                <a:spcPts val="420"/>
              </a:spcBef>
              <a:tabLst>
                <a:tab pos="650875" algn="l"/>
              </a:tabLst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•	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9.</a:t>
            </a:r>
            <a:endParaRPr sz="2400">
              <a:latin typeface="Calibri"/>
              <a:cs typeface="Calibri"/>
            </a:endParaRPr>
          </a:p>
          <a:p>
            <a:pPr marL="12700">
              <a:spcBef>
                <a:spcPts val="420"/>
              </a:spcBef>
              <a:tabLst>
                <a:tab pos="513715" algn="l"/>
              </a:tabLst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•	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6847" y="2471162"/>
            <a:ext cx="1391920" cy="1720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90"/>
            <a:r>
              <a:rPr sz="3600" b="1" spc="-15" baseline="-16203" dirty="0">
                <a:solidFill>
                  <a:srgbClr val="00AF50"/>
                </a:solidFill>
                <a:latin typeface="Calibri"/>
                <a:cs typeface="Calibri"/>
              </a:rPr>
              <a:t>3</a:t>
            </a:r>
            <a:r>
              <a:rPr sz="1600" b="1" spc="-10" dirty="0">
                <a:solidFill>
                  <a:srgbClr val="00AF50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  <a:p>
            <a:pPr marL="148590">
              <a:spcBef>
                <a:spcPts val="420"/>
              </a:spcBef>
            </a:pPr>
            <a:r>
              <a:rPr sz="3600" b="1" spc="-30" baseline="-16203" dirty="0">
                <a:solidFill>
                  <a:srgbClr val="00AF50"/>
                </a:solidFill>
                <a:latin typeface="Calibri"/>
                <a:cs typeface="Calibri"/>
              </a:rPr>
              <a:t>4</a:t>
            </a:r>
            <a:r>
              <a:rPr sz="1600" b="1" spc="-10" dirty="0">
                <a:solidFill>
                  <a:srgbClr val="00AF50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  <a:p>
            <a:pPr marL="148590">
              <a:spcBef>
                <a:spcPts val="430"/>
              </a:spcBef>
            </a:pPr>
            <a:r>
              <a:rPr sz="3600" b="1" spc="-30" baseline="-16203" dirty="0">
                <a:solidFill>
                  <a:srgbClr val="00AF50"/>
                </a:solidFill>
                <a:latin typeface="Calibri"/>
                <a:cs typeface="Calibri"/>
              </a:rPr>
              <a:t>5</a:t>
            </a:r>
            <a:r>
              <a:rPr sz="1600" b="1" spc="-10" dirty="0">
                <a:solidFill>
                  <a:srgbClr val="00AF50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  <a:p>
            <a:pPr marL="12700">
              <a:spcBef>
                <a:spcPts val="1140"/>
              </a:spcBef>
              <a:tabLst>
                <a:tab pos="596265" algn="l"/>
              </a:tabLst>
            </a:pP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6x5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600" b="1" spc="-15" dirty="0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sz="1600" b="1" u="heavy" spc="-5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1600" b="1" u="heavy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sz="1600" b="1" u="heavy" spc="-15" dirty="0">
                <a:solidFill>
                  <a:srgbClr val="0000FF"/>
                </a:solidFill>
                <a:latin typeface="Calibri"/>
                <a:cs typeface="Calibri"/>
              </a:rPr>
              <a:t>m.</a:t>
            </a:r>
            <a:r>
              <a:rPr sz="16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b="1" u="heavy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sz="1600" b="1" u="heavy" spc="-15" dirty="0">
                <a:solidFill>
                  <a:srgbClr val="0000FF"/>
                </a:solidFill>
                <a:latin typeface="Calibri"/>
                <a:cs typeface="Calibri"/>
              </a:rPr>
              <a:t> 5</a:t>
            </a:r>
            <a:r>
              <a:rPr sz="1600" b="1" spc="-5" dirty="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7505" y="2562984"/>
            <a:ext cx="225488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15" dirty="0">
                <a:solidFill>
                  <a:srgbClr val="00AF50"/>
                </a:solidFill>
                <a:latin typeface="Calibri"/>
                <a:cs typeface="Calibri"/>
              </a:rPr>
              <a:t>(</a:t>
            </a:r>
            <a:r>
              <a:rPr sz="1600" b="1" u="heavy" spc="-1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600" b="1" u="heavy" spc="-20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1600" b="1" u="heavy" spc="-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600" b="1" u="heavy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u="heavy" spc="-10" dirty="0">
                <a:solidFill>
                  <a:srgbClr val="00AF50"/>
                </a:solidFill>
                <a:latin typeface="Calibri"/>
                <a:cs typeface="Calibri"/>
              </a:rPr>
              <a:t>se</a:t>
            </a:r>
            <a:r>
              <a:rPr sz="1600" b="1" u="heavy" spc="-2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600" b="1" u="heavy" spc="-1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600" b="1" u="heavy" spc="-1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600" b="1" u="heavy" spc="-10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1600" b="1" u="heavy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u="heavy" spc="-15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1600" b="1" u="heavy" spc="-1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1600" b="1" u="heavy" spc="-30" dirty="0">
                <a:solidFill>
                  <a:srgbClr val="00AF50"/>
                </a:solidFill>
                <a:latin typeface="Calibri"/>
                <a:cs typeface="Calibri"/>
              </a:rPr>
              <a:t>w</a:t>
            </a:r>
            <a:r>
              <a:rPr sz="1600" b="1" u="heavy" spc="-15" dirty="0">
                <a:solidFill>
                  <a:srgbClr val="00AF50"/>
                </a:solidFill>
                <a:latin typeface="Calibri"/>
                <a:cs typeface="Calibri"/>
              </a:rPr>
              <a:t>er</a:t>
            </a:r>
            <a:r>
              <a:rPr sz="1600" b="1" u="heavy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u="heavy" spc="-10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1600" b="1" u="heavy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600" b="1" u="heavy" dirty="0">
                <a:solidFill>
                  <a:srgbClr val="00AF50"/>
                </a:solidFill>
                <a:latin typeface="Calibri"/>
                <a:cs typeface="Calibri"/>
              </a:rPr>
              <a:t>.</a:t>
            </a:r>
            <a:r>
              <a:rPr sz="1600" b="1" u="heavy" spc="-20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1600" b="1" u="heavy" spc="5" dirty="0">
                <a:solidFill>
                  <a:srgbClr val="00AF50"/>
                </a:solidFill>
                <a:latin typeface="Calibri"/>
                <a:cs typeface="Calibri"/>
              </a:rPr>
              <a:t>.</a:t>
            </a:r>
            <a:r>
              <a:rPr sz="1600" b="1" spc="-5" dirty="0">
                <a:solidFill>
                  <a:srgbClr val="00AF50"/>
                </a:solid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33133" y="1926514"/>
            <a:ext cx="980440" cy="905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390" algn="ctr"/>
            <a:r>
              <a:rPr b="1" spc="-5" dirty="0">
                <a:latin typeface="Arial"/>
                <a:cs typeface="Arial"/>
              </a:rPr>
              <a:t>C</a:t>
            </a:r>
            <a:r>
              <a:rPr b="1" spc="-10" dirty="0">
                <a:latin typeface="Arial"/>
                <a:cs typeface="Arial"/>
              </a:rPr>
              <a:t>R</a:t>
            </a:r>
            <a:r>
              <a:rPr b="1" dirty="0">
                <a:latin typeface="Arial"/>
                <a:cs typeface="Arial"/>
              </a:rPr>
              <a:t>L**</a:t>
            </a:r>
            <a:endParaRPr dirty="0">
              <a:latin typeface="Arial"/>
              <a:cs typeface="Arial"/>
            </a:endParaRPr>
          </a:p>
          <a:p>
            <a:pPr marL="198755" algn="ctr">
              <a:lnSpc>
                <a:spcPts val="2075"/>
              </a:lnSpc>
            </a:pPr>
            <a:r>
              <a:rPr dirty="0">
                <a:latin typeface="Arial"/>
                <a:cs typeface="Arial"/>
              </a:rPr>
              <a:t>(cm)</a:t>
            </a:r>
          </a:p>
          <a:p>
            <a:pPr marL="12700">
              <a:lnSpc>
                <a:spcPts val="2795"/>
              </a:lnSpc>
              <a:tabLst>
                <a:tab pos="369570" algn="l"/>
              </a:tabLst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=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9</a:t>
            </a:r>
            <a:r>
              <a:rPr sz="2400" b="1" spc="-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cm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31606" y="2905503"/>
            <a:ext cx="2821305" cy="3388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=</a:t>
            </a:r>
            <a:r>
              <a:rPr sz="2400" b="1" spc="-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16</a:t>
            </a:r>
            <a:r>
              <a:rPr sz="2400" b="1" spc="-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cm</a:t>
            </a:r>
            <a:endParaRPr sz="2400" dirty="0">
              <a:latin typeface="Calibri"/>
              <a:cs typeface="Calibri"/>
            </a:endParaRPr>
          </a:p>
          <a:p>
            <a:pPr marL="12700">
              <a:spcBef>
                <a:spcPts val="430"/>
              </a:spcBef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=</a:t>
            </a:r>
            <a:r>
              <a:rPr sz="2400" b="1" spc="-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25</a:t>
            </a:r>
            <a:r>
              <a:rPr sz="2400" b="1" spc="-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cm</a:t>
            </a:r>
            <a:endParaRPr sz="2400" dirty="0">
              <a:latin typeface="Calibri"/>
              <a:cs typeface="Calibri"/>
            </a:endParaRPr>
          </a:p>
          <a:p>
            <a:pPr marL="52069">
              <a:spcBef>
                <a:spcPts val="420"/>
              </a:spcBef>
            </a:pP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=</a:t>
            </a:r>
            <a:r>
              <a:rPr sz="240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30</a:t>
            </a:r>
            <a:r>
              <a:rPr sz="240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cm</a:t>
            </a:r>
            <a:endParaRPr sz="2400" dirty="0">
              <a:latin typeface="Calibri"/>
              <a:cs typeface="Calibri"/>
            </a:endParaRPr>
          </a:p>
          <a:p>
            <a:pPr marL="27940">
              <a:spcBef>
                <a:spcPts val="420"/>
              </a:spcBef>
            </a:pP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=</a:t>
            </a:r>
            <a:r>
              <a:rPr sz="24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5</a:t>
            </a:r>
            <a:r>
              <a:rPr sz="2400" b="1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cm</a:t>
            </a:r>
            <a:endParaRPr sz="2400" dirty="0">
              <a:latin typeface="Calibri"/>
              <a:cs typeface="Calibri"/>
            </a:endParaRPr>
          </a:p>
          <a:p>
            <a:pPr marL="27940">
              <a:spcBef>
                <a:spcPts val="430"/>
              </a:spcBef>
            </a:pP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=</a:t>
            </a:r>
            <a:r>
              <a:rPr sz="24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4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r>
              <a:rPr sz="2400" b="1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cm</a:t>
            </a:r>
            <a:endParaRPr sz="2400" dirty="0">
              <a:latin typeface="Calibri"/>
              <a:cs typeface="Calibri"/>
            </a:endParaRPr>
          </a:p>
          <a:p>
            <a:pPr marL="27940">
              <a:spcBef>
                <a:spcPts val="420"/>
              </a:spcBef>
            </a:pP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=</a:t>
            </a:r>
            <a:r>
              <a:rPr sz="24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4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5</a:t>
            </a:r>
            <a:r>
              <a:rPr sz="2400" b="1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cm</a:t>
            </a:r>
            <a:endParaRPr sz="2400" dirty="0">
              <a:latin typeface="Calibri"/>
              <a:cs typeface="Calibri"/>
            </a:endParaRPr>
          </a:p>
          <a:p>
            <a:pPr marL="45720">
              <a:spcBef>
                <a:spcPts val="420"/>
              </a:spcBef>
            </a:pP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=</a:t>
            </a:r>
            <a:r>
              <a:rPr sz="2400" b="1" spc="-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50</a:t>
            </a:r>
            <a:r>
              <a:rPr sz="240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cm</a:t>
            </a:r>
            <a:endParaRPr sz="2400" dirty="0">
              <a:latin typeface="Calibri"/>
              <a:cs typeface="Calibri"/>
            </a:endParaRPr>
          </a:p>
          <a:p>
            <a:pPr marL="26034">
              <a:spcBef>
                <a:spcPts val="1700"/>
              </a:spcBef>
            </a:pPr>
            <a:r>
              <a:rPr spc="-5" dirty="0">
                <a:latin typeface="Arial"/>
                <a:cs typeface="Arial"/>
              </a:rPr>
              <a:t>*</a:t>
            </a:r>
            <a:r>
              <a:rPr spc="-10" dirty="0">
                <a:latin typeface="Arial"/>
                <a:cs typeface="Arial"/>
              </a:rPr>
              <a:t>*</a:t>
            </a:r>
            <a:r>
              <a:rPr spc="-5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L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Arial"/>
                <a:cs typeface="Arial"/>
              </a:rPr>
              <a:t>=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cr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-40" dirty="0">
                <a:latin typeface="Arial"/>
                <a:cs typeface="Arial"/>
              </a:rPr>
              <a:t>w</a:t>
            </a:r>
            <a:r>
              <a:rPr spc="35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-rump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n</a:t>
            </a:r>
            <a:r>
              <a:rPr spc="-10" dirty="0">
                <a:latin typeface="Arial"/>
                <a:cs typeface="Arial"/>
              </a:rPr>
              <a:t>gth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90725" y="1711400"/>
            <a:ext cx="1123950" cy="553998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3050"/>
            <a:r>
              <a:rPr b="1" spc="-55" dirty="0">
                <a:latin typeface="Arial"/>
                <a:cs typeface="Arial"/>
              </a:rPr>
              <a:t>A</a:t>
            </a:r>
            <a:r>
              <a:rPr b="1" spc="-15" dirty="0">
                <a:latin typeface="Arial"/>
                <a:cs typeface="Arial"/>
              </a:rPr>
              <a:t>GE</a:t>
            </a:r>
            <a:endParaRPr>
              <a:latin typeface="Arial"/>
              <a:cs typeface="Arial"/>
            </a:endParaRPr>
          </a:p>
          <a:p>
            <a:pPr marL="252095"/>
            <a:r>
              <a:rPr spc="-10" dirty="0">
                <a:latin typeface="Arial"/>
                <a:cs typeface="Arial"/>
              </a:rPr>
              <a:t>(l.m.)*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86606" y="1855784"/>
            <a:ext cx="1073150" cy="646430"/>
          </a:xfrm>
          <a:custGeom>
            <a:avLst/>
            <a:gdLst/>
            <a:ahLst/>
            <a:cxnLst/>
            <a:rect l="l" t="t" r="r" b="b"/>
            <a:pathLst>
              <a:path w="1073150" h="646430">
                <a:moveTo>
                  <a:pt x="0" y="646105"/>
                </a:moveTo>
                <a:lnTo>
                  <a:pt x="1073158" y="646105"/>
                </a:lnTo>
                <a:lnTo>
                  <a:pt x="1073158" y="0"/>
                </a:lnTo>
                <a:lnTo>
                  <a:pt x="0" y="0"/>
                </a:lnTo>
                <a:lnTo>
                  <a:pt x="0" y="64610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76039" y="5972433"/>
            <a:ext cx="194881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latin typeface="Arial"/>
                <a:cs typeface="Arial"/>
              </a:rPr>
              <a:t>*</a:t>
            </a:r>
            <a:r>
              <a:rPr spc="-10" dirty="0">
                <a:latin typeface="Arial"/>
                <a:cs typeface="Arial"/>
              </a:rPr>
              <a:t>l.m.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Arial"/>
                <a:cs typeface="Arial"/>
              </a:rPr>
              <a:t>=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u</a:t>
            </a:r>
            <a:r>
              <a:rPr spc="-5" dirty="0">
                <a:latin typeface="Arial"/>
                <a:cs typeface="Arial"/>
              </a:rPr>
              <a:t>n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r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mo</a:t>
            </a:r>
            <a:r>
              <a:rPr spc="-10" dirty="0">
                <a:latin typeface="Arial"/>
                <a:cs typeface="Arial"/>
              </a:rPr>
              <a:t>nth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83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120" y="228580"/>
            <a:ext cx="8421278" cy="952312"/>
          </a:xfrm>
          <a:prstGeom prst="rect">
            <a:avLst/>
          </a:prstGeom>
        </p:spPr>
        <p:txBody>
          <a:bodyPr vert="horz" wrap="square" lIns="0" tIns="272542" rIns="0" bIns="0" rtlCol="0" anchor="ctr">
            <a:spAutoFit/>
          </a:bodyPr>
          <a:lstStyle/>
          <a:p>
            <a:pPr marL="1886585"/>
            <a:r>
              <a:rPr spc="-80" dirty="0">
                <a:solidFill>
                  <a:srgbClr val="2C1EE6"/>
                </a:solidFill>
              </a:rPr>
              <a:t>F</a:t>
            </a:r>
            <a:r>
              <a:rPr spc="-50" dirty="0">
                <a:solidFill>
                  <a:srgbClr val="2C1EE6"/>
                </a:solidFill>
              </a:rPr>
              <a:t>e</a:t>
            </a:r>
            <a:r>
              <a:rPr spc="-80" dirty="0">
                <a:solidFill>
                  <a:srgbClr val="2C1EE6"/>
                </a:solidFill>
              </a:rPr>
              <a:t>t</a:t>
            </a:r>
            <a:r>
              <a:rPr spc="-30" dirty="0">
                <a:solidFill>
                  <a:srgbClr val="2C1EE6"/>
                </a:solidFill>
              </a:rPr>
              <a:t>a</a:t>
            </a:r>
            <a:r>
              <a:rPr dirty="0">
                <a:solidFill>
                  <a:srgbClr val="2C1EE6"/>
                </a:solidFill>
              </a:rPr>
              <a:t>l</a:t>
            </a:r>
            <a:r>
              <a:rPr spc="-185" dirty="0">
                <a:solidFill>
                  <a:srgbClr val="2C1EE6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2C1EE6"/>
                </a:solidFill>
              </a:rPr>
              <a:t>po</a:t>
            </a:r>
            <a:r>
              <a:rPr spc="-25" dirty="0">
                <a:solidFill>
                  <a:srgbClr val="2C1EE6"/>
                </a:solidFill>
              </a:rPr>
              <a:t>si</a:t>
            </a:r>
            <a:r>
              <a:rPr spc="-20" dirty="0">
                <a:solidFill>
                  <a:srgbClr val="2C1EE6"/>
                </a:solidFill>
              </a:rPr>
              <a:t>t</a:t>
            </a:r>
            <a:r>
              <a:rPr spc="-25" dirty="0">
                <a:solidFill>
                  <a:srgbClr val="2C1EE6"/>
                </a:solidFill>
              </a:rPr>
              <a:t>i</a:t>
            </a:r>
            <a:r>
              <a:rPr spc="-55" dirty="0">
                <a:solidFill>
                  <a:srgbClr val="2C1EE6"/>
                </a:solidFill>
              </a:rPr>
              <a:t>o</a:t>
            </a:r>
            <a:r>
              <a:rPr dirty="0">
                <a:solidFill>
                  <a:srgbClr val="2C1EE6"/>
                </a:solidFill>
              </a:rPr>
              <a:t>n</a:t>
            </a:r>
            <a:r>
              <a:rPr spc="-204" dirty="0">
                <a:solidFill>
                  <a:srgbClr val="2C1EE6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2C1EE6"/>
                </a:solidFill>
              </a:rPr>
              <a:t>in</a:t>
            </a:r>
            <a:r>
              <a:rPr spc="-195" dirty="0">
                <a:solidFill>
                  <a:srgbClr val="2C1EE6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2C1EE6"/>
                </a:solidFill>
              </a:rPr>
              <a:t>u</a:t>
            </a:r>
            <a:r>
              <a:rPr spc="-65" dirty="0">
                <a:solidFill>
                  <a:srgbClr val="2C1EE6"/>
                </a:solidFill>
              </a:rPr>
              <a:t>t</a:t>
            </a:r>
            <a:r>
              <a:rPr spc="-30" dirty="0">
                <a:solidFill>
                  <a:srgbClr val="2C1EE6"/>
                </a:solidFill>
              </a:rPr>
              <a:t>e</a:t>
            </a:r>
            <a:r>
              <a:rPr spc="-114" dirty="0">
                <a:solidFill>
                  <a:srgbClr val="2C1EE6"/>
                </a:solidFill>
              </a:rPr>
              <a:t>r</a:t>
            </a:r>
            <a:r>
              <a:rPr dirty="0">
                <a:solidFill>
                  <a:srgbClr val="2C1EE6"/>
                </a:solidFill>
              </a:rPr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1519" y="1499743"/>
            <a:ext cx="7687945" cy="4932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2800" spc="-25" dirty="0">
                <a:latin typeface="Calibri"/>
                <a:cs typeface="Calibri"/>
              </a:rPr>
              <a:t>Dur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tus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amni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sa</a:t>
            </a:r>
            <a:r>
              <a:rPr sz="2800" spc="-10" dirty="0">
                <a:latin typeface="Calibri"/>
                <a:cs typeface="Calibri"/>
              </a:rPr>
              <a:t>c,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</a:t>
            </a:r>
            <a:r>
              <a:rPr sz="2800" spc="-15" dirty="0">
                <a:latin typeface="Calibri"/>
                <a:cs typeface="Calibri"/>
              </a:rPr>
              <a:t>ich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amni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Spac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sa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dec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eases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owth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40" dirty="0">
                <a:latin typeface="Calibri"/>
                <a:cs typeface="Calibri"/>
              </a:rPr>
              <a:t>e</a:t>
            </a:r>
            <a:r>
              <a:rPr sz="2800" spc="-6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tus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95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sma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possibl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um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especia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3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tr</a:t>
            </a:r>
            <a:r>
              <a:rPr sz="2800" spc="-20" dirty="0">
                <a:latin typeface="Calibri"/>
                <a:cs typeface="Calibri"/>
              </a:rPr>
              <a:t>ime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9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12700">
              <a:lnSpc>
                <a:spcPts val="3190"/>
              </a:lnSpc>
              <a:spcBef>
                <a:spcPts val="670"/>
              </a:spcBef>
            </a:pPr>
            <a:r>
              <a:rPr sz="2800" spc="-4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cha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ac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tus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eme</a:t>
            </a:r>
            <a:r>
              <a:rPr sz="2800" spc="-5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</a:pP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ll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35" dirty="0">
                <a:latin typeface="Calibri"/>
                <a:cs typeface="Calibri"/>
              </a:rPr>
              <a:t>et</a:t>
            </a:r>
            <a:r>
              <a:rPr sz="2800" spc="-20" dirty="0">
                <a:latin typeface="Calibri"/>
                <a:cs typeface="Calibri"/>
              </a:rPr>
              <a:t>erm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45" dirty="0">
                <a:latin typeface="Calibri"/>
                <a:cs typeface="Calibri"/>
              </a:rPr>
              <a:t>e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ery: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C1EE6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2C1EE6"/>
                </a:solidFill>
                <a:latin typeface="Calibri"/>
                <a:cs typeface="Calibri"/>
              </a:rPr>
              <a:t>it</a:t>
            </a:r>
            <a:r>
              <a:rPr sz="2800" spc="-30" dirty="0">
                <a:solidFill>
                  <a:srgbClr val="2C1EE6"/>
                </a:solidFill>
                <a:latin typeface="Calibri"/>
                <a:cs typeface="Calibri"/>
              </a:rPr>
              <a:t>u</a:t>
            </a:r>
            <a:r>
              <a:rPr sz="2800" spc="-15" dirty="0">
                <a:solidFill>
                  <a:srgbClr val="2C1EE6"/>
                </a:solidFill>
                <a:latin typeface="Calibri"/>
                <a:cs typeface="Calibri"/>
              </a:rPr>
              <a:t>s</a:t>
            </a:r>
            <a:endParaRPr sz="2800" dirty="0">
              <a:solidFill>
                <a:srgbClr val="2C1EE6"/>
              </a:solidFill>
              <a:latin typeface="Calibri"/>
              <a:cs typeface="Calibri"/>
            </a:endParaRPr>
          </a:p>
          <a:p>
            <a:pPr marL="241300" indent="-228600"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85" dirty="0">
                <a:solidFill>
                  <a:srgbClr val="2C1EE6"/>
                </a:solidFill>
                <a:latin typeface="Calibri"/>
                <a:cs typeface="Calibri"/>
              </a:rPr>
              <a:t>P</a:t>
            </a:r>
            <a:r>
              <a:rPr sz="2800" spc="-5" dirty="0">
                <a:solidFill>
                  <a:srgbClr val="2C1EE6"/>
                </a:solidFill>
                <a:latin typeface="Calibri"/>
                <a:cs typeface="Calibri"/>
              </a:rPr>
              <a:t>os</a:t>
            </a:r>
            <a:r>
              <a:rPr sz="2800" spc="-10" dirty="0">
                <a:solidFill>
                  <a:srgbClr val="2C1EE6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2C1EE6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2C1EE6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2C1EE6"/>
                </a:solidFill>
                <a:latin typeface="Calibri"/>
                <a:cs typeface="Calibri"/>
              </a:rPr>
              <a:t>o</a:t>
            </a:r>
            <a:endParaRPr sz="2800" dirty="0">
              <a:solidFill>
                <a:srgbClr val="2C1EE6"/>
              </a:solidFill>
              <a:latin typeface="Calibri"/>
              <a:cs typeface="Calibri"/>
            </a:endParaRPr>
          </a:p>
          <a:p>
            <a:pPr marL="241300" indent="-228600"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solidFill>
                  <a:srgbClr val="2C1EE6"/>
                </a:solidFill>
                <a:latin typeface="Calibri"/>
                <a:cs typeface="Calibri"/>
              </a:rPr>
              <a:t>Hab</a:t>
            </a:r>
            <a:r>
              <a:rPr sz="2800" spc="-10" dirty="0">
                <a:solidFill>
                  <a:srgbClr val="2C1EE6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2C1EE6"/>
                </a:solidFill>
                <a:latin typeface="Calibri"/>
                <a:cs typeface="Calibri"/>
              </a:rPr>
              <a:t>tus</a:t>
            </a:r>
            <a:endParaRPr sz="2800" dirty="0">
              <a:solidFill>
                <a:srgbClr val="2C1EE6"/>
              </a:solidFill>
              <a:latin typeface="Calibri"/>
              <a:cs typeface="Calibri"/>
            </a:endParaRPr>
          </a:p>
          <a:p>
            <a:pPr marL="241300" indent="-228600"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C1EE6"/>
                </a:solidFill>
                <a:latin typeface="Calibri"/>
                <a:cs typeface="Calibri"/>
              </a:rPr>
              <a:t>P</a:t>
            </a:r>
            <a:r>
              <a:rPr sz="2800" spc="-55" dirty="0">
                <a:solidFill>
                  <a:srgbClr val="2C1EE6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C1EE6"/>
                </a:solidFill>
                <a:latin typeface="Calibri"/>
                <a:cs typeface="Calibri"/>
              </a:rPr>
              <a:t>ese</a:t>
            </a:r>
            <a:r>
              <a:rPr sz="2800" spc="-50" dirty="0">
                <a:solidFill>
                  <a:srgbClr val="2C1EE6"/>
                </a:solidFill>
                <a:latin typeface="Calibri"/>
                <a:cs typeface="Calibri"/>
              </a:rPr>
              <a:t>nt</a:t>
            </a:r>
            <a:r>
              <a:rPr sz="2800" spc="-35" dirty="0">
                <a:solidFill>
                  <a:srgbClr val="2C1EE6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2C1EE6"/>
                </a:solidFill>
                <a:latin typeface="Calibri"/>
                <a:cs typeface="Calibri"/>
              </a:rPr>
              <a:t>tio</a:t>
            </a:r>
            <a:endParaRPr sz="2800" dirty="0">
              <a:solidFill>
                <a:srgbClr val="2C1EE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2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131" y="128489"/>
            <a:ext cx="6546915" cy="946413"/>
          </a:xfrm>
          <a:prstGeom prst="rect">
            <a:avLst/>
          </a:prstGeom>
        </p:spPr>
        <p:txBody>
          <a:bodyPr vert="horz" wrap="square" lIns="0" tIns="266700" rIns="0" bIns="0" rtlCol="0" anchor="ctr">
            <a:spAutoFit/>
          </a:bodyPr>
          <a:lstStyle/>
          <a:p>
            <a:pPr marL="3755390"/>
            <a:r>
              <a:rPr b="1" dirty="0">
                <a:latin typeface="Calibri"/>
                <a:cs typeface="Calibri"/>
              </a:rPr>
              <a:t>Si</a:t>
            </a:r>
            <a:r>
              <a:rPr b="1" spc="-20" dirty="0">
                <a:latin typeface="Calibri"/>
                <a:cs typeface="Calibri"/>
              </a:rPr>
              <a:t>t</a:t>
            </a:r>
            <a:r>
              <a:rPr b="1" dirty="0">
                <a:latin typeface="Calibri"/>
                <a:cs typeface="Calibri"/>
              </a:rPr>
              <a:t>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82262" y="1184778"/>
            <a:ext cx="8206740" cy="3749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255"/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el</a:t>
            </a:r>
            <a:r>
              <a:rPr sz="2800" b="1" spc="-45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: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lo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xis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f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f</a:t>
            </a:r>
            <a:r>
              <a:rPr sz="2800" b="1" spc="-4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tus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body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–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lo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xis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f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50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erus</a:t>
            </a:r>
            <a:endParaRPr sz="2800" dirty="0">
              <a:latin typeface="Calibri"/>
              <a:cs typeface="Calibri"/>
            </a:endParaRPr>
          </a:p>
          <a:p>
            <a:pPr>
              <a:spcBef>
                <a:spcPts val="8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41300" marR="2581275" indent="-228600">
              <a:lnSpc>
                <a:spcPts val="3020"/>
              </a:lnSpc>
              <a:buClr>
                <a:srgbClr val="944F71"/>
              </a:buClr>
              <a:buFont typeface="Arial"/>
              <a:buChar char="•"/>
              <a:tabLst>
                <a:tab pos="241300" algn="l"/>
              </a:tabLst>
            </a:pPr>
            <a:r>
              <a:rPr sz="2800" u="heavy" spc="-15" dirty="0">
                <a:solidFill>
                  <a:srgbClr val="2C1EE6"/>
                </a:solidFill>
                <a:latin typeface="Calibri Light"/>
                <a:cs typeface="Calibri Light"/>
              </a:rPr>
              <a:t>L</a:t>
            </a:r>
            <a:r>
              <a:rPr sz="2800" spc="-45" dirty="0">
                <a:solidFill>
                  <a:srgbClr val="2C1EE6"/>
                </a:solidFill>
                <a:latin typeface="Calibri Light"/>
                <a:cs typeface="Calibri Light"/>
              </a:rPr>
              <a:t>o</a:t>
            </a:r>
            <a:r>
              <a:rPr sz="2800" u="heavy" spc="-30" dirty="0">
                <a:solidFill>
                  <a:srgbClr val="2C1EE6"/>
                </a:solidFill>
                <a:latin typeface="Calibri Light"/>
                <a:cs typeface="Calibri Light"/>
              </a:rPr>
              <a:t>ng</a:t>
            </a:r>
            <a:r>
              <a:rPr sz="2800" u="heavy" spc="-10" dirty="0">
                <a:solidFill>
                  <a:srgbClr val="2C1EE6"/>
                </a:solidFill>
                <a:latin typeface="Calibri Light"/>
                <a:cs typeface="Calibri Light"/>
              </a:rPr>
              <a:t>i</a:t>
            </a:r>
            <a:r>
              <a:rPr sz="2800" u="heavy" spc="-35" dirty="0">
                <a:solidFill>
                  <a:srgbClr val="2C1EE6"/>
                </a:solidFill>
                <a:latin typeface="Calibri Light"/>
                <a:cs typeface="Calibri Light"/>
              </a:rPr>
              <a:t>t</a:t>
            </a:r>
            <a:r>
              <a:rPr sz="2800" u="heavy" spc="-55" dirty="0">
                <a:solidFill>
                  <a:srgbClr val="2C1EE6"/>
                </a:solidFill>
                <a:latin typeface="Calibri Light"/>
                <a:cs typeface="Calibri Light"/>
              </a:rPr>
              <a:t>u</a:t>
            </a:r>
            <a:r>
              <a:rPr sz="2800" u="heavy" spc="-40" dirty="0">
                <a:solidFill>
                  <a:srgbClr val="2C1EE6"/>
                </a:solidFill>
                <a:latin typeface="Calibri Light"/>
                <a:cs typeface="Calibri Light"/>
              </a:rPr>
              <a:t>d</a:t>
            </a:r>
            <a:r>
              <a:rPr sz="2800" u="heavy" spc="-10" dirty="0">
                <a:solidFill>
                  <a:srgbClr val="2C1EE6"/>
                </a:solidFill>
                <a:latin typeface="Calibri Light"/>
                <a:cs typeface="Calibri Light"/>
              </a:rPr>
              <a:t>i</a:t>
            </a:r>
            <a:r>
              <a:rPr sz="2800" u="heavy" spc="-45" dirty="0">
                <a:solidFill>
                  <a:srgbClr val="2C1EE6"/>
                </a:solidFill>
                <a:latin typeface="Calibri Light"/>
                <a:cs typeface="Calibri Light"/>
              </a:rPr>
              <a:t>n</a:t>
            </a:r>
            <a:r>
              <a:rPr sz="2800" u="heavy" spc="-50" dirty="0">
                <a:solidFill>
                  <a:srgbClr val="2C1EE6"/>
                </a:solidFill>
                <a:latin typeface="Calibri Light"/>
                <a:cs typeface="Calibri Light"/>
              </a:rPr>
              <a:t>a</a:t>
            </a:r>
            <a:r>
              <a:rPr sz="2800" u="heavy" spc="-10" dirty="0">
                <a:solidFill>
                  <a:srgbClr val="2C1EE6"/>
                </a:solidFill>
                <a:latin typeface="Calibri Light"/>
                <a:cs typeface="Calibri Light"/>
              </a:rPr>
              <a:t>l</a:t>
            </a:r>
            <a:r>
              <a:rPr sz="2800" u="heavy" spc="-60" dirty="0">
                <a:solidFill>
                  <a:srgbClr val="2C1EE6"/>
                </a:solidFill>
                <a:latin typeface="Calibri Light"/>
                <a:cs typeface="Calibri Light"/>
              </a:rPr>
              <a:t> </a:t>
            </a:r>
            <a:r>
              <a:rPr sz="2800" u="heavy" spc="-10" dirty="0">
                <a:solidFill>
                  <a:srgbClr val="2C1EE6"/>
                </a:solidFill>
                <a:latin typeface="Calibri Light"/>
                <a:cs typeface="Calibri Light"/>
              </a:rPr>
              <a:t>sit</a:t>
            </a:r>
            <a:r>
              <a:rPr sz="2800" u="heavy" spc="-45" dirty="0">
                <a:solidFill>
                  <a:srgbClr val="2C1EE6"/>
                </a:solidFill>
                <a:latin typeface="Calibri Light"/>
                <a:cs typeface="Calibri Light"/>
              </a:rPr>
              <a:t>u</a:t>
            </a:r>
            <a:r>
              <a:rPr sz="2800" u="heavy" spc="-15" dirty="0">
                <a:solidFill>
                  <a:srgbClr val="2C1EE6"/>
                </a:solidFill>
                <a:latin typeface="Calibri Light"/>
                <a:cs typeface="Calibri Light"/>
              </a:rPr>
              <a:t>s</a:t>
            </a:r>
            <a:r>
              <a:rPr sz="2800" u="heavy" spc="-70" dirty="0">
                <a:solidFill>
                  <a:srgbClr val="2C1EE6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(pa</a:t>
            </a:r>
            <a:r>
              <a:rPr sz="2800" spc="-70" dirty="0">
                <a:latin typeface="Calibri Light"/>
                <a:cs typeface="Calibri Light"/>
              </a:rPr>
              <a:t>r</a:t>
            </a:r>
            <a:r>
              <a:rPr sz="2800" spc="-10" dirty="0">
                <a:latin typeface="Calibri Light"/>
                <a:cs typeface="Calibri Light"/>
              </a:rPr>
              <a:t>alel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 Light"/>
                <a:cs typeface="Calibri Light"/>
              </a:rPr>
              <a:t>a</a:t>
            </a:r>
            <a:r>
              <a:rPr sz="2800" spc="-85" dirty="0">
                <a:latin typeface="Calibri Light"/>
                <a:cs typeface="Calibri Light"/>
              </a:rPr>
              <a:t>x</a:t>
            </a:r>
            <a:r>
              <a:rPr sz="2800" spc="-20" dirty="0">
                <a:latin typeface="Calibri Light"/>
                <a:cs typeface="Calibri Light"/>
              </a:rPr>
              <a:t>es</a:t>
            </a:r>
            <a:r>
              <a:rPr sz="2800" spc="-10" dirty="0">
                <a:latin typeface="Calibri Light"/>
                <a:cs typeface="Calibri Light"/>
              </a:rPr>
              <a:t>)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-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C1EE6"/>
                </a:solidFill>
                <a:latin typeface="Calibri Light"/>
                <a:cs typeface="Calibri Light"/>
              </a:rPr>
              <a:t>99%</a:t>
            </a:r>
            <a:r>
              <a:rPr sz="2800" spc="-15" dirty="0">
                <a:latin typeface="Calibri Light"/>
                <a:cs typeface="Calibri Light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C1EE6"/>
                </a:solidFill>
                <a:latin typeface="Calibri Light"/>
                <a:cs typeface="Calibri Light"/>
              </a:rPr>
              <a:t>b</a:t>
            </a:r>
            <a:r>
              <a:rPr sz="2800" spc="-15" dirty="0">
                <a:solidFill>
                  <a:srgbClr val="2C1EE6"/>
                </a:solidFill>
                <a:latin typeface="Calibri Light"/>
                <a:cs typeface="Calibri Light"/>
              </a:rPr>
              <a:t>y</a:t>
            </a:r>
            <a:r>
              <a:rPr sz="2800" spc="-65" dirty="0">
                <a:solidFill>
                  <a:srgbClr val="2C1EE6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C1EE6"/>
                </a:solidFill>
                <a:latin typeface="Calibri Light"/>
                <a:cs typeface="Calibri Light"/>
              </a:rPr>
              <a:t>head</a:t>
            </a:r>
            <a:r>
              <a:rPr sz="2800" spc="-70" dirty="0">
                <a:solidFill>
                  <a:srgbClr val="2C1EE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 Light"/>
                <a:cs typeface="Calibri Light"/>
              </a:rPr>
              <a:t>(</a:t>
            </a:r>
            <a:r>
              <a:rPr sz="2800" spc="-75" dirty="0">
                <a:latin typeface="Calibri Light"/>
                <a:cs typeface="Calibri Light"/>
              </a:rPr>
              <a:t>k</a:t>
            </a:r>
            <a:r>
              <a:rPr sz="2800" spc="-15" dirty="0">
                <a:latin typeface="Calibri Light"/>
                <a:cs typeface="Calibri Light"/>
              </a:rPr>
              <a:t>audal</a:t>
            </a:r>
            <a:r>
              <a:rPr sz="2800" spc="-20" dirty="0">
                <a:latin typeface="Calibri Light"/>
                <a:cs typeface="Calibri Light"/>
              </a:rPr>
              <a:t>l</a:t>
            </a:r>
            <a:r>
              <a:rPr sz="2800" spc="-15" dirty="0">
                <a:latin typeface="Calibri Light"/>
                <a:cs typeface="Calibri Light"/>
              </a:rPr>
              <a:t>y</a:t>
            </a:r>
            <a:r>
              <a:rPr sz="2800" spc="-15" dirty="0">
                <a:latin typeface="Calibri Light"/>
                <a:cs typeface="Calibri Light"/>
              </a:rPr>
              <a:t>)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 Light"/>
                <a:cs typeface="Calibri Light"/>
              </a:rPr>
              <a:t>b</a:t>
            </a:r>
            <a:r>
              <a:rPr sz="2800" spc="-15" dirty="0">
                <a:latin typeface="Calibri Light"/>
                <a:cs typeface="Calibri Light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pelvis</a:t>
            </a:r>
            <a:endParaRPr sz="2800" dirty="0">
              <a:latin typeface="Calibri Light"/>
              <a:cs typeface="Calibri Light"/>
            </a:endParaRPr>
          </a:p>
          <a:p>
            <a:pPr marL="241300" indent="-228600">
              <a:lnSpc>
                <a:spcPts val="3195"/>
              </a:lnSpc>
              <a:spcBef>
                <a:spcPts val="625"/>
              </a:spcBef>
              <a:buClr>
                <a:srgbClr val="944F71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u="sng" spc="-215" dirty="0">
                <a:latin typeface="Calibri Light"/>
                <a:cs typeface="Calibri Light"/>
              </a:rPr>
              <a:t>T</a:t>
            </a:r>
            <a:r>
              <a:rPr sz="2800" b="1" u="sng" spc="-75" dirty="0">
                <a:latin typeface="Calibri Light"/>
                <a:cs typeface="Calibri Light"/>
              </a:rPr>
              <a:t>r</a:t>
            </a:r>
            <a:r>
              <a:rPr sz="2800" b="1" u="sng" spc="-35" dirty="0">
                <a:latin typeface="Calibri Light"/>
                <a:cs typeface="Calibri Light"/>
              </a:rPr>
              <a:t>a</a:t>
            </a:r>
            <a:r>
              <a:rPr sz="2800" b="1" u="sng" spc="-40" dirty="0">
                <a:latin typeface="Calibri Light"/>
                <a:cs typeface="Calibri Light"/>
              </a:rPr>
              <a:t>n</a:t>
            </a:r>
            <a:r>
              <a:rPr sz="2800" b="1" u="sng" spc="-80" dirty="0">
                <a:latin typeface="Calibri Light"/>
                <a:cs typeface="Calibri Light"/>
              </a:rPr>
              <a:t>s</a:t>
            </a:r>
            <a:r>
              <a:rPr sz="2800" b="1" u="sng" spc="-70" dirty="0">
                <a:latin typeface="Calibri Light"/>
                <a:cs typeface="Calibri Light"/>
              </a:rPr>
              <a:t>v</a:t>
            </a:r>
            <a:r>
              <a:rPr sz="2800" b="1" u="sng" spc="-30" dirty="0">
                <a:latin typeface="Calibri Light"/>
                <a:cs typeface="Calibri Light"/>
              </a:rPr>
              <a:t>e</a:t>
            </a:r>
            <a:r>
              <a:rPr sz="2800" b="1" u="sng" spc="-85" dirty="0">
                <a:latin typeface="Calibri Light"/>
                <a:cs typeface="Calibri Light"/>
              </a:rPr>
              <a:t>r</a:t>
            </a:r>
            <a:r>
              <a:rPr sz="2800" b="1" u="sng" spc="-30" dirty="0">
                <a:latin typeface="Calibri Light"/>
                <a:cs typeface="Calibri Light"/>
              </a:rPr>
              <a:t>s</a:t>
            </a:r>
            <a:r>
              <a:rPr sz="2800" b="1" u="sng" spc="-50" dirty="0">
                <a:latin typeface="Calibri Light"/>
                <a:cs typeface="Calibri Light"/>
              </a:rPr>
              <a:t>a</a:t>
            </a:r>
            <a:r>
              <a:rPr sz="2800" b="1" u="sng" spc="-10" dirty="0">
                <a:latin typeface="Calibri Light"/>
                <a:cs typeface="Calibri Light"/>
              </a:rPr>
              <a:t>l</a:t>
            </a:r>
            <a:r>
              <a:rPr sz="2800" b="1" u="sng" spc="-110" dirty="0">
                <a:latin typeface="Times New Roman"/>
                <a:cs typeface="Times New Roman"/>
              </a:rPr>
              <a:t> </a:t>
            </a:r>
            <a:r>
              <a:rPr sz="2800" b="1" u="sng" spc="-10" dirty="0">
                <a:latin typeface="Calibri Light"/>
                <a:cs typeface="Calibri Light"/>
              </a:rPr>
              <a:t>si</a:t>
            </a:r>
            <a:r>
              <a:rPr sz="2800" b="1" u="sng" spc="-30" dirty="0">
                <a:latin typeface="Calibri Light"/>
                <a:cs typeface="Calibri Light"/>
              </a:rPr>
              <a:t>t</a:t>
            </a:r>
            <a:r>
              <a:rPr sz="2800" b="1" u="sng" spc="-40" dirty="0">
                <a:latin typeface="Calibri Light"/>
                <a:cs typeface="Calibri Light"/>
              </a:rPr>
              <a:t>u</a:t>
            </a:r>
            <a:r>
              <a:rPr sz="2800" b="1" u="sng" spc="-15" dirty="0">
                <a:latin typeface="Calibri Light"/>
                <a:cs typeface="Calibri Light"/>
              </a:rPr>
              <a:t>s</a:t>
            </a:r>
            <a:endParaRPr sz="2800" b="1" u="sng" dirty="0">
              <a:latin typeface="Calibri Light"/>
              <a:cs typeface="Calibri Light"/>
            </a:endParaRPr>
          </a:p>
          <a:p>
            <a:pPr marL="241300">
              <a:lnSpc>
                <a:spcPts val="3195"/>
              </a:lnSpc>
            </a:pPr>
            <a:r>
              <a:rPr sz="2800" spc="-15" dirty="0">
                <a:latin typeface="Calibri Light"/>
                <a:cs typeface="Calibri Light"/>
              </a:rPr>
              <a:t>(pe</a:t>
            </a:r>
            <a:r>
              <a:rPr sz="2800" spc="-25" dirty="0">
                <a:latin typeface="Calibri Light"/>
                <a:cs typeface="Calibri Light"/>
              </a:rPr>
              <a:t>r</a:t>
            </a:r>
            <a:r>
              <a:rPr sz="2800" spc="-15" dirty="0">
                <a:latin typeface="Calibri Light"/>
                <a:cs typeface="Calibri Light"/>
              </a:rPr>
              <a:t>pe</a:t>
            </a:r>
            <a:r>
              <a:rPr sz="2800" spc="-25" dirty="0">
                <a:latin typeface="Calibri Light"/>
                <a:cs typeface="Calibri Light"/>
              </a:rPr>
              <a:t>n</a:t>
            </a:r>
            <a:r>
              <a:rPr sz="2800" spc="-15" dirty="0">
                <a:latin typeface="Calibri Light"/>
                <a:cs typeface="Calibri Light"/>
              </a:rPr>
              <a:t>d</a:t>
            </a:r>
            <a:r>
              <a:rPr sz="2800" spc="-20" dirty="0">
                <a:latin typeface="Calibri Light"/>
                <a:cs typeface="Calibri Light"/>
              </a:rPr>
              <a:t>icul</a:t>
            </a:r>
            <a:r>
              <a:rPr sz="2800" spc="-15" dirty="0">
                <a:latin typeface="Calibri Light"/>
                <a:cs typeface="Calibri Light"/>
              </a:rPr>
              <a:t>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Calibri Light"/>
                <a:cs typeface="Calibri Light"/>
              </a:rPr>
              <a:t>a</a:t>
            </a:r>
            <a:r>
              <a:rPr sz="2800" spc="-70" dirty="0">
                <a:latin typeface="Calibri Light"/>
                <a:cs typeface="Calibri Light"/>
              </a:rPr>
              <a:t>x</a:t>
            </a:r>
            <a:r>
              <a:rPr sz="2800" spc="-20" dirty="0">
                <a:latin typeface="Calibri Light"/>
                <a:cs typeface="Calibri Light"/>
              </a:rPr>
              <a:t>e</a:t>
            </a:r>
            <a:r>
              <a:rPr sz="2800" spc="-25" dirty="0">
                <a:latin typeface="Calibri Light"/>
                <a:cs typeface="Calibri Light"/>
              </a:rPr>
              <a:t>s</a:t>
            </a:r>
            <a:r>
              <a:rPr sz="2800" spc="-10" dirty="0">
                <a:latin typeface="Calibri Light"/>
                <a:cs typeface="Calibri Light"/>
              </a:rPr>
              <a:t>)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-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 Light"/>
                <a:cs typeface="Calibri Light"/>
              </a:rPr>
              <a:t>1%</a:t>
            </a:r>
            <a:endParaRPr sz="2800" dirty="0">
              <a:latin typeface="Calibri Light"/>
              <a:cs typeface="Calibri Light"/>
            </a:endParaRPr>
          </a:p>
          <a:p>
            <a:pPr marL="241300" marR="4556760" indent="-228600" algn="just">
              <a:lnSpc>
                <a:spcPts val="3020"/>
              </a:lnSpc>
              <a:spcBef>
                <a:spcPts val="1045"/>
              </a:spcBef>
              <a:buClr>
                <a:srgbClr val="944F71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u="sng" spc="-40" dirty="0">
                <a:latin typeface="Calibri Light"/>
                <a:cs typeface="Calibri Light"/>
              </a:rPr>
              <a:t>O</a:t>
            </a:r>
            <a:r>
              <a:rPr sz="2800" b="1" u="sng" spc="-30" dirty="0">
                <a:latin typeface="Calibri Light"/>
                <a:cs typeface="Calibri Light"/>
              </a:rPr>
              <a:t>b</a:t>
            </a:r>
            <a:r>
              <a:rPr sz="2800" b="1" u="sng" spc="-10" dirty="0">
                <a:latin typeface="Calibri Light"/>
                <a:cs typeface="Calibri Light"/>
              </a:rPr>
              <a:t>li</a:t>
            </a:r>
            <a:r>
              <a:rPr sz="2800" b="1" u="sng" spc="-40" dirty="0">
                <a:latin typeface="Calibri Light"/>
                <a:cs typeface="Calibri Light"/>
              </a:rPr>
              <a:t>q</a:t>
            </a:r>
            <a:r>
              <a:rPr sz="2800" b="1" u="sng" spc="-55" dirty="0">
                <a:latin typeface="Calibri Light"/>
                <a:cs typeface="Calibri Light"/>
              </a:rPr>
              <a:t>u</a:t>
            </a:r>
            <a:r>
              <a:rPr sz="2800" b="1" u="sng" spc="-15" dirty="0">
                <a:latin typeface="Calibri Light"/>
                <a:cs typeface="Calibri Light"/>
              </a:rPr>
              <a:t>e</a:t>
            </a:r>
            <a:r>
              <a:rPr sz="2800" b="1" u="sng" spc="-125" dirty="0">
                <a:latin typeface="Times New Roman"/>
                <a:cs typeface="Times New Roman"/>
              </a:rPr>
              <a:t> </a:t>
            </a:r>
            <a:r>
              <a:rPr sz="2800" b="1" u="sng" spc="-10" dirty="0">
                <a:latin typeface="Calibri Light"/>
                <a:cs typeface="Calibri Light"/>
              </a:rPr>
              <a:t>si</a:t>
            </a:r>
            <a:r>
              <a:rPr sz="2800" b="1" u="sng" spc="-30" dirty="0">
                <a:latin typeface="Calibri Light"/>
                <a:cs typeface="Calibri Light"/>
              </a:rPr>
              <a:t>t</a:t>
            </a:r>
            <a:r>
              <a:rPr sz="2800" b="1" u="sng" spc="-40" dirty="0">
                <a:latin typeface="Calibri Light"/>
                <a:cs typeface="Calibri Light"/>
              </a:rPr>
              <a:t>u</a:t>
            </a:r>
            <a:r>
              <a:rPr sz="2800" b="1" u="sng" spc="-15" dirty="0">
                <a:latin typeface="Calibri Light"/>
                <a:cs typeface="Calibri Light"/>
              </a:rPr>
              <a:t>s</a:t>
            </a:r>
            <a:r>
              <a:rPr sz="2800" b="1" u="sng" spc="-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-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un</a:t>
            </a:r>
            <a:r>
              <a:rPr sz="2800" spc="-60" dirty="0">
                <a:latin typeface="Calibri Light"/>
                <a:cs typeface="Calibri Light"/>
              </a:rPr>
              <a:t>s</a:t>
            </a:r>
            <a:r>
              <a:rPr sz="2800" spc="-40" dirty="0">
                <a:latin typeface="Calibri Light"/>
                <a:cs typeface="Calibri Light"/>
              </a:rPr>
              <a:t>t</a:t>
            </a:r>
            <a:r>
              <a:rPr sz="2800" spc="-15" dirty="0">
                <a:latin typeface="Calibri Light"/>
                <a:cs typeface="Calibri Light"/>
              </a:rPr>
              <a:t>abl</a:t>
            </a:r>
            <a:r>
              <a:rPr sz="2800" spc="-20" dirty="0">
                <a:latin typeface="Calibri Light"/>
                <a:cs typeface="Calibri Light"/>
              </a:rPr>
              <a:t>e</a:t>
            </a:r>
            <a:r>
              <a:rPr sz="2800" spc="-10" dirty="0">
                <a:latin typeface="Calibri Light"/>
                <a:cs typeface="Calibri Light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 Light"/>
                <a:cs typeface="Calibri Light"/>
              </a:rPr>
              <a:t>mo</a:t>
            </a:r>
            <a:r>
              <a:rPr sz="2800" spc="-45" dirty="0">
                <a:latin typeface="Calibri Light"/>
                <a:cs typeface="Calibri Light"/>
              </a:rPr>
              <a:t>v</a:t>
            </a:r>
            <a:r>
              <a:rPr sz="2800" spc="-20" dirty="0">
                <a:latin typeface="Calibri Light"/>
                <a:cs typeface="Calibri Light"/>
              </a:rPr>
              <a:t>e</a:t>
            </a:r>
            <a:r>
              <a:rPr sz="2800" spc="-15" dirty="0">
                <a:latin typeface="Calibri Light"/>
                <a:cs typeface="Calibri Light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i</a:t>
            </a:r>
            <a:r>
              <a:rPr sz="2800" spc="-45" dirty="0">
                <a:latin typeface="Calibri Light"/>
                <a:cs typeface="Calibri Light"/>
              </a:rPr>
              <a:t>n</a:t>
            </a:r>
            <a:r>
              <a:rPr sz="2800" spc="-30" dirty="0">
                <a:latin typeface="Calibri Light"/>
                <a:cs typeface="Calibri Light"/>
              </a:rPr>
              <a:t>t</a:t>
            </a:r>
            <a:r>
              <a:rPr sz="2800" spc="-15" dirty="0">
                <a:latin typeface="Calibri Light"/>
                <a:cs typeface="Calibri Light"/>
              </a:rPr>
              <a:t>o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long</a:t>
            </a:r>
            <a:r>
              <a:rPr sz="2800" spc="-25" dirty="0">
                <a:latin typeface="Calibri Light"/>
                <a:cs typeface="Calibri Light"/>
              </a:rPr>
              <a:t>i</a:t>
            </a:r>
            <a:r>
              <a:rPr sz="2800" spc="-15" dirty="0">
                <a:latin typeface="Calibri Light"/>
                <a:cs typeface="Calibri Light"/>
              </a:rPr>
              <a:t>tudinal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t</a:t>
            </a:r>
            <a:r>
              <a:rPr sz="2800" spc="-75" dirty="0">
                <a:latin typeface="Calibri Light"/>
                <a:cs typeface="Calibri Light"/>
              </a:rPr>
              <a:t>r</a:t>
            </a:r>
            <a:r>
              <a:rPr sz="2800" spc="-15" dirty="0">
                <a:latin typeface="Calibri Light"/>
                <a:cs typeface="Calibri Light"/>
              </a:rPr>
              <a:t>an</a:t>
            </a:r>
            <a:r>
              <a:rPr sz="2800" spc="-70" dirty="0">
                <a:latin typeface="Calibri Light"/>
                <a:cs typeface="Calibri Light"/>
              </a:rPr>
              <a:t>s</a:t>
            </a:r>
            <a:r>
              <a:rPr sz="2800" spc="-35" dirty="0">
                <a:latin typeface="Calibri Light"/>
                <a:cs typeface="Calibri Light"/>
              </a:rPr>
              <a:t>v</a:t>
            </a:r>
            <a:r>
              <a:rPr sz="2800" spc="-20" dirty="0">
                <a:latin typeface="Calibri Light"/>
                <a:cs typeface="Calibri Light"/>
              </a:rPr>
              <a:t>e</a:t>
            </a:r>
            <a:r>
              <a:rPr sz="2800" spc="-80" dirty="0">
                <a:latin typeface="Calibri Light"/>
                <a:cs typeface="Calibri Light"/>
              </a:rPr>
              <a:t>r</a:t>
            </a:r>
            <a:r>
              <a:rPr sz="2800" spc="-10" dirty="0">
                <a:latin typeface="Calibri Light"/>
                <a:cs typeface="Calibri Light"/>
              </a:rPr>
              <a:t>sal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 Light"/>
                <a:cs typeface="Calibri Light"/>
              </a:rPr>
              <a:t>s</a:t>
            </a:r>
            <a:r>
              <a:rPr sz="2800" spc="-20" dirty="0">
                <a:latin typeface="Calibri Light"/>
                <a:cs typeface="Calibri Light"/>
              </a:rPr>
              <a:t>i</a:t>
            </a:r>
            <a:r>
              <a:rPr sz="2800" spc="-15" dirty="0">
                <a:latin typeface="Calibri Light"/>
                <a:cs typeface="Calibri Light"/>
              </a:rPr>
              <a:t>tus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2743279"/>
            <a:ext cx="4572000" cy="3935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03332" y="2736294"/>
            <a:ext cx="1195705" cy="6985"/>
          </a:xfrm>
          <a:custGeom>
            <a:avLst/>
            <a:gdLst/>
            <a:ahLst/>
            <a:cxnLst/>
            <a:rect l="l" t="t" r="r" b="b"/>
            <a:pathLst>
              <a:path w="1195705" h="6985">
                <a:moveTo>
                  <a:pt x="0" y="6370"/>
                </a:moveTo>
                <a:lnTo>
                  <a:pt x="1195446" y="0"/>
                </a:lnTo>
              </a:path>
            </a:pathLst>
          </a:custGeom>
          <a:ln w="38099">
            <a:solidFill>
              <a:srgbClr val="2C1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08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9575" y="1341517"/>
            <a:ext cx="4824343" cy="5516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22933" y="236367"/>
            <a:ext cx="6899909" cy="112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1915" algn="ctr"/>
            <a:r>
              <a:rPr sz="4400" b="1" spc="-80" dirty="0">
                <a:latin typeface="Calibri"/>
                <a:cs typeface="Calibri"/>
              </a:rPr>
              <a:t>P</a:t>
            </a:r>
            <a:r>
              <a:rPr sz="4400" b="1" dirty="0">
                <a:latin typeface="Calibri"/>
                <a:cs typeface="Calibri"/>
              </a:rPr>
              <a:t>os</a:t>
            </a:r>
            <a:r>
              <a:rPr sz="4400" b="1" spc="-20" dirty="0">
                <a:latin typeface="Calibri"/>
                <a:cs typeface="Calibri"/>
              </a:rPr>
              <a:t>i</a:t>
            </a:r>
            <a:r>
              <a:rPr sz="4400" b="1" dirty="0">
                <a:latin typeface="Calibri"/>
                <a:cs typeface="Calibri"/>
              </a:rPr>
              <a:t>tio</a:t>
            </a:r>
            <a:endParaRPr sz="4400">
              <a:latin typeface="Calibri"/>
              <a:cs typeface="Calibri"/>
            </a:endParaRPr>
          </a:p>
          <a:p>
            <a:pPr algn="ctr">
              <a:spcBef>
                <a:spcPts val="100"/>
              </a:spcBef>
            </a:pPr>
            <a:r>
              <a:rPr sz="2800" b="1" spc="-6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el</a:t>
            </a:r>
            <a:r>
              <a:rPr sz="2800" b="1" spc="-45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0" dirty="0">
                <a:latin typeface="Calibri"/>
                <a:cs typeface="Calibri"/>
              </a:rPr>
              <a:t>: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back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[</a:t>
            </a:r>
            <a:r>
              <a:rPr sz="2800" b="1" spc="-20" dirty="0">
                <a:latin typeface="Calibri"/>
                <a:cs typeface="Calibri"/>
              </a:rPr>
              <a:t>head</a:t>
            </a:r>
            <a:r>
              <a:rPr sz="2800" b="1" spc="-10" dirty="0">
                <a:latin typeface="Calibri"/>
                <a:cs typeface="Calibri"/>
              </a:rPr>
              <a:t>]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-10" dirty="0">
                <a:latin typeface="Calibri"/>
                <a:cs typeface="Calibri"/>
              </a:rPr>
              <a:t>f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60" dirty="0">
                <a:latin typeface="Calibri"/>
                <a:cs typeface="Calibri"/>
              </a:rPr>
              <a:t>f</a:t>
            </a:r>
            <a:r>
              <a:rPr sz="2800" b="1" spc="-4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tus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–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50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erin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ma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gi</a:t>
            </a:r>
            <a:r>
              <a:rPr sz="2800" b="1" spc="-1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8211" y="1864665"/>
            <a:ext cx="201739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dirty="0">
                <a:solidFill>
                  <a:srgbClr val="00AF50"/>
                </a:solidFill>
                <a:latin typeface="Arial"/>
                <a:cs typeface="Arial"/>
              </a:rPr>
              <a:t>S</a:t>
            </a:r>
            <a:r>
              <a:rPr b="1" spc="-10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b="1" spc="-20" dirty="0">
                <a:solidFill>
                  <a:srgbClr val="00AF50"/>
                </a:solidFill>
                <a:latin typeface="Arial"/>
                <a:cs typeface="Arial"/>
              </a:rPr>
              <a:t>con</a:t>
            </a:r>
            <a:r>
              <a:rPr b="1" spc="-15" dirty="0">
                <a:solidFill>
                  <a:srgbClr val="00AF50"/>
                </a:solidFill>
                <a:latin typeface="Arial"/>
                <a:cs typeface="Arial"/>
              </a:rPr>
              <a:t>d</a:t>
            </a:r>
            <a:r>
              <a:rPr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b="1" spc="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AF50"/>
                </a:solidFill>
                <a:latin typeface="Arial"/>
                <a:cs typeface="Arial"/>
              </a:rPr>
              <a:t>o</a:t>
            </a:r>
            <a:r>
              <a:rPr b="1" spc="-15" dirty="0">
                <a:solidFill>
                  <a:srgbClr val="00AF50"/>
                </a:solidFill>
                <a:latin typeface="Arial"/>
                <a:cs typeface="Arial"/>
              </a:rPr>
              <a:t>rdi</a:t>
            </a:r>
            <a:r>
              <a:rPr b="1" spc="-10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b="1" spc="-5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b="1" spc="-10" dirty="0">
                <a:solidFill>
                  <a:srgbClr val="00AF50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00AF50"/>
                </a:solidFill>
                <a:latin typeface="Arial"/>
                <a:cs typeface="Arial"/>
              </a:rPr>
              <a:t>y</a:t>
            </a:r>
            <a:endParaRPr>
              <a:latin typeface="Arial"/>
              <a:cs typeface="Arial"/>
            </a:endParaRPr>
          </a:p>
          <a:p>
            <a:pPr marL="12700"/>
            <a:r>
              <a:rPr spc="-10" dirty="0">
                <a:latin typeface="Arial"/>
                <a:cs typeface="Arial"/>
              </a:rPr>
              <a:t>to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th</a:t>
            </a:r>
            <a:r>
              <a:rPr dirty="0">
                <a:latin typeface="Arial"/>
                <a:cs typeface="Arial"/>
              </a:rPr>
              <a:t>e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rig</a:t>
            </a:r>
            <a:r>
              <a:rPr spc="-10"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t,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d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rsa</a:t>
            </a:r>
            <a:r>
              <a:rPr spc="-10"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ly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43839" y="1864665"/>
            <a:ext cx="201485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/>
            <a:r>
              <a:rPr b="1" spc="-1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b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b="1" spc="-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b="1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b="1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Arial"/>
                <a:cs typeface="Arial"/>
              </a:rPr>
              <a:t>le</a:t>
            </a:r>
            <a:r>
              <a:rPr b="1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b="1" spc="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00FF"/>
                </a:solidFill>
                <a:latin typeface="Arial"/>
                <a:cs typeface="Arial"/>
              </a:rPr>
              <a:t>ord</a:t>
            </a:r>
            <a:r>
              <a:rPr b="1" dirty="0">
                <a:solidFill>
                  <a:srgbClr val="0000FF"/>
                </a:solidFill>
                <a:latin typeface="Arial"/>
                <a:cs typeface="Arial"/>
              </a:rPr>
              <a:t>inary</a:t>
            </a:r>
            <a:endParaRPr>
              <a:latin typeface="Arial"/>
              <a:cs typeface="Arial"/>
            </a:endParaRPr>
          </a:p>
          <a:p>
            <a:pPr marL="12700"/>
            <a:r>
              <a:rPr spc="-10" dirty="0">
                <a:latin typeface="Arial"/>
                <a:cs typeface="Arial"/>
              </a:rPr>
              <a:t>to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Arial"/>
                <a:cs typeface="Arial"/>
              </a:rPr>
              <a:t>left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d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rsa</a:t>
            </a:r>
            <a:r>
              <a:rPr spc="-10"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ly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8210" y="4608502"/>
            <a:ext cx="23380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b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b="1" spc="-20" dirty="0">
                <a:solidFill>
                  <a:srgbClr val="0000FF"/>
                </a:solidFill>
                <a:latin typeface="Arial"/>
                <a:cs typeface="Arial"/>
              </a:rPr>
              <a:t>con</a:t>
            </a:r>
            <a:r>
              <a:rPr b="1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b="1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Arial"/>
                <a:cs typeface="Arial"/>
              </a:rPr>
              <a:t>le</a:t>
            </a:r>
            <a:r>
              <a:rPr b="1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b="1" spc="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00FF"/>
                </a:solidFill>
                <a:latin typeface="Arial"/>
                <a:cs typeface="Arial"/>
              </a:rPr>
              <a:t>ord</a:t>
            </a:r>
            <a:r>
              <a:rPr b="1" dirty="0">
                <a:solidFill>
                  <a:srgbClr val="0000FF"/>
                </a:solidFill>
                <a:latin typeface="Arial"/>
                <a:cs typeface="Arial"/>
              </a:rPr>
              <a:t>inary</a:t>
            </a:r>
            <a:endParaRPr>
              <a:latin typeface="Arial"/>
              <a:cs typeface="Arial"/>
            </a:endParaRPr>
          </a:p>
          <a:p>
            <a:pPr marL="12700"/>
            <a:r>
              <a:rPr spc="-10" dirty="0">
                <a:latin typeface="Arial"/>
                <a:cs typeface="Arial"/>
              </a:rPr>
              <a:t>to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th</a:t>
            </a:r>
            <a:r>
              <a:rPr dirty="0">
                <a:latin typeface="Arial"/>
                <a:cs typeface="Arial"/>
              </a:rPr>
              <a:t>e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rig</a:t>
            </a:r>
            <a:r>
              <a:rPr spc="-10"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t,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ve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tral</a:t>
            </a:r>
            <a:r>
              <a:rPr spc="-10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y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99430" y="4608502"/>
            <a:ext cx="202120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b="1" u="heavy" spc="-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b="1" u="heavy" spc="-2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b="1" u="heavy" spc="-15" dirty="0">
                <a:solidFill>
                  <a:srgbClr val="00AF50"/>
                </a:solidFill>
                <a:latin typeface="Arial"/>
                <a:cs typeface="Arial"/>
              </a:rPr>
              <a:t>F</a:t>
            </a:r>
            <a:r>
              <a:rPr b="1" u="heavy" dirty="0">
                <a:solidFill>
                  <a:srgbClr val="00AF50"/>
                </a:solidFill>
                <a:latin typeface="Arial"/>
                <a:cs typeface="Arial"/>
              </a:rPr>
              <a:t>i</a:t>
            </a:r>
            <a:r>
              <a:rPr b="1" u="heavy" spc="-5" dirty="0">
                <a:solidFill>
                  <a:srgbClr val="00AF50"/>
                </a:solidFill>
                <a:latin typeface="Arial"/>
                <a:cs typeface="Arial"/>
              </a:rPr>
              <a:t>r</a:t>
            </a:r>
            <a:r>
              <a:rPr b="1" u="heavy" spc="-10" dirty="0">
                <a:solidFill>
                  <a:srgbClr val="00AF50"/>
                </a:solidFill>
                <a:latin typeface="Arial"/>
                <a:cs typeface="Arial"/>
              </a:rPr>
              <a:t>s</a:t>
            </a:r>
            <a:r>
              <a:rPr b="1" u="heavy" dirty="0">
                <a:solidFill>
                  <a:srgbClr val="00AF50"/>
                </a:solidFill>
                <a:latin typeface="Arial"/>
                <a:cs typeface="Arial"/>
              </a:rPr>
              <a:t>t</a:t>
            </a:r>
            <a:r>
              <a:rPr b="1" u="heavy" spc="-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b="1" u="heavy" spc="-10" dirty="0">
                <a:solidFill>
                  <a:srgbClr val="00AF50"/>
                </a:solidFill>
                <a:latin typeface="Arial"/>
                <a:cs typeface="Arial"/>
              </a:rPr>
              <a:t>o</a:t>
            </a:r>
            <a:r>
              <a:rPr b="1" u="heavy" spc="-15" dirty="0">
                <a:solidFill>
                  <a:srgbClr val="00AF50"/>
                </a:solidFill>
                <a:latin typeface="Arial"/>
                <a:cs typeface="Arial"/>
              </a:rPr>
              <a:t>rdi</a:t>
            </a:r>
            <a:r>
              <a:rPr b="1" u="heavy" spc="-10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b="1" u="heavy" spc="-5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b="1" u="heavy" spc="-10" dirty="0">
                <a:solidFill>
                  <a:srgbClr val="00AF50"/>
                </a:solidFill>
                <a:latin typeface="Arial"/>
                <a:cs typeface="Arial"/>
              </a:rPr>
              <a:t>r</a:t>
            </a:r>
            <a:r>
              <a:rPr b="1" u="heavy" dirty="0">
                <a:solidFill>
                  <a:srgbClr val="00AF50"/>
                </a:solidFill>
                <a:latin typeface="Arial"/>
                <a:cs typeface="Arial"/>
              </a:rPr>
              <a:t>y</a:t>
            </a:r>
            <a:endParaRPr dirty="0">
              <a:latin typeface="Arial"/>
              <a:cs typeface="Arial"/>
            </a:endParaRPr>
          </a:p>
          <a:p>
            <a:pPr marL="92075"/>
            <a:r>
              <a:rPr dirty="0">
                <a:latin typeface="Arial"/>
                <a:cs typeface="Arial"/>
              </a:rPr>
              <a:t>to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Arial"/>
                <a:cs typeface="Arial"/>
              </a:rPr>
              <a:t>left</a:t>
            </a:r>
            <a:r>
              <a:rPr spc="-5" dirty="0">
                <a:latin typeface="Arial"/>
                <a:cs typeface="Arial"/>
              </a:rPr>
              <a:t>,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ve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tral</a:t>
            </a:r>
            <a:r>
              <a:rPr spc="-10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y</a:t>
            </a:r>
          </a:p>
        </p:txBody>
      </p:sp>
      <p:sp>
        <p:nvSpPr>
          <p:cNvPr id="8" name="object 8"/>
          <p:cNvSpPr/>
          <p:nvPr/>
        </p:nvSpPr>
        <p:spPr>
          <a:xfrm>
            <a:off x="5519684" y="3357493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1129721" y="1156656"/>
                </a:moveTo>
                <a:lnTo>
                  <a:pt x="1102735" y="1183645"/>
                </a:lnTo>
                <a:lnTo>
                  <a:pt x="1224015" y="1224031"/>
                </a:lnTo>
                <a:lnTo>
                  <a:pt x="1206084" y="1170178"/>
                </a:lnTo>
                <a:lnTo>
                  <a:pt x="1143243" y="1170178"/>
                </a:lnTo>
                <a:lnTo>
                  <a:pt x="1129721" y="1156656"/>
                </a:lnTo>
                <a:close/>
              </a:path>
              <a:path w="1224279" h="1224279">
                <a:moveTo>
                  <a:pt x="1156636" y="1129738"/>
                </a:moveTo>
                <a:lnTo>
                  <a:pt x="1129721" y="1156656"/>
                </a:lnTo>
                <a:lnTo>
                  <a:pt x="1143243" y="1170178"/>
                </a:lnTo>
                <a:lnTo>
                  <a:pt x="1170157" y="1143259"/>
                </a:lnTo>
                <a:lnTo>
                  <a:pt x="1156636" y="1129738"/>
                </a:lnTo>
                <a:close/>
              </a:path>
              <a:path w="1224279" h="1224279">
                <a:moveTo>
                  <a:pt x="1183629" y="1102741"/>
                </a:moveTo>
                <a:lnTo>
                  <a:pt x="1156636" y="1129738"/>
                </a:lnTo>
                <a:lnTo>
                  <a:pt x="1170157" y="1143259"/>
                </a:lnTo>
                <a:lnTo>
                  <a:pt x="1143243" y="1170178"/>
                </a:lnTo>
                <a:lnTo>
                  <a:pt x="1206084" y="1170178"/>
                </a:lnTo>
                <a:lnTo>
                  <a:pt x="1183629" y="1102741"/>
                </a:lnTo>
                <a:close/>
              </a:path>
              <a:path w="1224279" h="1224279">
                <a:moveTo>
                  <a:pt x="94350" y="67437"/>
                </a:moveTo>
                <a:lnTo>
                  <a:pt x="67436" y="94350"/>
                </a:lnTo>
                <a:lnTo>
                  <a:pt x="1129721" y="1156656"/>
                </a:lnTo>
                <a:lnTo>
                  <a:pt x="1156636" y="1129738"/>
                </a:lnTo>
                <a:lnTo>
                  <a:pt x="94350" y="67437"/>
                </a:lnTo>
                <a:close/>
              </a:path>
              <a:path w="1224279" h="1224279">
                <a:moveTo>
                  <a:pt x="0" y="0"/>
                </a:moveTo>
                <a:lnTo>
                  <a:pt x="40507" y="121279"/>
                </a:lnTo>
                <a:lnTo>
                  <a:pt x="67436" y="94350"/>
                </a:lnTo>
                <a:lnTo>
                  <a:pt x="53980" y="80893"/>
                </a:lnTo>
                <a:lnTo>
                  <a:pt x="80893" y="53980"/>
                </a:lnTo>
                <a:lnTo>
                  <a:pt x="107807" y="53980"/>
                </a:lnTo>
                <a:lnTo>
                  <a:pt x="121279" y="40507"/>
                </a:lnTo>
                <a:lnTo>
                  <a:pt x="0" y="0"/>
                </a:lnTo>
                <a:close/>
              </a:path>
              <a:path w="1224279" h="1224279">
                <a:moveTo>
                  <a:pt x="80893" y="53980"/>
                </a:moveTo>
                <a:lnTo>
                  <a:pt x="53980" y="80893"/>
                </a:lnTo>
                <a:lnTo>
                  <a:pt x="67436" y="94350"/>
                </a:lnTo>
                <a:lnTo>
                  <a:pt x="94350" y="67437"/>
                </a:lnTo>
                <a:lnTo>
                  <a:pt x="80893" y="53980"/>
                </a:lnTo>
                <a:close/>
              </a:path>
              <a:path w="1224279" h="1224279">
                <a:moveTo>
                  <a:pt x="107807" y="53980"/>
                </a:moveTo>
                <a:lnTo>
                  <a:pt x="80893" y="53980"/>
                </a:lnTo>
                <a:lnTo>
                  <a:pt x="94350" y="67437"/>
                </a:lnTo>
                <a:lnTo>
                  <a:pt x="107807" y="5398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91191" y="3357493"/>
            <a:ext cx="936625" cy="1224280"/>
          </a:xfrm>
          <a:custGeom>
            <a:avLst/>
            <a:gdLst/>
            <a:ahLst/>
            <a:cxnLst/>
            <a:rect l="l" t="t" r="r" b="b"/>
            <a:pathLst>
              <a:path w="936625" h="1224279">
                <a:moveTo>
                  <a:pt x="24109" y="1098550"/>
                </a:moveTo>
                <a:lnTo>
                  <a:pt x="0" y="1224031"/>
                </a:lnTo>
                <a:lnTo>
                  <a:pt x="114787" y="1168024"/>
                </a:lnTo>
                <a:lnTo>
                  <a:pt x="104344" y="1160023"/>
                </a:lnTo>
                <a:lnTo>
                  <a:pt x="72999" y="1160023"/>
                </a:lnTo>
                <a:lnTo>
                  <a:pt x="42793" y="1136782"/>
                </a:lnTo>
                <a:lnTo>
                  <a:pt x="54330" y="1121705"/>
                </a:lnTo>
                <a:lnTo>
                  <a:pt x="24109" y="1098550"/>
                </a:lnTo>
                <a:close/>
              </a:path>
              <a:path w="936625" h="1224279">
                <a:moveTo>
                  <a:pt x="54330" y="1121705"/>
                </a:moveTo>
                <a:lnTo>
                  <a:pt x="42793" y="1136782"/>
                </a:lnTo>
                <a:lnTo>
                  <a:pt x="72999" y="1160023"/>
                </a:lnTo>
                <a:lnTo>
                  <a:pt x="84583" y="1144883"/>
                </a:lnTo>
                <a:lnTo>
                  <a:pt x="54330" y="1121705"/>
                </a:lnTo>
                <a:close/>
              </a:path>
              <a:path w="936625" h="1224279">
                <a:moveTo>
                  <a:pt x="84583" y="1144883"/>
                </a:moveTo>
                <a:lnTo>
                  <a:pt x="72999" y="1160023"/>
                </a:lnTo>
                <a:lnTo>
                  <a:pt x="104344" y="1160023"/>
                </a:lnTo>
                <a:lnTo>
                  <a:pt x="84583" y="1144883"/>
                </a:lnTo>
                <a:close/>
              </a:path>
              <a:path w="936625" h="1224279">
                <a:moveTo>
                  <a:pt x="851999" y="79276"/>
                </a:moveTo>
                <a:lnTo>
                  <a:pt x="54330" y="1121705"/>
                </a:lnTo>
                <a:lnTo>
                  <a:pt x="84583" y="1144883"/>
                </a:lnTo>
                <a:lnTo>
                  <a:pt x="882222" y="102429"/>
                </a:lnTo>
                <a:lnTo>
                  <a:pt x="851999" y="79276"/>
                </a:lnTo>
                <a:close/>
              </a:path>
              <a:path w="936625" h="1224279">
                <a:moveTo>
                  <a:pt x="924295" y="64129"/>
                </a:moveTo>
                <a:lnTo>
                  <a:pt x="863589" y="64129"/>
                </a:lnTo>
                <a:lnTo>
                  <a:pt x="893825" y="87264"/>
                </a:lnTo>
                <a:lnTo>
                  <a:pt x="882222" y="102429"/>
                </a:lnTo>
                <a:lnTo>
                  <a:pt x="912479" y="125608"/>
                </a:lnTo>
                <a:lnTo>
                  <a:pt x="924295" y="64129"/>
                </a:lnTo>
                <a:close/>
              </a:path>
              <a:path w="936625" h="1224279">
                <a:moveTo>
                  <a:pt x="863589" y="64129"/>
                </a:moveTo>
                <a:lnTo>
                  <a:pt x="851999" y="79276"/>
                </a:lnTo>
                <a:lnTo>
                  <a:pt x="882222" y="102429"/>
                </a:lnTo>
                <a:lnTo>
                  <a:pt x="893825" y="87264"/>
                </a:lnTo>
                <a:lnTo>
                  <a:pt x="863589" y="64129"/>
                </a:lnTo>
                <a:close/>
              </a:path>
              <a:path w="936625" h="1224279">
                <a:moveTo>
                  <a:pt x="936619" y="0"/>
                </a:moveTo>
                <a:lnTo>
                  <a:pt x="821801" y="56144"/>
                </a:lnTo>
                <a:lnTo>
                  <a:pt x="851999" y="79276"/>
                </a:lnTo>
                <a:lnTo>
                  <a:pt x="863589" y="64129"/>
                </a:lnTo>
                <a:lnTo>
                  <a:pt x="924295" y="64129"/>
                </a:lnTo>
                <a:lnTo>
                  <a:pt x="93661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19571" y="2781361"/>
            <a:ext cx="431800" cy="360680"/>
          </a:xfrm>
          <a:custGeom>
            <a:avLst/>
            <a:gdLst/>
            <a:ahLst/>
            <a:cxnLst/>
            <a:rect l="l" t="t" r="r" b="b"/>
            <a:pathLst>
              <a:path w="431800" h="360680">
                <a:moveTo>
                  <a:pt x="0" y="360365"/>
                </a:moveTo>
                <a:lnTo>
                  <a:pt x="431804" y="360365"/>
                </a:lnTo>
                <a:lnTo>
                  <a:pt x="431804" y="0"/>
                </a:lnTo>
                <a:lnTo>
                  <a:pt x="0" y="0"/>
                </a:lnTo>
                <a:lnTo>
                  <a:pt x="0" y="360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48075" y="5373683"/>
            <a:ext cx="431800" cy="415925"/>
          </a:xfrm>
          <a:custGeom>
            <a:avLst/>
            <a:gdLst/>
            <a:ahLst/>
            <a:cxnLst/>
            <a:rect l="l" t="t" r="r" b="b"/>
            <a:pathLst>
              <a:path w="431800" h="415925">
                <a:moveTo>
                  <a:pt x="0" y="415933"/>
                </a:moveTo>
                <a:lnTo>
                  <a:pt x="431804" y="415933"/>
                </a:lnTo>
                <a:lnTo>
                  <a:pt x="431804" y="0"/>
                </a:lnTo>
                <a:lnTo>
                  <a:pt x="0" y="0"/>
                </a:lnTo>
                <a:lnTo>
                  <a:pt x="0" y="4159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108961" y="3938590"/>
            <a:ext cx="492125" cy="276999"/>
          </a:xfrm>
          <a:prstGeom prst="rect">
            <a:avLst/>
          </a:prstGeom>
          <a:ln w="3809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3025"/>
            <a:r>
              <a:rPr spc="-15" dirty="0">
                <a:latin typeface="Arial"/>
                <a:cs typeface="Arial"/>
              </a:rPr>
              <a:t>1st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19571" y="3943290"/>
            <a:ext cx="570230" cy="276999"/>
          </a:xfrm>
          <a:prstGeom prst="rect">
            <a:avLst/>
          </a:prstGeom>
          <a:ln w="3809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2390"/>
            <a:r>
              <a:rPr spc="-10" dirty="0">
                <a:latin typeface="Arial"/>
                <a:cs typeface="Arial"/>
              </a:rPr>
              <a:t>2nd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57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239" y="304897"/>
            <a:ext cx="10972800" cy="10259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905">
              <a:lnSpc>
                <a:spcPts val="4660"/>
              </a:lnSpc>
            </a:pPr>
            <a:r>
              <a:rPr sz="4000" b="1" spc="-20" dirty="0">
                <a:solidFill>
                  <a:srgbClr val="7030A0"/>
                </a:solidFill>
                <a:latin typeface="Calibri"/>
                <a:cs typeface="Calibri"/>
              </a:rPr>
              <a:t>Habi</a:t>
            </a:r>
            <a:r>
              <a:rPr sz="4000" b="1" spc="-30" dirty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sz="4000" b="1" spc="-20" dirty="0">
                <a:solidFill>
                  <a:srgbClr val="7030A0"/>
                </a:solidFill>
                <a:latin typeface="Calibri"/>
                <a:cs typeface="Calibri"/>
              </a:rPr>
              <a:t>us</a:t>
            </a:r>
            <a:endParaRPr sz="40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1905">
              <a:lnSpc>
                <a:spcPts val="3340"/>
              </a:lnSpc>
            </a:pPr>
            <a:r>
              <a:rPr sz="2900" b="1" spc="-40" dirty="0">
                <a:latin typeface="Calibri"/>
                <a:cs typeface="Calibri"/>
              </a:rPr>
              <a:t>r</a:t>
            </a:r>
            <a:r>
              <a:rPr sz="2900" b="1" spc="-5" dirty="0">
                <a:latin typeface="Calibri"/>
                <a:cs typeface="Calibri"/>
              </a:rPr>
              <a:t>el</a:t>
            </a:r>
            <a:r>
              <a:rPr sz="2900" b="1" spc="-35" dirty="0">
                <a:latin typeface="Calibri"/>
                <a:cs typeface="Calibri"/>
              </a:rPr>
              <a:t>a</a:t>
            </a:r>
            <a:r>
              <a:rPr sz="2900" b="1" dirty="0">
                <a:latin typeface="Calibri"/>
                <a:cs typeface="Calibri"/>
              </a:rPr>
              <a:t>tio</a:t>
            </a:r>
            <a:r>
              <a:rPr sz="2900" b="1" spc="-5" dirty="0">
                <a:latin typeface="Calibri"/>
                <a:cs typeface="Calibri"/>
              </a:rPr>
              <a:t>n</a:t>
            </a:r>
            <a:r>
              <a:rPr sz="2900" b="1" dirty="0">
                <a:latin typeface="Calibri"/>
                <a:cs typeface="Calibri"/>
              </a:rPr>
              <a:t>:</a:t>
            </a:r>
            <a:r>
              <a:rPr sz="2900" b="1" spc="-9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Calibri"/>
                <a:cs typeface="Calibri"/>
              </a:rPr>
              <a:t>parts</a:t>
            </a:r>
            <a:r>
              <a:rPr sz="2900" b="1" spc="-95" dirty="0">
                <a:latin typeface="Times New Roman"/>
                <a:cs typeface="Times New Roman"/>
              </a:rPr>
              <a:t> </a:t>
            </a:r>
            <a:r>
              <a:rPr sz="2900" b="1" spc="-5" dirty="0">
                <a:latin typeface="Calibri"/>
                <a:cs typeface="Calibri"/>
              </a:rPr>
              <a:t>o</a:t>
            </a:r>
            <a:r>
              <a:rPr sz="2900" b="1" dirty="0">
                <a:latin typeface="Calibri"/>
                <a:cs typeface="Calibri"/>
              </a:rPr>
              <a:t>f</a:t>
            </a:r>
            <a:r>
              <a:rPr sz="2900" b="1" spc="-75" dirty="0">
                <a:latin typeface="Times New Roman"/>
                <a:cs typeface="Times New Roman"/>
              </a:rPr>
              <a:t> </a:t>
            </a:r>
            <a:r>
              <a:rPr sz="2900" b="1" spc="-45" dirty="0">
                <a:latin typeface="Calibri"/>
                <a:cs typeface="Calibri"/>
              </a:rPr>
              <a:t>f</a:t>
            </a:r>
            <a:r>
              <a:rPr sz="2900" b="1" spc="-25" dirty="0">
                <a:latin typeface="Calibri"/>
                <a:cs typeface="Calibri"/>
              </a:rPr>
              <a:t>et</a:t>
            </a:r>
            <a:r>
              <a:rPr sz="2900" b="1" dirty="0">
                <a:latin typeface="Calibri"/>
                <a:cs typeface="Calibri"/>
              </a:rPr>
              <a:t>al</a:t>
            </a:r>
            <a:r>
              <a:rPr sz="2900" b="1" spc="-105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Calibri"/>
                <a:cs typeface="Calibri"/>
              </a:rPr>
              <a:t>body</a:t>
            </a:r>
            <a:r>
              <a:rPr sz="2900" b="1" spc="-100" dirty="0">
                <a:latin typeface="Times New Roman"/>
                <a:cs typeface="Times New Roman"/>
              </a:rPr>
              <a:t> </a:t>
            </a:r>
            <a:r>
              <a:rPr sz="2900" b="1" spc="-25" dirty="0">
                <a:latin typeface="Calibri"/>
                <a:cs typeface="Calibri"/>
              </a:rPr>
              <a:t>t</a:t>
            </a:r>
            <a:r>
              <a:rPr sz="2900" b="1" dirty="0">
                <a:latin typeface="Calibri"/>
                <a:cs typeface="Calibri"/>
              </a:rPr>
              <a:t>o</a:t>
            </a:r>
            <a:r>
              <a:rPr sz="2900" b="1" spc="-8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Calibri"/>
                <a:cs typeface="Calibri"/>
              </a:rPr>
              <a:t>one</a:t>
            </a:r>
            <a:r>
              <a:rPr sz="2900" b="1" spc="-9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Calibri"/>
                <a:cs typeface="Calibri"/>
              </a:rPr>
              <a:t>another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9794" y="1790688"/>
            <a:ext cx="5028565" cy="2405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buClr>
                <a:srgbClr val="944F71"/>
              </a:buClr>
              <a:buFont typeface="Arial"/>
              <a:buChar char="•"/>
              <a:tabLst>
                <a:tab pos="173990" algn="l"/>
                <a:tab pos="1367790" algn="l"/>
              </a:tabLst>
            </a:pPr>
            <a:r>
              <a:rPr sz="2600" b="1" u="heavy" spc="-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600" b="1" u="heavy" spc="-25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2600" b="1" u="heavy" spc="-5" dirty="0">
                <a:solidFill>
                  <a:srgbClr val="7030A0"/>
                </a:solidFill>
                <a:latin typeface="Calibri"/>
                <a:cs typeface="Calibri"/>
              </a:rPr>
              <a:t>egu</a:t>
            </a:r>
            <a:r>
              <a:rPr sz="2600" b="1" u="heavy" spc="-10" dirty="0">
                <a:solidFill>
                  <a:srgbClr val="7030A0"/>
                </a:solidFill>
                <a:latin typeface="Calibri"/>
                <a:cs typeface="Calibri"/>
              </a:rPr>
              <a:t>l</a:t>
            </a:r>
            <a:r>
              <a:rPr sz="2600" b="1" u="heavy" dirty="0">
                <a:solidFill>
                  <a:srgbClr val="7030A0"/>
                </a:solidFill>
                <a:latin typeface="Calibri"/>
                <a:cs typeface="Calibri"/>
              </a:rPr>
              <a:t>ar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libri"/>
                <a:cs typeface="Calibri"/>
              </a:rPr>
              <a:t>=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40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x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hea</a:t>
            </a:r>
            <a:r>
              <a:rPr sz="2600" dirty="0">
                <a:latin typeface="Calibri"/>
                <a:cs typeface="Calibri"/>
              </a:rPr>
              <a:t>d</a:t>
            </a:r>
            <a:r>
              <a:rPr sz="2600" spc="-10" dirty="0">
                <a:latin typeface="Calibri"/>
                <a:cs typeface="Calibri"/>
              </a:rPr>
              <a:t>,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chin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on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che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spc="5" dirty="0">
                <a:latin typeface="Calibri"/>
                <a:cs typeface="Calibri"/>
              </a:rPr>
              <a:t>t</a:t>
            </a:r>
            <a:r>
              <a:rPr sz="2600" spc="-10" dirty="0">
                <a:latin typeface="Calibri"/>
                <a:cs typeface="Calibri"/>
              </a:rPr>
              <a:t>,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lim</a:t>
            </a:r>
            <a:r>
              <a:rPr sz="2600" spc="-15" dirty="0">
                <a:latin typeface="Calibri"/>
                <a:cs typeface="Calibri"/>
              </a:rPr>
              <a:t>b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40" dirty="0">
                <a:latin typeface="Calibri"/>
                <a:cs typeface="Calibri"/>
              </a:rPr>
              <a:t>e</a:t>
            </a:r>
            <a:r>
              <a:rPr sz="2600" spc="-75" dirty="0">
                <a:latin typeface="Calibri"/>
                <a:cs typeface="Calibri"/>
              </a:rPr>
              <a:t>x</a:t>
            </a:r>
            <a:r>
              <a:rPr sz="2600" dirty="0">
                <a:latin typeface="Calibri"/>
                <a:cs typeface="Calibri"/>
              </a:rPr>
              <a:t>ed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all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jo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ts</a:t>
            </a:r>
            <a:r>
              <a:rPr sz="2600" spc="-10" dirty="0">
                <a:latin typeface="Calibri"/>
                <a:cs typeface="Calibri"/>
              </a:rPr>
              <a:t>,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uper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lim</a:t>
            </a:r>
            <a:r>
              <a:rPr sz="2600" spc="-20" dirty="0">
                <a:latin typeface="Calibri"/>
                <a:cs typeface="Calibri"/>
              </a:rPr>
              <a:t>b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c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osse</a:t>
            </a:r>
            <a:r>
              <a:rPr sz="2600" dirty="0">
                <a:latin typeface="Calibri"/>
                <a:cs typeface="Calibri"/>
              </a:rPr>
              <a:t>d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f</a:t>
            </a:r>
            <a:r>
              <a:rPr sz="2600" spc="-40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30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che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t,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spc="-30" dirty="0">
                <a:latin typeface="Calibri"/>
                <a:cs typeface="Calibri"/>
              </a:rPr>
              <a:t>w</a:t>
            </a:r>
            <a:r>
              <a:rPr sz="2600" dirty="0">
                <a:latin typeface="Calibri"/>
                <a:cs typeface="Calibri"/>
              </a:rPr>
              <a:t>er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lim</a:t>
            </a:r>
            <a:r>
              <a:rPr sz="2600" spc="-15" dirty="0">
                <a:latin typeface="Calibri"/>
                <a:cs typeface="Calibri"/>
              </a:rPr>
              <a:t>b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essed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abdo</a:t>
            </a:r>
            <a:r>
              <a:rPr sz="2600" spc="-15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en,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libri"/>
                <a:cs typeface="Calibri"/>
              </a:rPr>
              <a:t>f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tus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80" dirty="0">
                <a:latin typeface="Calibri"/>
                <a:cs typeface="Calibri"/>
              </a:rPr>
              <a:t>k</a:t>
            </a:r>
            <a:r>
              <a:rPr sz="2600" dirty="0">
                <a:latin typeface="Calibri"/>
                <a:cs typeface="Calibri"/>
              </a:rPr>
              <a:t>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dirty="0">
                <a:latin typeface="Calibri"/>
                <a:cs typeface="Calibri"/>
              </a:rPr>
              <a:t>p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sma</a:t>
            </a:r>
            <a:r>
              <a:rPr sz="2600" dirty="0">
                <a:latin typeface="Calibri"/>
                <a:cs typeface="Calibri"/>
              </a:rPr>
              <a:t>lle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poss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b</a:t>
            </a:r>
            <a:r>
              <a:rPr sz="2600" dirty="0">
                <a:latin typeface="Calibri"/>
                <a:cs typeface="Calibri"/>
              </a:rPr>
              <a:t>le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Calibri"/>
                <a:cs typeface="Calibri"/>
              </a:rPr>
              <a:t>v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5" dirty="0">
                <a:latin typeface="Calibri"/>
                <a:cs typeface="Calibri"/>
              </a:rPr>
              <a:t>ume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spcBef>
                <a:spcPts val="375"/>
              </a:spcBef>
              <a:buClr>
                <a:srgbClr val="944F71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solidFill>
                  <a:srgbClr val="7030A0"/>
                </a:solidFill>
                <a:latin typeface="Calibri"/>
                <a:cs typeface="Calibri"/>
              </a:rPr>
              <a:t>ir</a:t>
            </a:r>
            <a:r>
              <a:rPr sz="2600" b="1" spc="-35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2600" b="1" spc="-5" dirty="0">
                <a:solidFill>
                  <a:srgbClr val="7030A0"/>
                </a:solidFill>
                <a:latin typeface="Calibri"/>
                <a:cs typeface="Calibri"/>
              </a:rPr>
              <a:t>eg</a:t>
            </a:r>
            <a:r>
              <a:rPr sz="2600" b="1" spc="-10" dirty="0">
                <a:solidFill>
                  <a:srgbClr val="7030A0"/>
                </a:solidFill>
                <a:latin typeface="Calibri"/>
                <a:cs typeface="Calibri"/>
              </a:rPr>
              <a:t>u</a:t>
            </a:r>
            <a:r>
              <a:rPr sz="2600" b="1" dirty="0">
                <a:solidFill>
                  <a:srgbClr val="7030A0"/>
                </a:solidFill>
                <a:latin typeface="Calibri"/>
                <a:cs typeface="Calibri"/>
              </a:rPr>
              <a:t>l</a:t>
            </a:r>
            <a:r>
              <a:rPr sz="2600" b="1" spc="-10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2600" b="1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=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each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other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93058" y="2106161"/>
            <a:ext cx="2808222" cy="4179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7146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829734867"/>
              </p:ext>
            </p:extLst>
          </p:nvPr>
        </p:nvGraphicFramePr>
        <p:xfrm>
          <a:off x="5506309" y="1196753"/>
          <a:ext cx="5045568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Rastrový obrázek" r:id="rId3" imgW="4963218" imgH="5028571" progId="Paint.Picture">
                  <p:embed/>
                </p:oleObj>
              </mc:Choice>
              <mc:Fallback>
                <p:oleObj name="Rastrový obrázek" r:id="rId3" imgW="4963218" imgH="50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6309" y="1196753"/>
                        <a:ext cx="5045568" cy="5112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6168008" y="2789548"/>
            <a:ext cx="360040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89686" y="1844824"/>
            <a:ext cx="4354835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Parietal</a:t>
            </a:r>
            <a:r>
              <a:rPr lang="cs-CZ" sz="2400" dirty="0" smtClean="0"/>
              <a:t> </a:t>
            </a:r>
            <a:r>
              <a:rPr lang="cs-CZ" sz="2400" dirty="0" err="1"/>
              <a:t>layer</a:t>
            </a:r>
            <a:r>
              <a:rPr lang="cs-CZ" sz="2400" dirty="0"/>
              <a:t> = </a:t>
            </a:r>
          </a:p>
          <a:p>
            <a:r>
              <a:rPr lang="cs-CZ" sz="2400" b="1" dirty="0" err="1"/>
              <a:t>extraembryonic</a:t>
            </a:r>
            <a:r>
              <a:rPr lang="cs-CZ" sz="2400" b="1" dirty="0"/>
              <a:t> somatopleura </a:t>
            </a:r>
            <a:r>
              <a:rPr lang="cs-CZ" sz="2400" dirty="0"/>
              <a:t>+ </a:t>
            </a:r>
            <a:r>
              <a:rPr lang="cs-CZ" sz="2400" dirty="0" err="1"/>
              <a:t>cytotrophoblast</a:t>
            </a:r>
            <a:r>
              <a:rPr lang="cs-CZ" sz="2400" dirty="0"/>
              <a:t> – chorion </a:t>
            </a:r>
          </a:p>
          <a:p>
            <a:r>
              <a:rPr lang="cs-CZ" sz="2400" dirty="0"/>
              <a:t>+ </a:t>
            </a:r>
            <a:r>
              <a:rPr lang="cs-CZ" sz="2400" dirty="0" err="1"/>
              <a:t>amnionic</a:t>
            </a:r>
            <a:r>
              <a:rPr lang="cs-CZ" sz="2400" dirty="0"/>
              <a:t> </a:t>
            </a:r>
            <a:r>
              <a:rPr lang="cs-CZ" sz="2400" dirty="0" err="1"/>
              <a:t>ectoderm</a:t>
            </a:r>
            <a:r>
              <a:rPr lang="cs-CZ" sz="2400" dirty="0"/>
              <a:t> – amnion 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955193" y="3918678"/>
            <a:ext cx="3289328" cy="1938992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Visceral</a:t>
            </a:r>
            <a:r>
              <a:rPr lang="cs-CZ" sz="2400" dirty="0" smtClean="0"/>
              <a:t> </a:t>
            </a:r>
            <a:r>
              <a:rPr lang="cs-CZ" sz="2400" dirty="0" err="1"/>
              <a:t>layer</a:t>
            </a:r>
            <a:r>
              <a:rPr lang="cs-CZ" sz="2400" dirty="0"/>
              <a:t> = </a:t>
            </a:r>
          </a:p>
          <a:p>
            <a:r>
              <a:rPr lang="en-US" sz="2400" b="1" dirty="0"/>
              <a:t>extraembryonic </a:t>
            </a:r>
            <a:r>
              <a:rPr lang="en-US" sz="2400" b="1" dirty="0" err="1"/>
              <a:t>splanchnopleura</a:t>
            </a:r>
            <a:r>
              <a:rPr lang="en-US" sz="2400" b="1" dirty="0"/>
              <a:t> </a:t>
            </a:r>
            <a:r>
              <a:rPr lang="en-US" sz="2400" dirty="0"/>
              <a:t>is </a:t>
            </a:r>
            <a:r>
              <a:rPr lang="en-US" sz="2400" dirty="0" err="1"/>
              <a:t>mesoblast</a:t>
            </a:r>
            <a:r>
              <a:rPr lang="en-US" sz="2400" dirty="0"/>
              <a:t> of yolk sac </a:t>
            </a:r>
            <a:endParaRPr lang="cs-CZ" dirty="0"/>
          </a:p>
          <a:p>
            <a:r>
              <a:rPr lang="cs-CZ" sz="2400" dirty="0"/>
              <a:t>(</a:t>
            </a:r>
            <a:r>
              <a:rPr lang="cs-CZ" sz="2400" dirty="0" err="1"/>
              <a:t>Heuser‘s</a:t>
            </a:r>
            <a:r>
              <a:rPr lang="cs-CZ" sz="2400" dirty="0"/>
              <a:t> </a:t>
            </a:r>
            <a:r>
              <a:rPr lang="cs-CZ" sz="2400" dirty="0" err="1"/>
              <a:t>membrane</a:t>
            </a:r>
            <a:r>
              <a:rPr lang="cs-CZ" sz="2400" dirty="0"/>
              <a:t>) 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 rot="3183412">
            <a:off x="7091148" y="2890239"/>
            <a:ext cx="360040" cy="504056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652029" y="188641"/>
            <a:ext cx="3271473" cy="8309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extraembryonic</a:t>
            </a:r>
            <a:r>
              <a:rPr lang="cs-CZ" sz="2400" b="1" dirty="0" smtClean="0"/>
              <a:t> </a:t>
            </a:r>
            <a:r>
              <a:rPr lang="cs-CZ" sz="2400" b="1" dirty="0"/>
              <a:t>coelom </a:t>
            </a:r>
            <a:endParaRPr lang="cs-CZ" sz="2400" dirty="0"/>
          </a:p>
          <a:p>
            <a:r>
              <a:rPr lang="cs-CZ" sz="2400" b="1" dirty="0"/>
              <a:t>= </a:t>
            </a:r>
            <a:r>
              <a:rPr lang="cs-CZ" sz="2400" b="1" dirty="0" err="1"/>
              <a:t>chorionic</a:t>
            </a:r>
            <a:r>
              <a:rPr lang="cs-CZ" sz="2400" b="1" dirty="0"/>
              <a:t> </a:t>
            </a:r>
            <a:r>
              <a:rPr lang="cs-CZ" sz="2400" b="1" dirty="0" err="1"/>
              <a:t>cavity</a:t>
            </a:r>
            <a:r>
              <a:rPr lang="cs-CZ" sz="2400" b="1" dirty="0"/>
              <a:t> </a:t>
            </a:r>
            <a:endParaRPr lang="cs-CZ" sz="2400" dirty="0">
              <a:solidFill>
                <a:prstClr val="black"/>
              </a:solidFill>
            </a:endParaRPr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8760296" y="834972"/>
            <a:ext cx="0" cy="3617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9552384" y="845571"/>
            <a:ext cx="37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prstClr val="black"/>
                </a:solidFill>
              </a:rPr>
              <a:t>žv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3690" y="188641"/>
            <a:ext cx="48826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/>
              <a:t>Extraembryonic</a:t>
            </a:r>
            <a:r>
              <a:rPr lang="cs-CZ" sz="3200" b="1" dirty="0" smtClean="0"/>
              <a:t> </a:t>
            </a:r>
            <a:r>
              <a:rPr lang="cs-CZ" sz="3200" b="1" dirty="0"/>
              <a:t>mesoderm </a:t>
            </a:r>
            <a:endParaRPr lang="cs-CZ" sz="3200" dirty="0"/>
          </a:p>
          <a:p>
            <a:r>
              <a:rPr lang="cs-CZ" sz="3200" b="1" dirty="0" err="1"/>
              <a:t>Extraembryonic</a:t>
            </a:r>
            <a:r>
              <a:rPr lang="cs-CZ" sz="3200" b="1" dirty="0"/>
              <a:t> coelom </a:t>
            </a:r>
            <a:endParaRPr lang="cs-CZ" sz="3200" dirty="0">
              <a:solidFill>
                <a:prstClr val="black"/>
              </a:solidFill>
            </a:endParaRPr>
          </a:p>
        </p:txBody>
      </p:sp>
      <p:cxnSp>
        <p:nvCxnSpPr>
          <p:cNvPr id="16" name="Přímá spojnice 15"/>
          <p:cNvCxnSpPr>
            <a:stCxn id="9" idx="2"/>
          </p:cNvCxnSpPr>
          <p:nvPr/>
        </p:nvCxnSpPr>
        <p:spPr>
          <a:xfrm flipH="1">
            <a:off x="5244521" y="3293742"/>
            <a:ext cx="1825218" cy="1287387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stCxn id="5" idx="1"/>
            <a:endCxn id="6" idx="3"/>
          </p:cNvCxnSpPr>
          <p:nvPr/>
        </p:nvCxnSpPr>
        <p:spPr>
          <a:xfrm flipH="1" flipV="1">
            <a:off x="5244521" y="2629654"/>
            <a:ext cx="923487" cy="4839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1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3882" y="248160"/>
            <a:ext cx="6320155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5155"/>
              </a:lnSpc>
            </a:pPr>
            <a:r>
              <a:rPr sz="4400" b="1" spc="-5" dirty="0">
                <a:latin typeface="Calibri"/>
                <a:cs typeface="Calibri"/>
              </a:rPr>
              <a:t>P</a:t>
            </a:r>
            <a:r>
              <a:rPr sz="4400" b="1" spc="-105" dirty="0">
                <a:latin typeface="Calibri"/>
                <a:cs typeface="Calibri"/>
              </a:rPr>
              <a:t>r</a:t>
            </a:r>
            <a:r>
              <a:rPr sz="4400" b="1" dirty="0">
                <a:latin typeface="Calibri"/>
                <a:cs typeface="Calibri"/>
              </a:rPr>
              <a:t>aese</a:t>
            </a:r>
            <a:r>
              <a:rPr sz="4400" b="1" spc="-45" dirty="0">
                <a:latin typeface="Calibri"/>
                <a:cs typeface="Calibri"/>
              </a:rPr>
              <a:t>n</a:t>
            </a:r>
            <a:r>
              <a:rPr sz="4400" b="1" spc="-75" dirty="0">
                <a:latin typeface="Calibri"/>
                <a:cs typeface="Calibri"/>
              </a:rPr>
              <a:t>t</a:t>
            </a:r>
            <a:r>
              <a:rPr sz="4400" b="1" spc="-40" dirty="0">
                <a:latin typeface="Calibri"/>
                <a:cs typeface="Calibri"/>
              </a:rPr>
              <a:t>a</a:t>
            </a:r>
            <a:r>
              <a:rPr sz="4400" b="1" spc="-20" dirty="0">
                <a:latin typeface="Calibri"/>
                <a:cs typeface="Calibri"/>
              </a:rPr>
              <a:t>tio</a:t>
            </a:r>
            <a:endParaRPr sz="4400" dirty="0">
              <a:latin typeface="Calibri"/>
              <a:cs typeface="Calibri"/>
            </a:endParaRPr>
          </a:p>
          <a:p>
            <a:pPr algn="ctr">
              <a:lnSpc>
                <a:spcPts val="3354"/>
              </a:lnSpc>
            </a:pPr>
            <a:r>
              <a:rPr sz="2900" b="1" spc="-40" dirty="0">
                <a:latin typeface="Calibri"/>
                <a:cs typeface="Calibri"/>
              </a:rPr>
              <a:t>r</a:t>
            </a:r>
            <a:r>
              <a:rPr sz="2900" b="1" spc="-5" dirty="0">
                <a:latin typeface="Calibri"/>
                <a:cs typeface="Calibri"/>
              </a:rPr>
              <a:t>el</a:t>
            </a:r>
            <a:r>
              <a:rPr sz="2900" b="1" spc="-35" dirty="0">
                <a:latin typeface="Calibri"/>
                <a:cs typeface="Calibri"/>
              </a:rPr>
              <a:t>a</a:t>
            </a:r>
            <a:r>
              <a:rPr sz="2900" b="1" dirty="0">
                <a:latin typeface="Calibri"/>
                <a:cs typeface="Calibri"/>
              </a:rPr>
              <a:t>ti</a:t>
            </a:r>
            <a:r>
              <a:rPr sz="2900" b="1" spc="-15" dirty="0">
                <a:latin typeface="Calibri"/>
                <a:cs typeface="Calibri"/>
              </a:rPr>
              <a:t>o</a:t>
            </a:r>
            <a:r>
              <a:rPr sz="2900" b="1" dirty="0">
                <a:latin typeface="Calibri"/>
                <a:cs typeface="Calibri"/>
              </a:rPr>
              <a:t>n:</a:t>
            </a:r>
            <a:r>
              <a:rPr sz="2900" b="1" spc="-9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Calibri"/>
                <a:cs typeface="Calibri"/>
              </a:rPr>
              <a:t>part</a:t>
            </a:r>
            <a:r>
              <a:rPr sz="2900" b="1" spc="-100" dirty="0">
                <a:latin typeface="Times New Roman"/>
                <a:cs typeface="Times New Roman"/>
              </a:rPr>
              <a:t> </a:t>
            </a:r>
            <a:r>
              <a:rPr sz="2900" b="1" spc="-5" dirty="0">
                <a:latin typeface="Calibri"/>
                <a:cs typeface="Calibri"/>
              </a:rPr>
              <a:t>o</a:t>
            </a:r>
            <a:r>
              <a:rPr sz="2900" b="1" dirty="0">
                <a:latin typeface="Calibri"/>
                <a:cs typeface="Calibri"/>
              </a:rPr>
              <a:t>f</a:t>
            </a:r>
            <a:r>
              <a:rPr sz="2900" b="1" spc="-75" dirty="0">
                <a:latin typeface="Times New Roman"/>
                <a:cs typeface="Times New Roman"/>
              </a:rPr>
              <a:t> </a:t>
            </a:r>
            <a:r>
              <a:rPr sz="2900" b="1" spc="-45" dirty="0">
                <a:latin typeface="Calibri"/>
                <a:cs typeface="Calibri"/>
              </a:rPr>
              <a:t>f</a:t>
            </a:r>
            <a:r>
              <a:rPr sz="2900" b="1" spc="-25" dirty="0">
                <a:latin typeface="Calibri"/>
                <a:cs typeface="Calibri"/>
              </a:rPr>
              <a:t>et</a:t>
            </a:r>
            <a:r>
              <a:rPr sz="2900" b="1" dirty="0">
                <a:latin typeface="Calibri"/>
                <a:cs typeface="Calibri"/>
              </a:rPr>
              <a:t>al</a:t>
            </a:r>
            <a:r>
              <a:rPr sz="2900" b="1" spc="-105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Calibri"/>
                <a:cs typeface="Calibri"/>
              </a:rPr>
              <a:t>body</a:t>
            </a:r>
            <a:r>
              <a:rPr sz="2900" b="1" spc="-105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Calibri"/>
                <a:cs typeface="Calibri"/>
              </a:rPr>
              <a:t>–</a:t>
            </a:r>
            <a:r>
              <a:rPr sz="2900" b="1" spc="-5" dirty="0">
                <a:latin typeface="Calibri"/>
                <a:cs typeface="Calibri"/>
              </a:rPr>
              <a:t> </a:t>
            </a:r>
            <a:r>
              <a:rPr sz="2900" b="1" dirty="0">
                <a:latin typeface="Calibri"/>
                <a:cs typeface="Calibri"/>
              </a:rPr>
              <a:t>ad</a:t>
            </a:r>
            <a:r>
              <a:rPr sz="2900" b="1" spc="-15" dirty="0">
                <a:latin typeface="Calibri"/>
                <a:cs typeface="Calibri"/>
              </a:rPr>
              <a:t>i</a:t>
            </a:r>
            <a:r>
              <a:rPr sz="2900" b="1" dirty="0">
                <a:latin typeface="Calibri"/>
                <a:cs typeface="Calibri"/>
              </a:rPr>
              <a:t>tus</a:t>
            </a:r>
            <a:r>
              <a:rPr sz="2900" b="1" spc="-9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Calibri"/>
                <a:cs typeface="Calibri"/>
              </a:rPr>
              <a:t>pelvis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3593" y="1808521"/>
            <a:ext cx="3556000" cy="413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buClr>
                <a:srgbClr val="944F71"/>
              </a:buClr>
              <a:buFont typeface="Arial"/>
              <a:buChar char="•"/>
              <a:tabLst>
                <a:tab pos="241300" algn="l"/>
              </a:tabLst>
            </a:pPr>
            <a:r>
              <a:rPr sz="2800" u="heavy" spc="-45" dirty="0">
                <a:latin typeface="Calibri"/>
                <a:cs typeface="Calibri"/>
              </a:rPr>
              <a:t>v</a:t>
            </a:r>
            <a:r>
              <a:rPr sz="2800" u="heavy" spc="-15" dirty="0">
                <a:latin typeface="Calibri"/>
                <a:cs typeface="Calibri"/>
              </a:rPr>
              <a:t>er</a:t>
            </a:r>
            <a:r>
              <a:rPr sz="2800" u="heavy" spc="-40" dirty="0">
                <a:latin typeface="Calibri"/>
                <a:cs typeface="Calibri"/>
              </a:rPr>
              <a:t>t</a:t>
            </a:r>
            <a:r>
              <a:rPr sz="2800" u="heavy" spc="-65" dirty="0">
                <a:latin typeface="Calibri"/>
                <a:cs typeface="Calibri"/>
              </a:rPr>
              <a:t>e</a:t>
            </a:r>
            <a:r>
              <a:rPr sz="2800" u="heavy" spc="-15" dirty="0">
                <a:latin typeface="Calibri"/>
                <a:cs typeface="Calibri"/>
              </a:rPr>
              <a:t>x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equ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0" dirty="0" smtClean="0">
                <a:latin typeface="Calibri"/>
                <a:cs typeface="Calibri"/>
              </a:rPr>
              <a:t>)</a:t>
            </a:r>
            <a:r>
              <a:rPr lang="cs-CZ" sz="2800" spc="-10" dirty="0" smtClean="0">
                <a:latin typeface="Calibri"/>
                <a:cs typeface="Calibri"/>
              </a:rPr>
              <a:t> </a:t>
            </a:r>
          </a:p>
          <a:p>
            <a:pPr marL="12700">
              <a:buClr>
                <a:srgbClr val="944F71"/>
              </a:buClr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ts val="3190"/>
              </a:lnSpc>
              <a:spcBef>
                <a:spcPts val="675"/>
              </a:spcBef>
              <a:buClr>
                <a:srgbClr val="944F71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6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ehea</a:t>
            </a:r>
            <a:r>
              <a:rPr sz="2800" spc="-3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ace,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ccip</a:t>
            </a:r>
            <a:r>
              <a:rPr sz="2800" spc="-20" dirty="0">
                <a:latin typeface="Calibri"/>
                <a:cs typeface="Calibri"/>
              </a:rPr>
              <a:t>ut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15" dirty="0">
                <a:latin typeface="Calibri"/>
                <a:cs typeface="Calibri"/>
              </a:rPr>
              <a:t>(1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%)</a:t>
            </a:r>
            <a:endParaRPr lang="cs-CZ" sz="2800" spc="-15" dirty="0" smtClean="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endParaRPr sz="2800" dirty="0">
              <a:latin typeface="Calibri"/>
              <a:cs typeface="Calibri"/>
            </a:endParaRPr>
          </a:p>
          <a:p>
            <a:pPr marL="241300" indent="-228600">
              <a:spcBef>
                <a:spcPts val="660"/>
              </a:spcBef>
              <a:buClr>
                <a:srgbClr val="944F71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pel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85" dirty="0" smtClean="0">
                <a:latin typeface="Calibri"/>
                <a:cs typeface="Calibri"/>
              </a:rPr>
              <a:t>f</a:t>
            </a:r>
            <a:r>
              <a:rPr sz="2800" spc="-15" dirty="0" smtClean="0">
                <a:latin typeface="Calibri"/>
                <a:cs typeface="Calibri"/>
              </a:rPr>
              <a:t>e</a:t>
            </a:r>
            <a:r>
              <a:rPr sz="2800" spc="-30" dirty="0" smtClean="0">
                <a:latin typeface="Calibri"/>
                <a:cs typeface="Calibri"/>
              </a:rPr>
              <a:t>e</a:t>
            </a:r>
            <a:r>
              <a:rPr sz="2800" spc="-10" dirty="0" smtClean="0">
                <a:latin typeface="Calibri"/>
                <a:cs typeface="Calibri"/>
              </a:rPr>
              <a:t>t</a:t>
            </a:r>
            <a:endParaRPr lang="cs-CZ" sz="2800" spc="-10" dirty="0" smtClean="0">
              <a:latin typeface="Calibri"/>
              <a:cs typeface="Calibri"/>
            </a:endParaRPr>
          </a:p>
          <a:p>
            <a:pPr marL="12700">
              <a:spcBef>
                <a:spcPts val="660"/>
              </a:spcBef>
              <a:buClr>
                <a:srgbClr val="944F71"/>
              </a:buClr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ts val="3190"/>
              </a:lnSpc>
              <a:spcBef>
                <a:spcPts val="660"/>
              </a:spcBef>
              <a:buClr>
                <a:srgbClr val="944F71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tr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nk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sho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er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325" y="1351026"/>
            <a:ext cx="5076809" cy="5506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16730" y="1484301"/>
            <a:ext cx="2519680" cy="144780"/>
          </a:xfrm>
          <a:custGeom>
            <a:avLst/>
            <a:gdLst/>
            <a:ahLst/>
            <a:cxnLst/>
            <a:rect l="l" t="t" r="r" b="b"/>
            <a:pathLst>
              <a:path w="2519679" h="144780">
                <a:moveTo>
                  <a:pt x="0" y="144458"/>
                </a:moveTo>
                <a:lnTo>
                  <a:pt x="2519434" y="144458"/>
                </a:lnTo>
                <a:lnTo>
                  <a:pt x="2519434" y="0"/>
                </a:lnTo>
                <a:lnTo>
                  <a:pt x="0" y="0"/>
                </a:lnTo>
                <a:lnTo>
                  <a:pt x="0" y="144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91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482" y="225694"/>
            <a:ext cx="10972800" cy="958083"/>
          </a:xfrm>
          <a:prstGeom prst="rect">
            <a:avLst/>
          </a:prstGeom>
        </p:spPr>
        <p:txBody>
          <a:bodyPr vert="horz" wrap="square" lIns="0" tIns="339217" rIns="0" bIns="0" rtlCol="0" anchor="ctr">
            <a:spAutoFit/>
          </a:bodyPr>
          <a:lstStyle/>
          <a:p>
            <a:pPr marL="518795"/>
            <a:r>
              <a:rPr sz="4000" u="heavy" spc="-50" dirty="0">
                <a:solidFill>
                  <a:srgbClr val="FF0000"/>
                </a:solidFill>
              </a:rPr>
              <a:t>P</a:t>
            </a:r>
            <a:r>
              <a:rPr sz="4000" u="heavy" spc="-120" dirty="0">
                <a:solidFill>
                  <a:srgbClr val="FF0000"/>
                </a:solidFill>
              </a:rPr>
              <a:t>h</a:t>
            </a:r>
            <a:r>
              <a:rPr sz="4000" u="heavy" spc="-90" dirty="0">
                <a:solidFill>
                  <a:srgbClr val="FF0000"/>
                </a:solidFill>
              </a:rPr>
              <a:t>y</a:t>
            </a:r>
            <a:r>
              <a:rPr sz="4000" u="heavy" spc="-40" dirty="0">
                <a:solidFill>
                  <a:srgbClr val="FF0000"/>
                </a:solidFill>
              </a:rPr>
              <a:t>s</a:t>
            </a:r>
            <a:r>
              <a:rPr sz="4000" u="heavy" spc="-25" dirty="0">
                <a:solidFill>
                  <a:srgbClr val="FF0000"/>
                </a:solidFill>
              </a:rPr>
              <a:t>i</a:t>
            </a:r>
            <a:r>
              <a:rPr sz="4000" u="heavy" spc="-45" dirty="0">
                <a:solidFill>
                  <a:srgbClr val="FF0000"/>
                </a:solidFill>
              </a:rPr>
              <a:t>o</a:t>
            </a:r>
            <a:r>
              <a:rPr sz="4000" u="heavy" spc="-25" dirty="0">
                <a:solidFill>
                  <a:srgbClr val="FF0000"/>
                </a:solidFill>
              </a:rPr>
              <a:t>l</a:t>
            </a:r>
            <a:r>
              <a:rPr sz="4000" u="heavy" spc="-30" dirty="0">
                <a:solidFill>
                  <a:srgbClr val="FF0000"/>
                </a:solidFill>
              </a:rPr>
              <a:t>o</a:t>
            </a:r>
            <a:r>
              <a:rPr sz="4000" u="heavy" spc="-55" dirty="0">
                <a:solidFill>
                  <a:srgbClr val="FF0000"/>
                </a:solidFill>
              </a:rPr>
              <a:t>g</a:t>
            </a:r>
            <a:r>
              <a:rPr sz="4000" u="heavy" spc="-25" dirty="0">
                <a:solidFill>
                  <a:srgbClr val="FF0000"/>
                </a:solidFill>
              </a:rPr>
              <a:t>i</a:t>
            </a:r>
            <a:r>
              <a:rPr sz="4000" u="heavy" spc="-70" dirty="0">
                <a:solidFill>
                  <a:srgbClr val="FF0000"/>
                </a:solidFill>
              </a:rPr>
              <a:t>c</a:t>
            </a:r>
            <a:r>
              <a:rPr sz="4000" u="heavy" spc="-40" dirty="0">
                <a:solidFill>
                  <a:srgbClr val="FF0000"/>
                </a:solidFill>
              </a:rPr>
              <a:t>a</a:t>
            </a:r>
            <a:r>
              <a:rPr sz="4000" u="heavy" spc="-10" dirty="0">
                <a:solidFill>
                  <a:srgbClr val="FF0000"/>
                </a:solidFill>
              </a:rPr>
              <a:t>l</a:t>
            </a:r>
            <a:r>
              <a:rPr sz="4000" u="heavy" spc="-85" dirty="0">
                <a:solidFill>
                  <a:srgbClr val="FF0000"/>
                </a:solidFill>
              </a:rPr>
              <a:t> </a:t>
            </a:r>
            <a:r>
              <a:rPr sz="4000" u="heavy" spc="-140" dirty="0">
                <a:solidFill>
                  <a:srgbClr val="FF0000"/>
                </a:solidFill>
              </a:rPr>
              <a:t>f</a:t>
            </a:r>
            <a:r>
              <a:rPr sz="4000" u="heavy" spc="-65" dirty="0">
                <a:solidFill>
                  <a:srgbClr val="FF0000"/>
                </a:solidFill>
              </a:rPr>
              <a:t>e</a:t>
            </a:r>
            <a:r>
              <a:rPr sz="4000" u="heavy" spc="-30" dirty="0">
                <a:solidFill>
                  <a:srgbClr val="FF0000"/>
                </a:solidFill>
              </a:rPr>
              <a:t>t</a:t>
            </a:r>
            <a:r>
              <a:rPr sz="4000" u="heavy" spc="-50" dirty="0">
                <a:solidFill>
                  <a:srgbClr val="FF0000"/>
                </a:solidFill>
              </a:rPr>
              <a:t>u</a:t>
            </a:r>
            <a:r>
              <a:rPr sz="4000" u="heavy" spc="-20" dirty="0">
                <a:solidFill>
                  <a:srgbClr val="FF0000"/>
                </a:solidFill>
              </a:rPr>
              <a:t>s</a:t>
            </a:r>
            <a:r>
              <a:rPr sz="4000" u="heavy" spc="-80" dirty="0">
                <a:solidFill>
                  <a:srgbClr val="FF0000"/>
                </a:solidFill>
              </a:rPr>
              <a:t> </a:t>
            </a:r>
            <a:r>
              <a:rPr sz="4000" u="heavy" spc="-50" dirty="0">
                <a:solidFill>
                  <a:srgbClr val="FF0000"/>
                </a:solidFill>
              </a:rPr>
              <a:t>p</a:t>
            </a:r>
            <a:r>
              <a:rPr sz="4000" u="heavy" spc="-20" dirty="0">
                <a:solidFill>
                  <a:srgbClr val="FF0000"/>
                </a:solidFill>
              </a:rPr>
              <a:t>o</a:t>
            </a:r>
            <a:r>
              <a:rPr sz="4000" u="heavy" spc="-40" dirty="0">
                <a:solidFill>
                  <a:srgbClr val="FF0000"/>
                </a:solidFill>
              </a:rPr>
              <a:t>s</a:t>
            </a:r>
            <a:r>
              <a:rPr sz="4000" u="heavy" spc="-25" dirty="0">
                <a:solidFill>
                  <a:srgbClr val="FF0000"/>
                </a:solidFill>
              </a:rPr>
              <a:t>i</a:t>
            </a:r>
            <a:r>
              <a:rPr sz="4000" u="heavy" spc="-45" dirty="0">
                <a:solidFill>
                  <a:srgbClr val="FF0000"/>
                </a:solidFill>
              </a:rPr>
              <a:t>t</a:t>
            </a:r>
            <a:r>
              <a:rPr sz="4000" u="heavy" spc="-25" dirty="0">
                <a:solidFill>
                  <a:srgbClr val="FF0000"/>
                </a:solidFill>
              </a:rPr>
              <a:t>i</a:t>
            </a:r>
            <a:r>
              <a:rPr sz="4000" u="heavy" spc="-30" dirty="0">
                <a:solidFill>
                  <a:srgbClr val="FF0000"/>
                </a:solidFill>
              </a:rPr>
              <a:t>o</a:t>
            </a:r>
            <a:r>
              <a:rPr sz="4000" u="heavy" spc="-25" dirty="0">
                <a:solidFill>
                  <a:srgbClr val="FF0000"/>
                </a:solidFill>
              </a:rPr>
              <a:t>n</a:t>
            </a:r>
            <a:r>
              <a:rPr sz="4000" u="heavy" spc="-95" dirty="0">
                <a:solidFill>
                  <a:srgbClr val="FF0000"/>
                </a:solidFill>
              </a:rPr>
              <a:t> </a:t>
            </a:r>
            <a:r>
              <a:rPr sz="4000" u="heavy" spc="-15" dirty="0">
                <a:solidFill>
                  <a:srgbClr val="FF0000"/>
                </a:solidFill>
              </a:rPr>
              <a:t>in</a:t>
            </a:r>
            <a:r>
              <a:rPr sz="4000" u="heavy" spc="-80" dirty="0">
                <a:solidFill>
                  <a:srgbClr val="FF0000"/>
                </a:solidFill>
              </a:rPr>
              <a:t> </a:t>
            </a:r>
            <a:r>
              <a:rPr sz="4000" u="heavy" spc="-50" dirty="0">
                <a:solidFill>
                  <a:srgbClr val="FF0000"/>
                </a:solidFill>
              </a:rPr>
              <a:t>u</a:t>
            </a:r>
            <a:r>
              <a:rPr sz="4000" u="heavy" spc="-70" dirty="0">
                <a:solidFill>
                  <a:srgbClr val="FF0000"/>
                </a:solidFill>
              </a:rPr>
              <a:t>t</a:t>
            </a:r>
            <a:r>
              <a:rPr sz="4000" u="heavy" spc="-50" dirty="0">
                <a:solidFill>
                  <a:srgbClr val="FF0000"/>
                </a:solidFill>
              </a:rPr>
              <a:t>e</a:t>
            </a:r>
            <a:r>
              <a:rPr sz="4000" u="heavy" spc="-55" dirty="0">
                <a:solidFill>
                  <a:srgbClr val="FF0000"/>
                </a:solidFill>
              </a:rPr>
              <a:t>ru</a:t>
            </a:r>
            <a:r>
              <a:rPr sz="4000" u="heavy" spc="-20" dirty="0">
                <a:solidFill>
                  <a:srgbClr val="FF0000"/>
                </a:solidFill>
              </a:rPr>
              <a:t>s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17715" y="2014601"/>
            <a:ext cx="4102100" cy="4480467"/>
          </a:xfrm>
          <a:custGeom>
            <a:avLst/>
            <a:gdLst/>
            <a:ahLst/>
            <a:cxnLst/>
            <a:rect l="l" t="t" r="r" b="b"/>
            <a:pathLst>
              <a:path w="4102100" h="3961129">
                <a:moveTo>
                  <a:pt x="0" y="3960753"/>
                </a:moveTo>
                <a:lnTo>
                  <a:pt x="4102089" y="3960753"/>
                </a:lnTo>
                <a:lnTo>
                  <a:pt x="4102089" y="0"/>
                </a:lnTo>
                <a:lnTo>
                  <a:pt x="0" y="0"/>
                </a:lnTo>
                <a:lnTo>
                  <a:pt x="0" y="3960753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96516" y="2050507"/>
            <a:ext cx="3723004" cy="4095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650"/>
              </a:lnSpc>
              <a:buClr>
                <a:srgbClr val="944F71"/>
              </a:buClr>
              <a:buFont typeface="Arial"/>
              <a:buChar char="•"/>
              <a:tabLst>
                <a:tab pos="241300" algn="l"/>
              </a:tabLst>
            </a:pPr>
            <a:r>
              <a:rPr sz="3200" b="1" dirty="0">
                <a:latin typeface="Calibri"/>
                <a:cs typeface="Calibri"/>
              </a:rPr>
              <a:t>Longi</a:t>
            </a:r>
            <a:r>
              <a:rPr sz="3200" b="1" spc="10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ud</a:t>
            </a:r>
            <a:r>
              <a:rPr sz="3200" b="1" spc="-15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n</a:t>
            </a:r>
            <a:r>
              <a:rPr sz="3200" b="1" spc="-15" dirty="0">
                <a:latin typeface="Calibri"/>
                <a:cs typeface="Calibri"/>
              </a:rPr>
              <a:t>a</a:t>
            </a:r>
            <a:r>
              <a:rPr sz="3200" b="1" spc="-10" dirty="0">
                <a:latin typeface="Calibri"/>
                <a:cs typeface="Calibri"/>
              </a:rPr>
              <a:t>l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alibri"/>
                <a:cs typeface="Calibri"/>
              </a:rPr>
              <a:t>si</a:t>
            </a:r>
            <a:r>
              <a:rPr sz="3200" b="1" spc="10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us</a:t>
            </a:r>
            <a:r>
              <a:rPr sz="3200" b="1" spc="-105" dirty="0">
                <a:latin typeface="Times New Roman"/>
                <a:cs typeface="Times New Roman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b</a:t>
            </a:r>
            <a:r>
              <a:rPr sz="3200" b="1" dirty="0">
                <a:latin typeface="Calibri"/>
                <a:cs typeface="Calibri"/>
              </a:rPr>
              <a:t>y</a:t>
            </a:r>
            <a:endParaRPr sz="3200" dirty="0">
              <a:latin typeface="Calibri"/>
              <a:cs typeface="Calibri"/>
            </a:endParaRPr>
          </a:p>
          <a:p>
            <a:pPr marL="241300">
              <a:lnSpc>
                <a:spcPts val="3650"/>
              </a:lnSpc>
            </a:pPr>
            <a:r>
              <a:rPr sz="3200" b="1" dirty="0">
                <a:latin typeface="Calibri"/>
                <a:cs typeface="Calibri"/>
              </a:rPr>
              <a:t>h</a:t>
            </a:r>
            <a:r>
              <a:rPr sz="3200" b="1" spc="-1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ad</a:t>
            </a:r>
            <a:endParaRPr sz="3200" dirty="0">
              <a:latin typeface="Calibri"/>
              <a:cs typeface="Calibri"/>
            </a:endParaRPr>
          </a:p>
          <a:p>
            <a:pPr marL="241300" marR="1220470" indent="-228600">
              <a:lnSpc>
                <a:spcPts val="3460"/>
              </a:lnSpc>
              <a:spcBef>
                <a:spcPts val="2350"/>
              </a:spcBef>
              <a:buClr>
                <a:srgbClr val="944F71"/>
              </a:buClr>
              <a:buFont typeface="Arial"/>
              <a:buChar char="•"/>
              <a:tabLst>
                <a:tab pos="241300" algn="l"/>
              </a:tabLst>
            </a:pPr>
            <a:r>
              <a:rPr sz="3200" b="1" dirty="0">
                <a:latin typeface="Calibri"/>
                <a:cs typeface="Calibri"/>
              </a:rPr>
              <a:t>Fi</a:t>
            </a:r>
            <a:r>
              <a:rPr sz="3200" b="1" spc="-30" dirty="0">
                <a:latin typeface="Calibri"/>
                <a:cs typeface="Calibri"/>
              </a:rPr>
              <a:t>rs</a:t>
            </a:r>
            <a:r>
              <a:rPr sz="3200" b="1" dirty="0">
                <a:latin typeface="Calibri"/>
                <a:cs typeface="Calibri"/>
              </a:rPr>
              <a:t>t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3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dinary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alibri"/>
                <a:cs typeface="Calibri"/>
              </a:rPr>
              <a:t>posi</a:t>
            </a:r>
            <a:r>
              <a:rPr sz="3200" b="1" spc="5" dirty="0">
                <a:latin typeface="Calibri"/>
                <a:cs typeface="Calibri"/>
              </a:rPr>
              <a:t>t</a:t>
            </a:r>
            <a:r>
              <a:rPr sz="3200" b="1" dirty="0">
                <a:latin typeface="Calibri"/>
                <a:cs typeface="Calibri"/>
              </a:rPr>
              <a:t>ion</a:t>
            </a:r>
            <a:endParaRPr sz="3200" dirty="0">
              <a:latin typeface="Calibri"/>
              <a:cs typeface="Calibri"/>
            </a:endParaRPr>
          </a:p>
          <a:p>
            <a:pPr marL="241300" indent="-228600">
              <a:spcBef>
                <a:spcPts val="1870"/>
              </a:spcBef>
              <a:buClr>
                <a:srgbClr val="944F71"/>
              </a:buClr>
              <a:buFont typeface="Arial"/>
              <a:buChar char="•"/>
              <a:tabLst>
                <a:tab pos="241300" algn="l"/>
              </a:tabLst>
            </a:pPr>
            <a:r>
              <a:rPr sz="3200" b="1" spc="-55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egula</a:t>
            </a:r>
            <a:r>
              <a:rPr sz="3200" b="1" dirty="0">
                <a:latin typeface="Calibri"/>
                <a:cs typeface="Calibri"/>
              </a:rPr>
              <a:t>r</a:t>
            </a:r>
            <a:r>
              <a:rPr sz="3200" b="1" spc="-9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alibri"/>
                <a:cs typeface="Calibri"/>
              </a:rPr>
              <a:t>ha</a:t>
            </a:r>
            <a:r>
              <a:rPr sz="3200" b="1" spc="-15" dirty="0">
                <a:latin typeface="Calibri"/>
                <a:cs typeface="Calibri"/>
              </a:rPr>
              <a:t>b</a:t>
            </a:r>
            <a:r>
              <a:rPr sz="3200" b="1" dirty="0">
                <a:latin typeface="Calibri"/>
                <a:cs typeface="Calibri"/>
              </a:rPr>
              <a:t>itus</a:t>
            </a:r>
            <a:endParaRPr sz="3200" dirty="0">
              <a:latin typeface="Calibri"/>
              <a:cs typeface="Calibri"/>
            </a:endParaRPr>
          </a:p>
          <a:p>
            <a:pPr marL="241300" marR="104139" indent="-228600">
              <a:lnSpc>
                <a:spcPts val="3460"/>
              </a:lnSpc>
              <a:spcBef>
                <a:spcPts val="2350"/>
              </a:spcBef>
              <a:buClr>
                <a:srgbClr val="944F71"/>
              </a:buClr>
              <a:buFont typeface="Arial"/>
              <a:buChar char="•"/>
              <a:tabLst>
                <a:tab pos="241300" algn="l"/>
              </a:tabLst>
            </a:pPr>
            <a:r>
              <a:rPr sz="3200" b="1" spc="-5" dirty="0">
                <a:latin typeface="Calibri"/>
                <a:cs typeface="Calibri"/>
              </a:rPr>
              <a:t>P</a:t>
            </a:r>
            <a:r>
              <a:rPr sz="3200" b="1" spc="-40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ese</a:t>
            </a:r>
            <a:r>
              <a:rPr sz="3200" b="1" spc="-30" dirty="0">
                <a:latin typeface="Calibri"/>
                <a:cs typeface="Calibri"/>
              </a:rPr>
              <a:t>n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spc="-25" dirty="0">
                <a:latin typeface="Calibri"/>
                <a:cs typeface="Calibri"/>
              </a:rPr>
              <a:t>a</a:t>
            </a:r>
            <a:r>
              <a:rPr sz="3200" b="1" dirty="0">
                <a:latin typeface="Calibri"/>
                <a:cs typeface="Calibri"/>
              </a:rPr>
              <a:t>tio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b</a:t>
            </a:r>
            <a:r>
              <a:rPr sz="3200" b="1" dirty="0">
                <a:latin typeface="Calibri"/>
                <a:cs typeface="Calibri"/>
              </a:rPr>
              <a:t>y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alibri"/>
                <a:cs typeface="Calibri"/>
              </a:rPr>
              <a:t>head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alibri"/>
                <a:cs typeface="Calibri"/>
              </a:rPr>
              <a:t>(</a:t>
            </a:r>
            <a:r>
              <a:rPr sz="3200" b="1" spc="-35" dirty="0">
                <a:latin typeface="Calibri"/>
                <a:cs typeface="Calibri"/>
              </a:rPr>
              <a:t>v</a:t>
            </a:r>
            <a:r>
              <a:rPr sz="3200" b="1" spc="-5" dirty="0">
                <a:latin typeface="Calibri"/>
                <a:cs typeface="Calibri"/>
              </a:rPr>
              <a:t>er</a:t>
            </a:r>
            <a:r>
              <a:rPr sz="3200" b="1" spc="-35" dirty="0">
                <a:latin typeface="Calibri"/>
                <a:cs typeface="Calibri"/>
              </a:rPr>
              <a:t>t</a:t>
            </a:r>
            <a:r>
              <a:rPr sz="3200" b="1" spc="-55" dirty="0">
                <a:latin typeface="Calibri"/>
                <a:cs typeface="Calibri"/>
              </a:rPr>
              <a:t>e</a:t>
            </a:r>
            <a:r>
              <a:rPr sz="3200" b="1" spc="-5" dirty="0">
                <a:latin typeface="Calibri"/>
                <a:cs typeface="Calibri"/>
              </a:rPr>
              <a:t>x)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11889" y="1916187"/>
            <a:ext cx="3430524" cy="3932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4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1289" y="329908"/>
            <a:ext cx="9731695" cy="825071"/>
          </a:xfrm>
          <a:prstGeom prst="rect">
            <a:avLst/>
          </a:prstGeom>
        </p:spPr>
        <p:txBody>
          <a:bodyPr vert="horz" wrap="square" lIns="0" tIns="146532" rIns="0" bIns="0" rtlCol="0" anchor="ctr">
            <a:spAutoFit/>
          </a:bodyPr>
          <a:lstStyle/>
          <a:p>
            <a:pPr marL="518795"/>
            <a:r>
              <a:rPr lang="en-US" dirty="0">
                <a:latin typeface="Calibri" panose="020F0502020204030204" pitchFamily="34" charset="0"/>
              </a:rPr>
              <a:t>Mature and full-term fetus</a:t>
            </a:r>
            <a:endParaRPr b="1" spc="2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8564" y="1421544"/>
            <a:ext cx="8694420" cy="5144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buClr>
                <a:srgbClr val="FF0000"/>
              </a:buClr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Fu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el</a:t>
            </a:r>
            <a:r>
              <a:rPr sz="2400" b="1" spc="-20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len</a:t>
            </a:r>
            <a:r>
              <a:rPr sz="2400" b="1" spc="-20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th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p</a:t>
            </a:r>
            <a:r>
              <a:rPr sz="2400" b="1" spc="-35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egnanc</a:t>
            </a:r>
            <a:r>
              <a:rPr sz="2400" b="1" dirty="0">
                <a:latin typeface="Calibri"/>
                <a:cs typeface="Calibri"/>
              </a:rPr>
              <a:t>y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(m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trual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e)</a:t>
            </a:r>
          </a:p>
          <a:p>
            <a:pPr marL="447040" lvl="1" indent="-161925">
              <a:spcBef>
                <a:spcPts val="420"/>
              </a:spcBef>
              <a:buFont typeface="Calibri"/>
              <a:buChar char="-"/>
              <a:tabLst>
                <a:tab pos="447675" algn="l"/>
              </a:tabLst>
            </a:pPr>
            <a:r>
              <a:rPr sz="2400" b="1" dirty="0">
                <a:solidFill>
                  <a:srgbClr val="ED7C30"/>
                </a:solidFill>
                <a:latin typeface="Calibri"/>
                <a:cs typeface="Calibri"/>
              </a:rPr>
              <a:t>p</a:t>
            </a:r>
            <a:r>
              <a:rPr sz="2400" b="1" spc="-35" dirty="0">
                <a:solidFill>
                  <a:srgbClr val="ED7C30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ED7C30"/>
                </a:solidFill>
                <a:latin typeface="Calibri"/>
                <a:cs typeface="Calibri"/>
              </a:rPr>
              <a:t>e</a:t>
            </a:r>
            <a:r>
              <a:rPr sz="2400" b="1" spc="-30" dirty="0">
                <a:solidFill>
                  <a:srgbClr val="ED7C30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ED7C30"/>
                </a:solidFill>
                <a:latin typeface="Calibri"/>
                <a:cs typeface="Calibri"/>
              </a:rPr>
              <a:t>er</a:t>
            </a:r>
            <a:r>
              <a:rPr sz="2400" b="1" dirty="0">
                <a:solidFill>
                  <a:srgbClr val="ED7C30"/>
                </a:solidFill>
                <a:latin typeface="Calibri"/>
                <a:cs typeface="Calibri"/>
              </a:rPr>
              <a:t>m</a:t>
            </a:r>
            <a:r>
              <a:rPr sz="2400" b="1" spc="-70" dirty="0">
                <a:solidFill>
                  <a:srgbClr val="ED7C3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15" dirty="0">
                <a:latin typeface="Calibri"/>
                <a:cs typeface="Calibri"/>
              </a:rPr>
              <a:t>7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k)</a:t>
            </a:r>
          </a:p>
          <a:p>
            <a:pPr marL="447040" lvl="1" indent="-161925">
              <a:spcBef>
                <a:spcPts val="430"/>
              </a:spcBef>
              <a:buFont typeface="Calibri"/>
              <a:buChar char="-"/>
              <a:tabLst>
                <a:tab pos="447675" algn="l"/>
              </a:tabLst>
            </a:pPr>
            <a:r>
              <a:rPr sz="2400" b="1" spc="-5" dirty="0">
                <a:solidFill>
                  <a:srgbClr val="ED7C30"/>
                </a:solidFill>
                <a:latin typeface="Calibri"/>
                <a:cs typeface="Calibri"/>
              </a:rPr>
              <a:t>f</a:t>
            </a:r>
            <a:r>
              <a:rPr sz="2400" b="1" spc="-10" dirty="0">
                <a:solidFill>
                  <a:srgbClr val="ED7C30"/>
                </a:solidFill>
                <a:latin typeface="Calibri"/>
                <a:cs typeface="Calibri"/>
              </a:rPr>
              <a:t>ul</a:t>
            </a:r>
            <a:r>
              <a:rPr sz="2400" b="1" spc="-15" dirty="0">
                <a:solidFill>
                  <a:srgbClr val="ED7C30"/>
                </a:solidFill>
                <a:latin typeface="Calibri"/>
                <a:cs typeface="Calibri"/>
              </a:rPr>
              <a:t>l</a:t>
            </a:r>
            <a:r>
              <a:rPr sz="2400" b="1" spc="-5" dirty="0">
                <a:solidFill>
                  <a:srgbClr val="ED7C30"/>
                </a:solidFill>
                <a:latin typeface="Calibri"/>
                <a:cs typeface="Calibri"/>
              </a:rPr>
              <a:t>-</a:t>
            </a:r>
            <a:r>
              <a:rPr sz="2400" b="1" spc="-40" dirty="0">
                <a:solidFill>
                  <a:srgbClr val="ED7C30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ED7C30"/>
                </a:solidFill>
                <a:latin typeface="Calibri"/>
                <a:cs typeface="Calibri"/>
              </a:rPr>
              <a:t>er</a:t>
            </a:r>
            <a:r>
              <a:rPr sz="2400" b="1" dirty="0">
                <a:solidFill>
                  <a:srgbClr val="ED7C30"/>
                </a:solidFill>
                <a:latin typeface="Calibri"/>
                <a:cs typeface="Calibri"/>
              </a:rPr>
              <a:t>m</a:t>
            </a:r>
            <a:r>
              <a:rPr sz="2400" b="1" spc="-45" dirty="0">
                <a:solidFill>
                  <a:srgbClr val="ED7C3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(38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40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ek)</a:t>
            </a:r>
            <a:endParaRPr sz="2400" dirty="0">
              <a:latin typeface="Calibri"/>
              <a:cs typeface="Calibri"/>
            </a:endParaRPr>
          </a:p>
          <a:p>
            <a:pPr marL="447040" lvl="1" indent="-161925">
              <a:spcBef>
                <a:spcPts val="420"/>
              </a:spcBef>
              <a:buFont typeface="Calibri"/>
              <a:buChar char="-"/>
              <a:tabLst>
                <a:tab pos="447675" algn="l"/>
              </a:tabLst>
            </a:pPr>
            <a:r>
              <a:rPr sz="2400" b="1" spc="-25" dirty="0">
                <a:solidFill>
                  <a:srgbClr val="ED7C30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ED7C30"/>
                </a:solidFill>
                <a:latin typeface="Calibri"/>
                <a:cs typeface="Calibri"/>
              </a:rPr>
              <a:t>f</a:t>
            </a:r>
            <a:r>
              <a:rPr sz="2400" b="1" spc="-35" dirty="0">
                <a:solidFill>
                  <a:srgbClr val="ED7C30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ED7C30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ED7C30"/>
                </a:solidFill>
                <a:latin typeface="Calibri"/>
                <a:cs typeface="Calibri"/>
              </a:rPr>
              <a:t>r</a:t>
            </a:r>
            <a:r>
              <a:rPr sz="2400" b="1" spc="-50" dirty="0">
                <a:solidFill>
                  <a:srgbClr val="ED7C30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ED7C30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ED7C30"/>
                </a:solidFill>
                <a:latin typeface="Calibri"/>
                <a:cs typeface="Calibri"/>
              </a:rPr>
              <a:t>er</a:t>
            </a:r>
            <a:r>
              <a:rPr sz="2400" b="1" spc="10" dirty="0">
                <a:solidFill>
                  <a:srgbClr val="ED7C30"/>
                </a:solidFill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5" dirty="0">
                <a:latin typeface="Calibri"/>
                <a:cs typeface="Calibri"/>
              </a:rPr>
              <a:t>m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then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42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ek)</a:t>
            </a:r>
            <a:endParaRPr sz="2400" dirty="0">
              <a:latin typeface="Calibri"/>
              <a:cs typeface="Calibri"/>
            </a:endParaRPr>
          </a:p>
          <a:p>
            <a:pPr lvl="1">
              <a:spcBef>
                <a:spcPts val="55"/>
              </a:spcBef>
              <a:buFont typeface="Calibri"/>
              <a:buChar char="-"/>
            </a:pPr>
            <a:endParaRPr sz="3200" dirty="0">
              <a:latin typeface="Times New Roman"/>
              <a:cs typeface="Times New Roman"/>
            </a:endParaRPr>
          </a:p>
          <a:p>
            <a:pPr marL="241300" indent="-228600">
              <a:buClr>
                <a:srgbClr val="FF0000"/>
              </a:buClr>
              <a:buFont typeface="Arial"/>
              <a:buChar char="•"/>
              <a:tabLst>
                <a:tab pos="241300" algn="l"/>
                <a:tab pos="3508375" algn="l"/>
              </a:tabLst>
            </a:pP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el</a:t>
            </a:r>
            <a:r>
              <a:rPr sz="2400" b="1" spc="-35" dirty="0">
                <a:latin typeface="Calibri"/>
                <a:cs typeface="Calibri"/>
              </a:rPr>
              <a:t>a</a:t>
            </a:r>
            <a:r>
              <a:rPr sz="2400" b="1" spc="-40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t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dirty="0">
                <a:latin typeface="Calibri"/>
                <a:cs typeface="Calibri"/>
              </a:rPr>
              <a:t>l</a:t>
            </a:r>
            <a:r>
              <a:rPr sz="2400" b="1" spc="-15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v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l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d</a:t>
            </a:r>
            <a:r>
              <a:rPr sz="2400" b="1" spc="-15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v</a:t>
            </a:r>
            <a:r>
              <a:rPr sz="2400" b="1" spc="-15" dirty="0">
                <a:latin typeface="Calibri"/>
                <a:cs typeface="Calibri"/>
              </a:rPr>
              <a:t>el</a:t>
            </a:r>
            <a:r>
              <a:rPr sz="2400" b="1" spc="-10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pme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402590" lvl="1" indent="-161290">
              <a:spcBef>
                <a:spcPts val="420"/>
              </a:spcBef>
              <a:buFont typeface="Calibri"/>
              <a:buChar char="-"/>
              <a:tabLst>
                <a:tab pos="403225" algn="l"/>
              </a:tabLst>
            </a:pPr>
            <a:r>
              <a:rPr sz="2400" b="1" spc="-5" dirty="0">
                <a:solidFill>
                  <a:srgbClr val="ED7C30"/>
                </a:solidFill>
                <a:latin typeface="Calibri"/>
                <a:cs typeface="Calibri"/>
              </a:rPr>
              <a:t>m</a:t>
            </a:r>
            <a:r>
              <a:rPr sz="2400" b="1" spc="-20" dirty="0">
                <a:solidFill>
                  <a:srgbClr val="ED7C30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ED7C30"/>
                </a:solidFill>
                <a:latin typeface="Calibri"/>
                <a:cs typeface="Calibri"/>
              </a:rPr>
              <a:t>t</a:t>
            </a:r>
            <a:r>
              <a:rPr sz="2400" b="1" spc="-25" dirty="0">
                <a:solidFill>
                  <a:srgbClr val="ED7C30"/>
                </a:solidFill>
                <a:latin typeface="Calibri"/>
                <a:cs typeface="Calibri"/>
              </a:rPr>
              <a:t>u</a:t>
            </a:r>
            <a:r>
              <a:rPr sz="2400" b="1" spc="-30" dirty="0">
                <a:solidFill>
                  <a:srgbClr val="ED7C30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ED7C30"/>
                </a:solid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285115">
              <a:spcBef>
                <a:spcPts val="420"/>
              </a:spcBef>
            </a:pP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ED7C30"/>
                </a:solidFill>
                <a:latin typeface="Calibri"/>
                <a:cs typeface="Calibri"/>
              </a:rPr>
              <a:t>imm</a:t>
            </a:r>
            <a:r>
              <a:rPr sz="2400" b="1" spc="-25" dirty="0">
                <a:solidFill>
                  <a:srgbClr val="ED7C30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ED7C30"/>
                </a:solidFill>
                <a:latin typeface="Calibri"/>
                <a:cs typeface="Calibri"/>
              </a:rPr>
              <a:t>t</a:t>
            </a:r>
            <a:r>
              <a:rPr sz="2400" b="1" spc="-15" dirty="0">
                <a:solidFill>
                  <a:srgbClr val="ED7C30"/>
                </a:solidFill>
                <a:latin typeface="Calibri"/>
                <a:cs typeface="Calibri"/>
              </a:rPr>
              <a:t>u</a:t>
            </a:r>
            <a:r>
              <a:rPr sz="2400" b="1" spc="-30" dirty="0">
                <a:solidFill>
                  <a:srgbClr val="ED7C30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ED7C30"/>
                </a:solid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>
              <a:spcBef>
                <a:spcPts val="52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241300" indent="-228600">
              <a:buClr>
                <a:srgbClr val="FF0000"/>
              </a:buClr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9800"/>
                </a:solidFill>
                <a:latin typeface="Calibri"/>
                <a:cs typeface="Calibri"/>
              </a:rPr>
              <a:t>Le</a:t>
            </a:r>
            <a:r>
              <a:rPr sz="2400" b="1" spc="-25" dirty="0">
                <a:solidFill>
                  <a:srgbClr val="009800"/>
                </a:solidFill>
                <a:latin typeface="Calibri"/>
                <a:cs typeface="Calibri"/>
              </a:rPr>
              <a:t>v</a:t>
            </a:r>
            <a:r>
              <a:rPr sz="2400" b="1" spc="-5" dirty="0">
                <a:solidFill>
                  <a:srgbClr val="009800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009800"/>
                </a:solidFill>
                <a:latin typeface="Calibri"/>
                <a:cs typeface="Calibri"/>
              </a:rPr>
              <a:t>l</a:t>
            </a:r>
            <a:r>
              <a:rPr sz="2400" b="1" spc="-70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9800"/>
                </a:solidFill>
                <a:latin typeface="Calibri"/>
                <a:cs typeface="Calibri"/>
              </a:rPr>
              <a:t>of</a:t>
            </a:r>
            <a:r>
              <a:rPr sz="2400" b="1" spc="-60" dirty="0">
                <a:solidFill>
                  <a:srgbClr val="0098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9800"/>
                </a:solidFill>
                <a:latin typeface="Calibri"/>
                <a:cs typeface="Calibri"/>
              </a:rPr>
              <a:t>n</a:t>
            </a:r>
            <a:r>
              <a:rPr sz="2400" b="1" spc="-25" dirty="0">
                <a:solidFill>
                  <a:srgbClr val="009800"/>
                </a:solidFill>
                <a:latin typeface="Calibri"/>
                <a:cs typeface="Calibri"/>
              </a:rPr>
              <a:t>u</a:t>
            </a:r>
            <a:r>
              <a:rPr sz="2400" b="1" spc="-10" dirty="0">
                <a:solidFill>
                  <a:srgbClr val="009800"/>
                </a:solidFill>
                <a:latin typeface="Calibri"/>
                <a:cs typeface="Calibri"/>
              </a:rPr>
              <a:t>tr</a:t>
            </a:r>
            <a:r>
              <a:rPr sz="2400" b="1" spc="-20" dirty="0">
                <a:solidFill>
                  <a:srgbClr val="009800"/>
                </a:solidFill>
                <a:latin typeface="Calibri"/>
                <a:cs typeface="Calibri"/>
              </a:rPr>
              <a:t>i</a:t>
            </a:r>
            <a:r>
              <a:rPr sz="2400" b="1" spc="-10" dirty="0">
                <a:solidFill>
                  <a:srgbClr val="009800"/>
                </a:solidFill>
                <a:latin typeface="Calibri"/>
                <a:cs typeface="Calibri"/>
              </a:rPr>
              <a:t>t</a:t>
            </a:r>
            <a:r>
              <a:rPr sz="2400" b="1" spc="-20" dirty="0">
                <a:solidFill>
                  <a:srgbClr val="009800"/>
                </a:solidFill>
                <a:latin typeface="Calibri"/>
                <a:cs typeface="Calibri"/>
              </a:rPr>
              <a:t>i</a:t>
            </a:r>
            <a:r>
              <a:rPr sz="2400" b="1" spc="-15" dirty="0">
                <a:solidFill>
                  <a:srgbClr val="009800"/>
                </a:solidFill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  <a:p>
            <a:pPr marL="698500" indent="-228600">
              <a:spcBef>
                <a:spcPts val="40"/>
              </a:spcBef>
              <a:buClr>
                <a:srgbClr val="3232FF"/>
              </a:buClr>
              <a:buFont typeface="Arial"/>
              <a:buChar char="•"/>
              <a:tabLst>
                <a:tab pos="699135" algn="l"/>
              </a:tabLst>
            </a:pPr>
            <a:r>
              <a:rPr sz="2000" b="1" spc="-35" dirty="0">
                <a:solidFill>
                  <a:srgbClr val="3232FF"/>
                </a:solidFill>
                <a:latin typeface="Calibri"/>
                <a:cs typeface="Calibri"/>
              </a:rPr>
              <a:t>h</a:t>
            </a:r>
            <a:r>
              <a:rPr sz="2000" b="1" dirty="0">
                <a:solidFill>
                  <a:srgbClr val="3232FF"/>
                </a:solidFill>
                <a:latin typeface="Calibri"/>
                <a:cs typeface="Calibri"/>
              </a:rPr>
              <a:t>ypot</a:t>
            </a:r>
            <a:r>
              <a:rPr sz="2000" b="1" spc="-25" dirty="0">
                <a:solidFill>
                  <a:srgbClr val="3232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3232FF"/>
                </a:solidFill>
                <a:latin typeface="Calibri"/>
                <a:cs typeface="Calibri"/>
              </a:rPr>
              <a:t>op</a:t>
            </a:r>
            <a:r>
              <a:rPr sz="2000" b="1" spc="5" dirty="0">
                <a:solidFill>
                  <a:srgbClr val="3232FF"/>
                </a:solidFill>
                <a:latin typeface="Calibri"/>
                <a:cs typeface="Calibri"/>
              </a:rPr>
              <a:t>h</a:t>
            </a:r>
            <a:r>
              <a:rPr sz="2000" b="1" dirty="0">
                <a:solidFill>
                  <a:srgbClr val="3232FF"/>
                </a:solidFill>
                <a:latin typeface="Calibri"/>
                <a:cs typeface="Calibri"/>
              </a:rPr>
              <a:t>ic</a:t>
            </a:r>
            <a:endParaRPr sz="2000" dirty="0">
              <a:latin typeface="Calibri"/>
              <a:cs typeface="Calibri"/>
            </a:endParaRPr>
          </a:p>
          <a:p>
            <a:pPr marL="698500" indent="-228600">
              <a:spcBef>
                <a:spcPts val="15"/>
              </a:spcBef>
              <a:buClr>
                <a:srgbClr val="3232FF"/>
              </a:buClr>
              <a:buFont typeface="Arial"/>
              <a:buChar char="•"/>
              <a:tabLst>
                <a:tab pos="699135" algn="l"/>
              </a:tabLst>
            </a:pPr>
            <a:r>
              <a:rPr sz="2000" b="1" spc="-5" dirty="0">
                <a:solidFill>
                  <a:srgbClr val="3232FF"/>
                </a:solidFill>
                <a:latin typeface="Calibri"/>
                <a:cs typeface="Calibri"/>
              </a:rPr>
              <a:t>eut</a:t>
            </a:r>
            <a:r>
              <a:rPr sz="2000" b="1" spc="-20" dirty="0">
                <a:solidFill>
                  <a:srgbClr val="3232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3232FF"/>
                </a:solidFill>
                <a:latin typeface="Calibri"/>
                <a:cs typeface="Calibri"/>
              </a:rPr>
              <a:t>op</a:t>
            </a:r>
            <a:r>
              <a:rPr sz="2000" b="1" spc="5" dirty="0">
                <a:solidFill>
                  <a:srgbClr val="3232FF"/>
                </a:solidFill>
                <a:latin typeface="Calibri"/>
                <a:cs typeface="Calibri"/>
              </a:rPr>
              <a:t>h</a:t>
            </a:r>
            <a:r>
              <a:rPr sz="2000" b="1" dirty="0">
                <a:solidFill>
                  <a:srgbClr val="3232FF"/>
                </a:solidFill>
                <a:latin typeface="Calibri"/>
                <a:cs typeface="Calibri"/>
              </a:rPr>
              <a:t>ic</a:t>
            </a:r>
            <a:r>
              <a:rPr sz="2000" b="1" spc="-80" dirty="0">
                <a:solidFill>
                  <a:srgbClr val="3232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spc="-15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20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5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– 3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5</a:t>
            </a:r>
            <a:r>
              <a:rPr sz="2000" spc="5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50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51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cm)</a:t>
            </a:r>
          </a:p>
          <a:p>
            <a:pPr marL="698500" indent="-228600">
              <a:spcBef>
                <a:spcPts val="25"/>
              </a:spcBef>
              <a:buClr>
                <a:srgbClr val="3232FF"/>
              </a:buClr>
              <a:buFont typeface="Arial"/>
              <a:buChar char="•"/>
              <a:tabLst>
                <a:tab pos="699135" algn="l"/>
              </a:tabLst>
            </a:pPr>
            <a:r>
              <a:rPr sz="2000" b="1" spc="-35" dirty="0">
                <a:solidFill>
                  <a:srgbClr val="3232FF"/>
                </a:solidFill>
                <a:latin typeface="Calibri"/>
                <a:cs typeface="Calibri"/>
              </a:rPr>
              <a:t>h</a:t>
            </a:r>
            <a:r>
              <a:rPr sz="2000" b="1" dirty="0">
                <a:solidFill>
                  <a:srgbClr val="3232FF"/>
                </a:solidFill>
                <a:latin typeface="Calibri"/>
                <a:cs typeface="Calibri"/>
              </a:rPr>
              <a:t>ypert</a:t>
            </a:r>
            <a:r>
              <a:rPr sz="2000" b="1" spc="-35" dirty="0">
                <a:solidFill>
                  <a:srgbClr val="3232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3232FF"/>
                </a:solidFill>
                <a:latin typeface="Calibri"/>
                <a:cs typeface="Calibri"/>
              </a:rPr>
              <a:t>op</a:t>
            </a:r>
            <a:r>
              <a:rPr sz="2000" b="1" spc="5" dirty="0">
                <a:solidFill>
                  <a:srgbClr val="3232FF"/>
                </a:solidFill>
                <a:latin typeface="Calibri"/>
                <a:cs typeface="Calibri"/>
              </a:rPr>
              <a:t>h</a:t>
            </a:r>
            <a:r>
              <a:rPr sz="2000" b="1" dirty="0">
                <a:solidFill>
                  <a:srgbClr val="3232FF"/>
                </a:solidFill>
                <a:latin typeface="Calibri"/>
                <a:cs typeface="Calibri"/>
              </a:rPr>
              <a:t>ic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19290" y="4868799"/>
            <a:ext cx="7812405" cy="635"/>
          </a:xfrm>
          <a:custGeom>
            <a:avLst/>
            <a:gdLst/>
            <a:ahLst/>
            <a:cxnLst/>
            <a:rect l="l" t="t" r="r" b="b"/>
            <a:pathLst>
              <a:path w="7812405" h="635">
                <a:moveTo>
                  <a:pt x="0" y="0"/>
                </a:moveTo>
                <a:lnTo>
                  <a:pt x="7812090" y="13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5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666" y="290914"/>
            <a:ext cx="10972800" cy="752231"/>
          </a:xfrm>
          <a:prstGeom prst="rect">
            <a:avLst/>
          </a:prstGeom>
        </p:spPr>
        <p:txBody>
          <a:bodyPr vert="horz" wrap="square" lIns="0" tIns="74396" rIns="0" bIns="0" rtlCol="0" anchor="ctr">
            <a:spAutoFit/>
          </a:bodyPr>
          <a:lstStyle/>
          <a:p>
            <a:pPr marL="509270"/>
            <a:r>
              <a:rPr spc="-65" dirty="0"/>
              <a:t>M</a:t>
            </a:r>
            <a:r>
              <a:rPr spc="-35" dirty="0"/>
              <a:t>a</a:t>
            </a:r>
            <a:r>
              <a:rPr spc="-20" dirty="0"/>
              <a:t>r</a:t>
            </a:r>
            <a:r>
              <a:rPr spc="-75" dirty="0"/>
              <a:t>k</a:t>
            </a:r>
            <a:r>
              <a:rPr dirty="0"/>
              <a:t>s</a:t>
            </a:r>
            <a:r>
              <a:rPr spc="-200" dirty="0">
                <a:latin typeface="Times New Roman"/>
                <a:cs typeface="Times New Roman"/>
              </a:rPr>
              <a:t> </a:t>
            </a:r>
            <a:r>
              <a:rPr spc="-30" dirty="0"/>
              <a:t>o</a:t>
            </a:r>
            <a:r>
              <a:rPr dirty="0"/>
              <a:t>f</a:t>
            </a:r>
            <a:r>
              <a:rPr spc="-165" dirty="0">
                <a:latin typeface="Times New Roman"/>
                <a:cs typeface="Times New Roman"/>
              </a:rPr>
              <a:t> </a:t>
            </a:r>
            <a:r>
              <a:rPr dirty="0"/>
              <a:t>f</a:t>
            </a:r>
            <a:r>
              <a:rPr spc="-55" dirty="0"/>
              <a:t>u</a:t>
            </a:r>
            <a:r>
              <a:rPr spc="-40" dirty="0"/>
              <a:t>l</a:t>
            </a:r>
            <a:r>
              <a:rPr spc="-25" dirty="0"/>
              <a:t>l</a:t>
            </a:r>
            <a:r>
              <a:rPr spc="-30" dirty="0"/>
              <a:t>-</a:t>
            </a:r>
            <a:r>
              <a:rPr spc="-85" dirty="0"/>
              <a:t>t</a:t>
            </a:r>
            <a:r>
              <a:rPr spc="-45" dirty="0"/>
              <a:t>e</a:t>
            </a:r>
            <a:r>
              <a:rPr spc="-30" dirty="0"/>
              <a:t>r</a:t>
            </a:r>
            <a:r>
              <a:rPr dirty="0"/>
              <a:t>m</a:t>
            </a:r>
            <a:r>
              <a:rPr spc="-225" dirty="0">
                <a:latin typeface="Times New Roman"/>
                <a:cs typeface="Times New Roman"/>
              </a:rPr>
              <a:t> </a:t>
            </a:r>
            <a:r>
              <a:rPr spc="-145" dirty="0"/>
              <a:t>f</a:t>
            </a:r>
            <a:r>
              <a:rPr spc="-55" dirty="0"/>
              <a:t>e</a:t>
            </a:r>
            <a:r>
              <a:rPr spc="-40" dirty="0"/>
              <a:t>t</a:t>
            </a:r>
            <a:r>
              <a:rPr spc="-45" dirty="0"/>
              <a:t>u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69643" y="1224941"/>
            <a:ext cx="7453630" cy="5483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15" dirty="0">
                <a:latin typeface="Arial"/>
                <a:cs typeface="Arial"/>
              </a:rPr>
              <a:t>Main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ch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racters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spcBef>
                <a:spcPts val="420"/>
              </a:spcBef>
              <a:buClr>
                <a:srgbClr val="944F71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ngt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(50-</a:t>
            </a:r>
            <a:r>
              <a:rPr sz="2400" spc="-5" dirty="0">
                <a:latin typeface="Arial"/>
                <a:cs typeface="Arial"/>
              </a:rPr>
              <a:t>5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cm)</a:t>
            </a:r>
          </a:p>
          <a:p>
            <a:pPr marL="12700">
              <a:spcBef>
                <a:spcPts val="420"/>
              </a:spcBef>
            </a:pPr>
            <a:r>
              <a:rPr sz="2400" dirty="0">
                <a:solidFill>
                  <a:srgbClr val="944F71"/>
                </a:solidFill>
                <a:latin typeface="Arial"/>
                <a:cs typeface="Arial"/>
              </a:rPr>
              <a:t>•</a:t>
            </a:r>
            <a:r>
              <a:rPr sz="2400" spc="290" dirty="0">
                <a:solidFill>
                  <a:srgbClr val="944F71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2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(3,000-</a:t>
            </a:r>
            <a:r>
              <a:rPr sz="2400" spc="-5" dirty="0">
                <a:latin typeface="Arial"/>
                <a:cs typeface="Arial"/>
              </a:rPr>
              <a:t>3,50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g)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spcBef>
                <a:spcPts val="434"/>
              </a:spcBef>
              <a:buClr>
                <a:srgbClr val="944F71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amete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head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ts val="2590"/>
              </a:lnSpc>
              <a:spcBef>
                <a:spcPts val="384"/>
              </a:spcBef>
              <a:buClr>
                <a:srgbClr val="944F71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♂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test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descend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sc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otum,</a:t>
            </a:r>
            <a:endParaRPr sz="2400" dirty="0">
              <a:latin typeface="Arial"/>
              <a:cs typeface="Arial"/>
            </a:endParaRPr>
          </a:p>
          <a:p>
            <a:pPr marL="12700" indent="228600">
              <a:lnSpc>
                <a:spcPts val="2590"/>
              </a:lnSpc>
            </a:pPr>
            <a:r>
              <a:rPr sz="2400" dirty="0">
                <a:latin typeface="Arial"/>
                <a:cs typeface="Arial"/>
              </a:rPr>
              <a:t>♀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aj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cover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minora</a:t>
            </a:r>
          </a:p>
          <a:p>
            <a:pPr marL="12700">
              <a:spcBef>
                <a:spcPts val="455"/>
              </a:spcBef>
            </a:pP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xil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ar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h</a:t>
            </a:r>
            <a:r>
              <a:rPr sz="2400" b="1" spc="-5" dirty="0">
                <a:latin typeface="Arial"/>
                <a:cs typeface="Arial"/>
              </a:rPr>
              <a:t>ara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ters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spcBef>
                <a:spcPts val="430"/>
              </a:spcBef>
              <a:buClr>
                <a:srgbClr val="944F71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Arial"/>
                <a:cs typeface="Arial"/>
              </a:rPr>
              <a:t>fet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eutrophic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subcutane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fat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we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ped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spcBef>
                <a:spcPts val="420"/>
              </a:spcBef>
              <a:buClr>
                <a:srgbClr val="944F71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skin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10" dirty="0">
                <a:latin typeface="Arial"/>
                <a:cs typeface="Arial"/>
              </a:rPr>
              <a:t>rest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bac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</a:p>
          <a:p>
            <a:pPr marL="241300" indent="-228600">
              <a:lnSpc>
                <a:spcPts val="2590"/>
              </a:lnSpc>
              <a:spcBef>
                <a:spcPts val="420"/>
              </a:spcBef>
              <a:buClr>
                <a:srgbClr val="944F71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ey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sh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bro</a:t>
            </a:r>
            <a:r>
              <a:rPr sz="2400" spc="-14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(several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cm)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,</a:t>
            </a:r>
          </a:p>
          <a:p>
            <a:pPr marL="241300">
              <a:lnSpc>
                <a:spcPts val="2590"/>
              </a:lnSpc>
            </a:pPr>
            <a:r>
              <a:rPr sz="2400" spc="-5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overla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re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gers</a:t>
            </a:r>
            <a:endParaRPr sz="2400" dirty="0">
              <a:latin typeface="Arial"/>
              <a:cs typeface="Arial"/>
            </a:endParaRPr>
          </a:p>
          <a:p>
            <a:pPr marL="241300" marR="339090" indent="-228600">
              <a:lnSpc>
                <a:spcPts val="2300"/>
              </a:lnSpc>
              <a:spcBef>
                <a:spcPts val="990"/>
              </a:spcBef>
              <a:buClr>
                <a:srgbClr val="944F71"/>
              </a:buClr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skull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hard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ajo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minor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fonticul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pa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separated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ro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eac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other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ts val="2855"/>
              </a:lnSpc>
              <a:spcBef>
                <a:spcPts val="440"/>
              </a:spcBef>
              <a:buClr>
                <a:srgbClr val="944F71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cries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moves</a:t>
            </a:r>
          </a:p>
        </p:txBody>
      </p:sp>
    </p:spTree>
    <p:extLst>
      <p:ext uri="{BB962C8B-B14F-4D97-AF65-F5344CB8AC3E}">
        <p14:creationId xmlns:p14="http://schemas.microsoft.com/office/powerpoint/2010/main" val="22192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567992" y="1778740"/>
            <a:ext cx="5860329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/>
            <a:r>
              <a:rPr lang="cs-CZ" spc="-5" dirty="0" smtClean="0"/>
              <a:t>GENERAL </a:t>
            </a:r>
            <a:r>
              <a:rPr spc="-5" dirty="0" smtClean="0"/>
              <a:t>EM</a:t>
            </a:r>
            <a:r>
              <a:rPr spc="10" dirty="0" smtClean="0"/>
              <a:t>B</a:t>
            </a:r>
            <a:r>
              <a:rPr spc="-120" dirty="0" smtClean="0"/>
              <a:t>R</a:t>
            </a:r>
            <a:r>
              <a:rPr spc="-170" dirty="0" smtClean="0"/>
              <a:t>Y</a:t>
            </a:r>
            <a:r>
              <a:rPr spc="-5" dirty="0" smtClean="0"/>
              <a:t>O</a:t>
            </a:r>
            <a:r>
              <a:rPr spc="-114" dirty="0" smtClean="0"/>
              <a:t>L</a:t>
            </a:r>
            <a:r>
              <a:rPr spc="-45" dirty="0" smtClean="0"/>
              <a:t>O</a:t>
            </a:r>
            <a:r>
              <a:rPr spc="-110" dirty="0" smtClean="0"/>
              <a:t>G</a:t>
            </a:r>
            <a:r>
              <a:rPr dirty="0" smtClean="0"/>
              <a:t>Y</a:t>
            </a:r>
            <a:r>
              <a:rPr lang="cs-CZ" dirty="0" smtClean="0"/>
              <a:t> 2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011678" y="2763021"/>
            <a:ext cx="39255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spc="-15" dirty="0">
                <a:latin typeface="Calibri"/>
                <a:cs typeface="Calibri"/>
              </a:rPr>
              <a:t>Set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dirty="0">
                <a:latin typeface="Calibri"/>
                <a:cs typeface="Calibri"/>
              </a:rPr>
              <a:t>br</a:t>
            </a:r>
            <a:r>
              <a:rPr sz="2400" b="1" spc="-40" dirty="0">
                <a:latin typeface="Calibri"/>
                <a:cs typeface="Calibri"/>
              </a:rPr>
              <a:t>y</a:t>
            </a:r>
            <a:r>
              <a:rPr sz="2400" b="1" spc="-10" dirty="0">
                <a:latin typeface="Calibri"/>
                <a:cs typeface="Calibri"/>
              </a:rPr>
              <a:t>olo</a:t>
            </a:r>
            <a:r>
              <a:rPr sz="2400" b="1" spc="-5" dirty="0">
                <a:latin typeface="Calibri"/>
                <a:cs typeface="Calibri"/>
              </a:rPr>
              <a:t>gi</a:t>
            </a:r>
            <a:r>
              <a:rPr sz="2400" b="1" spc="-20" dirty="0">
                <a:latin typeface="Calibri"/>
                <a:cs typeface="Calibri"/>
              </a:rPr>
              <a:t>c</a:t>
            </a:r>
            <a:r>
              <a:rPr sz="2400" b="1" spc="-10" dirty="0">
                <a:latin typeface="Calibri"/>
                <a:cs typeface="Calibri"/>
              </a:rPr>
              <a:t>al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ctu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II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9937" y="119058"/>
            <a:ext cx="10237509" cy="1167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9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7351" y="247651"/>
            <a:ext cx="2854323" cy="3344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2587" y="242834"/>
            <a:ext cx="2863850" cy="3354704"/>
          </a:xfrm>
          <a:custGeom>
            <a:avLst/>
            <a:gdLst/>
            <a:ahLst/>
            <a:cxnLst/>
            <a:rect l="l" t="t" r="r" b="b"/>
            <a:pathLst>
              <a:path w="2863850" h="3354704">
                <a:moveTo>
                  <a:pt x="0" y="3354445"/>
                </a:moveTo>
                <a:lnTo>
                  <a:pt x="2863845" y="3354445"/>
                </a:lnTo>
                <a:lnTo>
                  <a:pt x="2863845" y="0"/>
                </a:lnTo>
                <a:lnTo>
                  <a:pt x="0" y="0"/>
                </a:lnTo>
                <a:lnTo>
                  <a:pt x="0" y="3354445"/>
                </a:lnTo>
                <a:close/>
              </a:path>
            </a:pathLst>
          </a:custGeom>
          <a:ln w="9524">
            <a:solidFill>
              <a:srgbClr val="5B9A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46661" y="2085965"/>
            <a:ext cx="5316473" cy="4298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41813" y="2081221"/>
            <a:ext cx="5326380" cy="4308475"/>
          </a:xfrm>
          <a:custGeom>
            <a:avLst/>
            <a:gdLst/>
            <a:ahLst/>
            <a:cxnLst/>
            <a:rect l="l" t="t" r="r" b="b"/>
            <a:pathLst>
              <a:path w="5326380" h="4308475">
                <a:moveTo>
                  <a:pt x="0" y="4308469"/>
                </a:moveTo>
                <a:lnTo>
                  <a:pt x="5326136" y="4308469"/>
                </a:lnTo>
                <a:lnTo>
                  <a:pt x="5326136" y="0"/>
                </a:lnTo>
                <a:lnTo>
                  <a:pt x="0" y="0"/>
                </a:lnTo>
                <a:lnTo>
                  <a:pt x="0" y="4308469"/>
                </a:lnTo>
                <a:close/>
              </a:path>
            </a:pathLst>
          </a:custGeom>
          <a:ln w="9524">
            <a:solidFill>
              <a:srgbClr val="5B9A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21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219200" y="515830"/>
            <a:ext cx="886391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0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4000" b="0" i="0" u="none" strike="noStrike" baseline="0" dirty="0" err="1" smtClean="0">
                <a:latin typeface="Calibri" panose="020F0502020204030204" pitchFamily="34" charset="0"/>
              </a:rPr>
              <a:t>Development</a:t>
            </a:r>
            <a:r>
              <a:rPr lang="cs-CZ" sz="4000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cs-CZ" sz="4000" b="0" i="0" u="none" strike="noStrike" baseline="0" dirty="0" err="1" smtClean="0">
                <a:latin typeface="Calibri" panose="020F0502020204030204" pitchFamily="34" charset="0"/>
              </a:rPr>
              <a:t>of</a:t>
            </a:r>
            <a:r>
              <a:rPr lang="cs-CZ" sz="4000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cs-CZ" sz="4000" b="0" i="0" u="none" strike="noStrike" baseline="0" dirty="0" err="1" smtClean="0">
                <a:latin typeface="Calibri" panose="020F0502020204030204" pitchFamily="34" charset="0"/>
              </a:rPr>
              <a:t>chorionic</a:t>
            </a:r>
            <a:r>
              <a:rPr lang="cs-CZ" sz="4000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cs-CZ" sz="4000" b="0" i="0" u="none" strike="noStrike" baseline="0" dirty="0" err="1" smtClean="0">
                <a:latin typeface="Calibri" panose="020F0502020204030204" pitchFamily="34" charset="0"/>
              </a:rPr>
              <a:t>villi</a:t>
            </a:r>
            <a:endParaRPr lang="cs-CZ" sz="4000" dirty="0">
              <a:latin typeface="Calibri" panose="020F0502020204030204" pitchFamily="34" charset="0"/>
            </a:endParaRPr>
          </a:p>
          <a:p>
            <a:r>
              <a:rPr lang="cs-CZ" sz="4000" b="0" i="0" u="none" strike="noStrike" baseline="0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US" sz="3200" b="0" i="0" u="none" strike="noStrike" baseline="0" dirty="0" smtClean="0">
                <a:latin typeface="Arial" panose="020B0604020202020204" pitchFamily="34" charset="0"/>
              </a:rPr>
              <a:t>• </a:t>
            </a:r>
            <a:r>
              <a:rPr lang="en-US" sz="3200" b="0" i="0" u="none" strike="noStrike" baseline="0" dirty="0" smtClean="0">
                <a:latin typeface="Calibri" panose="020F0502020204030204" pitchFamily="34" charset="0"/>
              </a:rPr>
              <a:t>chorionic villi – consist of </a:t>
            </a:r>
            <a:r>
              <a:rPr lang="en-US" sz="3200" b="1" i="0" u="none" strike="noStrike" baseline="0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cytotrophoblast</a:t>
            </a:r>
            <a:r>
              <a:rPr lang="en-US" sz="3200" b="1" i="0" u="none" strike="noStrike" baseline="0" dirty="0" smtClean="0">
                <a:latin typeface="Calibri" panose="020F0502020204030204" pitchFamily="34" charset="0"/>
              </a:rPr>
              <a:t>, </a:t>
            </a:r>
            <a:r>
              <a:rPr lang="en-US" sz="3200" b="0" i="0" u="none" strike="noStrike" baseline="0" dirty="0" smtClean="0">
                <a:latin typeface="Calibri" panose="020F0502020204030204" pitchFamily="34" charset="0"/>
              </a:rPr>
              <a:t>which is covered with </a:t>
            </a:r>
            <a:r>
              <a:rPr lang="en-US" sz="3200" b="1" i="0" u="none" strike="noStrike" baseline="0" dirty="0" err="1" smtClean="0">
                <a:latin typeface="Calibri" panose="020F0502020204030204" pitchFamily="34" charset="0"/>
              </a:rPr>
              <a:t>syncytiotrophoblast</a:t>
            </a:r>
            <a:r>
              <a:rPr lang="en-US" sz="3200" b="1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 smtClean="0">
                <a:latin typeface="Calibri" panose="020F0502020204030204" pitchFamily="34" charset="0"/>
              </a:rPr>
              <a:t>(day 10) </a:t>
            </a:r>
            <a:endParaRPr lang="cs-CZ" sz="3200" b="0" i="0" u="none" strike="noStrike" baseline="0" dirty="0" smtClean="0">
              <a:latin typeface="Calibri" panose="020F0502020204030204" pitchFamily="34" charset="0"/>
            </a:endParaRPr>
          </a:p>
          <a:p>
            <a:endParaRPr lang="en-US" sz="3200" b="0" i="0" u="none" strike="noStrike" baseline="0" dirty="0" smtClean="0">
              <a:latin typeface="Calibri" panose="020F0502020204030204" pitchFamily="34" charset="0"/>
            </a:endParaRPr>
          </a:p>
          <a:p>
            <a:r>
              <a:rPr lang="en-US" sz="3200" b="0" i="0" u="none" strike="noStrike" baseline="0" dirty="0" smtClean="0">
                <a:latin typeface="Arial" panose="020B0604020202020204" pitchFamily="34" charset="0"/>
              </a:rPr>
              <a:t>• </a:t>
            </a:r>
            <a:r>
              <a:rPr lang="en-US" sz="3200" b="0" i="0" u="none" strike="noStrike" baseline="0" dirty="0" smtClean="0">
                <a:latin typeface="Calibri" panose="020F0502020204030204" pitchFamily="34" charset="0"/>
              </a:rPr>
              <a:t>chorionic villi – with </a:t>
            </a:r>
            <a:r>
              <a:rPr lang="en-US" sz="3200" b="1" i="0" u="none" strike="noStrike" baseline="0" dirty="0" smtClean="0">
                <a:solidFill>
                  <a:srgbClr val="FFC000"/>
                </a:solidFill>
                <a:latin typeface="Calibri" panose="020F0502020204030204" pitchFamily="34" charset="0"/>
              </a:rPr>
              <a:t>extraembryonic mesoderm </a:t>
            </a:r>
            <a:r>
              <a:rPr lang="en-US" sz="3200" b="0" i="0" u="none" strike="noStrike" baseline="0" dirty="0" smtClean="0">
                <a:latin typeface="Calibri" panose="020F0502020204030204" pitchFamily="34" charset="0"/>
              </a:rPr>
              <a:t>ingrowing from chorionic cavity (day 12-13) </a:t>
            </a:r>
            <a:endParaRPr lang="cs-CZ" sz="3200" b="0" i="0" u="none" strike="noStrike" baseline="0" dirty="0" smtClean="0">
              <a:latin typeface="Calibri" panose="020F0502020204030204" pitchFamily="34" charset="0"/>
            </a:endParaRPr>
          </a:p>
          <a:p>
            <a:endParaRPr lang="en-US" sz="3200" b="0" i="0" u="none" strike="noStrike" baseline="0" dirty="0" smtClean="0">
              <a:latin typeface="Calibri" panose="020F0502020204030204" pitchFamily="34" charset="0"/>
            </a:endParaRPr>
          </a:p>
          <a:p>
            <a:r>
              <a:rPr lang="cs-CZ" sz="3200" b="0" i="0" u="none" strike="noStrike" baseline="0" dirty="0" smtClean="0">
                <a:latin typeface="Arial" panose="020B0604020202020204" pitchFamily="34" charset="0"/>
              </a:rPr>
              <a:t>• </a:t>
            </a:r>
            <a:r>
              <a:rPr lang="cs-CZ" sz="3200" b="0" i="0" u="none" strike="noStrike" baseline="0" dirty="0" err="1" smtClean="0">
                <a:latin typeface="Calibri" panose="020F0502020204030204" pitchFamily="34" charset="0"/>
              </a:rPr>
              <a:t>chorionic</a:t>
            </a:r>
            <a:r>
              <a:rPr lang="cs-CZ" sz="3200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cs-CZ" sz="3200" b="0" i="0" u="none" strike="noStrike" baseline="0" dirty="0" err="1" smtClean="0">
                <a:latin typeface="Calibri" panose="020F0502020204030204" pitchFamily="34" charset="0"/>
              </a:rPr>
              <a:t>villi</a:t>
            </a:r>
            <a:r>
              <a:rPr lang="cs-CZ" sz="3200" b="0" i="0" u="none" strike="noStrike" baseline="0" dirty="0" smtClean="0">
                <a:latin typeface="Calibri" panose="020F0502020204030204" pitchFamily="34" charset="0"/>
              </a:rPr>
              <a:t> – </a:t>
            </a:r>
            <a:r>
              <a:rPr lang="cs-CZ" sz="3200" b="0" i="0" u="none" strike="noStrike" baseline="0" dirty="0" err="1" smtClean="0">
                <a:latin typeface="Calibri" panose="020F0502020204030204" pitchFamily="34" charset="0"/>
              </a:rPr>
              <a:t>with</a:t>
            </a:r>
            <a:r>
              <a:rPr lang="cs-CZ" sz="3200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cs-CZ" sz="3200" b="0" i="0" u="none" strike="noStrike" baseline="0" dirty="0" err="1" smtClean="0">
                <a:latin typeface="Calibri" panose="020F0502020204030204" pitchFamily="34" charset="0"/>
              </a:rPr>
              <a:t>extraembryonic</a:t>
            </a:r>
            <a:r>
              <a:rPr lang="cs-CZ" sz="3200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cs-CZ" sz="3200" b="1" i="0" u="none" strike="noStrike" baseline="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blood</a:t>
            </a:r>
            <a:r>
              <a:rPr lang="cs-CZ" sz="32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3200" b="1" i="0" u="none" strike="noStrike" baseline="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vessels</a:t>
            </a:r>
            <a:r>
              <a:rPr lang="cs-CZ" sz="32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sz="3200" b="0" i="0" u="none" strike="noStrike" baseline="0" dirty="0" smtClean="0">
                <a:latin typeface="Calibri" panose="020F0502020204030204" pitchFamily="34" charset="0"/>
              </a:rPr>
              <a:t>in mesoderm /</a:t>
            </a:r>
            <a:r>
              <a:rPr lang="cs-CZ" sz="3200" b="0" i="0" u="none" strike="noStrike" baseline="0" dirty="0" err="1" smtClean="0">
                <a:latin typeface="Calibri" panose="020F0502020204030204" pitchFamily="34" charset="0"/>
              </a:rPr>
              <a:t>vascularized</a:t>
            </a:r>
            <a:r>
              <a:rPr lang="cs-CZ" sz="3200" b="0" i="0" u="none" strike="noStrike" baseline="0" dirty="0" smtClean="0">
                <a:latin typeface="Calibri" panose="020F0502020204030204" pitchFamily="34" charset="0"/>
              </a:rPr>
              <a:t> mesoderm/ (</a:t>
            </a:r>
            <a:r>
              <a:rPr lang="cs-CZ" sz="3200" b="0" i="0" u="none" strike="noStrike" baseline="0" dirty="0" err="1" smtClean="0">
                <a:latin typeface="Calibri" panose="020F0502020204030204" pitchFamily="34" charset="0"/>
              </a:rPr>
              <a:t>day</a:t>
            </a:r>
            <a:r>
              <a:rPr lang="cs-CZ" sz="3200" b="0" i="0" u="none" strike="noStrike" baseline="0" dirty="0" smtClean="0">
                <a:latin typeface="Calibri" panose="020F0502020204030204" pitchFamily="34" charset="0"/>
              </a:rPr>
              <a:t> 17-18) </a:t>
            </a:r>
          </a:p>
        </p:txBody>
      </p:sp>
    </p:spTree>
    <p:extLst>
      <p:ext uri="{BB962C8B-B14F-4D97-AF65-F5344CB8AC3E}">
        <p14:creationId xmlns:p14="http://schemas.microsoft.com/office/powerpoint/2010/main" val="185139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9"/>
          <a:stretch/>
        </p:blipFill>
        <p:spPr bwMode="auto">
          <a:xfrm>
            <a:off x="1524000" y="1340769"/>
            <a:ext cx="9133240" cy="536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00454" y="104841"/>
            <a:ext cx="5472608" cy="10772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solidFill>
                  <a:srgbClr val="FFC000"/>
                </a:solidFill>
              </a:rPr>
              <a:t>Yolk</a:t>
            </a:r>
            <a:r>
              <a:rPr lang="cs-CZ" sz="3200" b="1" dirty="0" smtClean="0">
                <a:solidFill>
                  <a:srgbClr val="FFC000"/>
                </a:solidFill>
              </a:rPr>
              <a:t> </a:t>
            </a:r>
            <a:r>
              <a:rPr lang="cs-CZ" sz="3200" b="1" dirty="0" err="1">
                <a:solidFill>
                  <a:srgbClr val="FFC000"/>
                </a:solidFill>
              </a:rPr>
              <a:t>sac</a:t>
            </a:r>
            <a:r>
              <a:rPr lang="cs-CZ" sz="3200" b="1" dirty="0"/>
              <a:t>, </a:t>
            </a:r>
            <a:r>
              <a:rPr lang="cs-CZ" sz="3200" b="1" dirty="0" err="1">
                <a:solidFill>
                  <a:srgbClr val="0070C0"/>
                </a:solidFill>
              </a:rPr>
              <a:t>amnionic</a:t>
            </a:r>
            <a:r>
              <a:rPr lang="cs-CZ" sz="3200" b="1" dirty="0">
                <a:solidFill>
                  <a:srgbClr val="0070C0"/>
                </a:solidFill>
              </a:rPr>
              <a:t> </a:t>
            </a:r>
            <a:r>
              <a:rPr lang="cs-CZ" sz="3200" b="1" dirty="0" err="1">
                <a:solidFill>
                  <a:srgbClr val="0070C0"/>
                </a:solidFill>
              </a:rPr>
              <a:t>sac</a:t>
            </a:r>
            <a:r>
              <a:rPr lang="cs-CZ" sz="3200" b="1" dirty="0"/>
              <a:t>, </a:t>
            </a:r>
            <a:r>
              <a:rPr lang="cs-CZ" sz="3200" b="1" dirty="0" err="1">
                <a:solidFill>
                  <a:srgbClr val="FF0000"/>
                </a:solidFill>
              </a:rPr>
              <a:t>fetal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membrane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/>
              <a:t>- amnion, chorion.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9768408" y="1412776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838787" y="1125905"/>
            <a:ext cx="1655806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cs-CZ" sz="14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b="0" i="0" u="none" strike="noStrike" baseline="0" dirty="0" smtClean="0">
                <a:latin typeface="Arial" panose="020B0604020202020204" pitchFamily="34" charset="0"/>
              </a:rPr>
              <a:t>chorion and </a:t>
            </a:r>
          </a:p>
          <a:p>
            <a:r>
              <a:rPr lang="cs-CZ" b="0" i="0" u="none" strike="noStrike" baseline="0" dirty="0" err="1" smtClean="0">
                <a:latin typeface="Arial" panose="020B0604020202020204" pitchFamily="34" charset="0"/>
              </a:rPr>
              <a:t>chorionic</a:t>
            </a:r>
            <a:r>
              <a:rPr lang="cs-CZ" b="0" i="0" u="none" strike="noStrike" baseline="0" dirty="0" smtClean="0">
                <a:latin typeface="Arial" panose="020B0604020202020204" pitchFamily="34" charset="0"/>
              </a:rPr>
              <a:t> </a:t>
            </a:r>
            <a:r>
              <a:rPr lang="cs-CZ" b="0" i="0" u="none" strike="noStrike" baseline="0" dirty="0" err="1" smtClean="0">
                <a:latin typeface="Arial" panose="020B0604020202020204" pitchFamily="34" charset="0"/>
              </a:rPr>
              <a:t>villi</a:t>
            </a:r>
            <a:r>
              <a:rPr lang="cs-CZ" b="0" i="0" u="none" strike="noStrike" baseline="0" dirty="0" smtClean="0"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5740" y="1832613"/>
            <a:ext cx="1367481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cs-CZ" sz="16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b="0" i="0" u="none" strike="noStrike" baseline="0" dirty="0" err="1" smtClean="0">
                <a:latin typeface="Arial" panose="020B0604020202020204" pitchFamily="34" charset="0"/>
              </a:rPr>
              <a:t>neural</a:t>
            </a:r>
            <a:r>
              <a:rPr lang="cs-CZ" b="0" i="0" u="none" strike="noStrike" baseline="0" dirty="0" smtClean="0">
                <a:latin typeface="Arial" panose="020B0604020202020204" pitchFamily="34" charset="0"/>
              </a:rPr>
              <a:t> tube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9298439" y="5354762"/>
            <a:ext cx="123567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cs-CZ" b="0" i="0" u="none" strike="noStrike" baseline="0" dirty="0" smtClean="0">
              <a:latin typeface="Arial" panose="020B0604020202020204" pitchFamily="34" charset="0"/>
            </a:endParaRPr>
          </a:p>
          <a:p>
            <a:r>
              <a:rPr lang="cs-CZ" b="0" i="0" u="none" strike="noStrike" baseline="0" dirty="0" smtClean="0">
                <a:latin typeface="Arial" panose="020B0604020202020204" pitchFamily="34" charset="0"/>
              </a:rPr>
              <a:t>skin </a:t>
            </a:r>
            <a:r>
              <a:rPr lang="cs-CZ" b="0" i="0" u="none" strike="noStrike" baseline="0" dirty="0" err="1" smtClean="0">
                <a:latin typeface="Arial" panose="020B0604020202020204" pitchFamily="34" charset="0"/>
              </a:rPr>
              <a:t>navel</a:t>
            </a:r>
            <a:r>
              <a:rPr lang="cs-CZ" b="0" i="0" u="none" strike="noStrike" baseline="0" dirty="0" smtClean="0"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090620" y="6138415"/>
            <a:ext cx="357522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b="0" i="0" u="none" strike="noStrike" baseline="0" dirty="0" err="1" smtClean="0">
                <a:latin typeface="Arial" panose="020B0604020202020204" pitchFamily="34" charset="0"/>
              </a:rPr>
              <a:t>extraembryonic</a:t>
            </a:r>
            <a:r>
              <a:rPr lang="cs-CZ" b="0" i="0" u="none" strike="noStrike" baseline="0" dirty="0" smtClean="0">
                <a:latin typeface="Arial" panose="020B0604020202020204" pitchFamily="34" charset="0"/>
              </a:rPr>
              <a:t> </a:t>
            </a:r>
            <a:r>
              <a:rPr lang="cs-CZ" b="0" i="0" u="none" strike="noStrike" baseline="0" dirty="0" err="1" smtClean="0">
                <a:latin typeface="Arial" panose="020B0604020202020204" pitchFamily="34" charset="0"/>
              </a:rPr>
              <a:t>splanchnopleura</a:t>
            </a:r>
            <a:r>
              <a:rPr lang="cs-CZ" b="0" i="0" u="none" strike="noStrike" baseline="0" dirty="0" smtClean="0"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777947" y="4956108"/>
            <a:ext cx="148281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b="0" i="0" u="none" strike="noStrike" baseline="0" dirty="0" err="1" smtClean="0">
                <a:latin typeface="Arial" panose="020B0604020202020204" pitchFamily="34" charset="0"/>
              </a:rPr>
              <a:t>connecting</a:t>
            </a:r>
            <a:r>
              <a:rPr lang="cs-CZ" b="0" i="0" u="none" strike="noStrike" baseline="0" dirty="0" smtClean="0">
                <a:latin typeface="Arial" panose="020B0604020202020204" pitchFamily="34" charset="0"/>
              </a:rPr>
              <a:t> </a:t>
            </a:r>
          </a:p>
          <a:p>
            <a:r>
              <a:rPr lang="cs-CZ" b="0" i="0" u="none" strike="noStrike" baseline="0" dirty="0" err="1" smtClean="0">
                <a:latin typeface="Arial" panose="020B0604020202020204" pitchFamily="34" charset="0"/>
              </a:rPr>
              <a:t>stalk</a:t>
            </a:r>
            <a:r>
              <a:rPr lang="cs-CZ" b="0" i="0" u="none" strike="noStrike" baseline="0" dirty="0" smtClean="0"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1524000" y="6138415"/>
            <a:ext cx="321275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b="0" i="0" u="none" strike="noStrike" baseline="0" dirty="0" err="1" smtClean="0">
                <a:latin typeface="Arial" panose="020B0604020202020204" pitchFamily="34" charset="0"/>
              </a:rPr>
              <a:t>extraembryonic</a:t>
            </a:r>
            <a:r>
              <a:rPr lang="cs-CZ" b="0" i="0" u="none" strike="noStrike" baseline="0" dirty="0" smtClean="0">
                <a:latin typeface="Arial" panose="020B0604020202020204" pitchFamily="34" charset="0"/>
              </a:rPr>
              <a:t> somatopleura 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253945" y="1208003"/>
            <a:ext cx="336927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b="0" i="0" u="none" strike="noStrike" baseline="0" dirty="0" err="1" smtClean="0">
                <a:latin typeface="Arial" panose="020B0604020202020204" pitchFamily="34" charset="0"/>
              </a:rPr>
              <a:t>extraembryonic</a:t>
            </a:r>
            <a:r>
              <a:rPr lang="cs-CZ" b="0" i="0" u="none" strike="noStrike" baseline="0" dirty="0" smtClean="0">
                <a:latin typeface="Arial" panose="020B0604020202020204" pitchFamily="34" charset="0"/>
              </a:rPr>
              <a:t> coelom </a:t>
            </a:r>
          </a:p>
          <a:p>
            <a:r>
              <a:rPr lang="cs-CZ" b="0" i="0" u="none" strike="noStrike" baseline="0" dirty="0" err="1" smtClean="0">
                <a:latin typeface="Arial" panose="020B0604020202020204" pitchFamily="34" charset="0"/>
              </a:rPr>
              <a:t>chorionic</a:t>
            </a:r>
            <a:r>
              <a:rPr lang="cs-CZ" b="0" i="0" u="none" strike="noStrike" baseline="0" dirty="0" smtClean="0">
                <a:latin typeface="Arial" panose="020B0604020202020204" pitchFamily="34" charset="0"/>
              </a:rPr>
              <a:t> </a:t>
            </a:r>
            <a:r>
              <a:rPr lang="cs-CZ" b="0" i="0" u="none" strike="noStrike" baseline="0" dirty="0" err="1" smtClean="0">
                <a:latin typeface="Arial" panose="020B0604020202020204" pitchFamily="34" charset="0"/>
              </a:rPr>
              <a:t>cavity</a:t>
            </a:r>
            <a:r>
              <a:rPr lang="cs-CZ" b="0" i="0" u="none" strike="noStrike" baseline="0" dirty="0" smtClean="0"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1416908" y="1832613"/>
            <a:ext cx="251254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b="0" i="0" u="none" strike="noStrike" baseline="0" dirty="0" err="1" smtClean="0">
                <a:latin typeface="Arial" panose="020B0604020202020204" pitchFamily="34" charset="0"/>
              </a:rPr>
              <a:t>cytotrophoblastic</a:t>
            </a:r>
            <a:r>
              <a:rPr lang="cs-CZ" b="0" i="0" u="none" strike="noStrike" baseline="0" dirty="0" smtClean="0">
                <a:latin typeface="Arial" panose="020B0604020202020204" pitchFamily="34" charset="0"/>
              </a:rPr>
              <a:t> </a:t>
            </a:r>
            <a:r>
              <a:rPr lang="cs-CZ" b="0" i="0" u="none" strike="noStrike" baseline="0" dirty="0" err="1" smtClean="0">
                <a:latin typeface="Arial" panose="020B0604020202020204" pitchFamily="34" charset="0"/>
              </a:rPr>
              <a:t>buds</a:t>
            </a:r>
            <a:r>
              <a:rPr lang="cs-CZ" b="0" i="0" u="none" strike="noStrike" baseline="0" dirty="0" smtClean="0"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9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59027" y="0"/>
            <a:ext cx="940761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1000" dirty="0">
              <a:latin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</a:rPr>
              <a:t>•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Villi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choriales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</a:rPr>
              <a:t>are based over the whole surface of implanted blastocyst, resp. Its chorionic membrane </a:t>
            </a:r>
            <a:endParaRPr lang="cs-CZ" sz="3200" b="1" dirty="0" smtClean="0">
              <a:latin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</a:rPr>
              <a:t>•</a:t>
            </a:r>
            <a:r>
              <a:rPr lang="en-US" sz="3200" u="sng" dirty="0">
                <a:latin typeface="Calibri" panose="020F0502020204030204" pitchFamily="34" charset="0"/>
              </a:rPr>
              <a:t>Different growth of villi</a:t>
            </a:r>
            <a:r>
              <a:rPr lang="en-US" sz="3200" dirty="0">
                <a:latin typeface="Calibri" panose="020F0502020204030204" pitchFamily="34" charset="0"/>
              </a:rPr>
              <a:t> toward </a:t>
            </a:r>
            <a:r>
              <a:rPr lang="en-US" sz="3200" b="1" dirty="0">
                <a:latin typeface="Calibri" panose="020F0502020204030204" pitchFamily="34" charset="0"/>
              </a:rPr>
              <a:t>decidua basalis </a:t>
            </a:r>
            <a:r>
              <a:rPr lang="en-US" sz="3200" dirty="0">
                <a:latin typeface="Calibri" panose="020F0502020204030204" pitchFamily="34" charset="0"/>
              </a:rPr>
              <a:t>(partially decidua </a:t>
            </a:r>
            <a:r>
              <a:rPr lang="en-US" sz="3200" dirty="0" err="1">
                <a:latin typeface="Calibri" panose="020F0502020204030204" pitchFamily="34" charset="0"/>
              </a:rPr>
              <a:t>marginalis</a:t>
            </a:r>
            <a:r>
              <a:rPr lang="en-US" sz="3200" dirty="0">
                <a:latin typeface="Calibri" panose="020F0502020204030204" pitchFamily="34" charset="0"/>
              </a:rPr>
              <a:t>) </a:t>
            </a:r>
            <a:r>
              <a:rPr lang="en-US" sz="3200" b="1" dirty="0">
                <a:latin typeface="Calibri" panose="020F0502020204030204" pitchFamily="34" charset="0"/>
              </a:rPr>
              <a:t>and toward decidua </a:t>
            </a:r>
            <a:r>
              <a:rPr lang="en-US" sz="3200" b="1" dirty="0" err="1">
                <a:latin typeface="Calibri" panose="020F0502020204030204" pitchFamily="34" charset="0"/>
              </a:rPr>
              <a:t>capsularis</a:t>
            </a:r>
            <a:r>
              <a:rPr lang="en-US" sz="3200" b="1" dirty="0">
                <a:latin typeface="Calibri" panose="020F0502020204030204" pitchFamily="34" charset="0"/>
              </a:rPr>
              <a:t> and decidua </a:t>
            </a:r>
            <a:r>
              <a:rPr lang="en-US" sz="3200" b="1" dirty="0" err="1">
                <a:latin typeface="Calibri" panose="020F0502020204030204" pitchFamily="34" charset="0"/>
              </a:rPr>
              <a:t>marginalis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</a:rPr>
              <a:t>causes division of chorion into parts: </a:t>
            </a:r>
            <a:endParaRPr lang="cs-CZ" sz="3200" dirty="0" smtClean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</a:rPr>
              <a:t>•</a:t>
            </a:r>
            <a:r>
              <a:rPr lang="en-US" sz="3200" dirty="0">
                <a:solidFill>
                  <a:srgbClr val="2C1EE6"/>
                </a:solidFill>
                <a:latin typeface="Wingdings 3" panose="05040102010807070707" pitchFamily="18" charset="2"/>
              </a:rPr>
              <a:t></a:t>
            </a:r>
            <a:r>
              <a:rPr lang="en-US" sz="3200" dirty="0">
                <a:latin typeface="Wingdings 3" panose="05040102010807070707" pitchFamily="18" charset="2"/>
              </a:rPr>
              <a:t> </a:t>
            </a:r>
            <a:r>
              <a:rPr lang="en-US" sz="3200" b="1" dirty="0">
                <a:solidFill>
                  <a:srgbClr val="2C1EE6"/>
                </a:solidFill>
                <a:latin typeface="Calibri" panose="020F0502020204030204" pitchFamily="34" charset="0"/>
              </a:rPr>
              <a:t>CHORION FRONDOSUM </a:t>
            </a:r>
            <a:r>
              <a:rPr lang="en-US" sz="3200" dirty="0">
                <a:latin typeface="Calibri" panose="020F0502020204030204" pitchFamily="34" charset="0"/>
              </a:rPr>
              <a:t>(toward decidua basalis </a:t>
            </a:r>
          </a:p>
          <a:p>
            <a:r>
              <a:rPr lang="cs-CZ" sz="3200" dirty="0">
                <a:latin typeface="Calibri" panose="020F0502020204030204" pitchFamily="34" charset="0"/>
              </a:rPr>
              <a:t>– </a:t>
            </a:r>
            <a:r>
              <a:rPr lang="cs-CZ" sz="3200" dirty="0" err="1">
                <a:latin typeface="Calibri" panose="020F0502020204030204" pitchFamily="34" charset="0"/>
              </a:rPr>
              <a:t>with</a:t>
            </a:r>
            <a:r>
              <a:rPr lang="cs-CZ" sz="3200" dirty="0">
                <a:latin typeface="Calibri" panose="020F0502020204030204" pitchFamily="34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</a:rPr>
              <a:t>villi</a:t>
            </a:r>
            <a:r>
              <a:rPr lang="cs-CZ" sz="3200" dirty="0">
                <a:latin typeface="Calibri" panose="020F0502020204030204" pitchFamily="34" charset="0"/>
              </a:rPr>
              <a:t>) and </a:t>
            </a:r>
          </a:p>
          <a:p>
            <a:pPr marL="457200" indent="-457200">
              <a:buFont typeface="Wingdings 3" panose="05040102010807070707" pitchFamily="18" charset="2"/>
              <a:buChar char="c"/>
            </a:pPr>
            <a:r>
              <a:rPr lang="en-US" sz="3200" b="1" dirty="0" smtClean="0">
                <a:solidFill>
                  <a:srgbClr val="2C1EE6"/>
                </a:solidFill>
                <a:latin typeface="Calibri" panose="020F0502020204030204" pitchFamily="34" charset="0"/>
              </a:rPr>
              <a:t>CHORION </a:t>
            </a:r>
            <a:r>
              <a:rPr lang="en-US" sz="3200" b="1" dirty="0">
                <a:solidFill>
                  <a:srgbClr val="2C1EE6"/>
                </a:solidFill>
                <a:latin typeface="Calibri" panose="020F0502020204030204" pitchFamily="34" charset="0"/>
              </a:rPr>
              <a:t>LAEVE </a:t>
            </a:r>
            <a:r>
              <a:rPr lang="en-US" sz="3200" dirty="0">
                <a:latin typeface="Calibri" panose="020F0502020204030204" pitchFamily="34" charset="0"/>
              </a:rPr>
              <a:t>(smooth, without villi) </a:t>
            </a:r>
            <a:endParaRPr lang="cs-CZ" sz="3200" dirty="0" smtClean="0">
              <a:latin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</a:rPr>
              <a:t>•</a:t>
            </a:r>
            <a:r>
              <a:rPr lang="en-US" sz="3200" b="1" dirty="0">
                <a:solidFill>
                  <a:srgbClr val="2C1EE6"/>
                </a:solidFill>
                <a:latin typeface="Calibri" panose="020F0502020204030204" pitchFamily="34" charset="0"/>
              </a:rPr>
              <a:t>Chorion frondosum </a:t>
            </a:r>
            <a:r>
              <a:rPr lang="en-US" sz="3200" dirty="0">
                <a:latin typeface="Calibri" panose="020F0502020204030204" pitchFamily="34" charset="0"/>
              </a:rPr>
              <a:t>and </a:t>
            </a:r>
            <a:r>
              <a:rPr lang="en-US" sz="3200" b="1" dirty="0">
                <a:solidFill>
                  <a:srgbClr val="800000"/>
                </a:solidFill>
                <a:latin typeface="Calibri" panose="020F0502020204030204" pitchFamily="34" charset="0"/>
              </a:rPr>
              <a:t>decidua basalis </a:t>
            </a:r>
            <a:r>
              <a:rPr lang="en-US" sz="3200" dirty="0">
                <a:latin typeface="Calibri" panose="020F0502020204030204" pitchFamily="34" charset="0"/>
              </a:rPr>
              <a:t>fuse together and creates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placenta 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4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70" y="850612"/>
            <a:ext cx="840105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466002" y="5329879"/>
            <a:ext cx="1558327" cy="763415"/>
          </a:xfrm>
          <a:prstGeom prst="rect">
            <a:avLst/>
          </a:prstGeom>
          <a:noFill/>
          <a:ln>
            <a:solidFill>
              <a:srgbClr val="2C1E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384032" y="1268760"/>
            <a:ext cx="6480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940908" y="104254"/>
            <a:ext cx="6450227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3200" b="1" dirty="0" err="1" smtClean="0">
                <a:latin typeface="+mj-lt"/>
              </a:rPr>
              <a:t>Development</a:t>
            </a:r>
            <a:r>
              <a:rPr lang="cs-CZ" sz="3200" b="1" dirty="0" smtClean="0">
                <a:latin typeface="+mj-lt"/>
              </a:rPr>
              <a:t> </a:t>
            </a:r>
            <a:r>
              <a:rPr lang="cs-CZ" sz="3200" b="1" dirty="0" err="1" smtClean="0">
                <a:latin typeface="+mj-lt"/>
              </a:rPr>
              <a:t>of</a:t>
            </a:r>
            <a:r>
              <a:rPr lang="cs-CZ" sz="3200" b="1" dirty="0" smtClean="0">
                <a:latin typeface="+mj-lt"/>
              </a:rPr>
              <a:t> </a:t>
            </a:r>
            <a:r>
              <a:rPr lang="cs-CZ" sz="3200" b="1" dirty="0" err="1" smtClean="0">
                <a:latin typeface="+mj-lt"/>
              </a:rPr>
              <a:t>fetal</a:t>
            </a:r>
            <a:r>
              <a:rPr lang="cs-CZ" sz="3200" b="1" dirty="0" smtClean="0">
                <a:latin typeface="+mj-lt"/>
              </a:rPr>
              <a:t> </a:t>
            </a:r>
            <a:r>
              <a:rPr lang="cs-CZ" sz="3200" b="1" dirty="0" err="1" smtClean="0">
                <a:latin typeface="+mj-lt"/>
              </a:rPr>
              <a:t>membranes</a:t>
            </a:r>
            <a:r>
              <a:rPr lang="cs-CZ" sz="3200" b="1" dirty="0" smtClean="0">
                <a:latin typeface="+mj-lt"/>
              </a:rPr>
              <a:t> </a:t>
            </a:r>
            <a:endParaRPr lang="cs-CZ" sz="3200" dirty="0">
              <a:latin typeface="+mj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285470" y="850612"/>
            <a:ext cx="1713471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cs-CZ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</a:rPr>
              <a:t>chorionic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villi</a:t>
            </a:r>
            <a:r>
              <a:rPr lang="cs-CZ" dirty="0"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754660" y="5045695"/>
            <a:ext cx="1893068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cs-CZ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</a:rPr>
              <a:t>chorionic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cavity</a:t>
            </a:r>
            <a:r>
              <a:rPr lang="cs-CZ" dirty="0"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9480375" y="5388422"/>
            <a:ext cx="134276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chorion 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</a:rPr>
              <a:t>frondosum</a:t>
            </a:r>
            <a:r>
              <a:rPr lang="cs-CZ" dirty="0"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599118" y="5590923"/>
            <a:ext cx="105803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chorion 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</a:rPr>
              <a:t>laeve</a:t>
            </a:r>
            <a:r>
              <a:rPr lang="cs-CZ" dirty="0"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550508" y="5532383"/>
            <a:ext cx="1058037" cy="704872"/>
          </a:xfrm>
          <a:prstGeom prst="rect">
            <a:avLst/>
          </a:prstGeom>
          <a:noFill/>
          <a:ln>
            <a:solidFill>
              <a:srgbClr val="2C1E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977081" y="6274894"/>
            <a:ext cx="4942703" cy="449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664043" y="1084094"/>
            <a:ext cx="14169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primitive </a:t>
            </a:r>
            <a:r>
              <a:rPr lang="cs-CZ" dirty="0">
                <a:latin typeface="Arial" panose="020B0604020202020204" pitchFamily="34" charset="0"/>
              </a:rPr>
              <a:t>gut 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1664043" y="1558919"/>
            <a:ext cx="149104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err="1" smtClean="0">
                <a:latin typeface="Arial" panose="020B0604020202020204" pitchFamily="34" charset="0"/>
              </a:rPr>
              <a:t>neural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tube 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6285470" y="1884313"/>
            <a:ext cx="1845276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cs-CZ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</a:rPr>
              <a:t>connecting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stalk</a:t>
            </a:r>
            <a:r>
              <a:rPr lang="cs-CZ" dirty="0">
                <a:latin typeface="Arial" panose="020B0604020202020204" pitchFamily="34" charset="0"/>
              </a:rPr>
              <a:t> 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4777946" y="4200381"/>
            <a:ext cx="17628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amniotic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cavity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amniová a c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123" y="1382336"/>
            <a:ext cx="8424862" cy="51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H="1" flipV="1">
            <a:off x="2711624" y="3717032"/>
            <a:ext cx="288032" cy="720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se šipkou 3"/>
          <p:cNvCxnSpPr/>
          <p:nvPr/>
        </p:nvCxnSpPr>
        <p:spPr>
          <a:xfrm flipH="1" flipV="1">
            <a:off x="3503712" y="2996952"/>
            <a:ext cx="144016" cy="504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4367808" y="3140968"/>
            <a:ext cx="360040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4655840" y="4077072"/>
            <a:ext cx="432048" cy="216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4547828" y="4437112"/>
            <a:ext cx="0" cy="2880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3344562" y="1473197"/>
            <a:ext cx="6096000" cy="53860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endParaRPr lang="cs-CZ" sz="11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i="0" u="none" strike="noStrike" baseline="0" dirty="0" smtClean="0">
                <a:latin typeface="Arial" panose="020B0604020202020204" pitchFamily="34" charset="0"/>
              </a:rPr>
              <a:t>GROWTH OF AMNIOTIC AND CHORIONIC CAVITY </a:t>
            </a:r>
            <a:endParaRPr lang="cs-CZ" dirty="0"/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5903" y="20089"/>
            <a:ext cx="12126097" cy="15081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sz="3200" b="1" dirty="0"/>
              <a:t>CHORION = </a:t>
            </a:r>
            <a:r>
              <a:rPr lang="cs-CZ" sz="2800" b="1" dirty="0" err="1"/>
              <a:t>cytotrophoblast</a:t>
            </a:r>
            <a:r>
              <a:rPr lang="cs-CZ" sz="2800" b="1" dirty="0"/>
              <a:t> + </a:t>
            </a:r>
            <a:r>
              <a:rPr lang="cs-CZ" sz="2800" b="1" dirty="0" err="1"/>
              <a:t>syncytiotrophoblast</a:t>
            </a:r>
            <a:r>
              <a:rPr lang="cs-CZ" sz="2800" b="1" dirty="0"/>
              <a:t> + </a:t>
            </a:r>
            <a:r>
              <a:rPr lang="cs-CZ" sz="2800" b="1" dirty="0" smtClean="0"/>
              <a:t> </a:t>
            </a:r>
            <a:r>
              <a:rPr lang="cs-CZ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extrembryonic</a:t>
            </a:r>
            <a:endParaRPr lang="cs-CZ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</a:t>
            </a:r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mesoderm </a:t>
            </a:r>
            <a:endParaRPr lang="cs-CZ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sz="3200" b="1" dirty="0"/>
              <a:t>AMNION = </a:t>
            </a:r>
            <a:r>
              <a:rPr lang="cs-CZ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extraembryonic</a:t>
            </a:r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mesoderm </a:t>
            </a:r>
            <a:r>
              <a:rPr lang="cs-CZ" sz="2800" b="1" dirty="0"/>
              <a:t>+ </a:t>
            </a:r>
            <a:r>
              <a:rPr lang="cs-CZ" sz="2800" b="1" dirty="0" err="1">
                <a:solidFill>
                  <a:srgbClr val="FF0000"/>
                </a:solidFill>
              </a:rPr>
              <a:t>ectoderm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931999" y="5084284"/>
            <a:ext cx="17958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</a:rPr>
              <a:t>Decidua </a:t>
            </a:r>
            <a:r>
              <a:rPr lang="cs-CZ" dirty="0" err="1">
                <a:solidFill>
                  <a:srgbClr val="C00000"/>
                </a:solidFill>
                <a:latin typeface="Arial" panose="020B0604020202020204" pitchFamily="34" charset="0"/>
              </a:rPr>
              <a:t>basalis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999656" y="5745124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4 </a:t>
            </a:r>
            <a:r>
              <a:rPr lang="cs-CZ" dirty="0" err="1">
                <a:latin typeface="Arial" panose="020B0604020202020204" pitchFamily="34" charset="0"/>
              </a:rPr>
              <a:t>weeks</a:t>
            </a:r>
            <a:r>
              <a:rPr lang="cs-CZ" dirty="0">
                <a:latin typeface="Arial" panose="020B0604020202020204" pitchFamily="34" charset="0"/>
              </a:rPr>
              <a:t> embryo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7400674" y="5781676"/>
            <a:ext cx="203988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8 </a:t>
            </a:r>
            <a:r>
              <a:rPr lang="cs-CZ" dirty="0" err="1">
                <a:latin typeface="Arial" panose="020B0604020202020204" pitchFamily="34" charset="0"/>
              </a:rPr>
              <a:t>weeks</a:t>
            </a:r>
            <a:r>
              <a:rPr lang="cs-CZ" dirty="0">
                <a:latin typeface="Arial" panose="020B0604020202020204" pitchFamily="34" charset="0"/>
              </a:rPr>
              <a:t> embryo 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482750" y="2640982"/>
            <a:ext cx="158531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600" b="0" i="0" u="none" strike="noStrike" baseline="0" dirty="0" err="1" smtClean="0">
                <a:latin typeface="+mj-lt"/>
              </a:rPr>
              <a:t>Chorionic</a:t>
            </a:r>
            <a:r>
              <a:rPr lang="cs-CZ" sz="1600" b="0" i="0" u="none" strike="noStrike" baseline="0" dirty="0" smtClean="0">
                <a:latin typeface="+mj-lt"/>
              </a:rPr>
              <a:t> </a:t>
            </a:r>
            <a:r>
              <a:rPr lang="cs-CZ" sz="1600" b="0" i="0" u="none" strike="noStrike" baseline="0" dirty="0" err="1" smtClean="0">
                <a:latin typeface="+mj-lt"/>
              </a:rPr>
              <a:t>cavity</a:t>
            </a:r>
            <a:r>
              <a:rPr lang="cs-CZ" sz="1600" b="0" i="0" u="none" strike="noStrike" baseline="0" dirty="0" smtClean="0">
                <a:latin typeface="+mj-lt"/>
              </a:rPr>
              <a:t>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531708" y="2979536"/>
            <a:ext cx="119448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600" b="0" i="0" u="none" strike="noStrike" baseline="0" dirty="0" err="1" smtClean="0">
                <a:latin typeface="Arial" panose="020B0604020202020204" pitchFamily="34" charset="0"/>
              </a:rPr>
              <a:t>Amniotic</a:t>
            </a:r>
            <a:r>
              <a:rPr lang="cs-CZ" sz="1600" b="0" i="0" u="none" strike="noStrike" baseline="0" dirty="0" smtClean="0">
                <a:latin typeface="Arial" panose="020B0604020202020204" pitchFamily="34" charset="0"/>
              </a:rPr>
              <a:t> </a:t>
            </a:r>
          </a:p>
          <a:p>
            <a:r>
              <a:rPr lang="cs-CZ" sz="1600" b="0" i="0" u="none" strike="noStrike" baseline="0" dirty="0" err="1" smtClean="0">
                <a:latin typeface="Arial" panose="020B0604020202020204" pitchFamily="34" charset="0"/>
              </a:rPr>
              <a:t>cavity</a:t>
            </a:r>
            <a:r>
              <a:rPr lang="cs-CZ" sz="1600" b="0" i="0" u="none" strike="noStrike" baseline="0" dirty="0" smtClean="0">
                <a:latin typeface="Arial" panose="020B0604020202020204" pitchFamily="34" charset="0"/>
              </a:rPr>
              <a:t>  </a:t>
            </a:r>
            <a:endParaRPr lang="cs-CZ" sz="1600" dirty="0"/>
          </a:p>
        </p:txBody>
      </p:sp>
      <p:sp>
        <p:nvSpPr>
          <p:cNvPr id="13" name="Obdélník 12"/>
          <p:cNvSpPr/>
          <p:nvPr/>
        </p:nvSpPr>
        <p:spPr>
          <a:xfrm>
            <a:off x="2931999" y="4642944"/>
            <a:ext cx="2141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</a:rPr>
              <a:t>Chorion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frondosum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400674" y="4959510"/>
            <a:ext cx="2141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Chorion </a:t>
            </a:r>
            <a:r>
              <a:rPr lang="cs-CZ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frondosum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719737" y="4365104"/>
            <a:ext cx="504056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82778" y="296705"/>
            <a:ext cx="2707344" cy="18158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Human</a:t>
            </a:r>
            <a:r>
              <a:rPr lang="cs-CZ" sz="2800" b="1" dirty="0" smtClean="0"/>
              <a:t> </a:t>
            </a:r>
            <a:r>
              <a:rPr lang="cs-CZ" sz="2800" b="1" dirty="0"/>
              <a:t>placenta </a:t>
            </a:r>
            <a:endParaRPr lang="cs-CZ" sz="2800" dirty="0"/>
          </a:p>
          <a:p>
            <a:r>
              <a:rPr lang="cs-CZ" sz="2800" dirty="0"/>
              <a:t>-</a:t>
            </a:r>
            <a:r>
              <a:rPr lang="cs-CZ" sz="2800" b="1" dirty="0" err="1"/>
              <a:t>discoidea</a:t>
            </a:r>
            <a:r>
              <a:rPr lang="cs-CZ" sz="2800" b="1" dirty="0"/>
              <a:t> </a:t>
            </a:r>
            <a:endParaRPr lang="cs-CZ" sz="2800" dirty="0"/>
          </a:p>
          <a:p>
            <a:r>
              <a:rPr lang="cs-CZ" sz="2800" dirty="0"/>
              <a:t>-</a:t>
            </a:r>
            <a:r>
              <a:rPr lang="cs-CZ" sz="2800" b="1" dirty="0" err="1"/>
              <a:t>olliformis</a:t>
            </a:r>
            <a:r>
              <a:rPr lang="cs-CZ" sz="2800" b="1" dirty="0"/>
              <a:t> </a:t>
            </a:r>
            <a:endParaRPr lang="cs-CZ" sz="2800" dirty="0"/>
          </a:p>
          <a:p>
            <a:r>
              <a:rPr lang="cs-CZ" sz="2800" dirty="0"/>
              <a:t>-</a:t>
            </a:r>
            <a:r>
              <a:rPr lang="cs-CZ" sz="2800" b="1" dirty="0" err="1"/>
              <a:t>hemochorialis</a:t>
            </a:r>
            <a:r>
              <a:rPr lang="cs-CZ" sz="2800" b="1" dirty="0"/>
              <a:t> 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760297" y="3838206"/>
            <a:ext cx="1962397" cy="147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</a:t>
            </a:r>
            <a:r>
              <a:rPr lang="en-US" sz="2400" dirty="0" smtClean="0"/>
              <a:t>15 </a:t>
            </a:r>
            <a:r>
              <a:rPr lang="en-US" sz="2400" dirty="0"/>
              <a:t>- 25 cm </a:t>
            </a:r>
            <a:endParaRPr lang="cs-CZ" sz="2400" dirty="0" smtClean="0"/>
          </a:p>
          <a:p>
            <a:r>
              <a:rPr lang="en-US" sz="2400" dirty="0" smtClean="0"/>
              <a:t>width </a:t>
            </a:r>
            <a:r>
              <a:rPr lang="en-US" sz="2400" dirty="0"/>
              <a:t>up 3 </a:t>
            </a:r>
            <a:r>
              <a:rPr lang="en-US" sz="2400" dirty="0" smtClean="0"/>
              <a:t>cm</a:t>
            </a:r>
            <a:endParaRPr lang="cs-CZ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weight 500g </a:t>
            </a:r>
          </a:p>
          <a:p>
            <a:endParaRPr lang="cs-CZ" dirty="0"/>
          </a:p>
        </p:txBody>
      </p:sp>
      <p:pic>
        <p:nvPicPr>
          <p:cNvPr id="6" name="Picture 3" descr="placenta membrane separations - amnion and chorion membra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2779" y="2276872"/>
            <a:ext cx="6561493" cy="42063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1419</Words>
  <Application>Microsoft Office PowerPoint</Application>
  <PresentationFormat>Širokoúhlá obrazovka</PresentationFormat>
  <Paragraphs>365</Paragraphs>
  <Slides>35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Times New Roman</vt:lpstr>
      <vt:lpstr>Wingdings 3</vt:lpstr>
      <vt:lpstr>Motiv Office</vt:lpstr>
      <vt:lpstr>Motiv systému Office</vt:lpstr>
      <vt:lpstr>Rastrový obrázek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Multiple pregnanacy</vt:lpstr>
      <vt:lpstr>Prezentace aplikace PowerPoint</vt:lpstr>
      <vt:lpstr>Prezentace aplikace PowerPoint</vt:lpstr>
      <vt:lpstr>Prezentace aplikace PowerPoint</vt:lpstr>
      <vt:lpstr>Prezentace aplikace PowerPoint</vt:lpstr>
      <vt:lpstr>MONOZYGOTIC separated on stage of bilaminar germ disc</vt:lpstr>
      <vt:lpstr>Prezentace aplikace PowerPoint</vt:lpstr>
      <vt:lpstr>Rule of Hasse</vt:lpstr>
      <vt:lpstr>Fetal position in utero</vt:lpstr>
      <vt:lpstr>Situs</vt:lpstr>
      <vt:lpstr>Prezentace aplikace PowerPoint</vt:lpstr>
      <vt:lpstr>Habitus relation: parts of fetal body to one another</vt:lpstr>
      <vt:lpstr>Prezentace aplikace PowerPoint</vt:lpstr>
      <vt:lpstr>Physiological fetus position in uterus</vt:lpstr>
      <vt:lpstr>Mature and full-term fetus</vt:lpstr>
      <vt:lpstr>Marks of full-term fetus</vt:lpstr>
      <vt:lpstr>GENERAL EMBRYOLOGY 2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Mecová</dc:creator>
  <cp:lastModifiedBy>Eva Mecová</cp:lastModifiedBy>
  <cp:revision>40</cp:revision>
  <dcterms:created xsi:type="dcterms:W3CDTF">2017-03-07T09:34:55Z</dcterms:created>
  <dcterms:modified xsi:type="dcterms:W3CDTF">2017-03-07T14:38:02Z</dcterms:modified>
</cp:coreProperties>
</file>