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9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8900E-52D5-4F16-B550-FC1A9B9DEEAA}" type="datetimeFigureOut">
              <a:rPr kumimoji="1" lang="ja-JP" altLang="en-US" smtClean="0"/>
              <a:pPr/>
              <a:t>2017/5/10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24516-5501-4F1F-BB7D-D5ACE197599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315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4516-5501-4F1F-BB7D-D5ACE197599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5574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4516-5501-4F1F-BB7D-D5ACE197599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5332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24516-5501-4F1F-BB7D-D5ACE197599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5483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キャプション付き引用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前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文名前カ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または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43901" y="1697322"/>
            <a:ext cx="6739088" cy="1973926"/>
          </a:xfrm>
        </p:spPr>
        <p:txBody>
          <a:bodyPr>
            <a:normAutofit/>
          </a:bodyPr>
          <a:lstStyle/>
          <a:p>
            <a:r>
              <a:rPr lang="en-US" altLang="ja-JP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TERMS </a:t>
            </a:r>
            <a:r>
              <a:rPr lang="en-US" altLang="ja-JP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RELATED 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ja-JP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ja-JP" alt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 DEATH</a:t>
            </a:r>
            <a:r>
              <a:rPr lang="ja-JP" alt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　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989" y="508035"/>
            <a:ext cx="3249518" cy="355262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842" y="4449960"/>
            <a:ext cx="2817396" cy="201384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780664" y="4625887"/>
            <a:ext cx="240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Century" panose="02040604050505020304" pitchFamily="18" charset="0"/>
              </a:rPr>
              <a:t>Haruka</a:t>
            </a:r>
            <a:r>
              <a:rPr lang="ja-JP" altLang="en-US" sz="2400" dirty="0">
                <a:latin typeface="Century" panose="02040604050505020304" pitchFamily="18" charset="0"/>
              </a:rPr>
              <a:t> </a:t>
            </a:r>
            <a:r>
              <a:rPr lang="en-US" altLang="ja-JP" sz="2400" dirty="0">
                <a:latin typeface="Century" panose="02040604050505020304" pitchFamily="18" charset="0"/>
              </a:rPr>
              <a:t>Ogura</a:t>
            </a:r>
            <a:endParaRPr lang="ja-JP" altLang="en-US" sz="2400" dirty="0">
              <a:latin typeface="Century" panose="02040604050505020304" pitchFamily="18" charset="0"/>
            </a:endParaRPr>
          </a:p>
          <a:p>
            <a:pPr algn="l"/>
            <a:r>
              <a:rPr lang="en-US" altLang="ja-JP" sz="2400" dirty="0">
                <a:latin typeface="Century" panose="02040604050505020304" pitchFamily="18" charset="0"/>
              </a:rPr>
              <a:t>Rana</a:t>
            </a:r>
            <a:r>
              <a:rPr lang="ja-JP" altLang="en-US" sz="2400" dirty="0">
                <a:latin typeface="Century" panose="02040604050505020304" pitchFamily="18" charset="0"/>
              </a:rPr>
              <a:t>  </a:t>
            </a:r>
            <a:r>
              <a:rPr lang="en-US" altLang="ja-JP" sz="2400" dirty="0">
                <a:latin typeface="Century" panose="02040604050505020304" pitchFamily="18" charset="0"/>
              </a:rPr>
              <a:t>Ismail</a:t>
            </a:r>
            <a:endParaRPr lang="ja-JP" altLang="en-US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2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2776739" y="200525"/>
            <a:ext cx="6330497" cy="470685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44678" y="1115928"/>
            <a:ext cx="8367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・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 </a:t>
            </a:r>
            <a:r>
              <a:rPr lang="en-US" altLang="ja-JP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ultimis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/ in extremis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-webkit-standard"/>
              </a:rPr>
              <a:t>​</a:t>
            </a:r>
            <a:endParaRPr lang="ja-JP" altLang="en-US" sz="3600" b="0" i="0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in the last moments of life</a:t>
            </a:r>
            <a:endParaRPr lang="ja-JP" alt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ja-JP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(e.g.)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patiens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extremis</a:t>
            </a:r>
            <a:endParaRPr lang="ja-JP" alt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・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vita minima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-webkit-standard"/>
              </a:rPr>
              <a:t>​​​</a:t>
            </a:r>
            <a:endParaRPr lang="ja-JP" altLang="en-US" sz="3600" b="0" i="0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weak signs of life</a:t>
            </a:r>
            <a:endParaRPr lang="ja-JP" alt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ja-JP" alt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368" y="902034"/>
            <a:ext cx="2032000" cy="21463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/>
          <a:srcRect r="13719"/>
          <a:stretch/>
        </p:blipFill>
        <p:spPr>
          <a:xfrm>
            <a:off x="7603290" y="3750431"/>
            <a:ext cx="4126012" cy="288101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/>
          <a:srcRect l="12985" r="15386" b="13570"/>
          <a:stretch/>
        </p:blipFill>
        <p:spPr>
          <a:xfrm>
            <a:off x="5119040" y="4799810"/>
            <a:ext cx="2045645" cy="18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1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6730" y="344762"/>
            <a:ext cx="6586435" cy="946678"/>
          </a:xfrm>
        </p:spPr>
        <p:txBody>
          <a:bodyPr>
            <a:normAutofit/>
          </a:bodyPr>
          <a:lstStyle/>
          <a:p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86571" y="1539449"/>
            <a:ext cx="976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１</a:t>
            </a:r>
            <a:r>
              <a:rPr lang="en-US" altLang="ja-JP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r>
              <a:rPr lang="en-GB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GB" altLang="ja-JP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permanent </a:t>
            </a:r>
            <a:r>
              <a:rPr lang="en-GB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cellular damage </a:t>
            </a:r>
            <a:r>
              <a:rPr lang="en-GB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resulting from lack of </a:t>
            </a:r>
            <a:r>
              <a:rPr lang="en-GB" altLang="ja-JP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oxygen</a:t>
            </a:r>
            <a:r>
              <a:rPr lang="en-US" altLang="ja-JP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…</a:t>
            </a:r>
            <a:r>
              <a:rPr lang="ja-JP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？</a:t>
            </a:r>
            <a:endParaRPr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06730" y="32166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→</a:t>
            </a:r>
            <a:r>
              <a:rPr lang="en-GB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death </a:t>
            </a:r>
            <a:r>
              <a:rPr lang="en-GB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of </a:t>
            </a:r>
            <a:r>
              <a:rPr lang="en-GB" altLang="ja-JP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fetus</a:t>
            </a:r>
            <a:r>
              <a:rPr lang="en-GB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before it</a:t>
            </a:r>
            <a:r>
              <a:rPr lang="ja-JP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GB" altLang="ja-JP" sz="28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starts breathing </a:t>
            </a:r>
            <a:r>
              <a:rPr lang="en-GB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independently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035106" y="3825203"/>
            <a:ext cx="4499217" cy="2921863"/>
            <a:chOff x="2035106" y="3825203"/>
            <a:chExt cx="4499217" cy="2921863"/>
          </a:xfrm>
        </p:grpSpPr>
        <p:pic>
          <p:nvPicPr>
            <p:cNvPr id="5" name="コンテンツ プレースホルダ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4992" y="3991642"/>
              <a:ext cx="3539331" cy="2755424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035106" y="3825203"/>
              <a:ext cx="1146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endParaRPr kumimoji="1"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06730" y="2105354"/>
            <a:ext cx="547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→ </a:t>
            </a:r>
            <a:r>
              <a:rPr lang="en-GB" altLang="ja-JP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mors</a:t>
            </a:r>
            <a:r>
              <a:rPr lang="en-GB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GB" altLang="ja-JP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biologica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35106" y="2671259"/>
            <a:ext cx="545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2. What is </a:t>
            </a:r>
            <a:r>
              <a:rPr lang="en-GB" altLang="ja-JP" sz="2800" i="1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mors</a:t>
            </a:r>
            <a:r>
              <a:rPr lang="en-GB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GB" altLang="ja-JP" sz="2800" i="1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praenatalis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…</a:t>
            </a:r>
            <a:r>
              <a:rPr lang="ja-JP" altLang="en-US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？</a:t>
            </a:r>
            <a:endParaRPr kumimoji="1" lang="ja-JP" altLang="en-US" sz="2800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94209" y="4893777"/>
            <a:ext cx="2823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→</a:t>
            </a:r>
            <a:r>
              <a:rPr lang="en-GB" altLang="ja-JP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livor </a:t>
            </a:r>
            <a:r>
              <a:rPr lang="en-GB" altLang="ja-JP" sz="32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mortis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4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29144" y="618290"/>
            <a:ext cx="10660185" cy="3158290"/>
          </a:xfrm>
        </p:spPr>
        <p:txBody>
          <a:bodyPr>
            <a:noAutofit/>
          </a:bodyPr>
          <a:lstStyle/>
          <a:p>
            <a:r>
              <a:rPr lang="en-US" altLang="ja-JP" sz="96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Thank</a:t>
            </a:r>
            <a:r>
              <a:rPr lang="ja-JP" altLang="en-US" sz="96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altLang="ja-JP" sz="96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you</a:t>
            </a:r>
            <a:r>
              <a:rPr lang="ja-JP" altLang="en-US" sz="96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altLang="ja-JP" sz="96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for</a:t>
            </a:r>
            <a:r>
              <a:rPr lang="ja-JP" altLang="en-US" sz="96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en-US" altLang="ja-JP" sz="96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attention!!</a:t>
            </a:r>
            <a:endParaRPr lang="ja-JP" altLang="en-US" sz="9600" dirty="0">
              <a:latin typeface="Brush Script MT" panose="030608020404060703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695" y="2523289"/>
            <a:ext cx="6415082" cy="404394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801263" y="5938467"/>
            <a:ext cx="191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Brush Script MT" panose="03060802040406070304" pitchFamily="66" charset="0"/>
              </a:rPr>
              <a:t>10</a:t>
            </a:r>
            <a:r>
              <a:rPr lang="en-US" altLang="ja-JP" sz="2400" baseline="30000" dirty="0">
                <a:latin typeface="Brush Script MT" panose="03060802040406070304" pitchFamily="66" charset="0"/>
              </a:rPr>
              <a:t>th</a:t>
            </a:r>
            <a:r>
              <a:rPr lang="en-US" altLang="ja-JP" sz="2400" dirty="0">
                <a:latin typeface="Brush Script MT" panose="03060802040406070304" pitchFamily="66" charset="0"/>
              </a:rPr>
              <a:t>.May.2017</a:t>
            </a:r>
            <a:endParaRPr lang="ja-JP" altLang="en-US" sz="2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1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27705" y="230271"/>
            <a:ext cx="300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General terms</a:t>
            </a:r>
            <a:endParaRPr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86510" y="1029314"/>
            <a:ext cx="13527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death</a:t>
            </a:r>
            <a:r>
              <a:rPr lang="en-US" altLang="ja-JP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en-US" altLang="ja-JP" b="0" i="0" dirty="0" smtClean="0">
                <a:solidFill>
                  <a:srgbClr val="000000"/>
                </a:solidFill>
                <a:effectLst/>
                <a:latin typeface="-webkit-standard"/>
              </a:rPr>
              <a:t>​</a:t>
            </a:r>
            <a:endParaRPr lang="en-US" altLang="ja-JP" b="0" i="0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99099" y="1714481"/>
            <a:ext cx="7438030" cy="121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ja-JP" altLang="en-US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800" dirty="0" err="1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exitus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us m. (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; 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used in clinical 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terminology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ja-JP" altLang="en-US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ja-JP" altLang="ja-JP" sz="2800" dirty="0"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9099" y="2499288"/>
            <a:ext cx="8837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・</a:t>
            </a:r>
            <a:r>
              <a:rPr lang="en-GB" altLang="ja-JP" sz="28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mors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tis, f. (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L); 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used in pathological 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anatomy</a:t>
            </a:r>
          </a:p>
          <a:p>
            <a:r>
              <a:rPr kumimoji="1"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kumimoji="1"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  (e.g.) </a:t>
            </a:r>
            <a:r>
              <a:rPr kumimoji="1" lang="en-GB" altLang="ja-JP" sz="28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mors</a:t>
            </a:r>
            <a:r>
              <a:rPr kumimoji="1"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kumimoji="1" lang="en-GB" altLang="ja-JP" sz="28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thymica</a:t>
            </a:r>
            <a:endParaRPr kumimoji="1" lang="en-GB" altLang="ja-JP" sz="2800" dirty="0" smtClean="0"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r>
              <a:rPr kumimoji="1"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kumimoji="1"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            =sudden death in young </a:t>
            </a:r>
            <a:r>
              <a:rPr kumimoji="1" lang="en-GB" altLang="ja-JP" sz="28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chidren</a:t>
            </a:r>
            <a:r>
              <a:rPr kumimoji="1"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result of infection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2762873" y="4067351"/>
            <a:ext cx="375968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*finis, is, m = the end</a:t>
            </a:r>
            <a:endParaRPr lang="ja-JP" altLang="ja-JP" sz="28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36446" y="4974719"/>
            <a:ext cx="9200378" cy="121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ja-JP" altLang="en-US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GB" altLang="ja-JP" sz="2800" dirty="0" err="1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thanat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- 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(G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.)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ja-JP" altLang="en-US" sz="28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800" dirty="0" smtClean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(e.g.) </a:t>
            </a:r>
            <a:r>
              <a:rPr lang="en-US" altLang="ja-JP" sz="2800" dirty="0" err="1" smtClean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thanatophobia</a:t>
            </a:r>
            <a:r>
              <a:rPr lang="en-US" altLang="ja-JP" sz="2800" dirty="0" smtClean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=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fear for death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8768" y="3884283"/>
            <a:ext cx="3051421" cy="27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4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24585" y="191069"/>
            <a:ext cx="3411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General terms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10687" y="878246"/>
            <a:ext cx="211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death: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33767" y="1565423"/>
            <a:ext cx="8639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・ </a:t>
            </a:r>
            <a:r>
              <a:rPr lang="en-GB" altLang="ja-JP" sz="28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letalis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e / </a:t>
            </a:r>
            <a:r>
              <a:rPr lang="en-GB" altLang="ja-JP" sz="28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mortalis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, e 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(L) </a:t>
            </a:r>
            <a:r>
              <a:rPr lang="en-GB" altLang="ja-JP" sz="2800" u="sng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adj.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= lethal</a:t>
            </a:r>
          </a:p>
          <a:p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   (e.g.) </a:t>
            </a:r>
            <a:r>
              <a:rPr lang="en-GB" altLang="ja-JP" sz="28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dosis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GB" altLang="ja-JP" sz="28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letalis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=lethal dose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5463" y="2883153"/>
            <a:ext cx="5336275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</a:t>
            </a:r>
            <a:r>
              <a:rPr lang="en-GB" altLang="ja-JP" sz="2800" i="1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exitus</a:t>
            </a:r>
            <a:r>
              <a:rPr lang="en-GB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GB" altLang="ja-JP" sz="2800" i="1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letalis</a:t>
            </a:r>
            <a:r>
              <a:rPr lang="en-GB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= natural death</a:t>
            </a:r>
            <a:endParaRPr lang="ja-JP" altLang="ja-JP" sz="2800" dirty="0"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61313" y="3985148"/>
            <a:ext cx="7192370" cy="1835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ja-JP" altLang="en-US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GB" altLang="ja-JP" sz="2800" dirty="0" err="1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necr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- 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(G.) = dead		</a:t>
            </a:r>
            <a:endParaRPr lang="en-GB" altLang="ja-JP" sz="2800" dirty="0" smtClea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ja-JP" altLang="en-US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 </a:t>
            </a:r>
            <a:r>
              <a:rPr lang="en-US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e.g.) </a:t>
            </a:r>
            <a:r>
              <a:rPr lang="en-GB" altLang="ja-JP" sz="28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necrosis;  </a:t>
            </a:r>
            <a:endParaRPr lang="en-GB" altLang="ja-JP" sz="2800" dirty="0" smtClean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ja-JP" sz="28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GB" altLang="ja-JP" sz="2800" dirty="0" smtClean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       necrophilia</a:t>
            </a:r>
            <a:endParaRPr lang="ja-JP" altLang="ja-JP" sz="28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7904" y="3699367"/>
            <a:ext cx="3193576" cy="29322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4567" y="905358"/>
            <a:ext cx="3110394" cy="23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2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047163" y="327547"/>
            <a:ext cx="689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</a:rPr>
              <a:t>Terms using or derived from </a:t>
            </a:r>
            <a:r>
              <a:rPr kumimoji="1" lang="en-US" altLang="ja-JP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+mj-cs"/>
              </a:rPr>
              <a:t>mors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84040" y="2224585"/>
            <a:ext cx="6296168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= 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permanent cellular damage 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resulting from lack of 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oxygen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</a:t>
            </a:r>
            <a:r>
              <a:rPr lang="ja-JP" altLang="en-US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which 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is irreversible</a:t>
            </a:r>
            <a:endParaRPr lang="ja-JP" altLang="ja-JP" sz="2800" dirty="0"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36023" y="1302940"/>
            <a:ext cx="52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GB" altLang="ja-JP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mors</a:t>
            </a:r>
            <a:r>
              <a:rPr lang="en-GB" altLang="ja-JP" sz="4000" dirty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GB" altLang="ja-JP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biologica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796" y="1043631"/>
            <a:ext cx="2990047" cy="262515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199796" y="3990299"/>
            <a:ext cx="431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・</a:t>
            </a:r>
            <a:r>
              <a:rPr lang="en-GB" altLang="ja-JP" sz="40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mors</a:t>
            </a:r>
            <a:r>
              <a:rPr lang="en-GB" altLang="ja-JP" sz="40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GB" altLang="ja-JP" sz="40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clinica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93222" y="4719979"/>
            <a:ext cx="6366682" cy="213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= a cessation of blood circulation and breathing, which 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is </a:t>
            </a:r>
            <a:r>
              <a:rPr lang="en-GB" altLang="ja-JP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reversible </a:t>
            </a:r>
            <a:r>
              <a:rPr lang="en-GB" altLang="ja-JP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by resuscitation methods</a:t>
            </a:r>
            <a:endParaRPr lang="ja-JP" altLang="ja-JP" sz="28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6343" y="4120957"/>
            <a:ext cx="2879680" cy="24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5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28800" y="341194"/>
            <a:ext cx="530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ja-JP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Terms using or derived from </a:t>
            </a:r>
            <a:r>
              <a:rPr kumimoji="1" lang="en-US" altLang="ja-JP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mors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86901" y="1155537"/>
            <a:ext cx="449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・</a:t>
            </a:r>
            <a:r>
              <a:rPr lang="en-GB" altLang="ja-JP" sz="40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mors</a:t>
            </a:r>
            <a:r>
              <a:rPr lang="en-GB" altLang="ja-JP" sz="40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GB" altLang="ja-JP" sz="40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neonatalis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32562" y="1983530"/>
            <a:ext cx="4449170" cy="135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ja-JP" sz="3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= death of a new-born </a:t>
            </a:r>
            <a:endParaRPr lang="en-GB" altLang="ja-JP" sz="3200" dirty="0" smtClea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ja-JP" sz="3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GB" altLang="ja-JP" sz="32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up </a:t>
            </a:r>
            <a:r>
              <a:rPr lang="en-GB" altLang="ja-JP" sz="3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to 10 days after birth</a:t>
            </a:r>
            <a:endParaRPr lang="ja-JP" altLang="ja-JP" sz="3200" dirty="0"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925" y="1255595"/>
            <a:ext cx="4012442" cy="256578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32562" y="3985146"/>
            <a:ext cx="529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・</a:t>
            </a:r>
            <a:r>
              <a:rPr lang="en-GB" altLang="ja-JP" sz="40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mors</a:t>
            </a:r>
            <a:r>
              <a:rPr lang="en-GB" altLang="ja-JP" sz="40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GB" altLang="ja-JP" sz="4000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praenatalis</a:t>
            </a:r>
            <a:r>
              <a:rPr lang="en-GB" altLang="ja-JP" sz="40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09981" y="4858603"/>
            <a:ext cx="554099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ja-JP" sz="3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= death of </a:t>
            </a:r>
            <a:r>
              <a:rPr lang="en-GB" altLang="ja-JP" sz="32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fetus</a:t>
            </a:r>
            <a:r>
              <a:rPr lang="en-GB" altLang="ja-JP" sz="3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before </a:t>
            </a:r>
            <a:r>
              <a:rPr lang="en-GB" altLang="ja-JP" sz="32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it</a:t>
            </a:r>
            <a:r>
              <a:rPr lang="ja-JP" altLang="en-US" sz="3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GB" altLang="ja-JP" sz="32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starts </a:t>
            </a:r>
            <a:r>
              <a:rPr lang="en-GB" altLang="ja-JP" sz="3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breathing independently</a:t>
            </a:r>
            <a:endParaRPr lang="ja-JP" altLang="ja-JP" sz="3200" dirty="0"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655" y="4212556"/>
            <a:ext cx="3411939" cy="24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5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28800" y="313899"/>
            <a:ext cx="506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ja-JP" sz="2800">
                <a:solidFill>
                  <a:srgbClr val="000000"/>
                </a:solidFill>
                <a:latin typeface="Times New Roman" panose="02020603050405020304" pitchFamily="18" charset="0"/>
              </a:rPr>
              <a:t>Terms using or derived from </a:t>
            </a:r>
            <a:r>
              <a:rPr kumimoji="1" lang="en-US" altLang="ja-JP" sz="2800" i="1">
                <a:solidFill>
                  <a:srgbClr val="000000"/>
                </a:solidFill>
                <a:latin typeface="Times New Roman" panose="02020603050405020304" pitchFamily="18" charset="0"/>
              </a:rPr>
              <a:t>mors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72502" y="986822"/>
            <a:ext cx="6346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・</a:t>
            </a:r>
            <a:r>
              <a:rPr lang="en-GB" altLang="ja-JP" sz="4000" dirty="0" err="1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mors</a:t>
            </a:r>
            <a:r>
              <a:rPr lang="en-GB" altLang="ja-JP" sz="40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GB" altLang="ja-JP" sz="40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in </a:t>
            </a:r>
            <a:r>
              <a:rPr lang="en-GB" altLang="ja-JP" sz="40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tabula</a:t>
            </a:r>
          </a:p>
          <a:p>
            <a:r>
              <a:rPr lang="ja-JP" altLang="en-US" sz="32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　</a:t>
            </a:r>
            <a:r>
              <a:rPr lang="en-GB" altLang="ja-JP" sz="3200" dirty="0" smtClean="0">
                <a:latin typeface="Times New Roman" panose="02020603050405020304" pitchFamily="18" charset="0"/>
                <a:ea typeface="ＭＳ 明朝" panose="02020609040205080304" pitchFamily="17" charset="-128"/>
              </a:rPr>
              <a:t>= </a:t>
            </a:r>
            <a:r>
              <a:rPr lang="en-GB" altLang="ja-JP" sz="32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death on the operation table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5970" y="1142872"/>
            <a:ext cx="3466533" cy="488239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40740" y="4231150"/>
            <a:ext cx="4176215" cy="149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ja-JP" altLang="en-US" sz="40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GB" altLang="ja-JP" sz="4000" dirty="0" err="1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mors</a:t>
            </a:r>
            <a:r>
              <a:rPr lang="en-GB" altLang="ja-JP" sz="40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GB" altLang="ja-JP" sz="40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subita</a:t>
            </a:r>
            <a:r>
              <a:rPr lang="en-GB" altLang="ja-JP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	</a:t>
            </a:r>
            <a:endParaRPr lang="en-GB" altLang="ja-JP" dirty="0" smtClea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ja-JP" altLang="en-US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GB" altLang="ja-JP" sz="32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= </a:t>
            </a:r>
            <a:r>
              <a:rPr lang="en-GB" altLang="ja-JP" sz="3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sudden death</a:t>
            </a:r>
            <a:endParaRPr lang="ja-JP" altLang="ja-JP" sz="3200" dirty="0"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72502" y="2899579"/>
            <a:ext cx="4312692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ja-JP" altLang="en-US" sz="40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GB" altLang="ja-JP" sz="4000" dirty="0" err="1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mors</a:t>
            </a:r>
            <a:r>
              <a:rPr lang="en-GB" altLang="ja-JP" sz="40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GB" altLang="ja-JP" sz="4000" dirty="0" err="1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lentissima</a:t>
            </a:r>
            <a:r>
              <a:rPr lang="en-GB" altLang="ja-JP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	</a:t>
            </a:r>
            <a:r>
              <a:rPr lang="en-GB" altLang="ja-JP" sz="32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= very slow death</a:t>
            </a:r>
            <a:endParaRPr lang="ja-JP" altLang="ja-JP" sz="3200" dirty="0"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6703" y="3693350"/>
            <a:ext cx="2743201" cy="177879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622878" y="5880976"/>
            <a:ext cx="465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Century" panose="02040604050505020304" pitchFamily="18" charset="0"/>
              </a:rPr>
              <a:t>(e.g.) </a:t>
            </a:r>
            <a:r>
              <a:rPr kumimoji="1" lang="en-US" altLang="ja-JP" sz="2000" dirty="0" err="1" smtClean="0">
                <a:latin typeface="Century" panose="02040604050505020304" pitchFamily="18" charset="0"/>
              </a:rPr>
              <a:t>mors</a:t>
            </a:r>
            <a:r>
              <a:rPr kumimoji="1" lang="en-US" altLang="ja-JP" sz="2000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sz="2000" dirty="0" err="1" smtClean="0">
                <a:latin typeface="Century" panose="02040604050505020304" pitchFamily="18" charset="0"/>
              </a:rPr>
              <a:t>subita</a:t>
            </a:r>
            <a:r>
              <a:rPr kumimoji="1" lang="en-US" altLang="ja-JP" sz="2000" dirty="0" smtClean="0">
                <a:latin typeface="Century" panose="02040604050505020304" pitchFamily="18" charset="0"/>
              </a:rPr>
              <a:t> in tabula </a:t>
            </a:r>
          </a:p>
          <a:p>
            <a:r>
              <a:rPr kumimoji="1" lang="en-US" altLang="ja-JP" sz="2000" dirty="0" smtClean="0">
                <a:latin typeface="Century" panose="02040604050505020304" pitchFamily="18" charset="0"/>
              </a:rPr>
              <a:t>=sudden death on the operation table</a:t>
            </a:r>
            <a:endParaRPr kumimoji="1" lang="ja-JP" altLang="en-US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6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6" y="217238"/>
            <a:ext cx="7416680" cy="890061"/>
          </a:xfrm>
        </p:spPr>
        <p:txBody>
          <a:bodyPr>
            <a:normAutofit/>
          </a:bodyPr>
          <a:lstStyle/>
          <a:p>
            <a:r>
              <a:rPr lang="en-US" altLang="ja-JP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Terms using or derived from </a:t>
            </a:r>
            <a:r>
              <a:rPr lang="en-US" altLang="ja-JP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mors</a:t>
            </a:r>
            <a:endParaRPr lang="ja-JP" altLang="en-US" sz="28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468" y="992999"/>
            <a:ext cx="3539331" cy="265449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744" y="4051300"/>
            <a:ext cx="4651022" cy="26162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554536" y="1354561"/>
            <a:ext cx="530993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・</a:t>
            </a:r>
            <a:r>
              <a:rPr lang="en-US" altLang="ja-JP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livor</a:t>
            </a:r>
            <a:r>
              <a:rPr lang="en-US" altLang="ja-JP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mortis</a:t>
            </a:r>
            <a:r>
              <a:rPr lang="en-US" altLang="ja-JP" sz="4000" b="0" i="0" dirty="0">
                <a:solidFill>
                  <a:srgbClr val="000000"/>
                </a:solidFill>
                <a:effectLst/>
                <a:latin typeface="-webkit-standard"/>
              </a:rPr>
              <a:t>​​​</a:t>
            </a:r>
            <a:r>
              <a:rPr lang="ja-JP" altLang="en-US" sz="4000" b="0" i="0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-webkit-standard"/>
              </a:rPr>
              <a:t>(</a:t>
            </a:r>
            <a:r>
              <a:rPr lang="en-US" altLang="ja-JP" sz="2800" dirty="0" err="1" smtClean="0">
                <a:solidFill>
                  <a:srgbClr val="000000"/>
                </a:solidFill>
                <a:latin typeface="-webkit-standard"/>
              </a:rPr>
              <a:t>postmor</a:t>
            </a:r>
            <a:r>
              <a:rPr lang="cs-CZ" altLang="ja-JP" sz="2800" dirty="0" smtClean="0">
                <a:solidFill>
                  <a:srgbClr val="000000"/>
                </a:solidFill>
                <a:latin typeface="-webkit-standard"/>
              </a:rPr>
              <a:t>t</a:t>
            </a:r>
            <a:r>
              <a:rPr lang="en-US" altLang="ja-JP" sz="2800" dirty="0" err="1" smtClean="0">
                <a:solidFill>
                  <a:srgbClr val="000000"/>
                </a:solidFill>
                <a:latin typeface="-webkit-standard"/>
              </a:rPr>
              <a:t>em</a:t>
            </a:r>
            <a:r>
              <a:rPr lang="cs-CZ" altLang="ja-JP" sz="2800" dirty="0" smtClean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-webkit-standard"/>
              </a:rPr>
              <a:t>hypostasis</a:t>
            </a:r>
            <a:r>
              <a:rPr lang="en-US" altLang="ja-JP" sz="2800" dirty="0">
                <a:solidFill>
                  <a:srgbClr val="000000"/>
                </a:solidFill>
                <a:latin typeface="-webkit-standard"/>
              </a:rPr>
              <a:t>)</a:t>
            </a:r>
            <a:endParaRPr lang="ja-JP" altLang="en-US" sz="4000" b="0" i="0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l"/>
            <a:r>
              <a:rPr lang="en-US" altLang="ja-JP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settling of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 </a:t>
            </a:r>
            <a:r>
              <a:rPr lang="en-US" altLang="ja-JP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blood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in the lower (dependent) portion of the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-webkit-standard"/>
              </a:rPr>
              <a:t>​​​​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body after death.</a:t>
            </a:r>
            <a:r>
              <a:rPr lang="en-US" altLang="ja-JP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ausing a purplish red discoloration of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ja-JP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-webkit-standard"/>
              </a:rPr>
              <a:t>​​​​​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skin.</a:t>
            </a:r>
            <a:endParaRPr lang="ja-JP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altLang="ja-JP" sz="2800" dirty="0">
                <a:latin typeface="Century" panose="02040604050505020304" pitchFamily="18" charset="0"/>
              </a:rPr>
              <a:t>One</a:t>
            </a:r>
            <a:r>
              <a:rPr lang="ja-JP" altLang="en-US" sz="2800" dirty="0">
                <a:latin typeface="Century" panose="02040604050505020304" pitchFamily="18" charset="0"/>
              </a:rPr>
              <a:t> </a:t>
            </a:r>
            <a:r>
              <a:rPr lang="en-US" altLang="ja-JP" sz="2800" dirty="0">
                <a:latin typeface="Century" panose="02040604050505020304" pitchFamily="18" charset="0"/>
              </a:rPr>
              <a:t>of</a:t>
            </a:r>
            <a:r>
              <a:rPr lang="ja-JP" altLang="en-US" sz="2800" dirty="0">
                <a:latin typeface="Century" panose="02040604050505020304" pitchFamily="18" charset="0"/>
              </a:rPr>
              <a:t> </a:t>
            </a:r>
            <a:r>
              <a:rPr lang="en-US" altLang="ja-JP" sz="2800" dirty="0">
                <a:latin typeface="Century" panose="02040604050505020304" pitchFamily="18" charset="0"/>
              </a:rPr>
              <a:t>the</a:t>
            </a:r>
            <a:r>
              <a:rPr lang="ja-JP" altLang="en-US" sz="2800" dirty="0">
                <a:latin typeface="Century" panose="02040604050505020304" pitchFamily="18" charset="0"/>
              </a:rPr>
              <a:t> </a:t>
            </a:r>
            <a:r>
              <a:rPr lang="en-US" altLang="ja-JP" sz="2800" dirty="0">
                <a:latin typeface="Century" panose="02040604050505020304" pitchFamily="18" charset="0"/>
              </a:rPr>
              <a:t>signs</a:t>
            </a:r>
            <a:r>
              <a:rPr lang="ja-JP" altLang="en-US" sz="2800" dirty="0">
                <a:latin typeface="Century" panose="02040604050505020304" pitchFamily="18" charset="0"/>
              </a:rPr>
              <a:t> </a:t>
            </a:r>
            <a:r>
              <a:rPr lang="en-US" altLang="ja-JP" sz="2800" dirty="0">
                <a:latin typeface="Century" panose="02040604050505020304" pitchFamily="18" charset="0"/>
              </a:rPr>
              <a:t>of</a:t>
            </a:r>
            <a:r>
              <a:rPr lang="ja-JP" altLang="en-US" sz="2800" dirty="0">
                <a:latin typeface="Century" panose="02040604050505020304" pitchFamily="18" charset="0"/>
              </a:rPr>
              <a:t> </a:t>
            </a:r>
            <a:r>
              <a:rPr lang="en-US" altLang="ja-JP" sz="2800" dirty="0">
                <a:latin typeface="Century" panose="02040604050505020304" pitchFamily="18" charset="0"/>
              </a:rPr>
              <a:t>death.</a:t>
            </a:r>
            <a:endParaRPr lang="ja-JP" altLang="en-US" sz="2800" dirty="0">
              <a:latin typeface="Century" panose="02040604050505020304" pitchFamily="18" charset="0"/>
            </a:endParaRPr>
          </a:p>
          <a:p>
            <a:pPr algn="l"/>
            <a:r>
              <a:rPr lang="en-US" altLang="ja-JP" dirty="0">
                <a:latin typeface="Century" panose="02040604050505020304" pitchFamily="18" charset="0"/>
              </a:rPr>
              <a:t>Start:1-2h</a:t>
            </a:r>
            <a:r>
              <a:rPr lang="ja-JP" altLang="en-US" dirty="0">
                <a:latin typeface="Century" panose="02040604050505020304" pitchFamily="18" charset="0"/>
              </a:rPr>
              <a:t>  </a:t>
            </a:r>
            <a:r>
              <a:rPr lang="en-US" altLang="ja-JP" dirty="0">
                <a:latin typeface="Century" panose="02040604050505020304" pitchFamily="18" charset="0"/>
              </a:rPr>
              <a:t>patch</a:t>
            </a:r>
            <a:r>
              <a:rPr lang="ja-JP" altLang="en-US" dirty="0">
                <a:latin typeface="Century" panose="02040604050505020304" pitchFamily="18" charset="0"/>
              </a:rPr>
              <a:t> </a:t>
            </a:r>
            <a:r>
              <a:rPr lang="en-US" altLang="ja-JP" dirty="0">
                <a:latin typeface="Century" panose="02040604050505020304" pitchFamily="18" charset="0"/>
              </a:rPr>
              <a:t>prominent:5-6h</a:t>
            </a:r>
            <a:r>
              <a:rPr lang="ja-JP" altLang="en-US" dirty="0">
                <a:latin typeface="Century" panose="02040604050505020304" pitchFamily="18" charset="0"/>
              </a:rPr>
              <a:t>  </a:t>
            </a:r>
            <a:r>
              <a:rPr lang="en-US" altLang="ja-JP" dirty="0" err="1">
                <a:latin typeface="Century" panose="02040604050505020304" pitchFamily="18" charset="0"/>
              </a:rPr>
              <a:t>Max:12h</a:t>
            </a:r>
            <a:endParaRPr lang="ja-JP" alt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9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3073817" y="18381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Terms using or derived from 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mors</a:t>
            </a:r>
            <a:endParaRPr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6580" t="12824" r="22293"/>
          <a:stretch/>
        </p:blipFill>
        <p:spPr>
          <a:xfrm>
            <a:off x="736612" y="1464706"/>
            <a:ext cx="5747074" cy="486944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031144" y="1464706"/>
            <a:ext cx="49543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・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rigor mortis</a:t>
            </a:r>
            <a:endParaRPr lang="ja-JP" alt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altLang="ja-JP" sz="3200" b="0" i="0" dirty="0">
                <a:solidFill>
                  <a:srgbClr val="000000"/>
                </a:solidFill>
                <a:effectLst/>
                <a:latin typeface="-webkit-standard"/>
              </a:rPr>
              <a:t>​​​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post mortem stiffness caused by chemical changes in</a:t>
            </a:r>
            <a:r>
              <a:rPr lang="ja-JP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muscles.</a:t>
            </a:r>
            <a:endParaRPr lang="ja-JP" alt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ja-JP" sz="3200" b="0" i="0" dirty="0">
                <a:solidFill>
                  <a:srgbClr val="222222"/>
                </a:solidFill>
                <a:effectLst/>
                <a:latin typeface="Century" panose="02040604050505020304" pitchFamily="18" charset="0"/>
              </a:rPr>
              <a:t>one of the recognizable</a:t>
            </a:r>
            <a:r>
              <a:rPr lang="ja-JP" altLang="en-US" sz="3200" dirty="0">
                <a:solidFill>
                  <a:srgbClr val="222222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3200" dirty="0">
                <a:solidFill>
                  <a:srgbClr val="222222"/>
                </a:solidFill>
                <a:latin typeface="Century" panose="02040604050505020304" pitchFamily="18" charset="0"/>
              </a:rPr>
              <a:t>signs</a:t>
            </a:r>
            <a:r>
              <a:rPr lang="ja-JP" altLang="en-US" sz="3200" dirty="0">
                <a:solidFill>
                  <a:srgbClr val="222222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3200" dirty="0">
                <a:solidFill>
                  <a:srgbClr val="222222"/>
                </a:solidFill>
                <a:latin typeface="Century" panose="02040604050505020304" pitchFamily="18" charset="0"/>
              </a:rPr>
              <a:t>of</a:t>
            </a:r>
            <a:r>
              <a:rPr lang="ja-JP" altLang="en-US" sz="3200" dirty="0">
                <a:solidFill>
                  <a:srgbClr val="222222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3200" dirty="0">
                <a:solidFill>
                  <a:srgbClr val="222222"/>
                </a:solidFill>
                <a:latin typeface="Century" panose="02040604050505020304" pitchFamily="18" charset="0"/>
              </a:rPr>
              <a:t>death</a:t>
            </a:r>
            <a:r>
              <a:rPr lang="en-US" altLang="ja-JP" sz="2800" dirty="0">
                <a:solidFill>
                  <a:srgbClr val="222222"/>
                </a:solidFill>
                <a:latin typeface="Century" panose="02040604050505020304" pitchFamily="18" charset="0"/>
              </a:rPr>
              <a:t>.</a:t>
            </a:r>
            <a:endParaRPr lang="ja-JP" altLang="en-US" sz="2800" dirty="0">
              <a:solidFill>
                <a:srgbClr val="222222"/>
              </a:solidFill>
              <a:latin typeface="Century" panose="02040604050505020304" pitchFamily="18" charset="0"/>
            </a:endParaRPr>
          </a:p>
          <a:p>
            <a:pPr algn="l"/>
            <a:endParaRPr lang="ja-JP" altLang="en-US" sz="2800" dirty="0">
              <a:solidFill>
                <a:srgbClr val="222222"/>
              </a:solidFill>
              <a:latin typeface="Century" panose="02040604050505020304" pitchFamily="18" charset="0"/>
            </a:endParaRPr>
          </a:p>
          <a:p>
            <a:pPr algn="l"/>
            <a:r>
              <a:rPr lang="en-US" altLang="ja-JP" sz="2800" dirty="0">
                <a:solidFill>
                  <a:srgbClr val="222222"/>
                </a:solidFill>
                <a:latin typeface="Century" panose="02040604050505020304" pitchFamily="18" charset="0"/>
              </a:rPr>
              <a:t>Start:2-3h</a:t>
            </a:r>
            <a:endParaRPr lang="ja-JP" altLang="en-US" sz="2800" dirty="0">
              <a:solidFill>
                <a:srgbClr val="222222"/>
              </a:solidFill>
              <a:latin typeface="Century" panose="02040604050505020304" pitchFamily="18" charset="0"/>
            </a:endParaRPr>
          </a:p>
          <a:p>
            <a:pPr algn="l"/>
            <a:r>
              <a:rPr lang="en-US" altLang="ja-JP" sz="2800" dirty="0">
                <a:solidFill>
                  <a:srgbClr val="222222"/>
                </a:solidFill>
                <a:latin typeface="Century" panose="02040604050505020304" pitchFamily="18" charset="0"/>
              </a:rPr>
              <a:t>Subside:24h</a:t>
            </a:r>
            <a:endParaRPr lang="ja-JP" altLang="en-US" sz="2800" dirty="0">
              <a:solidFill>
                <a:srgbClr val="222222"/>
              </a:solidFill>
              <a:latin typeface="Century" panose="02040604050505020304" pitchFamily="18" charset="0"/>
            </a:endParaRPr>
          </a:p>
          <a:p>
            <a:pPr algn="l"/>
            <a:endParaRPr lang="ja-JP" altLang="en-US" sz="2800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9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7442" y="-59070"/>
            <a:ext cx="6763083" cy="484605"/>
          </a:xfrm>
        </p:spPr>
        <p:txBody>
          <a:bodyPr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Terms using or derived from 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mors</a:t>
            </a:r>
            <a:endParaRPr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7442" y="425535"/>
            <a:ext cx="809992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・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 </a:t>
            </a:r>
            <a:r>
              <a:rPr lang="en-US" altLang="ja-JP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articulo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mortis 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-webkit-standard"/>
              </a:rPr>
              <a:t>​​</a:t>
            </a:r>
            <a:endParaRPr lang="ja-JP" altLang="en-US" sz="3600" b="0" i="0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ja-JP" alt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in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/at</a:t>
            </a:r>
            <a:r>
              <a:rPr lang="en-US" altLang="ja-JP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the moment of death</a:t>
            </a:r>
            <a:endParaRPr lang="ja-JP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ja-JP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phrase applies especially to some significant statement that a person consciously makes, such as an admission of guilt or a sudden act of contrition, just as he or she is about to enter eternity.</a:t>
            </a:r>
            <a:endParaRPr lang="ja-JP" alt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・</a:t>
            </a:r>
            <a:r>
              <a:rPr lang="en-US" altLang="ja-JP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moribundus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a, um 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-webkit-standard"/>
              </a:rPr>
              <a:t>​​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sz="3600" b="0" i="0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the one who is going to die, dying man</a:t>
            </a:r>
            <a:endParaRPr lang="ja-JP" altLang="en-US" sz="3600" dirty="0">
              <a:solidFill>
                <a:srgbClr val="000000"/>
              </a:solidFill>
              <a:latin typeface="-webkit-standard"/>
            </a:endParaRPr>
          </a:p>
          <a:p>
            <a:r>
              <a:rPr lang="en-US" altLang="ja-JP" sz="2400" dirty="0">
                <a:solidFill>
                  <a:srgbClr val="000000"/>
                </a:solidFill>
                <a:latin typeface="Century" panose="02040604050505020304" pitchFamily="18" charset="0"/>
              </a:rPr>
              <a:t>(e</a:t>
            </a:r>
            <a:r>
              <a:rPr lang="en-US" altLang="ja-JP" sz="2400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.g.)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altLang="ja-JP" sz="2400" b="0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gravida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altLang="ja-JP" sz="2400" b="0" i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moribunda</a:t>
            </a:r>
            <a:endParaRPr lang="ja-JP" altLang="en-US" sz="2400" b="0" i="0" dirty="0">
              <a:solidFill>
                <a:srgbClr val="000000"/>
              </a:solidFill>
              <a:effectLst/>
              <a:latin typeface="Century" panose="02040604050505020304" pitchFamily="18" charset="0"/>
            </a:endParaRPr>
          </a:p>
          <a:p>
            <a:endParaRPr lang="ja-JP" altLang="en-US" sz="2400" b="0" i="0" dirty="0">
              <a:solidFill>
                <a:srgbClr val="000000"/>
              </a:solidFill>
              <a:effectLst/>
              <a:latin typeface="Century" panose="02040604050505020304" pitchFamily="18" charset="0"/>
            </a:endParaRPr>
          </a:p>
          <a:p>
            <a:r>
              <a:rPr lang="ja-JP" altLang="en-US" sz="3600" dirty="0">
                <a:solidFill>
                  <a:srgbClr val="000000"/>
                </a:solidFill>
                <a:latin typeface="-webkit-standard"/>
              </a:rPr>
              <a:t>・</a:t>
            </a:r>
            <a:r>
              <a:rPr lang="en-US" altLang="ja-JP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mortuus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a, um 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-webkit-standard"/>
              </a:rPr>
              <a:t>​​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sz="3600" b="0" i="0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ja-JP" alt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dead</a:t>
            </a:r>
            <a:endParaRPr lang="ja-JP" alt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ja-JP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(e.g.)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digitus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mortuus</a:t>
            </a:r>
            <a:endParaRPr lang="en-US" altLang="ja-JP" sz="2400" b="0" i="0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18724" r="19314"/>
          <a:stretch/>
        </p:blipFill>
        <p:spPr>
          <a:xfrm>
            <a:off x="8121316" y="586439"/>
            <a:ext cx="1119604" cy="9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8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ウィスプ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266</Words>
  <Application>Microsoft Office PowerPoint</Application>
  <PresentationFormat>Vlastní</PresentationFormat>
  <Paragraphs>85</Paragraphs>
  <Slides>12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ウィスプ</vt:lpstr>
      <vt:lpstr>TERMS RELATED   TO DEATH　</vt:lpstr>
      <vt:lpstr>Snímek 2</vt:lpstr>
      <vt:lpstr>Snímek 3</vt:lpstr>
      <vt:lpstr>Snímek 4</vt:lpstr>
      <vt:lpstr>Snímek 5</vt:lpstr>
      <vt:lpstr>Snímek 6</vt:lpstr>
      <vt:lpstr>Terms using or derived from mors</vt:lpstr>
      <vt:lpstr>Terms using or derived from mors</vt:lpstr>
      <vt:lpstr>Terms using or derived from mors</vt:lpstr>
      <vt:lpstr>Other terms related to death</vt:lpstr>
      <vt:lpstr>Question</vt:lpstr>
      <vt:lpstr>Thank you for attention!!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小倉悠</dc:creator>
  <cp:lastModifiedBy>Gachallová Natália</cp:lastModifiedBy>
  <cp:revision>21</cp:revision>
  <dcterms:modified xsi:type="dcterms:W3CDTF">2017-05-10T07:06:46Z</dcterms:modified>
</cp:coreProperties>
</file>