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4" r:id="rId7"/>
    <p:sldId id="267" r:id="rId8"/>
    <p:sldId id="262" r:id="rId9"/>
    <p:sldId id="265" r:id="rId10"/>
    <p:sldId id="263" r:id="rId11"/>
    <p:sldId id="268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3C29-DBBD-4BDB-8F0C-6B69E6D0C8C4}" type="datetimeFigureOut">
              <a:rPr lang="cs-CZ" smtClean="0"/>
              <a:t>31. 3. 2017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BE19-D867-4D06-B77D-D9594629BF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88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3C29-DBBD-4BDB-8F0C-6B69E6D0C8C4}" type="datetimeFigureOut">
              <a:rPr lang="cs-CZ" smtClean="0"/>
              <a:t>31. 3. 2017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BE19-D867-4D06-B77D-D9594629BF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01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3C29-DBBD-4BDB-8F0C-6B69E6D0C8C4}" type="datetimeFigureOut">
              <a:rPr lang="cs-CZ" smtClean="0"/>
              <a:t>31. 3. 2017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BE19-D867-4D06-B77D-D9594629BF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762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3C29-DBBD-4BDB-8F0C-6B69E6D0C8C4}" type="datetimeFigureOut">
              <a:rPr lang="cs-CZ" smtClean="0"/>
              <a:t>31. 3. 2017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BE19-D867-4D06-B77D-D9594629BF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116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3C29-DBBD-4BDB-8F0C-6B69E6D0C8C4}" type="datetimeFigureOut">
              <a:rPr lang="cs-CZ" smtClean="0"/>
              <a:t>31. 3. 2017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BE19-D867-4D06-B77D-D9594629BF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13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3C29-DBBD-4BDB-8F0C-6B69E6D0C8C4}" type="datetimeFigureOut">
              <a:rPr lang="cs-CZ" smtClean="0"/>
              <a:t>31. 3. 2017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BE19-D867-4D06-B77D-D9594629BF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36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3C29-DBBD-4BDB-8F0C-6B69E6D0C8C4}" type="datetimeFigureOut">
              <a:rPr lang="cs-CZ" smtClean="0"/>
              <a:t>31. 3. 2017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BE19-D867-4D06-B77D-D9594629BF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291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3C29-DBBD-4BDB-8F0C-6B69E6D0C8C4}" type="datetimeFigureOut">
              <a:rPr lang="cs-CZ" smtClean="0"/>
              <a:t>31. 3. 2017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BE19-D867-4D06-B77D-D9594629BF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67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3C29-DBBD-4BDB-8F0C-6B69E6D0C8C4}" type="datetimeFigureOut">
              <a:rPr lang="cs-CZ" smtClean="0"/>
              <a:t>31. 3. 2017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BE19-D867-4D06-B77D-D9594629BF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2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3C29-DBBD-4BDB-8F0C-6B69E6D0C8C4}" type="datetimeFigureOut">
              <a:rPr lang="cs-CZ" smtClean="0"/>
              <a:t>31. 3. 2017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BE19-D867-4D06-B77D-D9594629BF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5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3C29-DBBD-4BDB-8F0C-6B69E6D0C8C4}" type="datetimeFigureOut">
              <a:rPr lang="cs-CZ" smtClean="0"/>
              <a:t>31. 3. 2017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BE19-D867-4D06-B77D-D9594629BF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97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33C29-DBBD-4BDB-8F0C-6B69E6D0C8C4}" type="datetimeFigureOut">
              <a:rPr lang="cs-CZ" smtClean="0"/>
              <a:t>31. 3. 2017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8BE19-D867-4D06-B77D-D9594629BF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11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3rd </a:t>
            </a:r>
            <a:r>
              <a:rPr lang="cs-CZ" dirty="0" err="1" smtClean="0"/>
              <a:t>declension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all</a:t>
            </a:r>
            <a:r>
              <a:rPr lang="cs-CZ" dirty="0" smtClean="0"/>
              <a:t> 3 </a:t>
            </a:r>
            <a:r>
              <a:rPr lang="cs-CZ" dirty="0" err="1" smtClean="0"/>
              <a:t>genders</a:t>
            </a:r>
            <a:endParaRPr lang="cs-CZ" dirty="0" smtClean="0"/>
          </a:p>
          <a:p>
            <a:r>
              <a:rPr lang="cs-CZ" dirty="0" smtClean="0"/>
              <a:t>nominative </a:t>
            </a:r>
            <a:r>
              <a:rPr lang="cs-CZ" dirty="0" err="1" smtClean="0"/>
              <a:t>form</a:t>
            </a:r>
            <a:r>
              <a:rPr lang="cs-CZ" dirty="0" smtClean="0"/>
              <a:t> –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endings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i="1" dirty="0" smtClean="0"/>
              <a:t>corpus, </a:t>
            </a:r>
            <a:r>
              <a:rPr lang="cs-CZ" i="1" dirty="0" err="1" smtClean="0"/>
              <a:t>caput</a:t>
            </a:r>
            <a:r>
              <a:rPr lang="cs-CZ" i="1" dirty="0" smtClean="0"/>
              <a:t>, </a:t>
            </a:r>
            <a:r>
              <a:rPr lang="cs-CZ" i="1" dirty="0" err="1" smtClean="0"/>
              <a:t>pollex</a:t>
            </a:r>
            <a:r>
              <a:rPr lang="cs-CZ" i="1" dirty="0" smtClean="0"/>
              <a:t>, </a:t>
            </a:r>
            <a:r>
              <a:rPr lang="cs-CZ" i="1" dirty="0" err="1" smtClean="0"/>
              <a:t>hallux</a:t>
            </a:r>
            <a:r>
              <a:rPr lang="cs-CZ" i="1" dirty="0" smtClean="0"/>
              <a:t>, os, femur, 	</a:t>
            </a:r>
            <a:r>
              <a:rPr lang="cs-CZ" i="1" dirty="0" err="1" smtClean="0"/>
              <a:t>frons</a:t>
            </a:r>
            <a:r>
              <a:rPr lang="cs-CZ" i="1" dirty="0" smtClean="0"/>
              <a:t>, cervix, abdomen, pes, </a:t>
            </a:r>
            <a:r>
              <a:rPr lang="cs-CZ" i="1" dirty="0" err="1" smtClean="0"/>
              <a:t>dens</a:t>
            </a:r>
            <a:r>
              <a:rPr lang="cs-CZ" i="1" dirty="0" smtClean="0"/>
              <a:t>, pelvis, 	</a:t>
            </a:r>
            <a:r>
              <a:rPr lang="cs-CZ" i="1" dirty="0" err="1" smtClean="0"/>
              <a:t>cavitas</a:t>
            </a:r>
            <a:r>
              <a:rPr lang="cs-CZ" i="1" dirty="0" smtClean="0"/>
              <a:t>, </a:t>
            </a:r>
            <a:r>
              <a:rPr lang="cs-CZ" i="1" dirty="0" err="1" smtClean="0"/>
              <a:t>dolor</a:t>
            </a:r>
            <a:endParaRPr lang="cs-CZ" dirty="0" smtClean="0"/>
          </a:p>
          <a:p>
            <a:r>
              <a:rPr lang="cs-CZ" dirty="0" smtClean="0"/>
              <a:t>genitive </a:t>
            </a:r>
            <a:r>
              <a:rPr lang="cs-CZ" dirty="0" err="1" smtClean="0"/>
              <a:t>form</a:t>
            </a:r>
            <a:r>
              <a:rPr lang="cs-CZ" dirty="0" smtClean="0"/>
              <a:t>: </a:t>
            </a:r>
            <a:r>
              <a:rPr lang="cs-CZ" b="1" dirty="0" smtClean="0"/>
              <a:t>-</a:t>
            </a:r>
            <a:r>
              <a:rPr lang="cs-CZ" b="1" dirty="0" err="1" smtClean="0"/>
              <a:t>is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	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47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with the adjective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340768"/>
            <a:ext cx="8304422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	</a:t>
            </a:r>
            <a:r>
              <a:rPr lang="en-GB" sz="2000" dirty="0" smtClean="0"/>
              <a:t>F</a:t>
            </a:r>
            <a:r>
              <a:rPr lang="en-GB" sz="2000" dirty="0"/>
              <a:t>	</a:t>
            </a:r>
            <a:r>
              <a:rPr lang="en-GB" sz="2000" dirty="0" smtClean="0"/>
              <a:t>	</a:t>
            </a:r>
            <a:r>
              <a:rPr lang="cs-CZ" sz="2000" dirty="0" smtClean="0"/>
              <a:t>	</a:t>
            </a:r>
            <a:r>
              <a:rPr lang="en-GB" sz="2000" dirty="0" smtClean="0"/>
              <a:t>M			N</a:t>
            </a: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SG.</a:t>
            </a:r>
          </a:p>
          <a:p>
            <a:pPr marL="0" indent="0">
              <a:buNone/>
            </a:pPr>
            <a:r>
              <a:rPr lang="en-GB" sz="2000" dirty="0" smtClean="0"/>
              <a:t>1. </a:t>
            </a:r>
            <a:r>
              <a:rPr lang="en-GB" sz="2000" dirty="0" err="1" smtClean="0"/>
              <a:t>cavitas</a:t>
            </a:r>
            <a:r>
              <a:rPr lang="en-GB" sz="2000" dirty="0" smtClean="0"/>
              <a:t> magna	</a:t>
            </a:r>
            <a:r>
              <a:rPr lang="cs-CZ" sz="2000" dirty="0" smtClean="0"/>
              <a:t>	</a:t>
            </a:r>
            <a:r>
              <a:rPr lang="en-GB" sz="2000" dirty="0" err="1" smtClean="0"/>
              <a:t>dolor</a:t>
            </a:r>
            <a:r>
              <a:rPr lang="en-GB" sz="2000" dirty="0" smtClean="0"/>
              <a:t> </a:t>
            </a:r>
            <a:r>
              <a:rPr lang="en-GB" sz="2000" dirty="0" err="1" smtClean="0"/>
              <a:t>magnus</a:t>
            </a:r>
            <a:r>
              <a:rPr lang="en-GB" sz="2000" dirty="0" smtClean="0"/>
              <a:t>		foramen magnum</a:t>
            </a:r>
          </a:p>
          <a:p>
            <a:pPr marL="0" indent="0">
              <a:buNone/>
            </a:pPr>
            <a:r>
              <a:rPr lang="en-GB" sz="2000" dirty="0" smtClean="0"/>
              <a:t>2</a:t>
            </a:r>
            <a:r>
              <a:rPr lang="en-GB" sz="2000" dirty="0"/>
              <a:t>. </a:t>
            </a:r>
            <a:r>
              <a:rPr lang="en-GB" sz="2000" dirty="0" err="1"/>
              <a:t>cavitatis</a:t>
            </a:r>
            <a:r>
              <a:rPr lang="en-GB" sz="2000" dirty="0"/>
              <a:t> </a:t>
            </a:r>
            <a:r>
              <a:rPr lang="en-GB" sz="2000" dirty="0" err="1"/>
              <a:t>magnae</a:t>
            </a:r>
            <a:r>
              <a:rPr lang="en-GB" sz="2000" dirty="0"/>
              <a:t>	</a:t>
            </a:r>
            <a:r>
              <a:rPr lang="en-GB" sz="2000" dirty="0" err="1" smtClean="0"/>
              <a:t>doloris</a:t>
            </a:r>
            <a:r>
              <a:rPr lang="en-GB" sz="2000" dirty="0" smtClean="0"/>
              <a:t> </a:t>
            </a:r>
            <a:r>
              <a:rPr lang="en-GB" sz="2000" dirty="0" err="1" smtClean="0"/>
              <a:t>magni</a:t>
            </a:r>
            <a:r>
              <a:rPr lang="en-GB" sz="2000" dirty="0" smtClean="0"/>
              <a:t>	</a:t>
            </a:r>
            <a:r>
              <a:rPr lang="cs-CZ" sz="2000" dirty="0" smtClean="0"/>
              <a:t>	</a:t>
            </a:r>
            <a:r>
              <a:rPr lang="en-GB" sz="2000" dirty="0" err="1" smtClean="0"/>
              <a:t>foraminis</a:t>
            </a:r>
            <a:r>
              <a:rPr lang="en-GB" sz="2000" dirty="0" smtClean="0"/>
              <a:t> </a:t>
            </a:r>
            <a:r>
              <a:rPr lang="en-GB" sz="2000" dirty="0" err="1"/>
              <a:t>magni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4. </a:t>
            </a:r>
            <a:r>
              <a:rPr lang="en-GB" sz="2000" dirty="0" err="1" smtClean="0"/>
              <a:t>cavitatem</a:t>
            </a:r>
            <a:r>
              <a:rPr lang="en-GB" sz="2000" dirty="0" smtClean="0"/>
              <a:t> </a:t>
            </a:r>
            <a:r>
              <a:rPr lang="en-GB" sz="2000" dirty="0" err="1" smtClean="0"/>
              <a:t>magnam</a:t>
            </a:r>
            <a:r>
              <a:rPr lang="cs-CZ" sz="2000" dirty="0" smtClean="0"/>
              <a:t>	</a:t>
            </a:r>
            <a:r>
              <a:rPr lang="en-GB" sz="2000" dirty="0" err="1" smtClean="0"/>
              <a:t>dolorem</a:t>
            </a:r>
            <a:r>
              <a:rPr lang="en-GB" sz="2000" dirty="0" smtClean="0"/>
              <a:t> magnum</a:t>
            </a:r>
            <a:r>
              <a:rPr lang="cs-CZ" sz="2000" dirty="0" smtClean="0"/>
              <a:t>	</a:t>
            </a:r>
            <a:r>
              <a:rPr lang="en-GB" sz="2000" dirty="0" smtClean="0"/>
              <a:t>foramen </a:t>
            </a:r>
            <a:r>
              <a:rPr lang="en-GB" sz="2000" dirty="0"/>
              <a:t>magnum</a:t>
            </a:r>
          </a:p>
          <a:p>
            <a:pPr marL="0" indent="0">
              <a:buNone/>
            </a:pPr>
            <a:r>
              <a:rPr lang="en-GB" sz="2000" dirty="0"/>
              <a:t>6. </a:t>
            </a:r>
            <a:r>
              <a:rPr lang="en-GB" sz="2000" dirty="0" err="1" smtClean="0"/>
              <a:t>cavitate</a:t>
            </a:r>
            <a:r>
              <a:rPr lang="en-GB" sz="2000" dirty="0" smtClean="0"/>
              <a:t> magna</a:t>
            </a:r>
            <a:r>
              <a:rPr lang="cs-CZ" sz="2000" dirty="0" smtClean="0"/>
              <a:t>		</a:t>
            </a:r>
            <a:r>
              <a:rPr lang="en-GB" sz="2000" dirty="0" err="1" smtClean="0"/>
              <a:t>dolore</a:t>
            </a:r>
            <a:r>
              <a:rPr lang="en-GB" sz="2000" dirty="0" smtClean="0"/>
              <a:t> </a:t>
            </a:r>
            <a:r>
              <a:rPr lang="en-GB" sz="2000" dirty="0" err="1"/>
              <a:t>magno</a:t>
            </a:r>
            <a:r>
              <a:rPr lang="en-GB" sz="2000" dirty="0"/>
              <a:t>	</a:t>
            </a:r>
            <a:r>
              <a:rPr lang="cs-CZ" sz="2000" dirty="0" smtClean="0"/>
              <a:t>	</a:t>
            </a:r>
            <a:r>
              <a:rPr lang="en-GB" sz="2000" dirty="0" err="1" smtClean="0"/>
              <a:t>foramine</a:t>
            </a:r>
            <a:r>
              <a:rPr lang="en-GB" sz="2000" dirty="0" smtClean="0"/>
              <a:t> </a:t>
            </a:r>
            <a:r>
              <a:rPr lang="en-GB" sz="2000" dirty="0" err="1"/>
              <a:t>magno</a:t>
            </a:r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/>
              <a:t>PL.</a:t>
            </a:r>
          </a:p>
          <a:p>
            <a:pPr marL="0" indent="0">
              <a:buNone/>
            </a:pPr>
            <a:r>
              <a:rPr lang="en-GB" sz="2000" dirty="0"/>
              <a:t>1. </a:t>
            </a:r>
            <a:r>
              <a:rPr lang="en-GB" sz="2000" dirty="0" err="1"/>
              <a:t>cavitates</a:t>
            </a:r>
            <a:r>
              <a:rPr lang="en-GB" sz="2000" dirty="0"/>
              <a:t> </a:t>
            </a:r>
            <a:r>
              <a:rPr lang="en-GB" sz="2000" dirty="0" err="1" smtClean="0"/>
              <a:t>magnae</a:t>
            </a:r>
            <a:r>
              <a:rPr lang="cs-CZ" sz="2000" dirty="0" smtClean="0"/>
              <a:t>	</a:t>
            </a:r>
            <a:r>
              <a:rPr lang="en-GB" sz="2000" dirty="0" err="1" smtClean="0"/>
              <a:t>dolores</a:t>
            </a:r>
            <a:r>
              <a:rPr lang="en-GB" sz="2000" dirty="0" smtClean="0"/>
              <a:t> </a:t>
            </a:r>
            <a:r>
              <a:rPr lang="en-GB" sz="2000" dirty="0" err="1"/>
              <a:t>magni</a:t>
            </a:r>
            <a:r>
              <a:rPr lang="en-GB" sz="2000" dirty="0"/>
              <a:t>	</a:t>
            </a:r>
            <a:r>
              <a:rPr lang="cs-CZ" sz="2000" dirty="0" smtClean="0"/>
              <a:t>	</a:t>
            </a:r>
            <a:r>
              <a:rPr lang="en-GB" sz="2000" dirty="0" smtClean="0"/>
              <a:t>foramina </a:t>
            </a:r>
            <a:r>
              <a:rPr lang="en-GB" sz="2000" dirty="0"/>
              <a:t>magna</a:t>
            </a:r>
          </a:p>
          <a:p>
            <a:pPr marL="0" indent="0">
              <a:buNone/>
            </a:pPr>
            <a:r>
              <a:rPr lang="en-GB" sz="2000" dirty="0"/>
              <a:t>2. </a:t>
            </a:r>
            <a:r>
              <a:rPr lang="en-GB" sz="2000" dirty="0" err="1"/>
              <a:t>cavitatum</a:t>
            </a:r>
            <a:r>
              <a:rPr lang="en-GB" sz="2000" dirty="0"/>
              <a:t> </a:t>
            </a:r>
            <a:r>
              <a:rPr lang="en-GB" sz="2000" dirty="0" err="1" smtClean="0"/>
              <a:t>magnarum</a:t>
            </a:r>
            <a:r>
              <a:rPr lang="cs-CZ" sz="2000" dirty="0"/>
              <a:t>	</a:t>
            </a:r>
            <a:r>
              <a:rPr lang="en-GB" sz="2000" dirty="0" err="1" smtClean="0"/>
              <a:t>dolorum</a:t>
            </a:r>
            <a:r>
              <a:rPr lang="en-GB" sz="2000" dirty="0" smtClean="0"/>
              <a:t> </a:t>
            </a:r>
            <a:r>
              <a:rPr lang="en-GB" sz="2000" dirty="0" err="1" smtClean="0"/>
              <a:t>magnorum</a:t>
            </a:r>
            <a:r>
              <a:rPr lang="cs-CZ" sz="2000" dirty="0" smtClean="0"/>
              <a:t>	</a:t>
            </a:r>
            <a:r>
              <a:rPr lang="en-GB" sz="2000" dirty="0" err="1" smtClean="0"/>
              <a:t>foraminum</a:t>
            </a:r>
            <a:r>
              <a:rPr lang="en-GB" sz="2000" dirty="0" smtClean="0"/>
              <a:t> </a:t>
            </a:r>
            <a:r>
              <a:rPr lang="en-GB" sz="2000" dirty="0" err="1" smtClean="0"/>
              <a:t>magnorum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4. (in) </a:t>
            </a:r>
            <a:r>
              <a:rPr lang="en-GB" sz="2000" dirty="0" err="1"/>
              <a:t>cavitates</a:t>
            </a:r>
            <a:r>
              <a:rPr lang="en-GB" sz="2000" dirty="0"/>
              <a:t> </a:t>
            </a:r>
            <a:r>
              <a:rPr lang="en-GB" sz="2000" dirty="0" err="1" smtClean="0"/>
              <a:t>magnas</a:t>
            </a:r>
            <a:r>
              <a:rPr lang="cs-CZ" sz="2000" dirty="0" smtClean="0"/>
              <a:t>	</a:t>
            </a:r>
            <a:r>
              <a:rPr lang="en-GB" sz="2000" dirty="0" err="1" smtClean="0"/>
              <a:t>dolores</a:t>
            </a:r>
            <a:r>
              <a:rPr lang="en-GB" sz="2000" dirty="0" smtClean="0"/>
              <a:t> </a:t>
            </a:r>
            <a:r>
              <a:rPr lang="en-GB" sz="2000" dirty="0" err="1" smtClean="0"/>
              <a:t>magnos</a:t>
            </a:r>
            <a:r>
              <a:rPr lang="cs-CZ" sz="2000" dirty="0" smtClean="0"/>
              <a:t>		</a:t>
            </a:r>
            <a:r>
              <a:rPr lang="en-GB" sz="2000" dirty="0" smtClean="0"/>
              <a:t>foramina </a:t>
            </a:r>
            <a:r>
              <a:rPr lang="en-GB" sz="2000" dirty="0"/>
              <a:t>magna</a:t>
            </a:r>
          </a:p>
          <a:p>
            <a:pPr marL="0" indent="0">
              <a:buNone/>
            </a:pPr>
            <a:r>
              <a:rPr lang="en-GB" sz="2000" dirty="0"/>
              <a:t>6. (in) </a:t>
            </a:r>
            <a:r>
              <a:rPr lang="en-GB" sz="2000" dirty="0" err="1"/>
              <a:t>cavitatibus</a:t>
            </a:r>
            <a:r>
              <a:rPr lang="en-GB" sz="2000" dirty="0"/>
              <a:t> </a:t>
            </a:r>
            <a:r>
              <a:rPr lang="en-GB" sz="2000" dirty="0" err="1"/>
              <a:t>magnis</a:t>
            </a:r>
            <a:r>
              <a:rPr lang="en-GB" sz="2000" dirty="0"/>
              <a:t>	</a:t>
            </a:r>
            <a:r>
              <a:rPr lang="en-GB" sz="2000" dirty="0" err="1" smtClean="0"/>
              <a:t>doloribus</a:t>
            </a:r>
            <a:r>
              <a:rPr lang="en-GB" sz="2000" dirty="0" smtClean="0"/>
              <a:t> </a:t>
            </a:r>
            <a:r>
              <a:rPr lang="en-GB" sz="2000" dirty="0" err="1" smtClean="0"/>
              <a:t>magnis</a:t>
            </a:r>
            <a:r>
              <a:rPr lang="cs-CZ" sz="2000" dirty="0" smtClean="0"/>
              <a:t>		</a:t>
            </a:r>
            <a:r>
              <a:rPr lang="en-GB" sz="2000" dirty="0" err="1" smtClean="0"/>
              <a:t>foraminibus</a:t>
            </a:r>
            <a:r>
              <a:rPr lang="en-GB" sz="2000" dirty="0" smtClean="0"/>
              <a:t> </a:t>
            </a:r>
            <a:r>
              <a:rPr lang="en-GB" sz="2000" dirty="0" err="1"/>
              <a:t>magnis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745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err="1"/>
              <a:t>caput</a:t>
            </a:r>
            <a:r>
              <a:rPr lang="cs-CZ" i="1" dirty="0"/>
              <a:t> </a:t>
            </a:r>
            <a:r>
              <a:rPr lang="cs-CZ" i="1" dirty="0" err="1"/>
              <a:t>longum</a:t>
            </a:r>
            <a:r>
              <a:rPr lang="cs-CZ" i="1" dirty="0"/>
              <a:t>            </a:t>
            </a:r>
            <a:r>
              <a:rPr lang="cs-CZ" dirty="0"/>
              <a:t>(</a:t>
            </a:r>
            <a:r>
              <a:rPr lang="cs-CZ" dirty="0" err="1"/>
              <a:t>caput</a:t>
            </a:r>
            <a:r>
              <a:rPr lang="cs-CZ" dirty="0"/>
              <a:t>, </a:t>
            </a:r>
            <a:r>
              <a:rPr lang="cs-CZ" dirty="0" err="1"/>
              <a:t>capitis</a:t>
            </a:r>
            <a:r>
              <a:rPr lang="cs-CZ" dirty="0"/>
              <a:t>, n.)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err="1"/>
              <a:t>cavitas</a:t>
            </a:r>
            <a:r>
              <a:rPr lang="cs-CZ" i="1" dirty="0"/>
              <a:t> </a:t>
            </a:r>
            <a:r>
              <a:rPr lang="cs-CZ" i="1" dirty="0" err="1"/>
              <a:t>magna</a:t>
            </a:r>
            <a:r>
              <a:rPr lang="cs-CZ" dirty="0"/>
              <a:t>            (</a:t>
            </a:r>
            <a:r>
              <a:rPr lang="cs-CZ" dirty="0" err="1"/>
              <a:t>cavitas</a:t>
            </a:r>
            <a:r>
              <a:rPr lang="cs-CZ" dirty="0"/>
              <a:t>, </a:t>
            </a:r>
            <a:r>
              <a:rPr lang="cs-CZ" dirty="0" err="1"/>
              <a:t>cavitatis</a:t>
            </a:r>
            <a:r>
              <a:rPr lang="cs-CZ" dirty="0"/>
              <a:t>, f.)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err="1"/>
              <a:t>cochlear</a:t>
            </a:r>
            <a:r>
              <a:rPr lang="cs-CZ" i="1" dirty="0"/>
              <a:t> </a:t>
            </a:r>
            <a:r>
              <a:rPr lang="cs-CZ" i="1" dirty="0" err="1"/>
              <a:t>parvum</a:t>
            </a:r>
            <a:r>
              <a:rPr lang="cs-CZ" dirty="0"/>
              <a:t>        (</a:t>
            </a:r>
            <a:r>
              <a:rPr lang="cs-CZ" dirty="0" err="1"/>
              <a:t>cochlear</a:t>
            </a:r>
            <a:r>
              <a:rPr lang="cs-CZ" dirty="0"/>
              <a:t>, </a:t>
            </a:r>
            <a:r>
              <a:rPr lang="cs-CZ" dirty="0" err="1" smtClean="0"/>
              <a:t>cochlearis</a:t>
            </a:r>
            <a:r>
              <a:rPr lang="cs-CZ" dirty="0"/>
              <a:t>, n)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err="1"/>
              <a:t>canalis</a:t>
            </a:r>
            <a:r>
              <a:rPr lang="cs-CZ" i="1" dirty="0"/>
              <a:t> </a:t>
            </a:r>
            <a:r>
              <a:rPr lang="cs-CZ" i="1" dirty="0" err="1"/>
              <a:t>palatinus</a:t>
            </a:r>
            <a:r>
              <a:rPr lang="cs-CZ" dirty="0"/>
              <a:t>        (</a:t>
            </a:r>
            <a:r>
              <a:rPr lang="cs-CZ" dirty="0" err="1"/>
              <a:t>canalis</a:t>
            </a:r>
            <a:r>
              <a:rPr lang="cs-CZ" dirty="0"/>
              <a:t>, </a:t>
            </a:r>
            <a:r>
              <a:rPr lang="cs-CZ" dirty="0" err="1"/>
              <a:t>canalis</a:t>
            </a:r>
            <a:r>
              <a:rPr lang="cs-CZ" dirty="0"/>
              <a:t>, m.)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9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cs typeface="Cambria"/>
              </a:rPr>
              <a:t>Change</a:t>
            </a:r>
            <a:r>
              <a:rPr lang="sk-SK" sz="3600" dirty="0" smtClean="0">
                <a:cs typeface="Cambria"/>
              </a:rPr>
              <a:t> to </a:t>
            </a:r>
            <a:r>
              <a:rPr lang="sk-SK" sz="3600" dirty="0" err="1" smtClean="0">
                <a:cs typeface="Cambria"/>
              </a:rPr>
              <a:t>nominative</a:t>
            </a:r>
            <a:r>
              <a:rPr lang="sk-SK" sz="3600" dirty="0" smtClean="0">
                <a:cs typeface="Cambria"/>
              </a:rPr>
              <a:t> </a:t>
            </a:r>
            <a:r>
              <a:rPr lang="sk-SK" sz="3600" dirty="0" err="1" smtClean="0">
                <a:cs typeface="Cambria"/>
              </a:rPr>
              <a:t>plural</a:t>
            </a:r>
            <a:endParaRPr lang="en-GB" sz="3600" dirty="0">
              <a:cs typeface="Cambria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11561" y="1628800"/>
            <a:ext cx="4942454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200" dirty="0" err="1" smtClean="0">
                <a:cs typeface="Cambria"/>
              </a:rPr>
              <a:t>musculus</a:t>
            </a:r>
            <a:r>
              <a:rPr lang="sk-SK" sz="3200" dirty="0" smtClean="0">
                <a:cs typeface="Cambria"/>
              </a:rPr>
              <a:t> </a:t>
            </a:r>
            <a:r>
              <a:rPr lang="sk-SK" sz="3200" dirty="0" err="1" smtClean="0">
                <a:cs typeface="Cambria"/>
              </a:rPr>
              <a:t>sphincter</a:t>
            </a:r>
            <a:endParaRPr lang="sk-SK" sz="3200" dirty="0" smtClean="0">
              <a:cs typeface="Cambria"/>
            </a:endParaRPr>
          </a:p>
          <a:p>
            <a:pPr marL="0" indent="0">
              <a:buNone/>
            </a:pPr>
            <a:r>
              <a:rPr lang="sk-SK" sz="3200" dirty="0" err="1" smtClean="0">
                <a:cs typeface="Cambria"/>
              </a:rPr>
              <a:t>foramen</a:t>
            </a:r>
            <a:r>
              <a:rPr lang="sk-SK" sz="3200" dirty="0" smtClean="0">
                <a:cs typeface="Cambria"/>
              </a:rPr>
              <a:t> </a:t>
            </a:r>
            <a:r>
              <a:rPr lang="sk-SK" sz="3200" dirty="0" err="1" smtClean="0">
                <a:cs typeface="Cambria"/>
              </a:rPr>
              <a:t>nutricium</a:t>
            </a:r>
            <a:endParaRPr lang="sk-SK" sz="3200" dirty="0" smtClean="0">
              <a:cs typeface="Cambria"/>
            </a:endParaRPr>
          </a:p>
          <a:p>
            <a:pPr marL="0" indent="0">
              <a:buNone/>
            </a:pPr>
            <a:r>
              <a:rPr lang="sk-SK" sz="3200" dirty="0" err="1" smtClean="0">
                <a:cs typeface="Cambria"/>
              </a:rPr>
              <a:t>dolor</a:t>
            </a:r>
            <a:r>
              <a:rPr lang="sk-SK" sz="3200" dirty="0" smtClean="0">
                <a:cs typeface="Cambria"/>
              </a:rPr>
              <a:t> </a:t>
            </a:r>
            <a:r>
              <a:rPr lang="sk-SK" sz="3200" dirty="0" err="1" smtClean="0">
                <a:cs typeface="Cambria"/>
              </a:rPr>
              <a:t>chronicus</a:t>
            </a:r>
            <a:endParaRPr lang="sk-SK" sz="3200" dirty="0" smtClean="0">
              <a:cs typeface="Cambria"/>
            </a:endParaRPr>
          </a:p>
          <a:p>
            <a:pPr marL="0" indent="0">
              <a:buNone/>
            </a:pPr>
            <a:r>
              <a:rPr lang="sk-SK" sz="3200" dirty="0" err="1" smtClean="0">
                <a:cs typeface="Cambria"/>
              </a:rPr>
              <a:t>vas</a:t>
            </a:r>
            <a:r>
              <a:rPr lang="sk-SK" sz="3200" dirty="0" smtClean="0">
                <a:cs typeface="Cambria"/>
              </a:rPr>
              <a:t> </a:t>
            </a:r>
            <a:r>
              <a:rPr lang="sk-SK" sz="3200" dirty="0" err="1" smtClean="0">
                <a:cs typeface="Cambria"/>
              </a:rPr>
              <a:t>longum</a:t>
            </a:r>
            <a:endParaRPr lang="sk-SK" sz="3200" dirty="0" smtClean="0">
              <a:cs typeface="Cambria"/>
            </a:endParaRPr>
          </a:p>
          <a:p>
            <a:pPr marL="0" indent="0">
              <a:buNone/>
            </a:pPr>
            <a:r>
              <a:rPr lang="sk-SK" sz="3200" dirty="0" err="1" smtClean="0">
                <a:cs typeface="Cambria"/>
              </a:rPr>
              <a:t>musculus</a:t>
            </a:r>
            <a:r>
              <a:rPr lang="sk-SK" sz="3200" dirty="0" smtClean="0">
                <a:cs typeface="Cambria"/>
              </a:rPr>
              <a:t> </a:t>
            </a:r>
            <a:r>
              <a:rPr lang="sk-SK" sz="3200" dirty="0" err="1" smtClean="0">
                <a:cs typeface="Cambria"/>
              </a:rPr>
              <a:t>adductor</a:t>
            </a:r>
            <a:endParaRPr lang="sk-SK" sz="3200" dirty="0" smtClean="0">
              <a:cs typeface="Cambria"/>
            </a:endParaRPr>
          </a:p>
          <a:p>
            <a:pPr marL="0" indent="0">
              <a:buNone/>
            </a:pPr>
            <a:r>
              <a:rPr lang="sk-SK" sz="3200" dirty="0" err="1" smtClean="0">
                <a:cs typeface="Cambria"/>
              </a:rPr>
              <a:t>femur</a:t>
            </a:r>
            <a:r>
              <a:rPr lang="sk-SK" sz="3200" dirty="0" smtClean="0">
                <a:cs typeface="Cambria"/>
              </a:rPr>
              <a:t> </a:t>
            </a:r>
            <a:r>
              <a:rPr lang="sk-SK" sz="3200" dirty="0" err="1" smtClean="0">
                <a:cs typeface="Cambria"/>
              </a:rPr>
              <a:t>fractum</a:t>
            </a:r>
            <a:endParaRPr lang="sk-SK" sz="3200" dirty="0" smtClean="0">
              <a:cs typeface="Cambria"/>
            </a:endParaRPr>
          </a:p>
          <a:p>
            <a:pPr marL="0" indent="0">
              <a:buNone/>
            </a:pPr>
            <a:r>
              <a:rPr lang="sk-SK" sz="3200" dirty="0" err="1" smtClean="0">
                <a:cs typeface="Cambria"/>
              </a:rPr>
              <a:t>cartilago</a:t>
            </a:r>
            <a:r>
              <a:rPr lang="sk-SK" sz="3200" dirty="0" smtClean="0">
                <a:cs typeface="Cambria"/>
              </a:rPr>
              <a:t> </a:t>
            </a:r>
            <a:r>
              <a:rPr lang="sk-SK" sz="3200" dirty="0" err="1" smtClean="0">
                <a:cs typeface="Cambria"/>
              </a:rPr>
              <a:t>thyreoidea</a:t>
            </a:r>
            <a:endParaRPr lang="sk-SK" sz="3200" dirty="0" smtClean="0">
              <a:cs typeface="Cambria"/>
            </a:endParaRPr>
          </a:p>
          <a:p>
            <a:pPr marL="0" indent="0">
              <a:buNone/>
            </a:pPr>
            <a:r>
              <a:rPr lang="sk-SK" sz="3200" dirty="0" err="1" smtClean="0">
                <a:cs typeface="Cambria"/>
              </a:rPr>
              <a:t>vulnus</a:t>
            </a:r>
            <a:r>
              <a:rPr lang="sk-SK" sz="3200" dirty="0" smtClean="0">
                <a:cs typeface="Cambria"/>
              </a:rPr>
              <a:t> </a:t>
            </a:r>
            <a:r>
              <a:rPr lang="sk-SK" sz="3200" dirty="0" err="1" smtClean="0">
                <a:cs typeface="Cambria"/>
              </a:rPr>
              <a:t>punctum</a:t>
            </a:r>
            <a:endParaRPr lang="sk-SK" sz="3200" dirty="0" smtClean="0"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18401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Stem = gen.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i="1" dirty="0" smtClean="0"/>
              <a:t>-</a:t>
            </a:r>
            <a:r>
              <a:rPr lang="cs-CZ" i="1" dirty="0" err="1" smtClean="0"/>
              <a:t>is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5122912" cy="51845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i="1" dirty="0" smtClean="0"/>
              <a:t>corpus, </a:t>
            </a:r>
            <a:r>
              <a:rPr lang="cs-CZ" i="1" dirty="0" err="1" smtClean="0"/>
              <a:t>corporis</a:t>
            </a:r>
            <a:r>
              <a:rPr lang="cs-CZ" i="1" dirty="0" smtClean="0"/>
              <a:t>, n.		</a:t>
            </a:r>
            <a:r>
              <a:rPr lang="cs-CZ" i="1" dirty="0" err="1" smtClean="0"/>
              <a:t>corpor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err="1" smtClean="0"/>
              <a:t>caput</a:t>
            </a:r>
            <a:r>
              <a:rPr lang="cs-CZ" i="1" dirty="0" smtClean="0"/>
              <a:t>, </a:t>
            </a:r>
            <a:r>
              <a:rPr lang="cs-CZ" i="1" dirty="0" err="1" smtClean="0"/>
              <a:t>capitis</a:t>
            </a:r>
            <a:r>
              <a:rPr lang="cs-CZ" i="1" dirty="0" smtClean="0"/>
              <a:t>, n. 		</a:t>
            </a:r>
            <a:r>
              <a:rPr lang="cs-CZ" i="1" dirty="0" err="1" smtClean="0"/>
              <a:t>capit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err="1" smtClean="0"/>
              <a:t>pollex</a:t>
            </a:r>
            <a:r>
              <a:rPr lang="cs-CZ" i="1" dirty="0" smtClean="0"/>
              <a:t>, </a:t>
            </a:r>
            <a:r>
              <a:rPr lang="cs-CZ" i="1" dirty="0" err="1" smtClean="0"/>
              <a:t>pollicis</a:t>
            </a:r>
            <a:r>
              <a:rPr lang="cs-CZ" i="1" dirty="0" smtClean="0"/>
              <a:t>, m.		</a:t>
            </a:r>
            <a:r>
              <a:rPr lang="cs-CZ" i="1" dirty="0" err="1" smtClean="0"/>
              <a:t>pollic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smtClean="0"/>
              <a:t>os, </a:t>
            </a:r>
            <a:r>
              <a:rPr lang="cs-CZ" i="1" dirty="0" err="1" smtClean="0"/>
              <a:t>oris</a:t>
            </a:r>
            <a:r>
              <a:rPr lang="cs-CZ" i="1" dirty="0" smtClean="0"/>
              <a:t>, n.			</a:t>
            </a:r>
            <a:r>
              <a:rPr lang="cs-CZ" i="1" dirty="0" err="1" smtClean="0"/>
              <a:t>or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smtClean="0"/>
              <a:t>femur, </a:t>
            </a:r>
            <a:r>
              <a:rPr lang="cs-CZ" i="1" dirty="0" err="1" smtClean="0"/>
              <a:t>femoris</a:t>
            </a:r>
            <a:r>
              <a:rPr lang="cs-CZ" i="1" dirty="0" smtClean="0"/>
              <a:t>, n. 		</a:t>
            </a:r>
            <a:r>
              <a:rPr lang="cs-CZ" i="1" dirty="0" err="1" smtClean="0"/>
              <a:t>femor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err="1" smtClean="0"/>
              <a:t>frons</a:t>
            </a:r>
            <a:r>
              <a:rPr lang="cs-CZ" i="1" dirty="0" smtClean="0"/>
              <a:t>, </a:t>
            </a:r>
            <a:r>
              <a:rPr lang="cs-CZ" i="1" dirty="0" err="1" smtClean="0"/>
              <a:t>frontis</a:t>
            </a:r>
            <a:r>
              <a:rPr lang="cs-CZ" i="1" dirty="0" smtClean="0"/>
              <a:t>, f.		front-</a:t>
            </a:r>
          </a:p>
          <a:p>
            <a:pPr marL="0" indent="0">
              <a:buNone/>
            </a:pPr>
            <a:r>
              <a:rPr lang="cs-CZ" i="1" dirty="0" smtClean="0"/>
              <a:t>cervix, </a:t>
            </a:r>
            <a:r>
              <a:rPr lang="cs-CZ" i="1" dirty="0" err="1" smtClean="0"/>
              <a:t>cervicis</a:t>
            </a:r>
            <a:r>
              <a:rPr lang="cs-CZ" i="1" dirty="0" smtClean="0"/>
              <a:t>, f. 		</a:t>
            </a:r>
            <a:r>
              <a:rPr lang="cs-CZ" i="1" dirty="0" err="1" smtClean="0"/>
              <a:t>cervic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smtClean="0"/>
              <a:t>abdomen, </a:t>
            </a:r>
            <a:r>
              <a:rPr lang="cs-CZ" i="1" dirty="0" err="1" smtClean="0"/>
              <a:t>abdominis</a:t>
            </a:r>
            <a:r>
              <a:rPr lang="cs-CZ" i="1" dirty="0" smtClean="0"/>
              <a:t>, n.	</a:t>
            </a:r>
            <a:r>
              <a:rPr lang="cs-CZ" i="1" dirty="0" err="1" smtClean="0"/>
              <a:t>abdomin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smtClean="0"/>
              <a:t>pes, </a:t>
            </a:r>
            <a:r>
              <a:rPr lang="cs-CZ" i="1" dirty="0" err="1" smtClean="0"/>
              <a:t>pedis</a:t>
            </a:r>
            <a:r>
              <a:rPr lang="cs-CZ" i="1" dirty="0" smtClean="0"/>
              <a:t>, m.			</a:t>
            </a:r>
            <a:r>
              <a:rPr lang="cs-CZ" i="1" dirty="0" err="1" smtClean="0"/>
              <a:t>ped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err="1" smtClean="0"/>
              <a:t>dens</a:t>
            </a:r>
            <a:r>
              <a:rPr lang="cs-CZ" i="1" dirty="0" smtClean="0"/>
              <a:t>, </a:t>
            </a:r>
            <a:r>
              <a:rPr lang="cs-CZ" i="1" dirty="0" err="1" smtClean="0"/>
              <a:t>dentis</a:t>
            </a:r>
            <a:r>
              <a:rPr lang="cs-CZ" i="1" dirty="0" smtClean="0"/>
              <a:t>, m.		</a:t>
            </a:r>
            <a:r>
              <a:rPr lang="cs-CZ" i="1" dirty="0" err="1" smtClean="0"/>
              <a:t>dent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smtClean="0"/>
              <a:t>pelvis, pelvis, f.		</a:t>
            </a:r>
            <a:r>
              <a:rPr lang="cs-CZ" i="1" dirty="0" err="1" smtClean="0"/>
              <a:t>pelv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err="1" smtClean="0"/>
              <a:t>cavitas</a:t>
            </a:r>
            <a:r>
              <a:rPr lang="cs-CZ" i="1" dirty="0" smtClean="0"/>
              <a:t>, </a:t>
            </a:r>
            <a:r>
              <a:rPr lang="cs-CZ" i="1" dirty="0" err="1" smtClean="0"/>
              <a:t>cavitatis</a:t>
            </a:r>
            <a:r>
              <a:rPr lang="cs-CZ" i="1" dirty="0" smtClean="0"/>
              <a:t>, f.		</a:t>
            </a:r>
            <a:r>
              <a:rPr lang="cs-CZ" i="1" dirty="0" err="1" smtClean="0"/>
              <a:t>cavitat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err="1" smtClean="0"/>
              <a:t>dolor</a:t>
            </a:r>
            <a:r>
              <a:rPr lang="cs-CZ" i="1" dirty="0" smtClean="0"/>
              <a:t>, </a:t>
            </a:r>
            <a:r>
              <a:rPr lang="cs-CZ" i="1" dirty="0" err="1" smtClean="0"/>
              <a:t>doloris</a:t>
            </a:r>
            <a:r>
              <a:rPr lang="cs-CZ" i="1" dirty="0" smtClean="0"/>
              <a:t>, m.		</a:t>
            </a:r>
            <a:r>
              <a:rPr lang="cs-CZ" i="1" dirty="0" err="1" smtClean="0"/>
              <a:t>dolor</a:t>
            </a:r>
            <a:r>
              <a:rPr lang="cs-CZ" i="1" dirty="0" smtClean="0"/>
              <a:t>-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300192" y="1700808"/>
            <a:ext cx="22322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>
                <a:latin typeface="Cambria"/>
                <a:cs typeface="Cambria"/>
              </a:rPr>
              <a:t>If</a:t>
            </a:r>
            <a:r>
              <a:rPr lang="cs-CZ" sz="3200" dirty="0" smtClean="0">
                <a:latin typeface="Cambria"/>
                <a:cs typeface="Cambria"/>
              </a:rPr>
              <a:t> </a:t>
            </a:r>
            <a:r>
              <a:rPr lang="cs-CZ" sz="3200" dirty="0" err="1" smtClean="0">
                <a:latin typeface="Cambria"/>
                <a:cs typeface="Cambria"/>
              </a:rPr>
              <a:t>you</a:t>
            </a:r>
            <a:r>
              <a:rPr lang="cs-CZ" sz="3200" dirty="0" smtClean="0">
                <a:latin typeface="Cambria"/>
                <a:cs typeface="Cambria"/>
              </a:rPr>
              <a:t> </a:t>
            </a:r>
            <a:r>
              <a:rPr lang="cs-CZ" sz="3200" dirty="0" err="1" smtClean="0">
                <a:latin typeface="Cambria"/>
                <a:cs typeface="Cambria"/>
              </a:rPr>
              <a:t>want</a:t>
            </a:r>
            <a:r>
              <a:rPr lang="cs-CZ" sz="3200" dirty="0" smtClean="0">
                <a:latin typeface="Cambria"/>
                <a:cs typeface="Cambria"/>
              </a:rPr>
              <a:t> to </a:t>
            </a:r>
            <a:r>
              <a:rPr lang="cs-CZ" sz="3200" dirty="0" err="1" smtClean="0">
                <a:latin typeface="Cambria"/>
                <a:cs typeface="Cambria"/>
              </a:rPr>
              <a:t>decline</a:t>
            </a:r>
            <a:r>
              <a:rPr lang="cs-CZ" sz="3200" dirty="0" smtClean="0">
                <a:latin typeface="Cambria"/>
                <a:cs typeface="Cambria"/>
              </a:rPr>
              <a:t> </a:t>
            </a:r>
            <a:r>
              <a:rPr lang="cs-CZ" sz="3200" dirty="0" err="1" smtClean="0">
                <a:latin typeface="Cambria"/>
                <a:cs typeface="Cambria"/>
              </a:rPr>
              <a:t>correctly</a:t>
            </a:r>
            <a:r>
              <a:rPr lang="cs-CZ" sz="3200" dirty="0" smtClean="0">
                <a:latin typeface="Cambria"/>
                <a:cs typeface="Cambria"/>
              </a:rPr>
              <a:t>, </a:t>
            </a:r>
          </a:p>
          <a:p>
            <a:r>
              <a:rPr lang="cs-CZ" sz="3200" b="1" dirty="0" err="1" smtClean="0">
                <a:solidFill>
                  <a:srgbClr val="00B050"/>
                </a:solidFill>
                <a:latin typeface="Cambria"/>
                <a:cs typeface="Cambria"/>
              </a:rPr>
              <a:t>it</a:t>
            </a:r>
            <a:r>
              <a:rPr lang="cs-CZ" sz="3200" b="1" dirty="0" smtClean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3200" b="1" dirty="0" err="1" smtClean="0">
                <a:solidFill>
                  <a:srgbClr val="00B050"/>
                </a:solidFill>
                <a:latin typeface="Cambria"/>
                <a:cs typeface="Cambria"/>
              </a:rPr>
              <a:t>is</a:t>
            </a:r>
            <a:r>
              <a:rPr lang="cs-CZ" sz="3200" b="1" dirty="0" smtClean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3200" b="1" dirty="0" err="1" smtClean="0">
                <a:solidFill>
                  <a:srgbClr val="00B050"/>
                </a:solidFill>
                <a:latin typeface="Cambria"/>
                <a:cs typeface="Cambria"/>
              </a:rPr>
              <a:t>necessary</a:t>
            </a:r>
            <a:r>
              <a:rPr lang="cs-CZ" sz="3200" b="1" dirty="0" smtClean="0">
                <a:solidFill>
                  <a:srgbClr val="00B050"/>
                </a:solidFill>
                <a:latin typeface="Cambria"/>
                <a:cs typeface="Cambria"/>
              </a:rPr>
              <a:t> to </a:t>
            </a:r>
            <a:r>
              <a:rPr lang="cs-CZ" sz="3200" b="1" dirty="0" err="1" smtClean="0">
                <a:solidFill>
                  <a:srgbClr val="00B050"/>
                </a:solidFill>
                <a:latin typeface="Cambria"/>
                <a:cs typeface="Cambria"/>
              </a:rPr>
              <a:t>know</a:t>
            </a:r>
            <a:r>
              <a:rPr lang="cs-CZ" sz="3200" b="1" dirty="0" smtClean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3200" b="1" dirty="0" err="1" smtClean="0">
                <a:solidFill>
                  <a:srgbClr val="00B050"/>
                </a:solidFill>
                <a:latin typeface="Cambria"/>
                <a:cs typeface="Cambria"/>
              </a:rPr>
              <a:t>the</a:t>
            </a:r>
            <a:r>
              <a:rPr lang="cs-CZ" sz="3200" b="1" dirty="0" smtClean="0">
                <a:solidFill>
                  <a:srgbClr val="00B050"/>
                </a:solidFill>
                <a:latin typeface="Cambria"/>
                <a:cs typeface="Cambria"/>
              </a:rPr>
              <a:t> genitive </a:t>
            </a:r>
            <a:r>
              <a:rPr lang="cs-CZ" sz="3200" b="1" dirty="0" err="1" smtClean="0">
                <a:solidFill>
                  <a:srgbClr val="00B050"/>
                </a:solidFill>
                <a:latin typeface="Cambria"/>
                <a:cs typeface="Cambria"/>
              </a:rPr>
              <a:t>form</a:t>
            </a:r>
            <a:r>
              <a:rPr lang="cs-CZ" sz="3200" b="1" dirty="0" smtClean="0">
                <a:solidFill>
                  <a:srgbClr val="00B050"/>
                </a:solidFill>
                <a:latin typeface="Cambria"/>
                <a:cs typeface="Cambria"/>
              </a:rPr>
              <a:t>.</a:t>
            </a:r>
          </a:p>
        </p:txBody>
      </p:sp>
      <p:sp>
        <p:nvSpPr>
          <p:cNvPr id="5" name="Obdélník 4"/>
          <p:cNvSpPr/>
          <p:nvPr/>
        </p:nvSpPr>
        <p:spPr>
          <a:xfrm>
            <a:off x="6181827" y="1719047"/>
            <a:ext cx="2376264" cy="4536504"/>
          </a:xfrm>
          <a:prstGeom prst="rect">
            <a:avLst/>
          </a:prstGeom>
          <a:solidFill>
            <a:schemeClr val="accent1">
              <a:alpha val="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37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9144000" cy="5385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4427984" y="1124744"/>
            <a:ext cx="3153546" cy="3960440"/>
          </a:xfrm>
          <a:prstGeom prst="rect">
            <a:avLst/>
          </a:prstGeom>
          <a:solidFill>
            <a:schemeClr val="accent1">
              <a:alpha val="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How</a:t>
            </a:r>
            <a:r>
              <a:rPr lang="cs-CZ" dirty="0" smtClean="0"/>
              <a:t> do I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paradigm</a:t>
            </a:r>
            <a:r>
              <a:rPr lang="cs-CZ" dirty="0" smtClean="0"/>
              <a:t> to </a:t>
            </a:r>
            <a:r>
              <a:rPr lang="cs-CZ" dirty="0" err="1" smtClean="0"/>
              <a:t>follow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M+F:		</a:t>
            </a:r>
            <a:r>
              <a:rPr lang="cs-CZ" b="1" dirty="0" err="1" smtClean="0"/>
              <a:t>dolor</a:t>
            </a:r>
            <a:endParaRPr lang="cs-CZ" b="1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b="1" dirty="0" smtClean="0"/>
              <a:t>pelvis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dosis (</a:t>
            </a:r>
            <a:r>
              <a:rPr lang="cs-CZ" dirty="0" err="1" smtClean="0"/>
              <a:t>febris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N: 		</a:t>
            </a:r>
            <a:r>
              <a:rPr lang="cs-CZ" b="1" dirty="0" smtClean="0"/>
              <a:t>corpus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b="1" dirty="0" smtClean="0"/>
              <a:t>rete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6156176" y="1628800"/>
            <a:ext cx="2376264" cy="4536504"/>
          </a:xfrm>
          <a:prstGeom prst="rect">
            <a:avLst/>
          </a:prstGeom>
          <a:solidFill>
            <a:schemeClr val="accent1">
              <a:alpha val="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156176" y="1628800"/>
            <a:ext cx="23762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>
                <a:latin typeface="Cambria"/>
                <a:cs typeface="Cambria"/>
              </a:rPr>
              <a:t>If</a:t>
            </a:r>
            <a:r>
              <a:rPr lang="cs-CZ" sz="3200" dirty="0" smtClean="0">
                <a:latin typeface="Cambria"/>
                <a:cs typeface="Cambria"/>
              </a:rPr>
              <a:t> </a:t>
            </a:r>
            <a:r>
              <a:rPr lang="cs-CZ" sz="3200" dirty="0" err="1" smtClean="0">
                <a:latin typeface="Cambria"/>
                <a:cs typeface="Cambria"/>
              </a:rPr>
              <a:t>you</a:t>
            </a:r>
            <a:r>
              <a:rPr lang="cs-CZ" sz="3200" dirty="0" smtClean="0">
                <a:latin typeface="Cambria"/>
                <a:cs typeface="Cambria"/>
              </a:rPr>
              <a:t> </a:t>
            </a:r>
            <a:r>
              <a:rPr lang="cs-CZ" sz="3200" dirty="0" err="1" smtClean="0">
                <a:latin typeface="Cambria"/>
                <a:cs typeface="Cambria"/>
              </a:rPr>
              <a:t>want</a:t>
            </a:r>
            <a:r>
              <a:rPr lang="cs-CZ" sz="3200" dirty="0" smtClean="0">
                <a:latin typeface="Cambria"/>
                <a:cs typeface="Cambria"/>
              </a:rPr>
              <a:t> to </a:t>
            </a:r>
            <a:r>
              <a:rPr lang="cs-CZ" sz="3200" dirty="0" err="1" smtClean="0">
                <a:latin typeface="Cambria"/>
                <a:cs typeface="Cambria"/>
              </a:rPr>
              <a:t>choose</a:t>
            </a:r>
            <a:r>
              <a:rPr lang="cs-CZ" sz="3200" dirty="0" smtClean="0">
                <a:latin typeface="Cambria"/>
                <a:cs typeface="Cambria"/>
              </a:rPr>
              <a:t> </a:t>
            </a:r>
            <a:r>
              <a:rPr lang="cs-CZ" sz="3200" dirty="0" err="1" smtClean="0">
                <a:latin typeface="Cambria"/>
                <a:cs typeface="Cambria"/>
              </a:rPr>
              <a:t>the</a:t>
            </a:r>
            <a:r>
              <a:rPr lang="cs-CZ" sz="3200" dirty="0" smtClean="0">
                <a:latin typeface="Cambria"/>
                <a:cs typeface="Cambria"/>
              </a:rPr>
              <a:t> </a:t>
            </a:r>
            <a:r>
              <a:rPr lang="cs-CZ" sz="3200" dirty="0" err="1" smtClean="0">
                <a:latin typeface="Cambria"/>
                <a:cs typeface="Cambria"/>
              </a:rPr>
              <a:t>right</a:t>
            </a:r>
            <a:r>
              <a:rPr lang="cs-CZ" sz="3200" dirty="0" smtClean="0">
                <a:latin typeface="Cambria"/>
                <a:cs typeface="Cambria"/>
              </a:rPr>
              <a:t> </a:t>
            </a:r>
            <a:r>
              <a:rPr lang="cs-CZ" sz="3200" dirty="0" err="1" smtClean="0">
                <a:latin typeface="Cambria"/>
                <a:cs typeface="Cambria"/>
              </a:rPr>
              <a:t>paradigm</a:t>
            </a:r>
            <a:r>
              <a:rPr lang="cs-CZ" sz="3200" dirty="0" smtClean="0">
                <a:latin typeface="Cambria"/>
                <a:cs typeface="Cambria"/>
              </a:rPr>
              <a:t>, </a:t>
            </a:r>
          </a:p>
          <a:p>
            <a:r>
              <a:rPr lang="cs-CZ" sz="3200" b="1" dirty="0" err="1" smtClean="0">
                <a:solidFill>
                  <a:srgbClr val="00B050"/>
                </a:solidFill>
                <a:latin typeface="Cambria"/>
                <a:cs typeface="Cambria"/>
              </a:rPr>
              <a:t>it</a:t>
            </a:r>
            <a:r>
              <a:rPr lang="cs-CZ" sz="3200" b="1" dirty="0" smtClean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3200" b="1" dirty="0" err="1" smtClean="0">
                <a:solidFill>
                  <a:srgbClr val="00B050"/>
                </a:solidFill>
                <a:latin typeface="Cambria"/>
                <a:cs typeface="Cambria"/>
              </a:rPr>
              <a:t>is</a:t>
            </a:r>
            <a:r>
              <a:rPr lang="cs-CZ" sz="3200" b="1" dirty="0" smtClean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3200" b="1" dirty="0" err="1" smtClean="0">
                <a:solidFill>
                  <a:srgbClr val="00B050"/>
                </a:solidFill>
                <a:latin typeface="Cambria"/>
                <a:cs typeface="Cambria"/>
              </a:rPr>
              <a:t>necessary</a:t>
            </a:r>
            <a:r>
              <a:rPr lang="cs-CZ" sz="3200" b="1" dirty="0" smtClean="0">
                <a:solidFill>
                  <a:srgbClr val="00B050"/>
                </a:solidFill>
                <a:latin typeface="Cambria"/>
                <a:cs typeface="Cambria"/>
              </a:rPr>
              <a:t> to </a:t>
            </a:r>
            <a:r>
              <a:rPr lang="cs-CZ" sz="3200" b="1" dirty="0" err="1" smtClean="0">
                <a:solidFill>
                  <a:srgbClr val="00B050"/>
                </a:solidFill>
                <a:latin typeface="Cambria"/>
                <a:cs typeface="Cambria"/>
              </a:rPr>
              <a:t>know</a:t>
            </a:r>
            <a:r>
              <a:rPr lang="cs-CZ" sz="3200" b="1" dirty="0" smtClean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3200" b="1" dirty="0" err="1" smtClean="0">
                <a:solidFill>
                  <a:srgbClr val="00B050"/>
                </a:solidFill>
                <a:latin typeface="Cambria"/>
                <a:cs typeface="Cambria"/>
              </a:rPr>
              <a:t>the</a:t>
            </a:r>
            <a:r>
              <a:rPr lang="cs-CZ" sz="3200" b="1" dirty="0" smtClean="0">
                <a:solidFill>
                  <a:srgbClr val="00B050"/>
                </a:solidFill>
                <a:latin typeface="Cambria"/>
                <a:cs typeface="Cambria"/>
              </a:rPr>
              <a:t> gender.</a:t>
            </a:r>
          </a:p>
        </p:txBody>
      </p:sp>
    </p:spTree>
    <p:extLst>
      <p:ext uri="{BB962C8B-B14F-4D97-AF65-F5344CB8AC3E}">
        <p14:creationId xmlns:p14="http://schemas.microsoft.com/office/powerpoint/2010/main" val="132777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M+F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808312"/>
          </a:xfrm>
        </p:spPr>
        <p:txBody>
          <a:bodyPr>
            <a:normAutofit fontScale="92500"/>
          </a:bodyPr>
          <a:lstStyle/>
          <a:p>
            <a:r>
              <a:rPr lang="cs-CZ" sz="2800" dirty="0" err="1" smtClean="0"/>
              <a:t>only</a:t>
            </a:r>
            <a:r>
              <a:rPr lang="cs-CZ" sz="2800" dirty="0" smtClean="0"/>
              <a:t> </a:t>
            </a:r>
            <a:r>
              <a:rPr lang="cs-CZ" sz="2800" dirty="0" err="1" smtClean="0"/>
              <a:t>difference</a:t>
            </a:r>
            <a:r>
              <a:rPr lang="cs-CZ" sz="2800" dirty="0" smtClean="0"/>
              <a:t> in gen. </a:t>
            </a:r>
            <a:r>
              <a:rPr lang="cs-CZ" sz="2800" dirty="0" err="1" smtClean="0"/>
              <a:t>pl</a:t>
            </a:r>
            <a:r>
              <a:rPr lang="cs-CZ" sz="2800" dirty="0" smtClean="0"/>
              <a:t>.: 	</a:t>
            </a:r>
            <a:r>
              <a:rPr lang="cs-CZ" sz="2800" b="1" dirty="0" smtClean="0"/>
              <a:t>-</a:t>
            </a:r>
            <a:r>
              <a:rPr lang="cs-CZ" altLang="cs-CZ" sz="2800" b="1" i="1" dirty="0" smtClean="0"/>
              <a:t>um</a:t>
            </a:r>
            <a:r>
              <a:rPr lang="cs-CZ" altLang="cs-CZ" sz="2800" dirty="0" smtClean="0"/>
              <a:t> X </a:t>
            </a:r>
            <a:r>
              <a:rPr lang="cs-CZ" altLang="cs-CZ" sz="2800" b="1" dirty="0" smtClean="0"/>
              <a:t>-</a:t>
            </a:r>
            <a:r>
              <a:rPr lang="cs-CZ" altLang="cs-CZ" sz="2800" b="1" i="1" dirty="0" err="1" smtClean="0"/>
              <a:t>ium</a:t>
            </a:r>
            <a:endParaRPr lang="cs-CZ" altLang="cs-CZ" sz="2800" b="1" i="1" dirty="0" smtClean="0"/>
          </a:p>
          <a:p>
            <a:r>
              <a:rPr lang="cs-CZ" sz="2800" i="1" dirty="0" smtClean="0"/>
              <a:t>pelvis</a:t>
            </a:r>
            <a:r>
              <a:rPr lang="cs-CZ" sz="2800" dirty="0" smtClean="0"/>
              <a:t>: </a:t>
            </a:r>
          </a:p>
          <a:p>
            <a:pPr marL="0" lvl="1" indent="0">
              <a:buNone/>
            </a:pPr>
            <a:r>
              <a:rPr lang="cs-CZ" dirty="0" smtClean="0"/>
              <a:t>1) </a:t>
            </a:r>
            <a:r>
              <a:rPr lang="cs-CZ" dirty="0" err="1" smtClean="0">
                <a:solidFill>
                  <a:srgbClr val="00B050"/>
                </a:solidFill>
              </a:rPr>
              <a:t>the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same</a:t>
            </a:r>
            <a:r>
              <a:rPr lang="cs-CZ" dirty="0" smtClean="0">
                <a:solidFill>
                  <a:srgbClr val="00B050"/>
                </a:solidFill>
              </a:rPr>
              <a:t> nominative and genitive </a:t>
            </a:r>
            <a:r>
              <a:rPr lang="cs-CZ" dirty="0" err="1" smtClean="0">
                <a:solidFill>
                  <a:srgbClr val="00B050"/>
                </a:solidFill>
              </a:rPr>
              <a:t>forms</a:t>
            </a:r>
            <a:r>
              <a:rPr lang="cs-CZ" dirty="0" smtClean="0"/>
              <a:t>:</a:t>
            </a:r>
          </a:p>
          <a:p>
            <a:pPr marL="400050" lvl="2" indent="0">
              <a:buNone/>
            </a:pPr>
            <a:r>
              <a:rPr lang="cs-CZ" dirty="0" err="1" smtClean="0"/>
              <a:t>cutis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f.; </a:t>
            </a:r>
            <a:r>
              <a:rPr lang="cs-CZ" dirty="0" err="1" smtClean="0"/>
              <a:t>canalis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m.; </a:t>
            </a:r>
            <a:r>
              <a:rPr lang="cs-CZ" dirty="0" err="1" smtClean="0"/>
              <a:t>auris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f.; </a:t>
            </a:r>
            <a:r>
              <a:rPr lang="cs-CZ" dirty="0" err="1" smtClean="0"/>
              <a:t>cystis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f.; axis, </a:t>
            </a:r>
            <a:r>
              <a:rPr lang="cs-CZ" dirty="0" err="1" smtClean="0"/>
              <a:t>is</a:t>
            </a:r>
            <a:r>
              <a:rPr lang="cs-CZ" dirty="0" smtClean="0"/>
              <a:t>, m.</a:t>
            </a:r>
          </a:p>
          <a:p>
            <a:pPr marL="0" indent="0">
              <a:buNone/>
            </a:pPr>
            <a:r>
              <a:rPr lang="cs-CZ" sz="2800" dirty="0" smtClean="0"/>
              <a:t>2) </a:t>
            </a:r>
            <a:r>
              <a:rPr lang="cs-CZ" sz="2800" dirty="0" smtClean="0">
                <a:solidFill>
                  <a:srgbClr val="00B050"/>
                </a:solidFill>
              </a:rPr>
              <a:t>genitive stem </a:t>
            </a:r>
            <a:r>
              <a:rPr lang="cs-CZ" sz="2800" dirty="0" err="1" smtClean="0">
                <a:solidFill>
                  <a:srgbClr val="00B050"/>
                </a:solidFill>
              </a:rPr>
              <a:t>ends</a:t>
            </a:r>
            <a:r>
              <a:rPr lang="cs-CZ" sz="2800" dirty="0" smtClean="0">
                <a:solidFill>
                  <a:srgbClr val="00B050"/>
                </a:solidFill>
              </a:rPr>
              <a:t> in </a:t>
            </a:r>
            <a:r>
              <a:rPr lang="cs-CZ" sz="2800" dirty="0" err="1" smtClean="0">
                <a:solidFill>
                  <a:srgbClr val="00B050"/>
                </a:solidFill>
              </a:rPr>
              <a:t>two</a:t>
            </a:r>
            <a:r>
              <a:rPr lang="cs-CZ" sz="2800" dirty="0" smtClean="0">
                <a:solidFill>
                  <a:srgbClr val="00B050"/>
                </a:solidFill>
              </a:rPr>
              <a:t> </a:t>
            </a:r>
            <a:r>
              <a:rPr lang="cs-CZ" sz="2800" dirty="0" err="1" smtClean="0">
                <a:solidFill>
                  <a:srgbClr val="00B050"/>
                </a:solidFill>
              </a:rPr>
              <a:t>consonants</a:t>
            </a:r>
            <a:endParaRPr lang="cs-CZ" sz="2800" dirty="0" smtClean="0">
              <a:solidFill>
                <a:srgbClr val="00B050"/>
              </a:solidFill>
            </a:endParaRPr>
          </a:p>
          <a:p>
            <a:pPr marL="457200" lvl="1" indent="0">
              <a:buNone/>
            </a:pPr>
            <a:r>
              <a:rPr lang="cs-CZ" sz="2400" dirty="0" err="1" smtClean="0"/>
              <a:t>dens</a:t>
            </a:r>
            <a:r>
              <a:rPr lang="cs-CZ" sz="2400" dirty="0" smtClean="0"/>
              <a:t>, </a:t>
            </a:r>
            <a:r>
              <a:rPr lang="cs-CZ" sz="2400" dirty="0" err="1" smtClean="0">
                <a:solidFill>
                  <a:srgbClr val="FF0000"/>
                </a:solidFill>
              </a:rPr>
              <a:t>nt</a:t>
            </a:r>
            <a:r>
              <a:rPr lang="cs-CZ" sz="2400" dirty="0" err="1" smtClean="0"/>
              <a:t>is</a:t>
            </a:r>
            <a:r>
              <a:rPr lang="cs-CZ" sz="2400" dirty="0" smtClean="0"/>
              <a:t>, m.; </a:t>
            </a:r>
            <a:r>
              <a:rPr lang="cs-CZ" sz="2400" dirty="0" err="1" smtClean="0"/>
              <a:t>pars</a:t>
            </a:r>
            <a:r>
              <a:rPr lang="cs-CZ" sz="2400" dirty="0" smtClean="0"/>
              <a:t>, </a:t>
            </a:r>
            <a:r>
              <a:rPr lang="cs-CZ" sz="2400" dirty="0" err="1" smtClean="0">
                <a:solidFill>
                  <a:srgbClr val="FF0000"/>
                </a:solidFill>
              </a:rPr>
              <a:t>rt</a:t>
            </a:r>
            <a:r>
              <a:rPr lang="cs-CZ" sz="2400" dirty="0" err="1" smtClean="0"/>
              <a:t>is</a:t>
            </a:r>
            <a:r>
              <a:rPr lang="cs-CZ" sz="2400" dirty="0" smtClean="0"/>
              <a:t>, f.; pons, </a:t>
            </a:r>
            <a:r>
              <a:rPr lang="cs-CZ" sz="2400" dirty="0" err="1" smtClean="0">
                <a:solidFill>
                  <a:srgbClr val="FF0000"/>
                </a:solidFill>
              </a:rPr>
              <a:t>nt</a:t>
            </a:r>
            <a:r>
              <a:rPr lang="cs-CZ" sz="2400" dirty="0" err="1" smtClean="0"/>
              <a:t>is</a:t>
            </a:r>
            <a:r>
              <a:rPr lang="cs-CZ" sz="2400" dirty="0" smtClean="0"/>
              <a:t>, m.; mens, </a:t>
            </a:r>
            <a:r>
              <a:rPr lang="cs-CZ" sz="2400" dirty="0" err="1" smtClean="0">
                <a:solidFill>
                  <a:srgbClr val="FF0000"/>
                </a:solidFill>
              </a:rPr>
              <a:t>nt</a:t>
            </a:r>
            <a:r>
              <a:rPr lang="cs-CZ" sz="2400" dirty="0" err="1" smtClean="0"/>
              <a:t>is</a:t>
            </a:r>
            <a:r>
              <a:rPr lang="cs-CZ" sz="2400" dirty="0" smtClean="0"/>
              <a:t>, f.; </a:t>
            </a:r>
            <a:r>
              <a:rPr lang="cs-CZ" sz="2400" dirty="0" err="1" smtClean="0"/>
              <a:t>lens</a:t>
            </a:r>
            <a:r>
              <a:rPr lang="cs-CZ" sz="2400" dirty="0" smtClean="0"/>
              <a:t>, </a:t>
            </a:r>
            <a:r>
              <a:rPr lang="cs-CZ" sz="2400" dirty="0" err="1" smtClean="0">
                <a:solidFill>
                  <a:srgbClr val="FF0000"/>
                </a:solidFill>
              </a:rPr>
              <a:t>nt</a:t>
            </a:r>
            <a:r>
              <a:rPr lang="cs-CZ" sz="2400" dirty="0" err="1" smtClean="0"/>
              <a:t>is</a:t>
            </a:r>
            <a:r>
              <a:rPr lang="cs-CZ" sz="2400" dirty="0" smtClean="0"/>
              <a:t>, f.</a:t>
            </a:r>
            <a:endParaRPr lang="cs-CZ" sz="2400" dirty="0"/>
          </a:p>
        </p:txBody>
      </p:sp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8849453"/>
              </p:ext>
            </p:extLst>
          </p:nvPr>
        </p:nvGraphicFramePr>
        <p:xfrm>
          <a:off x="4557207" y="1268760"/>
          <a:ext cx="4572000" cy="2304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593"/>
                <a:gridCol w="1627481"/>
                <a:gridCol w="1937926"/>
              </a:tblGrid>
              <a:tr h="406815">
                <a:tc>
                  <a:txBody>
                    <a:bodyPr/>
                    <a:lstStyle/>
                    <a:p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</a:tr>
              <a:tr h="474360"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pelvis</a:t>
                      </a:r>
                      <a:endParaRPr lang="sk-SK" sz="2000" b="1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es</a:t>
                      </a:r>
                      <a:endParaRPr lang="en-GB" sz="2000" b="1" dirty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  <a:tr h="474360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is</a:t>
                      </a:r>
                      <a:endParaRPr lang="sk-SK" sz="2000" b="1" dirty="0" smtClean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20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ium</a:t>
                      </a:r>
                      <a:endParaRPr lang="en-GB" sz="20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  <a:tr h="474360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Cambria"/>
                          <a:cs typeface="Cambria"/>
                        </a:rPr>
                        <a:t>ak.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em</a:t>
                      </a:r>
                      <a:endParaRPr lang="sk-SK" sz="2000" b="1" dirty="0" smtClean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es</a:t>
                      </a:r>
                      <a:endParaRPr lang="en-GB" sz="2000" b="1" dirty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  <a:tr h="474360"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e</a:t>
                      </a:r>
                      <a:endParaRPr lang="sk-SK" sz="2000" b="1" dirty="0" smtClean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ibus</a:t>
                      </a:r>
                      <a:endParaRPr lang="en-GB" sz="2000" b="1" dirty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</a:tbl>
          </a:graphicData>
        </a:graphic>
      </p:graphicFrame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9052469"/>
              </p:ext>
            </p:extLst>
          </p:nvPr>
        </p:nvGraphicFramePr>
        <p:xfrm>
          <a:off x="35496" y="1268760"/>
          <a:ext cx="4464496" cy="2293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261"/>
                <a:gridCol w="1618107"/>
                <a:gridCol w="1968128"/>
              </a:tblGrid>
              <a:tr h="375746">
                <a:tc>
                  <a:txBody>
                    <a:bodyPr/>
                    <a:lstStyle/>
                    <a:p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</a:tr>
              <a:tr h="552505"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latin typeface="Cambria"/>
                          <a:cs typeface="Cambria"/>
                        </a:rPr>
                        <a:t>dolor</a:t>
                      </a:r>
                      <a:endParaRPr lang="sk-SK" sz="2000" b="1" dirty="0" smtClean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latin typeface="Cambria"/>
                          <a:cs typeface="Cambria"/>
                        </a:rPr>
                        <a:t>dolor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es</a:t>
                      </a:r>
                      <a:endParaRPr lang="en-GB" sz="2000" b="1" dirty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  <a:tr h="375746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latin typeface="Cambria"/>
                          <a:cs typeface="Cambria"/>
                        </a:rPr>
                        <a:t>dolor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is</a:t>
                      </a:r>
                      <a:endParaRPr lang="sk-SK" sz="2000" b="1" dirty="0" smtClean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latin typeface="Cambria"/>
                          <a:cs typeface="Cambria"/>
                        </a:rPr>
                        <a:t>dolor</a:t>
                      </a:r>
                      <a:r>
                        <a:rPr lang="sk-SK" sz="20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um</a:t>
                      </a:r>
                      <a:endParaRPr lang="en-GB" sz="20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  <a:tr h="552505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Cambria"/>
                          <a:cs typeface="Cambria"/>
                        </a:rPr>
                        <a:t>ak.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latin typeface="Cambria"/>
                          <a:cs typeface="Cambria"/>
                        </a:rPr>
                        <a:t>dolor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em</a:t>
                      </a:r>
                      <a:endParaRPr lang="sk-SK" sz="2000" b="1" dirty="0" smtClean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latin typeface="Cambria"/>
                          <a:cs typeface="Cambria"/>
                        </a:rPr>
                        <a:t>dolor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es</a:t>
                      </a:r>
                      <a:endParaRPr lang="en-GB" sz="2000" b="1" dirty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  <a:tr h="375746"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latin typeface="Cambria"/>
                          <a:cs typeface="Cambria"/>
                        </a:rPr>
                        <a:t>dolor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e</a:t>
                      </a:r>
                      <a:endParaRPr lang="sk-SK" sz="2000" b="1" dirty="0" smtClean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latin typeface="Cambria"/>
                          <a:cs typeface="Cambria"/>
                        </a:rPr>
                        <a:t>dolor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ibus</a:t>
                      </a:r>
                      <a:endParaRPr lang="en-GB" sz="2000" b="1" dirty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11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808312"/>
          </a:xfrm>
        </p:spPr>
        <p:txBody>
          <a:bodyPr>
            <a:normAutofit lnSpcReduction="10000"/>
          </a:bodyPr>
          <a:lstStyle/>
          <a:p>
            <a:r>
              <a:rPr lang="cs-CZ" sz="2800" dirty="0" err="1" smtClean="0"/>
              <a:t>differences</a:t>
            </a:r>
            <a:r>
              <a:rPr lang="cs-CZ" sz="2800" dirty="0" smtClean="0"/>
              <a:t>: 	</a:t>
            </a:r>
            <a:r>
              <a:rPr lang="cs-CZ" sz="2400" dirty="0" err="1" smtClean="0"/>
              <a:t>abl</a:t>
            </a:r>
            <a:r>
              <a:rPr lang="cs-CZ" sz="2400" dirty="0" smtClean="0"/>
              <a:t>. </a:t>
            </a:r>
            <a:r>
              <a:rPr lang="cs-CZ" sz="2400" dirty="0" err="1" smtClean="0"/>
              <a:t>sg</a:t>
            </a:r>
            <a:r>
              <a:rPr lang="cs-CZ" sz="2400" dirty="0" smtClean="0"/>
              <a:t>.:		</a:t>
            </a:r>
            <a:r>
              <a:rPr lang="cs-CZ" sz="2400" b="1" i="1" dirty="0" smtClean="0"/>
              <a:t>-e</a:t>
            </a:r>
            <a:r>
              <a:rPr lang="cs-CZ" sz="2400" i="1" dirty="0"/>
              <a:t>	</a:t>
            </a:r>
            <a:r>
              <a:rPr lang="cs-CZ" sz="2400" dirty="0" smtClean="0"/>
              <a:t>X	</a:t>
            </a:r>
            <a:r>
              <a:rPr lang="cs-CZ" sz="2400" b="1" i="1" dirty="0" smtClean="0"/>
              <a:t>-i</a:t>
            </a:r>
            <a:r>
              <a:rPr lang="cs-CZ" sz="2400" i="1" dirty="0" smtClean="0"/>
              <a:t> </a:t>
            </a:r>
          </a:p>
          <a:p>
            <a:pPr marL="0" indent="0">
              <a:buNone/>
            </a:pPr>
            <a:r>
              <a:rPr lang="cs-CZ" sz="2400" i="1" dirty="0"/>
              <a:t>	</a:t>
            </a:r>
            <a:r>
              <a:rPr lang="cs-CZ" sz="2400" i="1" dirty="0" smtClean="0"/>
              <a:t>		</a:t>
            </a:r>
            <a:r>
              <a:rPr lang="cs-CZ" sz="2400" i="1" dirty="0" err="1" smtClean="0"/>
              <a:t>nom</a:t>
            </a:r>
            <a:r>
              <a:rPr lang="cs-CZ" sz="2400" i="1" dirty="0" smtClean="0"/>
              <a:t>.+</a:t>
            </a:r>
            <a:r>
              <a:rPr lang="cs-CZ" sz="2400" i="1" dirty="0" err="1" smtClean="0"/>
              <a:t>ak</a:t>
            </a:r>
            <a:r>
              <a:rPr lang="cs-CZ" sz="2400" i="1" dirty="0" smtClean="0"/>
              <a:t>. </a:t>
            </a:r>
            <a:r>
              <a:rPr lang="cs-CZ" sz="2400" i="1" dirty="0" err="1" smtClean="0"/>
              <a:t>pl</a:t>
            </a:r>
            <a:r>
              <a:rPr lang="cs-CZ" sz="2400" i="1" dirty="0" smtClean="0"/>
              <a:t>.		</a:t>
            </a:r>
            <a:r>
              <a:rPr lang="cs-CZ" sz="2400" b="1" i="1" dirty="0" smtClean="0"/>
              <a:t>-a</a:t>
            </a:r>
            <a:r>
              <a:rPr lang="cs-CZ" sz="2400" dirty="0" smtClean="0"/>
              <a:t>	X	</a:t>
            </a:r>
            <a:r>
              <a:rPr lang="cs-CZ" sz="2400" b="1" i="1" dirty="0" smtClean="0"/>
              <a:t>-</a:t>
            </a:r>
            <a:r>
              <a:rPr lang="cs-CZ" sz="2400" b="1" i="1" dirty="0" err="1" smtClean="0"/>
              <a:t>ia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gen. </a:t>
            </a:r>
            <a:r>
              <a:rPr lang="cs-CZ" sz="2400" dirty="0" err="1" smtClean="0"/>
              <a:t>pl</a:t>
            </a:r>
            <a:r>
              <a:rPr lang="cs-CZ" sz="2400" dirty="0" smtClean="0"/>
              <a:t>.: 		</a:t>
            </a:r>
            <a:r>
              <a:rPr lang="cs-CZ" sz="2400" b="1" dirty="0" smtClean="0"/>
              <a:t>-</a:t>
            </a:r>
            <a:r>
              <a:rPr lang="cs-CZ" altLang="cs-CZ" sz="2400" b="1" i="1" dirty="0" smtClean="0"/>
              <a:t>um</a:t>
            </a:r>
            <a:r>
              <a:rPr lang="cs-CZ" altLang="cs-CZ" sz="2400" dirty="0" smtClean="0"/>
              <a:t>	X	</a:t>
            </a:r>
            <a:r>
              <a:rPr lang="cs-CZ" altLang="cs-CZ" sz="2400" b="1" dirty="0"/>
              <a:t>-</a:t>
            </a:r>
            <a:r>
              <a:rPr lang="cs-CZ" altLang="cs-CZ" sz="2400" b="1" i="1" dirty="0" err="1" smtClean="0"/>
              <a:t>ium</a:t>
            </a:r>
            <a:endParaRPr lang="cs-CZ" altLang="cs-CZ" sz="2400" b="1" i="1" dirty="0" smtClean="0"/>
          </a:p>
          <a:p>
            <a:r>
              <a:rPr lang="cs-CZ" sz="2800" i="1" dirty="0" smtClean="0"/>
              <a:t>rete</a:t>
            </a:r>
            <a:r>
              <a:rPr lang="cs-CZ" sz="2800" dirty="0" smtClean="0"/>
              <a:t>: </a:t>
            </a:r>
            <a:r>
              <a:rPr lang="cs-CZ" sz="2800" dirty="0" err="1" smtClean="0"/>
              <a:t>nom</a:t>
            </a:r>
            <a:r>
              <a:rPr lang="cs-CZ" sz="2800" dirty="0" smtClean="0"/>
              <a:t>. </a:t>
            </a:r>
            <a:r>
              <a:rPr lang="cs-CZ" sz="2800" dirty="0" err="1" smtClean="0"/>
              <a:t>sg</a:t>
            </a:r>
            <a:r>
              <a:rPr lang="cs-CZ" sz="2800" dirty="0" smtClean="0"/>
              <a:t>. </a:t>
            </a:r>
            <a:r>
              <a:rPr lang="cs-CZ" dirty="0" smtClean="0">
                <a:solidFill>
                  <a:srgbClr val="00B050"/>
                </a:solidFill>
              </a:rPr>
              <a:t>-e/-ar/-al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animal, </a:t>
            </a:r>
            <a:r>
              <a:rPr lang="cs-CZ" sz="2400" dirty="0" err="1" smtClean="0"/>
              <a:t>alis</a:t>
            </a:r>
            <a:r>
              <a:rPr lang="cs-CZ" sz="2400" dirty="0" smtClean="0"/>
              <a:t>, n.; </a:t>
            </a:r>
            <a:r>
              <a:rPr lang="cs-CZ" sz="2400" dirty="0" err="1" smtClean="0"/>
              <a:t>calcar</a:t>
            </a:r>
            <a:r>
              <a:rPr lang="cs-CZ" sz="2400" dirty="0" smtClean="0"/>
              <a:t>, </a:t>
            </a:r>
            <a:r>
              <a:rPr lang="cs-CZ" sz="2400" dirty="0" err="1" smtClean="0"/>
              <a:t>aris</a:t>
            </a:r>
            <a:r>
              <a:rPr lang="cs-CZ" sz="2400" dirty="0" smtClean="0"/>
              <a:t>, n.; </a:t>
            </a:r>
            <a:r>
              <a:rPr lang="cs-CZ" sz="2400" dirty="0" err="1" smtClean="0"/>
              <a:t>cochlear</a:t>
            </a:r>
            <a:r>
              <a:rPr lang="cs-CZ" sz="2400" dirty="0" smtClean="0"/>
              <a:t>, </a:t>
            </a:r>
            <a:r>
              <a:rPr lang="cs-CZ" sz="2400" dirty="0" err="1" smtClean="0"/>
              <a:t>aris</a:t>
            </a:r>
            <a:r>
              <a:rPr lang="cs-CZ" sz="2400" dirty="0" smtClean="0"/>
              <a:t>, n.</a:t>
            </a:r>
          </a:p>
          <a:p>
            <a:pPr marL="0" lvl="1" indent="0">
              <a:buNone/>
            </a:pPr>
            <a:r>
              <a:rPr lang="cs-CZ" sz="2400" dirty="0" smtClean="0"/>
              <a:t>		(</a:t>
            </a:r>
            <a:r>
              <a:rPr lang="cs-CZ" sz="2400" b="1" dirty="0" smtClean="0"/>
              <a:t>but not</a:t>
            </a:r>
            <a:r>
              <a:rPr lang="cs-CZ" sz="2400" dirty="0" smtClean="0"/>
              <a:t> </a:t>
            </a:r>
            <a:r>
              <a:rPr lang="cs-CZ" sz="2400" dirty="0" err="1" smtClean="0"/>
              <a:t>hepar</a:t>
            </a:r>
            <a:r>
              <a:rPr lang="cs-CZ" sz="2400" dirty="0" smtClean="0"/>
              <a:t>, </a:t>
            </a:r>
            <a:r>
              <a:rPr lang="cs-CZ" sz="2400" dirty="0" err="1" smtClean="0"/>
              <a:t>atis</a:t>
            </a:r>
            <a:r>
              <a:rPr lang="cs-CZ" sz="2400" dirty="0" smtClean="0"/>
              <a:t>, n.)</a:t>
            </a:r>
          </a:p>
        </p:txBody>
      </p:sp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293467"/>
              </p:ext>
            </p:extLst>
          </p:nvPr>
        </p:nvGraphicFramePr>
        <p:xfrm>
          <a:off x="4557207" y="1268760"/>
          <a:ext cx="4572000" cy="2304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593"/>
                <a:gridCol w="1627481"/>
                <a:gridCol w="1937926"/>
              </a:tblGrid>
              <a:tr h="406815">
                <a:tc>
                  <a:txBody>
                    <a:bodyPr/>
                    <a:lstStyle/>
                    <a:p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</a:tr>
              <a:tr h="474360"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rete</a:t>
                      </a:r>
                      <a:endParaRPr lang="sk-SK" sz="2000" b="1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ia</a:t>
                      </a:r>
                      <a:endParaRPr lang="en-GB" sz="2000" b="1" dirty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  <a:tr h="474360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is</a:t>
                      </a:r>
                      <a:endParaRPr lang="sk-SK" sz="2000" b="1" dirty="0" smtClean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</a:t>
                      </a:r>
                      <a:r>
                        <a:rPr lang="sk-SK" sz="20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ium</a:t>
                      </a:r>
                      <a:endParaRPr lang="en-GB" sz="20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  <a:tr h="474360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Cambria"/>
                          <a:cs typeface="Cambria"/>
                        </a:rPr>
                        <a:t>ak.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rete</a:t>
                      </a:r>
                      <a:endParaRPr lang="sk-SK" sz="2000" b="1" dirty="0" smtClean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ia</a:t>
                      </a:r>
                      <a:endParaRPr lang="en-GB" sz="2000" b="1" dirty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  <a:tr h="474360"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i</a:t>
                      </a:r>
                      <a:endParaRPr lang="sk-SK" sz="2000" b="1" dirty="0" smtClean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ibus</a:t>
                      </a:r>
                      <a:endParaRPr lang="en-GB" sz="2000" b="1" dirty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</a:tbl>
          </a:graphicData>
        </a:graphic>
      </p:graphicFrame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3523959"/>
              </p:ext>
            </p:extLst>
          </p:nvPr>
        </p:nvGraphicFramePr>
        <p:xfrm>
          <a:off x="35496" y="1268760"/>
          <a:ext cx="4464496" cy="2293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261"/>
                <a:gridCol w="1618107"/>
                <a:gridCol w="1968128"/>
              </a:tblGrid>
              <a:tr h="375746">
                <a:tc>
                  <a:txBody>
                    <a:bodyPr/>
                    <a:lstStyle/>
                    <a:p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</a:tr>
              <a:tr h="552505"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smtClean="0">
                          <a:latin typeface="Cambria"/>
                          <a:cs typeface="Cambria"/>
                        </a:rPr>
                        <a:t>corpus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latin typeface="Cambria"/>
                          <a:cs typeface="Cambria"/>
                        </a:rPr>
                        <a:t>corpor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lang="en-GB" sz="2000" b="1" dirty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  <a:tr h="375746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latin typeface="Cambria"/>
                          <a:cs typeface="Cambria"/>
                        </a:rPr>
                        <a:t>corpor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is</a:t>
                      </a:r>
                      <a:endParaRPr lang="sk-SK" sz="2000" b="1" dirty="0" smtClean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latin typeface="Cambria"/>
                          <a:cs typeface="Cambria"/>
                        </a:rPr>
                        <a:t>corpor</a:t>
                      </a:r>
                      <a:r>
                        <a:rPr lang="sk-SK" sz="20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um</a:t>
                      </a:r>
                      <a:endParaRPr lang="en-GB" sz="20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  <a:tr h="552505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Cambria"/>
                          <a:cs typeface="Cambria"/>
                        </a:rPr>
                        <a:t>ak.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smtClean="0">
                          <a:latin typeface="Cambria"/>
                          <a:cs typeface="Cambria"/>
                        </a:rPr>
                        <a:t>corpus</a:t>
                      </a:r>
                      <a:endParaRPr lang="sk-SK" sz="2000" b="1" dirty="0" smtClean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latin typeface="Cambria"/>
                          <a:cs typeface="Cambria"/>
                        </a:rPr>
                        <a:t>corpor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lang="en-GB" sz="2000" b="1" dirty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  <a:tr h="375746"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2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0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latin typeface="Cambria"/>
                          <a:cs typeface="Cambria"/>
                        </a:rPr>
                        <a:t>corpor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e</a:t>
                      </a:r>
                      <a:endParaRPr lang="sk-SK" sz="2000" b="1" dirty="0" smtClean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000" b="1" dirty="0" err="1" smtClean="0">
                          <a:latin typeface="Cambria"/>
                          <a:cs typeface="Cambria"/>
                        </a:rPr>
                        <a:t>corpor</a:t>
                      </a:r>
                      <a:r>
                        <a:rPr lang="sk-SK" sz="2000" b="1" dirty="0" err="1" smtClean="0">
                          <a:solidFill>
                            <a:schemeClr val="accent2"/>
                          </a:solidFill>
                          <a:latin typeface="Cambria"/>
                          <a:cs typeface="Cambria"/>
                        </a:rPr>
                        <a:t>ibus</a:t>
                      </a:r>
                      <a:endParaRPr lang="en-GB" sz="2000" b="1" dirty="0">
                        <a:solidFill>
                          <a:schemeClr val="accent2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80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cs-CZ" dirty="0" err="1" smtClean="0"/>
              <a:t>Exceptions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36712"/>
            <a:ext cx="8892480" cy="528945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sz="2800" b="1" dirty="0" smtClean="0">
                <a:latin typeface="Cambria"/>
                <a:cs typeface="Cambria"/>
              </a:rPr>
              <a:t>os, </a:t>
            </a:r>
            <a:r>
              <a:rPr lang="sk-SK" sz="2800" b="1" dirty="0" err="1" smtClean="0">
                <a:latin typeface="Cambria"/>
                <a:cs typeface="Cambria"/>
              </a:rPr>
              <a:t>ossis</a:t>
            </a:r>
            <a:r>
              <a:rPr lang="sk-SK" sz="2800" b="1" dirty="0" smtClean="0">
                <a:latin typeface="Cambria"/>
                <a:cs typeface="Cambria"/>
              </a:rPr>
              <a:t> n. </a:t>
            </a:r>
            <a:r>
              <a:rPr lang="sk-SK" sz="2800" i="1" dirty="0" smtClean="0">
                <a:latin typeface="Cambria"/>
                <a:cs typeface="Cambria"/>
              </a:rPr>
              <a:t>bone → </a:t>
            </a:r>
            <a:r>
              <a:rPr lang="sk-SK" sz="2800" dirty="0" smtClean="0">
                <a:latin typeface="Cambria"/>
                <a:cs typeface="Cambria"/>
              </a:rPr>
              <a:t>gen. </a:t>
            </a:r>
            <a:r>
              <a:rPr lang="sk-SK" sz="2800" dirty="0" err="1" smtClean="0">
                <a:latin typeface="Cambria"/>
                <a:cs typeface="Cambria"/>
              </a:rPr>
              <a:t>pl</a:t>
            </a:r>
            <a:r>
              <a:rPr lang="sk-SK" sz="2800" dirty="0" smtClean="0">
                <a:latin typeface="Cambria"/>
                <a:cs typeface="Cambria"/>
              </a:rPr>
              <a:t>.</a:t>
            </a:r>
            <a:r>
              <a:rPr lang="sk-SK" sz="2800" dirty="0" smtClean="0">
                <a:solidFill>
                  <a:schemeClr val="accent6"/>
                </a:solidFill>
                <a:latin typeface="Cambria"/>
                <a:cs typeface="Cambria"/>
              </a:rPr>
              <a:t> </a:t>
            </a:r>
            <a:r>
              <a:rPr lang="sk-SK" sz="2800" i="1" dirty="0" smtClean="0">
                <a:solidFill>
                  <a:schemeClr val="accent6"/>
                </a:solidFill>
                <a:latin typeface="Cambria"/>
                <a:cs typeface="Cambria"/>
              </a:rPr>
              <a:t>-</a:t>
            </a:r>
            <a:r>
              <a:rPr lang="sk-SK" sz="2800" i="1" dirty="0" err="1" smtClean="0">
                <a:solidFill>
                  <a:schemeClr val="accent6"/>
                </a:solidFill>
                <a:latin typeface="Cambria"/>
                <a:cs typeface="Cambria"/>
              </a:rPr>
              <a:t>ium</a:t>
            </a:r>
            <a:endParaRPr lang="sk-SK" sz="2800" i="1" dirty="0" smtClean="0">
              <a:solidFill>
                <a:schemeClr val="accent6"/>
              </a:solidFill>
              <a:latin typeface="Cambria"/>
              <a:cs typeface="Cambria"/>
            </a:endParaRPr>
          </a:p>
          <a:p>
            <a:pPr marL="514350" indent="-514350">
              <a:buFont typeface="+mj-lt"/>
              <a:buAutoNum type="arabicPeriod"/>
            </a:pPr>
            <a:endParaRPr lang="sk-SK" sz="2800" i="1" dirty="0" smtClean="0">
              <a:solidFill>
                <a:schemeClr val="accent6"/>
              </a:solidFill>
              <a:latin typeface="Cambria"/>
              <a:cs typeface="Cambria"/>
            </a:endParaRPr>
          </a:p>
          <a:p>
            <a:pPr marL="514350" indent="-514350">
              <a:buFont typeface="+mj-lt"/>
              <a:buAutoNum type="arabicPeriod"/>
            </a:pPr>
            <a:endParaRPr lang="sk-SK" sz="2800" i="1" dirty="0">
              <a:solidFill>
                <a:schemeClr val="accent6"/>
              </a:solidFill>
              <a:latin typeface="Cambria"/>
              <a:cs typeface="Cambria"/>
            </a:endParaRPr>
          </a:p>
          <a:p>
            <a:pPr marL="514350" indent="-514350">
              <a:buFont typeface="+mj-lt"/>
              <a:buAutoNum type="arabicPeriod"/>
            </a:pPr>
            <a:endParaRPr lang="sk-SK" sz="2800" i="1" dirty="0" smtClean="0">
              <a:solidFill>
                <a:schemeClr val="accent6"/>
              </a:solidFill>
              <a:latin typeface="Cambria"/>
              <a:cs typeface="Cambria"/>
            </a:endParaRPr>
          </a:p>
          <a:p>
            <a:pPr marL="514350" indent="-514350">
              <a:buFont typeface="+mj-lt"/>
              <a:buAutoNum type="arabicPeriod"/>
            </a:pPr>
            <a:endParaRPr lang="sk-SK" sz="2800" i="1" dirty="0" smtClean="0">
              <a:solidFill>
                <a:schemeClr val="accent6"/>
              </a:solidFill>
              <a:latin typeface="Cambria"/>
              <a:cs typeface="Cambria"/>
            </a:endParaRPr>
          </a:p>
          <a:p>
            <a:pPr marL="514350" indent="-514350">
              <a:buFont typeface="+mj-lt"/>
              <a:buAutoNum type="arabicPeriod"/>
            </a:pPr>
            <a:r>
              <a:rPr lang="sk-SK" sz="2800" b="1" dirty="0" err="1" smtClean="0">
                <a:latin typeface="Cambria"/>
                <a:cs typeface="Cambria"/>
              </a:rPr>
              <a:t>vas</a:t>
            </a:r>
            <a:r>
              <a:rPr lang="sk-SK" sz="2800" b="1" dirty="0" smtClean="0">
                <a:latin typeface="Cambria"/>
                <a:cs typeface="Cambria"/>
              </a:rPr>
              <a:t>, </a:t>
            </a:r>
            <a:r>
              <a:rPr lang="sk-SK" sz="2800" b="1" dirty="0" err="1" smtClean="0">
                <a:latin typeface="Cambria"/>
                <a:cs typeface="Cambria"/>
              </a:rPr>
              <a:t>vasis</a:t>
            </a:r>
            <a:r>
              <a:rPr lang="sk-SK" sz="2800" b="1" dirty="0" smtClean="0">
                <a:latin typeface="Cambria"/>
                <a:cs typeface="Cambria"/>
              </a:rPr>
              <a:t>, n. </a:t>
            </a:r>
            <a:r>
              <a:rPr lang="sk-SK" sz="2800" i="1" dirty="0" err="1" smtClean="0">
                <a:latin typeface="Cambria"/>
                <a:cs typeface="Cambria"/>
              </a:rPr>
              <a:t>vessel</a:t>
            </a:r>
            <a:r>
              <a:rPr lang="sk-SK" sz="2800" dirty="0" smtClean="0">
                <a:latin typeface="Cambria"/>
                <a:cs typeface="Cambria"/>
              </a:rPr>
              <a:t> </a:t>
            </a:r>
            <a:endParaRPr lang="sk-SK" sz="2000" b="1" dirty="0" smtClean="0">
              <a:solidFill>
                <a:schemeClr val="accent6">
                  <a:lumMod val="75000"/>
                </a:schemeClr>
              </a:solidFill>
              <a:latin typeface="Cambria"/>
              <a:cs typeface="Cambria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in </a:t>
            </a:r>
            <a:r>
              <a:rPr lang="sk-SK" sz="2000" b="1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sg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. </a:t>
            </a:r>
            <a:r>
              <a:rPr lang="sk-SK" sz="2000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follows</a:t>
            </a:r>
            <a:r>
              <a:rPr lang="sk-SK" sz="2000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sk-SK" sz="2000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paradigm</a:t>
            </a:r>
            <a:r>
              <a:rPr lang="sk-SK" sz="2000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CORPUS</a:t>
            </a:r>
            <a:r>
              <a:rPr lang="sk-SK" sz="2000" i="1" dirty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	</a:t>
            </a:r>
            <a:r>
              <a:rPr lang="sk-SK" sz="2000" i="1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vas-vasis-vas-vase</a:t>
            </a:r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in </a:t>
            </a:r>
            <a:r>
              <a:rPr lang="sk-SK" sz="2000" b="1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pl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. </a:t>
            </a:r>
            <a:r>
              <a:rPr lang="sk-SK" sz="2000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follows</a:t>
            </a:r>
            <a:r>
              <a:rPr lang="sk-SK" sz="2000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sk-SK" sz="2000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paradigm</a:t>
            </a:r>
            <a:r>
              <a:rPr lang="sk-SK" sz="2000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SEPTUM	</a:t>
            </a:r>
            <a:r>
              <a:rPr lang="sk-SK" sz="2000" i="1" dirty="0" err="1" smtClean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vasa-vasorum-vasa-vasis</a:t>
            </a:r>
            <a:endParaRPr lang="sk-SK" sz="2000" i="1" dirty="0" smtClean="0">
              <a:solidFill>
                <a:schemeClr val="accent6">
                  <a:lumMod val="75000"/>
                </a:schemeClr>
              </a:solidFill>
              <a:latin typeface="Cambria"/>
              <a:cs typeface="Cambria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040093"/>
              </p:ext>
            </p:extLst>
          </p:nvPr>
        </p:nvGraphicFramePr>
        <p:xfrm>
          <a:off x="2555776" y="1412776"/>
          <a:ext cx="6086475" cy="2053590"/>
        </p:xfrm>
        <a:graphic>
          <a:graphicData uri="http://schemas.openxmlformats.org/drawingml/2006/table">
            <a:tbl>
              <a:tblPr/>
              <a:tblGrid>
                <a:gridCol w="1219200"/>
                <a:gridCol w="2447925"/>
                <a:gridCol w="2419350"/>
              </a:tblGrid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9F3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sg</a:t>
                      </a:r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.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9F3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pl</a:t>
                      </a:r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.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9F39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i="0" u="none" strike="noStrike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nom.</a:t>
                      </a:r>
                      <a:endParaRPr lang="cs-CZ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9F3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os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ossa</a:t>
                      </a:r>
                      <a:endParaRPr lang="cs-CZ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5EC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i="0" u="none" strike="noStrike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gen.</a:t>
                      </a:r>
                      <a:endParaRPr lang="cs-CZ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9F3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ossis</a:t>
                      </a:r>
                      <a:endParaRPr lang="cs-CZ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oss</a:t>
                      </a:r>
                      <a:r>
                        <a:rPr lang="cs-CZ" sz="2000" b="0" i="1" u="none" strike="noStrike">
                          <a:solidFill>
                            <a:srgbClr val="FF0000"/>
                          </a:solidFill>
                          <a:effectLst/>
                          <a:latin typeface="Cambria"/>
                        </a:rPr>
                        <a:t>ium</a:t>
                      </a:r>
                      <a:endParaRPr lang="cs-CZ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6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i="0" u="none" strike="noStrike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ak.</a:t>
                      </a:r>
                      <a:endParaRPr lang="cs-CZ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9F3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os</a:t>
                      </a:r>
                      <a:endParaRPr lang="cs-CZ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ossa</a:t>
                      </a:r>
                      <a:endParaRPr lang="cs-CZ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6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i="0" u="none" strike="noStrike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abl.</a:t>
                      </a:r>
                      <a:endParaRPr lang="cs-CZ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9F3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osse</a:t>
                      </a:r>
                      <a:endParaRPr lang="cs-CZ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ossibus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56995"/>
              </p:ext>
            </p:extLst>
          </p:nvPr>
        </p:nvGraphicFramePr>
        <p:xfrm>
          <a:off x="2555776" y="4772381"/>
          <a:ext cx="6096000" cy="2061210"/>
        </p:xfrm>
        <a:graphic>
          <a:graphicData uri="http://schemas.openxmlformats.org/drawingml/2006/table">
            <a:tbl>
              <a:tblPr/>
              <a:tblGrid>
                <a:gridCol w="1295400"/>
                <a:gridCol w="2447925"/>
                <a:gridCol w="2352675"/>
              </a:tblGrid>
              <a:tr h="400050">
                <a:tc>
                  <a:txBody>
                    <a:bodyPr/>
                    <a:lstStyle/>
                    <a:p>
                      <a:pPr fontAlgn="t"/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9F3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sg</a:t>
                      </a:r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.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9F3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pl</a:t>
                      </a:r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.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9F39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i="0" u="none" strike="noStrike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nom.</a:t>
                      </a:r>
                      <a:endParaRPr lang="cs-CZ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9F3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vas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vas</a:t>
                      </a:r>
                      <a:r>
                        <a:rPr lang="cs-CZ" sz="2000" b="0" i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mbria"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5EC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i="0" u="none" strike="noStrike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gen.</a:t>
                      </a:r>
                      <a:endParaRPr lang="cs-CZ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9F3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vasis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vas</a:t>
                      </a:r>
                      <a:r>
                        <a:rPr lang="cs-CZ" sz="2000" b="0" i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mbria"/>
                        </a:rPr>
                        <a:t>orum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6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i="0" u="none" strike="noStrike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ak.</a:t>
                      </a:r>
                      <a:endParaRPr lang="cs-CZ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9F3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vas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vas</a:t>
                      </a:r>
                      <a:r>
                        <a:rPr lang="cs-CZ" sz="2000" b="0" i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mbria"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6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i="0" u="none" strike="noStrike">
                          <a:solidFill>
                            <a:srgbClr val="FFFFFF"/>
                          </a:solidFill>
                          <a:effectLst/>
                          <a:latin typeface="Cambria"/>
                        </a:rPr>
                        <a:t>abl.</a:t>
                      </a:r>
                      <a:endParaRPr lang="cs-CZ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9F3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vase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vas</a:t>
                      </a:r>
                      <a:r>
                        <a:rPr lang="cs-CZ" sz="2000" b="0" i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mbria"/>
                        </a:rPr>
                        <a:t>is</a:t>
                      </a:r>
                      <a:endParaRPr lang="cs-CZ" sz="2000" dirty="0">
                        <a:effectLst/>
                      </a:endParaRPr>
                    </a:p>
                  </a:txBody>
                  <a:tcPr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39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do I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paradigm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cs-CZ" dirty="0" smtClean="0"/>
              <a:t>genitive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dirty="0" err="1" smtClean="0"/>
              <a:t>ending</a:t>
            </a:r>
            <a:r>
              <a:rPr lang="cs-CZ" dirty="0" smtClean="0"/>
              <a:t>: 		-</a:t>
            </a:r>
            <a:r>
              <a:rPr lang="cs-CZ" dirty="0" err="1" smtClean="0"/>
              <a:t>ae</a:t>
            </a:r>
            <a:r>
              <a:rPr lang="cs-CZ" dirty="0" smtClean="0"/>
              <a:t>/-es, -i, -</a:t>
            </a:r>
            <a:r>
              <a:rPr lang="cs-CZ" dirty="0" err="1" smtClean="0"/>
              <a:t>is</a:t>
            </a:r>
            <a:r>
              <a:rPr lang="cs-CZ" dirty="0" smtClean="0"/>
              <a:t>, -</a:t>
            </a:r>
            <a:r>
              <a:rPr lang="cs-CZ" dirty="0" err="1" smtClean="0"/>
              <a:t>us</a:t>
            </a:r>
            <a:r>
              <a:rPr lang="cs-CZ" dirty="0" smtClean="0"/>
              <a:t>, -</a:t>
            </a:r>
            <a:r>
              <a:rPr lang="cs-CZ" dirty="0" err="1" smtClean="0"/>
              <a:t>ei</a:t>
            </a: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gender: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a) M+F:	</a:t>
            </a:r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nom</a:t>
            </a:r>
            <a:r>
              <a:rPr lang="cs-CZ" dirty="0" smtClean="0"/>
              <a:t>. and gen.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B050"/>
                </a:solidFill>
              </a:rPr>
              <a:t>pelvis</a:t>
            </a:r>
          </a:p>
          <a:p>
            <a:pPr lvl="1"/>
            <a:r>
              <a:rPr lang="cs-CZ" dirty="0" smtClean="0"/>
              <a:t>genitive stem </a:t>
            </a:r>
            <a:r>
              <a:rPr lang="cs-CZ" dirty="0" err="1" smtClean="0"/>
              <a:t>ends</a:t>
            </a:r>
            <a:r>
              <a:rPr lang="cs-CZ" dirty="0" smtClean="0"/>
              <a:t> in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consonants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00B050"/>
                </a:solidFill>
              </a:rPr>
              <a:t>pelvis</a:t>
            </a:r>
          </a:p>
          <a:p>
            <a:pPr lvl="1"/>
            <a:r>
              <a:rPr lang="cs-CZ" dirty="0" err="1" smtClean="0"/>
              <a:t>otherwise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dolor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b) N: </a:t>
            </a:r>
          </a:p>
          <a:p>
            <a:pPr lvl="1"/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dirty="0" err="1" smtClean="0"/>
              <a:t>ends</a:t>
            </a:r>
            <a:r>
              <a:rPr lang="cs-CZ" dirty="0" smtClean="0"/>
              <a:t> -e/-ar/-al (</a:t>
            </a:r>
            <a:r>
              <a:rPr lang="cs-CZ" dirty="0" err="1" smtClean="0"/>
              <a:t>except</a:t>
            </a:r>
            <a:r>
              <a:rPr lang="cs-CZ" dirty="0" smtClean="0"/>
              <a:t> </a:t>
            </a:r>
            <a:r>
              <a:rPr lang="cs-CZ" i="1" dirty="0" err="1" smtClean="0"/>
              <a:t>hepar</a:t>
            </a:r>
            <a:r>
              <a:rPr lang="cs-CZ" dirty="0" smtClean="0"/>
              <a:t>) – </a:t>
            </a:r>
            <a:r>
              <a:rPr lang="cs-CZ" dirty="0" smtClean="0">
                <a:solidFill>
                  <a:srgbClr val="00B050"/>
                </a:solidFill>
              </a:rPr>
              <a:t>rete</a:t>
            </a:r>
          </a:p>
          <a:p>
            <a:pPr lvl="1"/>
            <a:r>
              <a:rPr lang="cs-CZ" dirty="0" err="1" smtClean="0"/>
              <a:t>otherwise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corpus</a:t>
            </a:r>
          </a:p>
        </p:txBody>
      </p:sp>
    </p:spTree>
    <p:extLst>
      <p:ext uri="{BB962C8B-B14F-4D97-AF65-F5344CB8AC3E}">
        <p14:creationId xmlns:p14="http://schemas.microsoft.com/office/powerpoint/2010/main" val="128394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Choose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paradigm</a:t>
            </a:r>
            <a:r>
              <a:rPr lang="cs-CZ" dirty="0" smtClean="0"/>
              <a:t>: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5122912" cy="54452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i="1" dirty="0" err="1" smtClean="0"/>
              <a:t>caput</a:t>
            </a:r>
            <a:r>
              <a:rPr lang="cs-CZ" i="1" dirty="0" smtClean="0"/>
              <a:t>, </a:t>
            </a:r>
            <a:r>
              <a:rPr lang="cs-CZ" i="1" dirty="0" err="1" smtClean="0"/>
              <a:t>capitis</a:t>
            </a:r>
            <a:r>
              <a:rPr lang="cs-CZ" i="1" dirty="0" smtClean="0"/>
              <a:t>, n. 		</a:t>
            </a:r>
            <a:r>
              <a:rPr lang="cs-CZ" i="1" dirty="0" err="1" smtClean="0"/>
              <a:t>capit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err="1" smtClean="0"/>
              <a:t>canalis</a:t>
            </a:r>
            <a:r>
              <a:rPr lang="cs-CZ" i="1" dirty="0" smtClean="0"/>
              <a:t>, </a:t>
            </a:r>
            <a:r>
              <a:rPr lang="cs-CZ" i="1" dirty="0" err="1" smtClean="0"/>
              <a:t>canalis</a:t>
            </a:r>
            <a:r>
              <a:rPr lang="cs-CZ" i="1" dirty="0" smtClean="0"/>
              <a:t>, m.		</a:t>
            </a:r>
            <a:r>
              <a:rPr lang="cs-CZ" i="1" dirty="0" err="1" smtClean="0"/>
              <a:t>canal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err="1" smtClean="0"/>
              <a:t>pollex</a:t>
            </a:r>
            <a:r>
              <a:rPr lang="cs-CZ" i="1" dirty="0" smtClean="0"/>
              <a:t>, </a:t>
            </a:r>
            <a:r>
              <a:rPr lang="cs-CZ" i="1" dirty="0" err="1" smtClean="0"/>
              <a:t>pollicis</a:t>
            </a:r>
            <a:r>
              <a:rPr lang="cs-CZ" i="1" dirty="0" smtClean="0"/>
              <a:t>, m.		</a:t>
            </a:r>
            <a:r>
              <a:rPr lang="cs-CZ" i="1" dirty="0" err="1" smtClean="0"/>
              <a:t>pollic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smtClean="0"/>
              <a:t>os, </a:t>
            </a:r>
            <a:r>
              <a:rPr lang="cs-CZ" i="1" dirty="0" err="1" smtClean="0"/>
              <a:t>oris</a:t>
            </a:r>
            <a:r>
              <a:rPr lang="cs-CZ" i="1" dirty="0" smtClean="0"/>
              <a:t>, n.			</a:t>
            </a:r>
            <a:r>
              <a:rPr lang="cs-CZ" i="1" dirty="0" err="1" smtClean="0"/>
              <a:t>or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err="1" smtClean="0"/>
              <a:t>excisio</a:t>
            </a:r>
            <a:r>
              <a:rPr lang="cs-CZ" i="1" dirty="0" smtClean="0"/>
              <a:t>, </a:t>
            </a:r>
            <a:r>
              <a:rPr lang="cs-CZ" i="1" dirty="0" err="1" smtClean="0"/>
              <a:t>excisionis</a:t>
            </a:r>
            <a:r>
              <a:rPr lang="cs-CZ" i="1" dirty="0" smtClean="0"/>
              <a:t>, f.		</a:t>
            </a:r>
            <a:r>
              <a:rPr lang="cs-CZ" i="1" dirty="0" err="1" smtClean="0"/>
              <a:t>excision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smtClean="0"/>
              <a:t>femur</a:t>
            </a:r>
            <a:r>
              <a:rPr lang="cs-CZ" i="1" dirty="0" smtClean="0"/>
              <a:t>, </a:t>
            </a:r>
            <a:r>
              <a:rPr lang="cs-CZ" i="1" dirty="0" err="1" smtClean="0"/>
              <a:t>femoris</a:t>
            </a:r>
            <a:r>
              <a:rPr lang="cs-CZ" i="1" dirty="0" smtClean="0"/>
              <a:t>, n. 		</a:t>
            </a:r>
            <a:r>
              <a:rPr lang="cs-CZ" i="1" dirty="0" err="1" smtClean="0"/>
              <a:t>femor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err="1" smtClean="0"/>
              <a:t>frons</a:t>
            </a:r>
            <a:r>
              <a:rPr lang="cs-CZ" i="1" dirty="0" smtClean="0"/>
              <a:t>, </a:t>
            </a:r>
            <a:r>
              <a:rPr lang="cs-CZ" i="1" dirty="0" err="1" smtClean="0"/>
              <a:t>frontis</a:t>
            </a:r>
            <a:r>
              <a:rPr lang="cs-CZ" i="1" dirty="0" smtClean="0"/>
              <a:t>, f.		front-</a:t>
            </a:r>
          </a:p>
          <a:p>
            <a:pPr marL="0" indent="0">
              <a:buNone/>
            </a:pPr>
            <a:r>
              <a:rPr lang="cs-CZ" i="1" dirty="0" smtClean="0"/>
              <a:t>cervix, </a:t>
            </a:r>
            <a:r>
              <a:rPr lang="cs-CZ" i="1" dirty="0" err="1" smtClean="0"/>
              <a:t>cervicis</a:t>
            </a:r>
            <a:r>
              <a:rPr lang="cs-CZ" i="1" dirty="0" smtClean="0"/>
              <a:t>, f. 		</a:t>
            </a:r>
            <a:r>
              <a:rPr lang="cs-CZ" i="1" dirty="0" err="1" smtClean="0"/>
              <a:t>cervic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err="1" smtClean="0"/>
              <a:t>auris</a:t>
            </a:r>
            <a:r>
              <a:rPr lang="cs-CZ" i="1" dirty="0" smtClean="0"/>
              <a:t>, </a:t>
            </a:r>
            <a:r>
              <a:rPr lang="cs-CZ" i="1" dirty="0" err="1" smtClean="0"/>
              <a:t>auris</a:t>
            </a:r>
            <a:r>
              <a:rPr lang="cs-CZ" i="1" dirty="0" smtClean="0"/>
              <a:t>, f.			aur-</a:t>
            </a:r>
          </a:p>
          <a:p>
            <a:pPr marL="0" indent="0">
              <a:buNone/>
            </a:pPr>
            <a:r>
              <a:rPr lang="cs-CZ" i="1" dirty="0" smtClean="0"/>
              <a:t>abdomen, </a:t>
            </a:r>
            <a:r>
              <a:rPr lang="cs-CZ" i="1" dirty="0" err="1" smtClean="0"/>
              <a:t>abdominis</a:t>
            </a:r>
            <a:r>
              <a:rPr lang="cs-CZ" i="1" dirty="0" smtClean="0"/>
              <a:t>, n.	</a:t>
            </a:r>
            <a:r>
              <a:rPr lang="cs-CZ" i="1" dirty="0" err="1" smtClean="0"/>
              <a:t>abdomin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smtClean="0"/>
              <a:t>pes, </a:t>
            </a:r>
            <a:r>
              <a:rPr lang="cs-CZ" i="1" dirty="0" err="1" smtClean="0"/>
              <a:t>pedis</a:t>
            </a:r>
            <a:r>
              <a:rPr lang="cs-CZ" i="1" dirty="0" smtClean="0"/>
              <a:t>, m.			</a:t>
            </a:r>
            <a:r>
              <a:rPr lang="cs-CZ" i="1" dirty="0" err="1" smtClean="0"/>
              <a:t>ped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err="1" smtClean="0"/>
              <a:t>dens</a:t>
            </a:r>
            <a:r>
              <a:rPr lang="cs-CZ" i="1" dirty="0" smtClean="0"/>
              <a:t>, </a:t>
            </a:r>
            <a:r>
              <a:rPr lang="cs-CZ" i="1" dirty="0" err="1" smtClean="0"/>
              <a:t>dentis</a:t>
            </a:r>
            <a:r>
              <a:rPr lang="cs-CZ" i="1" dirty="0" smtClean="0"/>
              <a:t>, m.		</a:t>
            </a:r>
            <a:r>
              <a:rPr lang="cs-CZ" i="1" dirty="0" err="1" smtClean="0"/>
              <a:t>dent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err="1" smtClean="0"/>
              <a:t>cavitas</a:t>
            </a:r>
            <a:r>
              <a:rPr lang="cs-CZ" i="1" dirty="0" smtClean="0"/>
              <a:t>, </a:t>
            </a:r>
            <a:r>
              <a:rPr lang="cs-CZ" i="1" dirty="0" err="1" smtClean="0"/>
              <a:t>cavitatis</a:t>
            </a:r>
            <a:r>
              <a:rPr lang="cs-CZ" i="1" dirty="0" smtClean="0"/>
              <a:t>, f.		</a:t>
            </a:r>
            <a:r>
              <a:rPr lang="cs-CZ" i="1" dirty="0" err="1" smtClean="0"/>
              <a:t>cavitat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err="1" smtClean="0"/>
              <a:t>regio</a:t>
            </a:r>
            <a:r>
              <a:rPr lang="cs-CZ" i="1" dirty="0" smtClean="0"/>
              <a:t>, </a:t>
            </a:r>
            <a:r>
              <a:rPr lang="cs-CZ" i="1" dirty="0" err="1" smtClean="0"/>
              <a:t>regionis</a:t>
            </a:r>
            <a:r>
              <a:rPr lang="cs-CZ" i="1" dirty="0" smtClean="0"/>
              <a:t>, f.		region-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27199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278</Words>
  <Application>Microsoft Office PowerPoint</Application>
  <PresentationFormat>Předvádění na obrazovce (4:3)</PresentationFormat>
  <Paragraphs>191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3rd declension</vt:lpstr>
      <vt:lpstr>Stem = gen. sg. without -is</vt:lpstr>
      <vt:lpstr>Prezentace aplikace PowerPoint</vt:lpstr>
      <vt:lpstr>How do I know which paradigm to follow?</vt:lpstr>
      <vt:lpstr>M+F</vt:lpstr>
      <vt:lpstr>N</vt:lpstr>
      <vt:lpstr>Exceptions</vt:lpstr>
      <vt:lpstr>How do I find the right paradigm?</vt:lpstr>
      <vt:lpstr>Choose the right paradigm:</vt:lpstr>
      <vt:lpstr>Connection with the adjective</vt:lpstr>
      <vt:lpstr>Prezentace aplikace PowerPoint</vt:lpstr>
      <vt:lpstr>Change to nominative plural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declension</dc:title>
  <dc:creator>Libor Švanda</dc:creator>
  <cp:lastModifiedBy>Libor Švanda</cp:lastModifiedBy>
  <cp:revision>16</cp:revision>
  <dcterms:created xsi:type="dcterms:W3CDTF">2017-03-30T21:23:19Z</dcterms:created>
  <dcterms:modified xsi:type="dcterms:W3CDTF">2017-03-31T20:03:48Z</dcterms:modified>
</cp:coreProperties>
</file>