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57" r:id="rId5"/>
    <p:sldId id="259" r:id="rId6"/>
    <p:sldId id="276" r:id="rId7"/>
    <p:sldId id="260" r:id="rId8"/>
    <p:sldId id="261" r:id="rId9"/>
    <p:sldId id="262" r:id="rId10"/>
    <p:sldId id="277" r:id="rId11"/>
    <p:sldId id="263" r:id="rId12"/>
    <p:sldId id="264" r:id="rId13"/>
    <p:sldId id="278" r:id="rId14"/>
    <p:sldId id="265" r:id="rId15"/>
    <p:sldId id="266" r:id="rId16"/>
    <p:sldId id="279" r:id="rId17"/>
    <p:sldId id="267" r:id="rId18"/>
    <p:sldId id="268" r:id="rId19"/>
    <p:sldId id="280" r:id="rId20"/>
    <p:sldId id="270" r:id="rId21"/>
    <p:sldId id="269" r:id="rId22"/>
    <p:sldId id="271" r:id="rId23"/>
    <p:sldId id="272" r:id="rId24"/>
    <p:sldId id="281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592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51E92A-792F-4B20-B4E6-B9A4B511ACAD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B3B503-2621-4E45-819D-0CC8CE9C158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Injuries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8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39" y="302635"/>
            <a:ext cx="2615853" cy="32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397685" y="476672"/>
            <a:ext cx="553024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 smtClean="0"/>
              <a:t>Contusio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femor</a:t>
            </a:r>
            <a:r>
              <a:rPr lang="cs-CZ" sz="2700" i="1" dirty="0" smtClean="0"/>
              <a:t>__ </a:t>
            </a:r>
            <a:r>
              <a:rPr lang="cs-CZ" sz="2700" i="1" dirty="0" err="1" smtClean="0"/>
              <a:t>later</a:t>
            </a:r>
            <a:r>
              <a:rPr lang="cs-CZ" sz="2700" i="1" dirty="0" smtClean="0"/>
              <a:t>__ </a:t>
            </a:r>
            <a:r>
              <a:rPr lang="cs-CZ" sz="2700" i="1" dirty="0" err="1" smtClean="0"/>
              <a:t>dextr</a:t>
            </a:r>
            <a:r>
              <a:rPr lang="cs-CZ" sz="2700" i="1" dirty="0" smtClean="0"/>
              <a:t>__ </a:t>
            </a:r>
            <a:r>
              <a:rPr lang="cs-CZ" sz="2700" i="1" dirty="0" err="1" smtClean="0"/>
              <a:t>cum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haematomat</a:t>
            </a:r>
            <a:r>
              <a:rPr lang="cs-CZ" sz="2700" i="1" dirty="0" smtClean="0"/>
              <a:t>__</a:t>
            </a:r>
          </a:p>
          <a:p>
            <a:endParaRPr lang="cs-CZ" sz="2700" i="1" dirty="0"/>
          </a:p>
          <a:p>
            <a:endParaRPr lang="cs-CZ" sz="2700" i="1" dirty="0" smtClean="0"/>
          </a:p>
          <a:p>
            <a:r>
              <a:rPr lang="cs-CZ" sz="2700" i="1" dirty="0" smtClean="0">
                <a:solidFill>
                  <a:srgbClr val="FF0000"/>
                </a:solidFill>
              </a:rPr>
              <a:t>FILL IN MISSING ENDINGS</a:t>
            </a:r>
            <a:endParaRPr lang="cs-CZ" sz="2700" i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35896" y="4005064"/>
            <a:ext cx="50302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 smtClean="0"/>
              <a:t>Perforatio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membranae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tympani</a:t>
            </a:r>
            <a:endParaRPr lang="cs-CZ" sz="2700" i="1" dirty="0" smtClean="0"/>
          </a:p>
          <a:p>
            <a:endParaRPr lang="cs-CZ" sz="2700" i="1" dirty="0" smtClean="0"/>
          </a:p>
          <a:p>
            <a:r>
              <a:rPr lang="cs-CZ" sz="2700" i="1" dirty="0" smtClean="0">
                <a:solidFill>
                  <a:srgbClr val="FF0000"/>
                </a:solidFill>
              </a:rPr>
              <a:t>Status post _____________________</a:t>
            </a:r>
            <a:endParaRPr lang="cs-CZ" sz="2700" i="1" dirty="0">
              <a:solidFill>
                <a:srgbClr val="FF0000"/>
              </a:solidFill>
            </a:endParaRPr>
          </a:p>
        </p:txBody>
      </p:sp>
      <p:pic>
        <p:nvPicPr>
          <p:cNvPr id="24580" name="Picture 4" descr="http://www.wikiskripta.eu/images/thumb/b/b1/Otitis_chron_mesotymp_4.jpg/210px-Otitis_chron_mesotymp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38" y="3864718"/>
            <a:ext cx="2784955" cy="2572769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467232" y="891370"/>
            <a:ext cx="2856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smtClean="0">
                <a:solidFill>
                  <a:srgbClr val="FF0000"/>
                </a:solidFill>
              </a:rPr>
              <a:t>i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092280" y="484603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68144" y="476672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710597" y="891370"/>
            <a:ext cx="351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smtClean="0">
                <a:solidFill>
                  <a:srgbClr val="FF0000"/>
                </a:solidFill>
              </a:rPr>
              <a:t>e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54505" y="5679931"/>
            <a:ext cx="57503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err="1" smtClean="0"/>
              <a:t>perforationem</a:t>
            </a:r>
            <a:r>
              <a:rPr lang="cs-CZ" sz="2500" dirty="0" smtClean="0"/>
              <a:t> </a:t>
            </a:r>
            <a:r>
              <a:rPr lang="cs-CZ" sz="2500" dirty="0" err="1" smtClean="0"/>
              <a:t>membranae</a:t>
            </a:r>
            <a:r>
              <a:rPr lang="cs-CZ" sz="2500" dirty="0" smtClean="0"/>
              <a:t> </a:t>
            </a:r>
            <a:r>
              <a:rPr lang="cs-CZ" sz="2500" dirty="0" err="1" smtClean="0"/>
              <a:t>tympani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70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Distensio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strain</a:t>
            </a:r>
            <a:r>
              <a:rPr lang="en-US" sz="1800" dirty="0"/>
              <a:t> = an injury to a muscle or tendon in which the muscle </a:t>
            </a:r>
            <a:r>
              <a:rPr lang="en-US" sz="1800" dirty="0" err="1"/>
              <a:t>fibres</a:t>
            </a:r>
            <a:r>
              <a:rPr lang="en-US" sz="1800" dirty="0"/>
              <a:t> tear as a result of overstretching</a:t>
            </a:r>
            <a:endParaRPr lang="cs-CZ" sz="1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08920"/>
            <a:ext cx="3592160" cy="3362974"/>
          </a:xfrm>
          <a:prstGeom prst="rect">
            <a:avLst/>
          </a:prstGeom>
        </p:spPr>
      </p:pic>
      <p:pic>
        <p:nvPicPr>
          <p:cNvPr id="2050" name="Picture 2" descr="http://www.nzihf.co.nz/media-resources-1/images/Strain%20copy.jpg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15716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rathonmama.net/wp-content/uploads/2013/02/Calf-Spr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3183" r="2656"/>
          <a:stretch/>
        </p:blipFill>
        <p:spPr bwMode="auto">
          <a:xfrm>
            <a:off x="5652120" y="2030673"/>
            <a:ext cx="3327394" cy="47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Excoriatio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scrape</a:t>
            </a:r>
            <a:endParaRPr lang="cs-CZ" sz="2200" b="1" dirty="0" smtClean="0"/>
          </a:p>
          <a:p>
            <a:pPr marL="0" indent="0">
              <a:buNone/>
            </a:pPr>
            <a:r>
              <a:rPr lang="en-GB" sz="2200" dirty="0" smtClean="0"/>
              <a:t>= </a:t>
            </a:r>
            <a:r>
              <a:rPr lang="en-GB" sz="2200" dirty="0"/>
              <a:t>skin surface removed</a:t>
            </a:r>
            <a:endParaRPr lang="cs-CZ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32" y="4149080"/>
            <a:ext cx="3662819" cy="24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mages.wisegeek.com/scraped-knees-against-gray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5" y="3212976"/>
            <a:ext cx="4598822" cy="34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137" y="1529643"/>
            <a:ext cx="4502214" cy="26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4" y="453780"/>
            <a:ext cx="3776419" cy="302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384110" y="10396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Musculus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trapezius</a:t>
            </a:r>
            <a:r>
              <a:rPr lang="cs-CZ" sz="2700" i="1" dirty="0" smtClean="0"/>
              <a:t> l. </a:t>
            </a:r>
            <a:r>
              <a:rPr lang="cs-CZ" sz="2700" i="1" dirty="0" err="1" smtClean="0"/>
              <a:t>dx</a:t>
            </a:r>
            <a:r>
              <a:rPr lang="cs-CZ" sz="2700" i="1" dirty="0" smtClean="0"/>
              <a:t>.</a:t>
            </a:r>
          </a:p>
          <a:p>
            <a:endParaRPr lang="cs-CZ" sz="2700" i="1" dirty="0" smtClean="0"/>
          </a:p>
          <a:p>
            <a:r>
              <a:rPr lang="cs-CZ" sz="2700" i="1" dirty="0" err="1" smtClean="0">
                <a:solidFill>
                  <a:srgbClr val="FF0000"/>
                </a:solidFill>
              </a:rPr>
              <a:t>Distensio</a:t>
            </a:r>
            <a:r>
              <a:rPr lang="cs-CZ" sz="2700" i="1" dirty="0" smtClean="0">
                <a:solidFill>
                  <a:srgbClr val="FF0000"/>
                </a:solidFill>
              </a:rPr>
              <a:t> _________________</a:t>
            </a:r>
            <a:endParaRPr lang="cs-CZ" sz="2700" i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4" y="3797921"/>
            <a:ext cx="3662819" cy="24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603315" y="4020855"/>
            <a:ext cx="4177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 smtClean="0"/>
              <a:t>Excoriationes</a:t>
            </a:r>
            <a:r>
              <a:rPr lang="cs-CZ" sz="2700" i="1" dirty="0" smtClean="0"/>
              <a:t> ________ </a:t>
            </a:r>
            <a:r>
              <a:rPr lang="cs-CZ" sz="2700" i="1" dirty="0" smtClean="0">
                <a:solidFill>
                  <a:srgbClr val="FF0000"/>
                </a:solidFill>
              </a:rPr>
              <a:t>(</a:t>
            </a:r>
            <a:r>
              <a:rPr lang="cs-CZ" sz="2700" i="1" dirty="0" err="1" smtClean="0">
                <a:solidFill>
                  <a:srgbClr val="FF0000"/>
                </a:solidFill>
              </a:rPr>
              <a:t>face</a:t>
            </a:r>
            <a:r>
              <a:rPr lang="cs-CZ" sz="2700" i="1" dirty="0" smtClean="0">
                <a:solidFill>
                  <a:srgbClr val="FF0000"/>
                </a:solidFill>
              </a:rPr>
              <a:t>)</a:t>
            </a:r>
            <a:r>
              <a:rPr lang="cs-CZ" sz="2700" i="1" dirty="0" smtClean="0"/>
              <a:t>,</a:t>
            </a:r>
            <a:r>
              <a:rPr lang="cs-CZ" sz="2700" i="1" dirty="0" smtClean="0">
                <a:solidFill>
                  <a:srgbClr val="FF0000"/>
                </a:solidFill>
              </a:rPr>
              <a:t> </a:t>
            </a:r>
            <a:r>
              <a:rPr lang="cs-CZ" sz="2700" i="1" dirty="0" smtClean="0"/>
              <a:t>________ </a:t>
            </a:r>
            <a:r>
              <a:rPr lang="cs-CZ" sz="2700" i="1" dirty="0" smtClean="0">
                <a:solidFill>
                  <a:srgbClr val="FF0000"/>
                </a:solidFill>
              </a:rPr>
              <a:t>(</a:t>
            </a:r>
            <a:r>
              <a:rPr lang="cs-CZ" sz="2700" i="1" dirty="0" err="1" smtClean="0">
                <a:solidFill>
                  <a:srgbClr val="FF0000"/>
                </a:solidFill>
              </a:rPr>
              <a:t>hand</a:t>
            </a:r>
            <a:r>
              <a:rPr lang="cs-CZ" sz="2700" i="1" dirty="0" smtClean="0">
                <a:solidFill>
                  <a:srgbClr val="FF0000"/>
                </a:solidFill>
              </a:rPr>
              <a:t>)</a:t>
            </a:r>
            <a:r>
              <a:rPr lang="cs-CZ" sz="2700" i="1" dirty="0" smtClean="0"/>
              <a:t>       l. </a:t>
            </a:r>
            <a:r>
              <a:rPr lang="cs-CZ" sz="2700" i="1" dirty="0" err="1" smtClean="0"/>
              <a:t>utr</a:t>
            </a:r>
            <a:r>
              <a:rPr lang="cs-CZ" sz="2700" i="1" dirty="0" smtClean="0"/>
              <a:t>. et ________  </a:t>
            </a:r>
            <a:r>
              <a:rPr lang="cs-CZ" sz="2700" i="1" dirty="0" smtClean="0">
                <a:solidFill>
                  <a:srgbClr val="FF0000"/>
                </a:solidFill>
              </a:rPr>
              <a:t>(</a:t>
            </a:r>
            <a:r>
              <a:rPr lang="cs-CZ" sz="2700" i="1" dirty="0" err="1" smtClean="0">
                <a:solidFill>
                  <a:srgbClr val="FF0000"/>
                </a:solidFill>
              </a:rPr>
              <a:t>knee</a:t>
            </a:r>
            <a:r>
              <a:rPr lang="cs-CZ" sz="2700" i="1" dirty="0" smtClean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384110" y="2320143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/>
              <a:t>musculi</a:t>
            </a:r>
            <a:r>
              <a:rPr lang="cs-CZ" sz="2200" dirty="0" smtClean="0"/>
              <a:t> </a:t>
            </a:r>
            <a:r>
              <a:rPr lang="cs-CZ" sz="2200" dirty="0" err="1" smtClean="0"/>
              <a:t>trapezii</a:t>
            </a:r>
            <a:r>
              <a:rPr lang="cs-CZ" sz="2200" dirty="0" smtClean="0"/>
              <a:t> </a:t>
            </a:r>
            <a:r>
              <a:rPr lang="cs-CZ" sz="2200" dirty="0" err="1" smtClean="0"/>
              <a:t>lateris</a:t>
            </a:r>
            <a:r>
              <a:rPr lang="cs-CZ" sz="2200" dirty="0" smtClean="0"/>
              <a:t> </a:t>
            </a:r>
            <a:r>
              <a:rPr lang="cs-CZ" sz="2200" dirty="0" err="1" smtClean="0"/>
              <a:t>dextri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092280" y="4009190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 smtClean="0">
                <a:solidFill>
                  <a:srgbClr val="FF0000"/>
                </a:solidFill>
              </a:rPr>
              <a:t>faciei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51887" y="4450347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 smtClean="0">
                <a:solidFill>
                  <a:srgbClr val="FF0000"/>
                </a:solidFill>
              </a:rPr>
              <a:t>manus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28184" y="4891503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>
                <a:solidFill>
                  <a:srgbClr val="FF0000"/>
                </a:solidFill>
              </a:rPr>
              <a:t>genus</a:t>
            </a:r>
            <a:endParaRPr lang="cs-CZ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 dirty="0" err="1" smtClean="0"/>
              <a:t>ommotio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1263917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concussion</a:t>
            </a:r>
            <a:r>
              <a:rPr lang="cs-CZ" sz="2000" dirty="0" smtClean="0"/>
              <a:t> </a:t>
            </a:r>
            <a:r>
              <a:rPr lang="en-GB" sz="2000" dirty="0" smtClean="0"/>
              <a:t>= </a:t>
            </a:r>
            <a:r>
              <a:rPr lang="en-GB" sz="2000" dirty="0"/>
              <a:t>a violent jarring or shaking that results in a disturbance of brain function</a:t>
            </a:r>
            <a:endParaRPr lang="cs-CZ" sz="2000" dirty="0"/>
          </a:p>
        </p:txBody>
      </p:sp>
      <p:pic>
        <p:nvPicPr>
          <p:cNvPr id="4100" name="Picture 4" descr="https://lh3.googleusercontent.com/urblWYSu53iaRFZVacPgYfwh7kbbJENIsGwJu7WhwsQ7Q1JLqxsKLxr4sdLAejquCg8Y37VZrMbUs3Wer4sggmULE4Q7WV4UmLJrh3vNtJIs9HmZkfH11WBDfpjB2ME00axeLp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4461" r="1800" b="2239"/>
          <a:stretch/>
        </p:blipFill>
        <p:spPr bwMode="auto">
          <a:xfrm>
            <a:off x="2699792" y="1278501"/>
            <a:ext cx="6310266" cy="40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aveinjuredkids.org/wp-content/uploads/2015/04/Signs-of-concussion-CIP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727" b="4042"/>
          <a:stretch/>
        </p:blipFill>
        <p:spPr bwMode="auto">
          <a:xfrm>
            <a:off x="114400" y="5078962"/>
            <a:ext cx="5632393" cy="16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Distorsio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/>
        </p:nvSpPr>
        <p:spPr>
          <a:xfrm>
            <a:off x="140460" y="1412776"/>
            <a:ext cx="8856983" cy="4374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err="1" smtClean="0"/>
              <a:t>sprain</a:t>
            </a:r>
            <a:r>
              <a:rPr lang="cs-CZ" sz="2200" b="1" dirty="0" smtClean="0"/>
              <a:t>, </a:t>
            </a:r>
            <a:r>
              <a:rPr lang="cs-CZ" sz="2200" b="1" dirty="0" err="1" smtClean="0"/>
              <a:t>distorsion</a:t>
            </a:r>
            <a:r>
              <a:rPr lang="cs-CZ" sz="2200" dirty="0" smtClean="0"/>
              <a:t> =</a:t>
            </a:r>
            <a:r>
              <a:rPr lang="en-US" sz="2200" dirty="0" smtClean="0"/>
              <a:t>a </a:t>
            </a:r>
            <a:r>
              <a:rPr lang="en-US" sz="2200" dirty="0"/>
              <a:t>joint injury in which some of the fibers of a supporting ligament are ruptured but the continuity of the ligament remains intact</a:t>
            </a: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http://footkneeback.com/wp-content/uploads/2013/03/anklespra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3" y="2564904"/>
            <a:ext cx="2865487" cy="37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S54WeuXuSQ4_peu_V14tsavaVbrpMyhnQevicxeapgWeKhIYF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b="6436"/>
          <a:stretch/>
        </p:blipFill>
        <p:spPr bwMode="auto">
          <a:xfrm>
            <a:off x="3546590" y="2551417"/>
            <a:ext cx="5289562" cy="35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ortopedie-traumatologie.cz/sites/default/files/u3/kr%C4%8Dn%C3%AD%20p%C3%A1te%C5%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76672"/>
            <a:ext cx="3888432" cy="305743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67544" y="3705999"/>
            <a:ext cx="8156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 smtClean="0"/>
              <a:t>Susp</a:t>
            </a:r>
            <a:r>
              <a:rPr lang="cs-CZ" sz="2700" i="1" dirty="0" smtClean="0"/>
              <a:t>. </a:t>
            </a:r>
            <a:r>
              <a:rPr lang="cs-CZ" sz="2700" i="1" dirty="0" err="1" smtClean="0"/>
              <a:t>distorsionis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columnae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vertebralis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partis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cervicalis</a:t>
            </a:r>
            <a:endParaRPr lang="cs-CZ" sz="2700" i="1" dirty="0" smtClean="0"/>
          </a:p>
          <a:p>
            <a:endParaRPr lang="cs-CZ" sz="2700" i="1" dirty="0" smtClean="0"/>
          </a:p>
          <a:p>
            <a:r>
              <a:rPr lang="cs-CZ" sz="2700" i="1" dirty="0" err="1" smtClean="0">
                <a:solidFill>
                  <a:srgbClr val="FF0000"/>
                </a:solidFill>
              </a:rPr>
              <a:t>Susp</a:t>
            </a:r>
            <a:r>
              <a:rPr lang="cs-CZ" sz="2700" i="1" dirty="0" smtClean="0">
                <a:solidFill>
                  <a:srgbClr val="FF0000"/>
                </a:solidFill>
              </a:rPr>
              <a:t>. = ?</a:t>
            </a:r>
            <a:endParaRPr lang="cs-CZ" sz="27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70130" y="4952494"/>
            <a:ext cx="357002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700" dirty="0" err="1" smtClean="0">
                <a:solidFill>
                  <a:srgbClr val="FF0000"/>
                </a:solidFill>
              </a:rPr>
              <a:t>suspicio</a:t>
            </a:r>
            <a:r>
              <a:rPr lang="cs-CZ" sz="2700" dirty="0" smtClean="0">
                <a:solidFill>
                  <a:srgbClr val="FF0000"/>
                </a:solidFill>
              </a:rPr>
              <a:t> = </a:t>
            </a:r>
            <a:r>
              <a:rPr lang="cs-CZ" sz="2700" dirty="0" err="1" smtClean="0">
                <a:solidFill>
                  <a:srgbClr val="FF0000"/>
                </a:solidFill>
              </a:rPr>
              <a:t>suspicion</a:t>
            </a:r>
            <a:endParaRPr lang="cs-CZ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Luxatio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293112" y="1340768"/>
            <a:ext cx="8167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Luxation</a:t>
            </a:r>
            <a:r>
              <a:rPr lang="cs-CZ" dirty="0" smtClean="0"/>
              <a:t> =</a:t>
            </a:r>
            <a:r>
              <a:rPr lang="en-US" dirty="0" smtClean="0"/>
              <a:t> </a:t>
            </a:r>
            <a:r>
              <a:rPr lang="en-US" dirty="0"/>
              <a:t>displacement of a bone from a joint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l="6937"/>
          <a:stretch/>
        </p:blipFill>
        <p:spPr>
          <a:xfrm>
            <a:off x="211561" y="2718819"/>
            <a:ext cx="3864168" cy="2977049"/>
          </a:xfrm>
          <a:prstGeom prst="rect">
            <a:avLst/>
          </a:prstGeom>
        </p:spPr>
      </p:pic>
      <p:pic>
        <p:nvPicPr>
          <p:cNvPr id="2050" name="Picture 2" descr="http://www.vcahospitals.com/usr/1121765/mpl1%281%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78" y="2321393"/>
            <a:ext cx="4906110" cy="377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431" y="316446"/>
            <a:ext cx="8534400" cy="758952"/>
          </a:xfrm>
        </p:spPr>
        <p:txBody>
          <a:bodyPr/>
          <a:lstStyle/>
          <a:p>
            <a:r>
              <a:rPr lang="cs-CZ" dirty="0" err="1" smtClean="0"/>
              <a:t>Abruptio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/>
        </p:nvSpPr>
        <p:spPr>
          <a:xfrm>
            <a:off x="323528" y="1556792"/>
            <a:ext cx="7128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tearing away, separation, or detachment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1280794" y="5216529"/>
            <a:ext cx="202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Placental abruption</a:t>
            </a:r>
            <a:endParaRPr lang="en-US" dirty="0"/>
          </a:p>
        </p:txBody>
      </p:sp>
      <p:pic>
        <p:nvPicPr>
          <p:cNvPr id="3074" name="Picture 2" descr="http://www.michigancerebralpalsyattorneys.com/wp-content/uploads/2014/10/Placental-Ab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30" y="2564904"/>
            <a:ext cx="478241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95639"/>
            <a:ext cx="4064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102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95536" y="4098414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 smtClean="0"/>
              <a:t>humeri</a:t>
            </a:r>
            <a:r>
              <a:rPr lang="cs-CZ" sz="2700" i="1" dirty="0" smtClean="0"/>
              <a:t> </a:t>
            </a:r>
            <a:r>
              <a:rPr lang="cs-CZ" sz="2700" i="1" dirty="0"/>
              <a:t>| </a:t>
            </a:r>
            <a:r>
              <a:rPr lang="cs-CZ" sz="2700" i="1" dirty="0" err="1" smtClean="0"/>
              <a:t>sinistri</a:t>
            </a:r>
            <a:r>
              <a:rPr lang="cs-CZ" sz="2700" i="1" dirty="0" smtClean="0"/>
              <a:t> </a:t>
            </a:r>
            <a:r>
              <a:rPr lang="cs-CZ" sz="2700" i="1" dirty="0"/>
              <a:t>| </a:t>
            </a:r>
            <a:r>
              <a:rPr lang="cs-CZ" sz="2700" i="1" dirty="0" err="1" smtClean="0"/>
              <a:t>fractura</a:t>
            </a:r>
            <a:r>
              <a:rPr lang="cs-CZ" sz="2700" i="1" dirty="0" smtClean="0"/>
              <a:t> | </a:t>
            </a:r>
            <a:r>
              <a:rPr lang="cs-CZ" sz="2700" i="1" dirty="0" err="1" smtClean="0"/>
              <a:t>luxatione</a:t>
            </a:r>
            <a:r>
              <a:rPr lang="cs-CZ" sz="2700" i="1" dirty="0"/>
              <a:t> | </a:t>
            </a:r>
            <a:r>
              <a:rPr lang="cs-CZ" sz="2700" i="1" dirty="0" err="1" smtClean="0"/>
              <a:t>cum</a:t>
            </a:r>
            <a:r>
              <a:rPr lang="cs-CZ" sz="2700" i="1" dirty="0" smtClean="0"/>
              <a:t> | </a:t>
            </a:r>
            <a:r>
              <a:rPr lang="cs-CZ" sz="2700" i="1" dirty="0" err="1" smtClean="0"/>
              <a:t>lateris</a:t>
            </a:r>
            <a:r>
              <a:rPr lang="cs-CZ" sz="2700" i="1" dirty="0" smtClean="0"/>
              <a:t> </a:t>
            </a:r>
          </a:p>
          <a:p>
            <a:endParaRPr lang="cs-CZ" sz="2700" i="1" dirty="0" smtClean="0"/>
          </a:p>
          <a:p>
            <a:r>
              <a:rPr lang="cs-CZ" sz="2700" i="1" dirty="0" smtClean="0">
                <a:solidFill>
                  <a:srgbClr val="FF0000"/>
                </a:solidFill>
              </a:rPr>
              <a:t>PUT IN THE CORRECT ORDER</a:t>
            </a:r>
            <a:endParaRPr lang="cs-CZ" sz="2700" i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5445224"/>
            <a:ext cx="8352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 smtClean="0"/>
              <a:t>fractura</a:t>
            </a:r>
            <a:r>
              <a:rPr lang="cs-CZ" sz="2700" dirty="0" smtClean="0"/>
              <a:t> </a:t>
            </a:r>
            <a:r>
              <a:rPr lang="cs-CZ" sz="2700" dirty="0" err="1" smtClean="0"/>
              <a:t>humeri</a:t>
            </a:r>
            <a:r>
              <a:rPr lang="cs-CZ" sz="2700" dirty="0" smtClean="0"/>
              <a:t> </a:t>
            </a:r>
            <a:r>
              <a:rPr lang="cs-CZ" sz="2700" dirty="0" err="1" smtClean="0"/>
              <a:t>lateris</a:t>
            </a:r>
            <a:r>
              <a:rPr lang="cs-CZ" sz="2700" dirty="0" smtClean="0"/>
              <a:t> </a:t>
            </a:r>
            <a:r>
              <a:rPr lang="cs-CZ" sz="2700" dirty="0" err="1" smtClean="0"/>
              <a:t>sinistri</a:t>
            </a:r>
            <a:r>
              <a:rPr lang="cs-CZ" sz="2700" dirty="0" smtClean="0"/>
              <a:t> </a:t>
            </a:r>
            <a:r>
              <a:rPr lang="cs-CZ" sz="2700" dirty="0" err="1" smtClean="0"/>
              <a:t>cum</a:t>
            </a:r>
            <a:r>
              <a:rPr lang="cs-CZ" sz="2700" dirty="0" smtClean="0"/>
              <a:t> </a:t>
            </a:r>
            <a:r>
              <a:rPr lang="cs-CZ" sz="2700" dirty="0" err="1" smtClean="0"/>
              <a:t>luxatione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580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</a:t>
            </a:r>
            <a:r>
              <a:rPr lang="en-US" dirty="0" err="1" smtClean="0"/>
              <a:t>Laesio</a:t>
            </a:r>
            <a:r>
              <a:rPr lang="cs-CZ" dirty="0" smtClean="0"/>
              <a:t>		</a:t>
            </a:r>
            <a:r>
              <a:rPr lang="en-US" dirty="0" smtClean="0"/>
              <a:t>                 </a:t>
            </a:r>
            <a:r>
              <a:rPr lang="cs-CZ" dirty="0" smtClean="0"/>
              <a:t>	</a:t>
            </a:r>
            <a:r>
              <a:rPr lang="en-US" dirty="0" err="1" smtClean="0"/>
              <a:t>Deformitas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4342256" cy="47582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Any damage of an organ or tissue that leads to its damaged function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50504" y="1340767"/>
            <a:ext cx="4593496" cy="4785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Permanent bodily malformation of the shape of and organ or part of the body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36912"/>
            <a:ext cx="3342517" cy="3317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5994664"/>
            <a:ext cx="154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Torn meniscus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504" y="2644067"/>
            <a:ext cx="4381140" cy="350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Combustio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pic>
        <p:nvPicPr>
          <p:cNvPr id="5122" name="Picture 2" descr="http://www.burn-recovery.org/images/burn-classification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21"/>
          <a:stretch/>
        </p:blipFill>
        <p:spPr bwMode="auto">
          <a:xfrm>
            <a:off x="2195736" y="1325842"/>
            <a:ext cx="6730206" cy="533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162880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burn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wound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90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Combustio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430999"/>
            <a:ext cx="3730029" cy="2221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1752" y="3726914"/>
            <a:ext cx="229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degree/grade burn</a:t>
            </a:r>
            <a:endParaRPr lang="en-US" dirty="0"/>
          </a:p>
        </p:txBody>
      </p:sp>
      <p:pic>
        <p:nvPicPr>
          <p:cNvPr id="4098" name="Picture 2" descr="&#10;Burn Wound Infec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953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6106532" y="4025581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</a:t>
            </a:r>
            <a:r>
              <a:rPr lang="cs-CZ" baseline="30000" dirty="0" smtClean="0"/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 degree/grade burn</a:t>
            </a:r>
            <a:endParaRPr lang="en-US" dirty="0"/>
          </a:p>
        </p:txBody>
      </p:sp>
      <p:pic>
        <p:nvPicPr>
          <p:cNvPr id="4100" name="Picture 4" descr="&#10;Burn Wound Infection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" t="-2879" b="-1"/>
          <a:stretch/>
        </p:blipFill>
        <p:spPr bwMode="auto">
          <a:xfrm>
            <a:off x="1259632" y="4170361"/>
            <a:ext cx="381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069632" y="4636780"/>
            <a:ext cx="389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infected burn </a:t>
            </a:r>
            <a:r>
              <a:rPr lang="en-US" b="1" dirty="0" smtClean="0"/>
              <a:t>wound</a:t>
            </a:r>
            <a:endParaRPr lang="cs-CZ" b="1" dirty="0" smtClean="0"/>
          </a:p>
          <a:p>
            <a:r>
              <a:rPr lang="cs-CZ" b="1" dirty="0" smtClean="0"/>
              <a:t>-</a:t>
            </a:r>
            <a:r>
              <a:rPr lang="en-US" dirty="0" smtClean="0"/>
              <a:t>change </a:t>
            </a:r>
            <a:r>
              <a:rPr lang="en-US" dirty="0"/>
              <a:t>in the color of the skin around the burn, swelling, strange odor, the wound sinks deeper into the skin and gets larger, green or yellow pus develops</a:t>
            </a:r>
            <a:r>
              <a:rPr lang="en-US" dirty="0" smtClean="0"/>
              <a:t>, </a:t>
            </a:r>
            <a:r>
              <a:rPr lang="en-US" dirty="0"/>
              <a:t>a fever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0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Congelatio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61129" y="1257819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frostbite</a:t>
            </a:r>
            <a:endParaRPr lang="cs-CZ" b="1" dirty="0"/>
          </a:p>
        </p:txBody>
      </p:sp>
      <p:pic>
        <p:nvPicPr>
          <p:cNvPr id="6146" name="Picture 2" descr="http://www.mayoclinic.org/%7E/media/kcms/gbs/patient%20consumer/images/2014/10/14/09/41/r7_frostb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1418"/>
            <a:ext cx="612068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Congelatio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pic>
        <p:nvPicPr>
          <p:cNvPr id="7170" name="Picture 2" descr="http://i.livescience.com/images/i/000/054/502/i02/necrotic-skin-130703.jpg?13728817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5942"/>
          <a:stretch/>
        </p:blipFill>
        <p:spPr bwMode="auto">
          <a:xfrm>
            <a:off x="5451776" y="2420888"/>
            <a:ext cx="33843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c/cf/Frost_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2871"/>
            <a:ext cx="42576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3" y="461844"/>
            <a:ext cx="3347331" cy="25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3" y="3490041"/>
            <a:ext cx="3585325" cy="29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883068" y="4618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Combustio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thoracis</a:t>
            </a:r>
            <a:r>
              <a:rPr lang="cs-CZ" sz="2700" i="1" dirty="0" smtClean="0"/>
              <a:t>, </a:t>
            </a:r>
            <a:r>
              <a:rPr lang="cs-CZ" sz="2700" i="1" dirty="0" err="1" smtClean="0"/>
              <a:t>cervicis</a:t>
            </a:r>
            <a:r>
              <a:rPr lang="cs-CZ" sz="2700" i="1" dirty="0" smtClean="0"/>
              <a:t> et </a:t>
            </a:r>
            <a:r>
              <a:rPr lang="cs-CZ" sz="2700" i="1" dirty="0" err="1" smtClean="0"/>
              <a:t>faciei</a:t>
            </a:r>
            <a:endParaRPr lang="cs-CZ" sz="2700" i="1" dirty="0" smtClean="0"/>
          </a:p>
          <a:p>
            <a:endParaRPr lang="cs-CZ" sz="2700" i="1" dirty="0" smtClean="0"/>
          </a:p>
          <a:p>
            <a:r>
              <a:rPr lang="cs-CZ" sz="2700" i="1" dirty="0" smtClean="0">
                <a:solidFill>
                  <a:srgbClr val="FF0000"/>
                </a:solidFill>
              </a:rPr>
              <a:t>PLURAL?</a:t>
            </a:r>
            <a:endParaRPr lang="cs-CZ" sz="2700" i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076561" y="378904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Congelationes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extremitatum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inferiorum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gr</a:t>
            </a:r>
            <a:r>
              <a:rPr lang="cs-CZ" sz="2700" i="1" dirty="0" smtClean="0"/>
              <a:t>. IV.</a:t>
            </a:r>
          </a:p>
          <a:p>
            <a:endParaRPr lang="cs-CZ" sz="2700" i="1" dirty="0" smtClean="0"/>
          </a:p>
          <a:p>
            <a:r>
              <a:rPr lang="cs-CZ" sz="2700" i="1" dirty="0" smtClean="0">
                <a:solidFill>
                  <a:srgbClr val="FF0000"/>
                </a:solidFill>
              </a:rPr>
              <a:t>WHAT DOES  „GR. IV.“ MEAN?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83068" y="2337619"/>
            <a:ext cx="522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 smtClean="0"/>
              <a:t>combustiones</a:t>
            </a:r>
            <a:r>
              <a:rPr lang="cs-CZ" sz="2700" dirty="0" smtClean="0"/>
              <a:t> </a:t>
            </a:r>
            <a:r>
              <a:rPr lang="cs-CZ" sz="2700" dirty="0" err="1" smtClean="0"/>
              <a:t>thoracis</a:t>
            </a:r>
            <a:r>
              <a:rPr lang="cs-CZ" sz="2700" dirty="0" smtClean="0"/>
              <a:t>, </a:t>
            </a:r>
            <a:r>
              <a:rPr lang="cs-CZ" sz="2700" dirty="0" err="1" smtClean="0"/>
              <a:t>cervicis</a:t>
            </a:r>
            <a:r>
              <a:rPr lang="cs-CZ" sz="2700" dirty="0" smtClean="0"/>
              <a:t> et </a:t>
            </a:r>
            <a:r>
              <a:rPr lang="cs-CZ" sz="2700" dirty="0" err="1" smtClean="0"/>
              <a:t>faciei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3775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152378" y="44014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Laesio</a:t>
            </a:r>
            <a:r>
              <a:rPr lang="cs-CZ" sz="2700" i="1" dirty="0" smtClean="0"/>
              <a:t> – </a:t>
            </a:r>
            <a:r>
              <a:rPr lang="cs-CZ" sz="2700" i="1" dirty="0" err="1" smtClean="0"/>
              <a:t>ligamentum</a:t>
            </a:r>
            <a:r>
              <a:rPr lang="cs-CZ" sz="2700" i="1" dirty="0" smtClean="0"/>
              <a:t> – </a:t>
            </a:r>
            <a:r>
              <a:rPr lang="cs-CZ" sz="2700" i="1" dirty="0" err="1" smtClean="0"/>
              <a:t>musculus</a:t>
            </a:r>
            <a:r>
              <a:rPr lang="cs-CZ" sz="2700" i="1" dirty="0" smtClean="0"/>
              <a:t> – flexor – </a:t>
            </a:r>
            <a:r>
              <a:rPr lang="cs-CZ" sz="2700" i="1" dirty="0" err="1" smtClean="0"/>
              <a:t>digitus</a:t>
            </a:r>
            <a:r>
              <a:rPr lang="cs-CZ" sz="2700" i="1" dirty="0" smtClean="0"/>
              <a:t>  – </a:t>
            </a:r>
            <a:r>
              <a:rPr lang="cs-CZ" sz="2700" i="1" dirty="0" err="1" smtClean="0"/>
              <a:t>quintus</a:t>
            </a:r>
            <a:r>
              <a:rPr lang="cs-CZ" sz="2700" i="1" dirty="0" smtClean="0"/>
              <a:t>– </a:t>
            </a:r>
            <a:r>
              <a:rPr lang="cs-CZ" sz="2700" i="1" dirty="0" err="1" smtClean="0"/>
              <a:t>manus</a:t>
            </a:r>
            <a:r>
              <a:rPr lang="cs-CZ" sz="2700" i="1" dirty="0" smtClean="0"/>
              <a:t> – </a:t>
            </a:r>
            <a:r>
              <a:rPr lang="cs-CZ" sz="2700" i="1" dirty="0" err="1" smtClean="0"/>
              <a:t>latus</a:t>
            </a:r>
            <a:r>
              <a:rPr lang="cs-CZ" sz="2700" i="1" dirty="0" smtClean="0"/>
              <a:t> – </a:t>
            </a:r>
            <a:r>
              <a:rPr lang="cs-CZ" sz="2700" i="1" dirty="0" err="1" smtClean="0"/>
              <a:t>dexter</a:t>
            </a:r>
            <a:endParaRPr lang="cs-CZ" sz="2700" i="1" dirty="0" smtClean="0"/>
          </a:p>
          <a:p>
            <a:endParaRPr lang="cs-CZ" sz="2700" i="1" dirty="0" smtClean="0">
              <a:solidFill>
                <a:srgbClr val="FF0000"/>
              </a:solidFill>
            </a:endParaRPr>
          </a:p>
          <a:p>
            <a:r>
              <a:rPr lang="cs-CZ" sz="2700" i="1" dirty="0" smtClean="0">
                <a:solidFill>
                  <a:srgbClr val="FF0000"/>
                </a:solidFill>
              </a:rPr>
              <a:t>ENDINGS</a:t>
            </a:r>
            <a:r>
              <a:rPr lang="cs-CZ" sz="2700" i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50" name="Picture 2" descr="https://upload.wikimedia.org/wikipedia/commons/2/21/Dupuytren's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80" y="464099"/>
            <a:ext cx="3945698" cy="24885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0" y="3667174"/>
            <a:ext cx="4059176" cy="25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265856" y="4204053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Deformitas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antebrachii</a:t>
            </a:r>
            <a:r>
              <a:rPr lang="cs-CZ" sz="2700" i="1" dirty="0" smtClean="0"/>
              <a:t> l. </a:t>
            </a:r>
            <a:r>
              <a:rPr lang="cs-CZ" sz="2700" i="1" dirty="0" smtClean="0"/>
              <a:t>sin.</a:t>
            </a:r>
            <a:endParaRPr lang="cs-CZ" sz="2700" i="1" dirty="0" smtClean="0"/>
          </a:p>
          <a:p>
            <a:endParaRPr lang="cs-CZ" sz="2700" i="1" dirty="0">
              <a:solidFill>
                <a:schemeClr val="accent6"/>
              </a:solidFill>
            </a:endParaRPr>
          </a:p>
          <a:p>
            <a:r>
              <a:rPr lang="cs-CZ" sz="2700" i="1" dirty="0" err="1" smtClean="0">
                <a:solidFill>
                  <a:schemeClr val="accent6"/>
                </a:solidFill>
              </a:rPr>
              <a:t>Derformitas</a:t>
            </a:r>
            <a:r>
              <a:rPr lang="cs-CZ" sz="2700" i="1" dirty="0" smtClean="0">
                <a:solidFill>
                  <a:schemeClr val="accent6"/>
                </a:solidFill>
              </a:rPr>
              <a:t> </a:t>
            </a:r>
            <a:r>
              <a:rPr lang="cs-CZ" sz="2700" i="1" dirty="0" err="1" smtClean="0">
                <a:solidFill>
                  <a:schemeClr val="accent6"/>
                </a:solidFill>
              </a:rPr>
              <a:t>antebrachii</a:t>
            </a:r>
            <a:r>
              <a:rPr lang="cs-CZ" sz="2700" i="1" dirty="0" smtClean="0">
                <a:solidFill>
                  <a:schemeClr val="accent6"/>
                </a:solidFill>
              </a:rPr>
              <a:t> </a:t>
            </a:r>
            <a:r>
              <a:rPr lang="cs-CZ" sz="2700" i="1" dirty="0" err="1" smtClean="0">
                <a:solidFill>
                  <a:schemeClr val="accent6"/>
                </a:solidFill>
              </a:rPr>
              <a:t>lateris</a:t>
            </a:r>
            <a:r>
              <a:rPr lang="cs-CZ" sz="2700" i="1" dirty="0" smtClean="0">
                <a:solidFill>
                  <a:schemeClr val="accent6"/>
                </a:solidFill>
              </a:rPr>
              <a:t> </a:t>
            </a:r>
            <a:r>
              <a:rPr lang="cs-CZ" sz="2700" i="1" dirty="0" err="1" smtClean="0">
                <a:solidFill>
                  <a:schemeClr val="accent6"/>
                </a:solidFill>
              </a:rPr>
              <a:t>sinistri</a:t>
            </a:r>
            <a:endParaRPr lang="cs-CZ" sz="2700" i="1" dirty="0" smtClean="0">
              <a:solidFill>
                <a:schemeClr val="accent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6680" y="3035889"/>
            <a:ext cx="8631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err="1" smtClean="0">
                <a:solidFill>
                  <a:srgbClr val="FF0000"/>
                </a:solidFill>
              </a:rPr>
              <a:t>Laesio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ligamenti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musculi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flexoris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digiti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quintii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manus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lateris</a:t>
            </a:r>
            <a:r>
              <a:rPr lang="cs-CZ" sz="2200" dirty="0" smtClean="0">
                <a:solidFill>
                  <a:srgbClr val="FF0000"/>
                </a:solidFill>
              </a:rPr>
              <a:t> </a:t>
            </a:r>
            <a:r>
              <a:rPr lang="cs-CZ" sz="2200" dirty="0" err="1" smtClean="0">
                <a:solidFill>
                  <a:srgbClr val="FF0000"/>
                </a:solidFill>
              </a:rPr>
              <a:t>dextri</a:t>
            </a: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65856" y="3679140"/>
            <a:ext cx="47019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700" i="1" dirty="0" smtClean="0">
                <a:solidFill>
                  <a:srgbClr val="FF0000"/>
                </a:solidFill>
              </a:rPr>
              <a:t>FORMULATE A DIAGNOSE:</a:t>
            </a:r>
            <a:endParaRPr lang="cs-CZ" sz="27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/>
          </a:bodyPr>
          <a:lstStyle/>
          <a:p>
            <a:r>
              <a:rPr lang="cs-CZ" dirty="0" err="1" smtClean="0"/>
              <a:t>Laceratio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	=	</a:t>
            </a:r>
            <a:r>
              <a:rPr lang="cs-CZ" dirty="0" err="1" smtClean="0"/>
              <a:t>vulnus</a:t>
            </a:r>
            <a:r>
              <a:rPr lang="cs-CZ" dirty="0" smtClean="0"/>
              <a:t> </a:t>
            </a:r>
            <a:r>
              <a:rPr lang="cs-CZ" dirty="0" err="1" smtClean="0"/>
              <a:t>lacerum</a:t>
            </a:r>
            <a:endParaRPr lang="cs-CZ" dirty="0"/>
          </a:p>
        </p:txBody>
      </p:sp>
      <p:pic>
        <p:nvPicPr>
          <p:cNvPr id="5" name="Picture 4" descr="C:\Users\acer\Desktop\hluboká řezná rá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84211"/>
            <a:ext cx="2973710" cy="382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proceduresconsult.jp/UploadedImages/PCJ_0026_00000336_100000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08867"/>
            <a:ext cx="3482348" cy="2611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1405198"/>
            <a:ext cx="8636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</a:t>
            </a:r>
            <a:r>
              <a:rPr lang="en-US" b="1" dirty="0" smtClean="0"/>
              <a:t> torn ragged wound</a:t>
            </a:r>
            <a:r>
              <a:rPr lang="cs-CZ" b="1" dirty="0" smtClean="0"/>
              <a:t>.</a:t>
            </a:r>
            <a:r>
              <a:rPr lang="cs-CZ" dirty="0" smtClean="0"/>
              <a:t> A</a:t>
            </a:r>
            <a:r>
              <a:rPr lang="en-US" dirty="0" smtClean="0"/>
              <a:t> wound produced by the tearing of body tissue.</a:t>
            </a:r>
            <a:endParaRPr lang="cs-CZ" dirty="0" smtClean="0"/>
          </a:p>
          <a:p>
            <a:r>
              <a:rPr lang="en-US" dirty="0" smtClean="0"/>
              <a:t>External lacerations may be small or large and may be caused in many ways, such as a blow from a blunt instrument, a fall against a rough surface, or an accident with machinery.</a:t>
            </a:r>
            <a:endParaRPr lang="cs-CZ" dirty="0" smtClean="0"/>
          </a:p>
          <a:p>
            <a:r>
              <a:rPr lang="en-US" dirty="0" smtClean="0"/>
              <a:t>Lacerations within the body occur when an organ is compressed or moved out of place by an external or internal force.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t="5397" b="10786"/>
          <a:stretch/>
        </p:blipFill>
        <p:spPr>
          <a:xfrm>
            <a:off x="2732621" y="3068960"/>
            <a:ext cx="3530159" cy="19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Contusio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	=	</a:t>
            </a:r>
            <a:r>
              <a:rPr lang="cs-CZ" dirty="0" err="1" smtClean="0"/>
              <a:t>vulnus</a:t>
            </a:r>
            <a:r>
              <a:rPr lang="cs-CZ" dirty="0" smtClean="0"/>
              <a:t> </a:t>
            </a:r>
            <a:r>
              <a:rPr lang="cs-CZ" dirty="0" err="1" smtClean="0"/>
              <a:t>contusum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 smtClean="0"/>
              <a:t>Bruise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wound</a:t>
            </a:r>
            <a:r>
              <a:rPr lang="cs-CZ" sz="1800" dirty="0" smtClean="0"/>
              <a:t>, </a:t>
            </a:r>
            <a:r>
              <a:rPr lang="cs-CZ" sz="1800" dirty="0" err="1" smtClean="0"/>
              <a:t>an</a:t>
            </a:r>
            <a:r>
              <a:rPr lang="cs-CZ" sz="1800" dirty="0" smtClean="0"/>
              <a:t> </a:t>
            </a:r>
            <a:r>
              <a:rPr lang="en-US" sz="1800" dirty="0" smtClean="0"/>
              <a:t>injury </a:t>
            </a:r>
            <a:r>
              <a:rPr lang="en-US" sz="1800" dirty="0"/>
              <a:t>to tissues with skin discoloration and without breakage of </a:t>
            </a:r>
            <a:r>
              <a:rPr lang="en-US" sz="1800" dirty="0" smtClean="0"/>
              <a:t>skin</a:t>
            </a:r>
            <a:r>
              <a:rPr lang="cs-CZ" sz="1800" dirty="0" smtClean="0"/>
              <a:t>.</a:t>
            </a:r>
            <a:r>
              <a:rPr lang="en-US" sz="1800" dirty="0" smtClean="0"/>
              <a:t> Blood </a:t>
            </a:r>
            <a:r>
              <a:rPr lang="en-US" sz="1800" dirty="0"/>
              <a:t>from the broken vessels accumulates in surrounding tissues, producing pain, swelling, and tenderness, and the discoloration is the result of blood seepage just under the </a:t>
            </a:r>
            <a:r>
              <a:rPr lang="en-US" sz="1800" dirty="0" smtClean="0"/>
              <a:t>skin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8880"/>
            <a:ext cx="252571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3"/>
          <a:srcRect l="12685" t="9430" r="4840" b="5605"/>
          <a:stretch/>
        </p:blipFill>
        <p:spPr>
          <a:xfrm>
            <a:off x="3321734" y="2305554"/>
            <a:ext cx="2911876" cy="195308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4"/>
          <a:srcRect l="2844" r="2105" b="3579"/>
          <a:stretch/>
        </p:blipFill>
        <p:spPr>
          <a:xfrm>
            <a:off x="179512" y="4565887"/>
            <a:ext cx="4008781" cy="21189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1608" y="3573016"/>
            <a:ext cx="314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Haematoma</a:t>
            </a:r>
            <a:endParaRPr lang="cs-CZ" b="1" dirty="0" smtClean="0"/>
          </a:p>
          <a:p>
            <a:r>
              <a:rPr lang="cs-CZ" dirty="0" smtClean="0"/>
              <a:t>=</a:t>
            </a:r>
            <a:r>
              <a:rPr lang="en-US" dirty="0" smtClean="0"/>
              <a:t>Localized swelling filled with blood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7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2" y="726510"/>
            <a:ext cx="3488086" cy="262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315216" y="103966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smtClean="0">
                <a:solidFill>
                  <a:srgbClr val="FF0000"/>
                </a:solidFill>
              </a:rPr>
              <a:t>ABBREVIATIONS?</a:t>
            </a:r>
            <a:endParaRPr lang="cs-CZ" sz="2700" i="1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2" y="3614588"/>
            <a:ext cx="3488086" cy="266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106448" y="38444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700" i="1" dirty="0" err="1" smtClean="0"/>
              <a:t>Contusio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lienis</a:t>
            </a:r>
            <a:endParaRPr lang="cs-CZ" sz="2700" i="1" dirty="0" smtClean="0"/>
          </a:p>
          <a:p>
            <a:endParaRPr lang="cs-CZ" sz="2700" i="1" dirty="0" smtClean="0">
              <a:solidFill>
                <a:srgbClr val="FF0000"/>
              </a:solidFill>
            </a:endParaRPr>
          </a:p>
          <a:p>
            <a:r>
              <a:rPr lang="cs-CZ" sz="2700" i="1" dirty="0" err="1" smtClean="0">
                <a:solidFill>
                  <a:srgbClr val="FF0000"/>
                </a:solidFill>
              </a:rPr>
              <a:t>Mors</a:t>
            </a:r>
            <a:r>
              <a:rPr lang="cs-CZ" sz="2700" i="1" dirty="0" smtClean="0">
                <a:solidFill>
                  <a:srgbClr val="FF0000"/>
                </a:solidFill>
              </a:rPr>
              <a:t> ex __________________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84464" y="5107183"/>
            <a:ext cx="32939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 err="1" smtClean="0"/>
              <a:t>contusione</a:t>
            </a:r>
            <a:r>
              <a:rPr lang="cs-CZ" sz="2500" dirty="0" smtClean="0"/>
              <a:t> </a:t>
            </a:r>
            <a:r>
              <a:rPr lang="cs-CZ" sz="2500" dirty="0" err="1" smtClean="0"/>
              <a:t>lienis</a:t>
            </a:r>
            <a:endParaRPr lang="cs-CZ" sz="2500" dirty="0"/>
          </a:p>
        </p:txBody>
      </p:sp>
      <p:sp>
        <p:nvSpPr>
          <p:cNvPr id="3" name="Obdélník 2"/>
          <p:cNvSpPr/>
          <p:nvPr/>
        </p:nvSpPr>
        <p:spPr>
          <a:xfrm>
            <a:off x="4273046" y="1547491"/>
            <a:ext cx="32047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i="1" dirty="0" err="1"/>
              <a:t>Laceratio</a:t>
            </a:r>
            <a:r>
              <a:rPr lang="cs-CZ" sz="2500" i="1" dirty="0"/>
              <a:t> </a:t>
            </a:r>
            <a:r>
              <a:rPr lang="cs-CZ" sz="2500" i="1" dirty="0" err="1"/>
              <a:t>renis</a:t>
            </a:r>
            <a:r>
              <a:rPr lang="cs-CZ" sz="2500" i="1" dirty="0"/>
              <a:t> </a:t>
            </a:r>
            <a:r>
              <a:rPr lang="cs-CZ" sz="2500" i="1" dirty="0" smtClean="0"/>
              <a:t>l. </a:t>
            </a:r>
            <a:r>
              <a:rPr lang="cs-CZ" sz="2500" i="1" dirty="0" err="1" smtClean="0"/>
              <a:t>dx</a:t>
            </a:r>
            <a:r>
              <a:rPr lang="cs-CZ" sz="2500" i="1" dirty="0" smtClean="0"/>
              <a:t>. </a:t>
            </a:r>
            <a:endParaRPr lang="cs-CZ" sz="2500" dirty="0"/>
          </a:p>
        </p:txBody>
      </p:sp>
      <p:sp>
        <p:nvSpPr>
          <p:cNvPr id="4" name="Obdélník 3"/>
          <p:cNvSpPr/>
          <p:nvPr/>
        </p:nvSpPr>
        <p:spPr>
          <a:xfrm>
            <a:off x="4315215" y="2420888"/>
            <a:ext cx="350275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i="1" dirty="0"/>
              <a:t>( </a:t>
            </a:r>
            <a:r>
              <a:rPr lang="cs-CZ" sz="2500" i="1" dirty="0" err="1"/>
              <a:t>lateris</a:t>
            </a:r>
            <a:r>
              <a:rPr lang="cs-CZ" sz="2500" i="1" dirty="0"/>
              <a:t> </a:t>
            </a:r>
            <a:r>
              <a:rPr lang="cs-CZ" sz="2500" i="1" dirty="0" err="1"/>
              <a:t>dextri</a:t>
            </a:r>
            <a:r>
              <a:rPr lang="cs-CZ" sz="2500" i="1" dirty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406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Vulnus</a:t>
            </a:r>
            <a:r>
              <a:rPr lang="cs-CZ" dirty="0" smtClean="0"/>
              <a:t> </a:t>
            </a:r>
            <a:r>
              <a:rPr lang="cs-CZ" dirty="0" err="1" smtClean="0"/>
              <a:t>contusolacerum</a:t>
            </a:r>
            <a:endParaRPr lang="cs-CZ" dirty="0"/>
          </a:p>
        </p:txBody>
      </p:sp>
      <p:pic>
        <p:nvPicPr>
          <p:cNvPr id="4" name="Obrázok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14" y="2636912"/>
            <a:ext cx="36004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kmsuwi.files.wordpress.com/2013/04/lukarob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189509" cy="3142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Vulnus</a:t>
            </a:r>
            <a:r>
              <a:rPr lang="cs-CZ" dirty="0" smtClean="0"/>
              <a:t> </a:t>
            </a:r>
            <a:r>
              <a:rPr lang="cs-CZ" dirty="0" err="1" smtClean="0"/>
              <a:t>morsum</a:t>
            </a:r>
            <a:endParaRPr lang="cs-CZ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22113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3.bp.blogspot.com/-nJW0t7WEzsY/VIaU-MvphfI/AAAAAAAAADk/pc4Oob0f_BA/s1600/Luka%2BGig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59"/>
            <a:ext cx="3491658" cy="34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239" b="5869"/>
          <a:stretch/>
        </p:blipFill>
        <p:spPr bwMode="auto">
          <a:xfrm>
            <a:off x="2823281" y="4077072"/>
            <a:ext cx="3980967" cy="25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71170" y="1484784"/>
            <a:ext cx="31330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Bite </a:t>
            </a:r>
            <a:r>
              <a:rPr lang="cs-CZ" sz="2200" b="1" dirty="0" err="1" smtClean="0"/>
              <a:t>wound</a:t>
            </a:r>
            <a:r>
              <a:rPr lang="cs-CZ" sz="2200" b="1" dirty="0" smtClean="0"/>
              <a:t> </a:t>
            </a:r>
            <a:r>
              <a:rPr lang="cs-CZ" sz="2200" dirty="0" smtClean="0"/>
              <a:t>– </a:t>
            </a:r>
            <a:r>
              <a:rPr lang="cs-CZ" sz="2200" dirty="0" err="1" smtClean="0"/>
              <a:t>this</a:t>
            </a:r>
            <a:r>
              <a:rPr lang="cs-CZ" sz="2200" dirty="0" smtClean="0"/>
              <a:t> </a:t>
            </a:r>
            <a:r>
              <a:rPr lang="cs-CZ" sz="2200" dirty="0" err="1" smtClean="0"/>
              <a:t>wound</a:t>
            </a:r>
            <a:r>
              <a:rPr lang="cs-CZ" sz="2200" dirty="0" smtClean="0"/>
              <a:t> </a:t>
            </a:r>
            <a:r>
              <a:rPr lang="cs-CZ" sz="2200" dirty="0" err="1" smtClean="0"/>
              <a:t>is</a:t>
            </a:r>
            <a:r>
              <a:rPr lang="cs-CZ" sz="2200" dirty="0" smtClean="0"/>
              <a:t> </a:t>
            </a:r>
            <a:r>
              <a:rPr lang="cs-CZ" sz="2200" dirty="0" err="1" smtClean="0"/>
              <a:t>usually</a:t>
            </a:r>
            <a:r>
              <a:rPr lang="cs-CZ" sz="2200" dirty="0" smtClean="0"/>
              <a:t>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dirty="0" err="1" smtClean="0"/>
              <a:t>contusolacerum</a:t>
            </a:r>
            <a:r>
              <a:rPr lang="cs-CZ" sz="2200" dirty="0" smtClean="0"/>
              <a:t> (</a:t>
            </a:r>
            <a:r>
              <a:rPr lang="cs-CZ" sz="2200" dirty="0" err="1" smtClean="0"/>
              <a:t>torn</a:t>
            </a:r>
            <a:r>
              <a:rPr lang="cs-CZ" sz="2200" dirty="0" smtClean="0"/>
              <a:t> and </a:t>
            </a:r>
            <a:r>
              <a:rPr lang="cs-CZ" sz="2200" dirty="0" err="1" smtClean="0"/>
              <a:t>bruise</a:t>
            </a:r>
            <a:r>
              <a:rPr lang="cs-CZ" sz="2200" dirty="0" smtClean="0"/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828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Perforatio</a:t>
            </a:r>
            <a:r>
              <a:rPr lang="cs-CZ" dirty="0" smtClean="0"/>
              <a:t>, </a:t>
            </a:r>
            <a:r>
              <a:rPr lang="cs-CZ" dirty="0" err="1" smtClean="0"/>
              <a:t>onis</a:t>
            </a:r>
            <a:r>
              <a:rPr lang="cs-CZ" dirty="0" smtClean="0"/>
              <a:t>, f.</a:t>
            </a:r>
            <a:endParaRPr lang="cs-CZ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9512" y="1556791"/>
            <a:ext cx="8064896" cy="45259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err="1" smtClean="0"/>
              <a:t>Perforation</a:t>
            </a:r>
            <a:r>
              <a:rPr lang="cs-CZ" sz="2200" dirty="0"/>
              <a:t> </a:t>
            </a:r>
            <a:r>
              <a:rPr lang="cs-CZ" sz="2200" dirty="0" smtClean="0"/>
              <a:t>-</a:t>
            </a:r>
          </a:p>
          <a:p>
            <a:pPr marL="0" indent="0">
              <a:buNone/>
            </a:pPr>
            <a:r>
              <a:rPr lang="en-US" sz="2200" dirty="0" smtClean="0"/>
              <a:t>Hole through the whole thickness of a tissue or membrane</a:t>
            </a:r>
            <a:endParaRPr lang="en-US" sz="22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13904"/>
            <a:ext cx="3626969" cy="2968850"/>
          </a:xfrm>
          <a:prstGeom prst="rect">
            <a:avLst/>
          </a:prstGeom>
        </p:spPr>
      </p:pic>
      <p:pic>
        <p:nvPicPr>
          <p:cNvPr id="1026" name="Picture 2" descr="Perforation of gastric fund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16" y="2924944"/>
            <a:ext cx="41719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04054" y="6021288"/>
            <a:ext cx="370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Perforatio</a:t>
            </a:r>
            <a:r>
              <a:rPr lang="cs-CZ" dirty="0" smtClean="0"/>
              <a:t> </a:t>
            </a:r>
            <a:r>
              <a:rPr lang="cs-CZ" dirty="0" err="1" smtClean="0"/>
              <a:t>fundi</a:t>
            </a:r>
            <a:r>
              <a:rPr lang="cs-CZ" dirty="0" smtClean="0"/>
              <a:t> </a:t>
            </a:r>
            <a:r>
              <a:rPr lang="cs-CZ" dirty="0" err="1" smtClean="0"/>
              <a:t>gastrici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8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474</TotalTime>
  <Words>594</Words>
  <Application>Microsoft Office PowerPoint</Application>
  <PresentationFormat>Předvádění na obrazovce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Administrativní</vt:lpstr>
      <vt:lpstr>Injuries</vt:lpstr>
      <vt:lpstr>      Laesio                    Deformitas</vt:lpstr>
      <vt:lpstr>Prezentace aplikace PowerPoint</vt:lpstr>
      <vt:lpstr>Laceratio, onis, f. = vulnus lacerum</vt:lpstr>
      <vt:lpstr>Contusio, onis, f. = vulnus contusum</vt:lpstr>
      <vt:lpstr>Prezentace aplikace PowerPoint</vt:lpstr>
      <vt:lpstr>Vulnus contusolacerum</vt:lpstr>
      <vt:lpstr>Vulnus morsum</vt:lpstr>
      <vt:lpstr>Perforatio, onis, f.</vt:lpstr>
      <vt:lpstr>Prezentace aplikace PowerPoint</vt:lpstr>
      <vt:lpstr>Distensio, onis, f.</vt:lpstr>
      <vt:lpstr>Excoriatio, onis, f.</vt:lpstr>
      <vt:lpstr>Prezentace aplikace PowerPoint</vt:lpstr>
      <vt:lpstr>Commotio, onis, f.</vt:lpstr>
      <vt:lpstr>Distorsio, onis, f.</vt:lpstr>
      <vt:lpstr>Prezentace aplikace PowerPoint</vt:lpstr>
      <vt:lpstr>Luxatio, onis, f.</vt:lpstr>
      <vt:lpstr>Abruptio, onis, f.</vt:lpstr>
      <vt:lpstr>Prezentace aplikace PowerPoint</vt:lpstr>
      <vt:lpstr>Combustio, onis, f.</vt:lpstr>
      <vt:lpstr>Combustio, onis, f.</vt:lpstr>
      <vt:lpstr>Congelatio, onis, f.</vt:lpstr>
      <vt:lpstr>Congelatio, onis, f.</vt:lpstr>
      <vt:lpstr>Prezentace aplikace PowerPoint</vt:lpstr>
    </vt:vector>
  </TitlesOfParts>
  <Company>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</dc:title>
  <dc:creator>Ševčíková Tereza</dc:creator>
  <cp:lastModifiedBy>Ševčíková Tereza</cp:lastModifiedBy>
  <cp:revision>26</cp:revision>
  <dcterms:created xsi:type="dcterms:W3CDTF">2016-03-10T13:44:50Z</dcterms:created>
  <dcterms:modified xsi:type="dcterms:W3CDTF">2016-10-31T09:20:17Z</dcterms:modified>
</cp:coreProperties>
</file>