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73" r:id="rId10"/>
    <p:sldId id="274" r:id="rId11"/>
    <p:sldId id="275" r:id="rId12"/>
    <p:sldId id="276" r:id="rId13"/>
    <p:sldId id="277" r:id="rId14"/>
    <p:sldId id="289" r:id="rId15"/>
    <p:sldId id="279" r:id="rId16"/>
    <p:sldId id="280" r:id="rId17"/>
    <p:sldId id="281" r:id="rId18"/>
    <p:sldId id="283" r:id="rId19"/>
    <p:sldId id="288" r:id="rId20"/>
    <p:sldId id="284" r:id="rId21"/>
    <p:sldId id="286" r:id="rId22"/>
    <p:sldId id="287" r:id="rId23"/>
    <p:sldId id="290" r:id="rId24"/>
    <p:sldId id="291" r:id="rId25"/>
    <p:sldId id="293" r:id="rId26"/>
    <p:sldId id="292" r:id="rId27"/>
    <p:sldId id="307" r:id="rId28"/>
    <p:sldId id="300" r:id="rId29"/>
    <p:sldId id="302" r:id="rId30"/>
    <p:sldId id="303" r:id="rId31"/>
    <p:sldId id="301" r:id="rId32"/>
    <p:sldId id="304" r:id="rId33"/>
    <p:sldId id="294" r:id="rId34"/>
    <p:sldId id="295" r:id="rId35"/>
    <p:sldId id="296" r:id="rId36"/>
    <p:sldId id="297" r:id="rId37"/>
    <p:sldId id="298" r:id="rId38"/>
    <p:sldId id="299" r:id="rId39"/>
    <p:sldId id="308" r:id="rId40"/>
    <p:sldId id="305" r:id="rId41"/>
    <p:sldId id="306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10" d="100"/>
          <a:sy n="110" d="100"/>
        </p:scale>
        <p:origin x="3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CCF3E9-B376-429A-9178-8B6DCC34C063}" type="datetimeFigureOut">
              <a:rPr lang="cs-CZ" smtClean="0"/>
              <a:pPr/>
              <a:t>23.02.2017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ril/?lang=e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Tutorial</a:t>
            </a:r>
            <a:r>
              <a:rPr lang="cs-CZ" dirty="0"/>
              <a:t> in Basic </a:t>
            </a:r>
            <a:r>
              <a:rPr lang="cs-CZ" dirty="0" err="1"/>
              <a:t>Medical</a:t>
            </a:r>
            <a:r>
              <a:rPr lang="cs-CZ" dirty="0"/>
              <a:t> Terminology</a:t>
            </a:r>
          </a:p>
        </p:txBody>
      </p:sp>
    </p:spTree>
    <p:extLst>
      <p:ext uri="{BB962C8B-B14F-4D97-AF65-F5344CB8AC3E}">
        <p14:creationId xmlns:p14="http://schemas.microsoft.com/office/powerpoint/2010/main" val="3289588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aloud</a:t>
            </a:r>
            <a:endParaRPr lang="cs-CZ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7175" y="1636713"/>
            <a:ext cx="2741613" cy="4525962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  <a:defRPr/>
            </a:pPr>
            <a:r>
              <a:rPr lang="en-US" sz="3000" dirty="0">
                <a:latin typeface="+mj-lt"/>
                <a:cs typeface="Cambria"/>
              </a:rPr>
              <a:t>hypnosis</a:t>
            </a:r>
          </a:p>
          <a:p>
            <a:pPr>
              <a:buFont typeface="Arial"/>
              <a:buChar char="•"/>
              <a:defRPr/>
            </a:pPr>
            <a:r>
              <a:rPr lang="en-US" sz="3000" dirty="0">
                <a:latin typeface="+mj-lt"/>
                <a:cs typeface="Cambria"/>
              </a:rPr>
              <a:t>ala</a:t>
            </a:r>
          </a:p>
          <a:p>
            <a:pPr>
              <a:buFont typeface="Arial"/>
              <a:buChar char="•"/>
              <a:defRPr/>
            </a:pPr>
            <a:r>
              <a:rPr lang="en-US" sz="3000" dirty="0">
                <a:latin typeface="+mj-lt"/>
                <a:cs typeface="Cambria"/>
              </a:rPr>
              <a:t>olla</a:t>
            </a:r>
          </a:p>
          <a:p>
            <a:pPr>
              <a:buFont typeface="Arial"/>
              <a:buChar char="•"/>
              <a:defRPr/>
            </a:pPr>
            <a:r>
              <a:rPr lang="en-US" sz="3000" dirty="0" err="1">
                <a:latin typeface="+mj-lt"/>
                <a:cs typeface="Cambria"/>
              </a:rPr>
              <a:t>eupnoe</a:t>
            </a:r>
            <a:endParaRPr lang="en-US" sz="3000" dirty="0">
              <a:latin typeface="+mj-lt"/>
              <a:cs typeface="Cambria"/>
            </a:endParaRPr>
          </a:p>
          <a:p>
            <a:pPr>
              <a:buFont typeface="Arial"/>
              <a:buChar char="•"/>
              <a:defRPr/>
            </a:pPr>
            <a:r>
              <a:rPr lang="en-US" sz="3000" dirty="0">
                <a:latin typeface="+mj-lt"/>
                <a:cs typeface="Cambria"/>
              </a:rPr>
              <a:t>ileus</a:t>
            </a:r>
          </a:p>
          <a:p>
            <a:pPr>
              <a:buFont typeface="Arial"/>
              <a:buChar char="•"/>
              <a:defRPr/>
            </a:pPr>
            <a:r>
              <a:rPr lang="en-US" sz="3000" dirty="0">
                <a:latin typeface="+mj-lt"/>
                <a:cs typeface="Cambria"/>
              </a:rPr>
              <a:t>mucus</a:t>
            </a:r>
          </a:p>
          <a:p>
            <a:pPr>
              <a:buFont typeface="Arial"/>
              <a:buChar char="•"/>
              <a:defRPr/>
            </a:pPr>
            <a:r>
              <a:rPr lang="en-US" sz="3000" dirty="0" err="1">
                <a:latin typeface="+mj-lt"/>
                <a:cs typeface="Cambria"/>
              </a:rPr>
              <a:t>haematoma</a:t>
            </a:r>
            <a:endParaRPr lang="en-US" sz="3000" dirty="0">
              <a:latin typeface="+mj-lt"/>
              <a:cs typeface="Cambria"/>
            </a:endParaRPr>
          </a:p>
          <a:p>
            <a:pPr>
              <a:buFont typeface="Arial"/>
              <a:buChar char="•"/>
              <a:defRPr/>
            </a:pPr>
            <a:r>
              <a:rPr lang="en-US" sz="3000" dirty="0">
                <a:latin typeface="+mj-lt"/>
                <a:cs typeface="Cambria"/>
              </a:rPr>
              <a:t>iliacus</a:t>
            </a:r>
          </a:p>
          <a:p>
            <a:pPr>
              <a:buFont typeface="Arial"/>
              <a:buChar char="•"/>
              <a:defRPr/>
            </a:pPr>
            <a:endParaRPr lang="en-US" sz="3000" dirty="0">
              <a:latin typeface="+mj-lt"/>
              <a:cs typeface="Cambria"/>
            </a:endParaRPr>
          </a:p>
          <a:p>
            <a:pPr>
              <a:buFont typeface="Arial"/>
              <a:buChar char="•"/>
              <a:defRPr/>
            </a:pPr>
            <a:endParaRPr lang="en-US" sz="3000" dirty="0">
              <a:latin typeface="+mj-lt"/>
              <a:cs typeface="Cambria"/>
            </a:endParaRPr>
          </a:p>
          <a:p>
            <a:pPr>
              <a:buFont typeface="Arial"/>
              <a:buChar char="•"/>
              <a:defRPr/>
            </a:pPr>
            <a:endParaRPr lang="en-US" sz="3000" dirty="0">
              <a:latin typeface="+mj-lt"/>
              <a:cs typeface="Cambria"/>
            </a:endParaRPr>
          </a:p>
          <a:p>
            <a:pPr>
              <a:buFont typeface="Arial"/>
              <a:buChar char="•"/>
              <a:defRPr/>
            </a:pPr>
            <a:endParaRPr lang="en-US" sz="3000" dirty="0">
              <a:latin typeface="+mj-lt"/>
              <a:cs typeface="Cambria"/>
            </a:endParaRPr>
          </a:p>
          <a:p>
            <a:pPr>
              <a:buFont typeface="Arial"/>
              <a:buChar char="•"/>
              <a:defRPr/>
            </a:pPr>
            <a:endParaRPr lang="en-US" sz="3000" dirty="0">
              <a:latin typeface="+mj-lt"/>
              <a:cs typeface="Cambri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25800" y="1636713"/>
            <a:ext cx="2706688" cy="45259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j-lt"/>
                <a:cs typeface="Cambria"/>
              </a:rPr>
              <a:t>ossa</a:t>
            </a: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+mj-lt"/>
                <a:cs typeface="Cambria"/>
              </a:rPr>
              <a:t>diploe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j-lt"/>
                <a:cs typeface="Cambria"/>
              </a:rPr>
              <a:t>cubitus</a:t>
            </a: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  <a:cs typeface="Cambria"/>
              </a:rPr>
              <a:t>venae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  <a:cs typeface="Cambria"/>
              </a:rPr>
              <a:t>diameter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j-lt"/>
                <a:cs typeface="Cambria"/>
              </a:rPr>
              <a:t>sacralis</a:t>
            </a: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j-lt"/>
                <a:cs typeface="Cambria"/>
              </a:rPr>
              <a:t>ulcus</a:t>
            </a: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  <a:cs typeface="Cambria"/>
              </a:rPr>
              <a:t>iris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+mj-lt"/>
              <a:cs typeface="Cambri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59500" y="1636713"/>
            <a:ext cx="2706688" cy="45259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j-lt"/>
                <a:cs typeface="Cambria"/>
              </a:rPr>
              <a:t>sutura</a:t>
            </a: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j-lt"/>
                <a:cs typeface="Cambria"/>
              </a:rPr>
              <a:t>sigmoideus</a:t>
            </a: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  <a:cs typeface="Cambria"/>
              </a:rPr>
              <a:t>depressor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  <a:cs typeface="Cambria"/>
              </a:rPr>
              <a:t>area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j-lt"/>
                <a:cs typeface="Cambria"/>
              </a:rPr>
              <a:t>oesophagus</a:t>
            </a: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j-lt"/>
                <a:cs typeface="Cambria"/>
              </a:rPr>
              <a:t>melior</a:t>
            </a: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  <a:cs typeface="Cambria"/>
              </a:rPr>
              <a:t>meatus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+mj-lt"/>
                <a:cs typeface="Cambria"/>
              </a:rPr>
              <a:t>leucocytus</a:t>
            </a:r>
            <a:endParaRPr lang="en-US" dirty="0">
              <a:latin typeface="+mj-lt"/>
              <a:cs typeface="Cambria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+mj-lt"/>
              <a:cs typeface="Cambria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787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Consonants</a:t>
            </a:r>
            <a:endParaRPr lang="cs-CZ" dirty="0"/>
          </a:p>
        </p:txBody>
      </p:sp>
      <p:graphicFrame>
        <p:nvGraphicFramePr>
          <p:cNvPr id="5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083148"/>
              </p:ext>
            </p:extLst>
          </p:nvPr>
        </p:nvGraphicFramePr>
        <p:xfrm>
          <a:off x="152400" y="1548292"/>
          <a:ext cx="6329363" cy="365916"/>
        </p:xfrm>
        <a:graphic>
          <a:graphicData uri="http://schemas.openxmlformats.org/drawingml/2006/table">
            <a:tbl>
              <a:tblPr/>
              <a:tblGrid>
                <a:gridCol w="474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59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A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Ā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B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C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D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E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Ē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F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G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H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I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Ī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K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L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M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N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881024"/>
              </p:ext>
            </p:extLst>
          </p:nvPr>
        </p:nvGraphicFramePr>
        <p:xfrm>
          <a:off x="2620962" y="2276872"/>
          <a:ext cx="6188075" cy="371475"/>
        </p:xfrm>
        <a:graphic>
          <a:graphicData uri="http://schemas.openxmlformats.org/drawingml/2006/table">
            <a:tbl>
              <a:tblPr/>
              <a:tblGrid>
                <a:gridCol w="44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2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2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29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29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O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Ō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Q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R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S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T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U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Ū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V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X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Y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Ŷ</a:t>
                      </a: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Z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vál 6"/>
          <p:cNvSpPr/>
          <p:nvPr/>
        </p:nvSpPr>
        <p:spPr>
          <a:xfrm>
            <a:off x="1048604" y="1566724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6"/>
              </a:solidFill>
              <a:latin typeface="Cambria"/>
              <a:cs typeface="Cambria"/>
            </a:endParaRPr>
          </a:p>
        </p:txBody>
      </p:sp>
      <p:sp>
        <p:nvSpPr>
          <p:cNvPr id="8" name="Ovál 7"/>
          <p:cNvSpPr/>
          <p:nvPr/>
        </p:nvSpPr>
        <p:spPr>
          <a:xfrm>
            <a:off x="1828800" y="1566724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mbria"/>
              <a:cs typeface="Cambria"/>
            </a:endParaRPr>
          </a:p>
        </p:txBody>
      </p:sp>
      <p:sp>
        <p:nvSpPr>
          <p:cNvPr id="9" name="Ovál 8"/>
          <p:cNvSpPr/>
          <p:nvPr/>
        </p:nvSpPr>
        <p:spPr>
          <a:xfrm>
            <a:off x="3048000" y="1566724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mbria"/>
              <a:cs typeface="Cambria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292080" y="1566724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mbria"/>
              <a:cs typeface="Cambria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715000" y="1566724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mbria"/>
              <a:cs typeface="Cambria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096000" y="1566724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mbria"/>
              <a:cs typeface="Cambria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3505200" y="2298224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mbria"/>
              <a:cs typeface="Cambria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404360" y="2298224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mbria"/>
              <a:cs typeface="Cambria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5318760" y="2298224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mbria"/>
              <a:cs typeface="Cambria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6629400" y="2298224"/>
            <a:ext cx="304800" cy="304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ambria"/>
              <a:cs typeface="Cambria"/>
            </a:endParaRPr>
          </a:p>
        </p:txBody>
      </p:sp>
      <p:graphicFrame>
        <p:nvGraphicFramePr>
          <p:cNvPr id="17" name="Zástupný symbol obsahu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646621"/>
              </p:ext>
            </p:extLst>
          </p:nvPr>
        </p:nvGraphicFramePr>
        <p:xfrm>
          <a:off x="152400" y="3048000"/>
          <a:ext cx="88058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5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r>
                        <a:rPr lang="sk-SK" sz="2400" dirty="0" err="1">
                          <a:latin typeface="Cambria"/>
                          <a:cs typeface="Cambria"/>
                        </a:rPr>
                        <a:t>Consonant</a:t>
                      </a:r>
                      <a:r>
                        <a:rPr lang="sk-SK" sz="2400" dirty="0">
                          <a:latin typeface="Cambria"/>
                          <a:cs typeface="Cambria"/>
                        </a:rPr>
                        <a:t>/</a:t>
                      </a:r>
                      <a:r>
                        <a:rPr lang="sk-SK" sz="2400" dirty="0" err="1">
                          <a:latin typeface="Cambria"/>
                          <a:cs typeface="Cambria"/>
                        </a:rPr>
                        <a:t>group</a:t>
                      </a:r>
                      <a:r>
                        <a:rPr lang="sk-SK" sz="2400" baseline="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2400" baseline="0" dirty="0" err="1">
                          <a:latin typeface="Cambria"/>
                          <a:cs typeface="Cambria"/>
                        </a:rPr>
                        <a:t>of</a:t>
                      </a:r>
                      <a:r>
                        <a:rPr lang="sk-SK" sz="2400" baseline="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2400" baseline="0" dirty="0" err="1">
                          <a:latin typeface="Cambria"/>
                          <a:cs typeface="Cambria"/>
                        </a:rPr>
                        <a:t>consonants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200" dirty="0" err="1">
                          <a:latin typeface="Cambria"/>
                          <a:cs typeface="Cambria"/>
                        </a:rPr>
                        <a:t>Pronunciation</a:t>
                      </a:r>
                      <a:endParaRPr lang="en-US" sz="22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err="1">
                          <a:latin typeface="Cambria"/>
                          <a:cs typeface="Cambria"/>
                        </a:rPr>
                        <a:t>Example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1: c 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+ a, o, u,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consonants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endParaRPr lang="cs-CZ" sz="24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    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 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+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ae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,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oe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, e, i, y </a:t>
                      </a:r>
                      <a:endParaRPr lang="en-US" sz="2400" b="0" i="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[k]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medi</a:t>
                      </a:r>
                      <a:r>
                        <a:rPr lang="cs-CZ" sz="24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al</a:t>
                      </a:r>
                      <a:endParaRPr lang="cs-CZ" sz="24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pPr algn="l"/>
                      <a:endParaRPr lang="cs-CZ" sz="2400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  <a:p>
                      <a:pPr algn="l"/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[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ts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] 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ts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ar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</a:t>
                      </a:r>
                      <a:r>
                        <a:rPr lang="cs-CZ" sz="2400" u="sng" dirty="0" err="1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mera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,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</a:t>
                      </a:r>
                      <a:r>
                        <a:rPr lang="cs-CZ" sz="2400" u="sng" dirty="0" err="1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sta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,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</a:t>
                      </a:r>
                      <a:r>
                        <a:rPr lang="cs-CZ" sz="2400" u="sng" dirty="0" err="1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u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ltivatio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,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</a:t>
                      </a:r>
                      <a:r>
                        <a:rPr lang="cs-CZ" sz="2400" u="sng" dirty="0" err="1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anium</a:t>
                      </a:r>
                      <a:endParaRPr lang="cs-CZ" sz="24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c</a:t>
                      </a:r>
                      <a:r>
                        <a:rPr lang="cs-CZ" sz="2400" u="sng" dirty="0" err="1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ae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cus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, 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c</a:t>
                      </a:r>
                      <a:r>
                        <a:rPr lang="cs-CZ" sz="2400" u="sng" dirty="0" err="1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oe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liac</a:t>
                      </a:r>
                      <a:r>
                        <a:rPr lang="cs-CZ" sz="2400" u="sng" dirty="0" err="1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, c</a:t>
                      </a:r>
                      <a:r>
                        <a:rPr lang="cs-CZ" sz="2400" u="sng" dirty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ntrum,</a:t>
                      </a:r>
                      <a:r>
                        <a:rPr lang="cs-CZ" sz="2400" baseline="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c</a:t>
                      </a:r>
                      <a:r>
                        <a:rPr lang="cs-CZ" sz="2400" u="sng" dirty="0" err="1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i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rculatio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, c</a:t>
                      </a:r>
                      <a:r>
                        <a:rPr lang="cs-CZ" sz="2400" u="sng" dirty="0">
                          <a:solidFill>
                            <a:srgbClr val="00B050"/>
                          </a:solidFill>
                          <a:latin typeface="Cambria"/>
                          <a:cs typeface="Cambria"/>
                        </a:rPr>
                        <a:t>y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nismus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uľ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358915"/>
              </p:ext>
            </p:extLst>
          </p:nvPr>
        </p:nvGraphicFramePr>
        <p:xfrm>
          <a:off x="152400" y="5797550"/>
          <a:ext cx="880586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2400" b="1" i="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2: ch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BCE8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400" b="0" baseline="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[x] lo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ch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BCE8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chirurgia, cholera 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BCE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47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Consonants</a:t>
            </a:r>
            <a:r>
              <a:rPr lang="cs-CZ" dirty="0"/>
              <a:t>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392984"/>
              </p:ext>
            </p:extLst>
          </p:nvPr>
        </p:nvGraphicFramePr>
        <p:xfrm>
          <a:off x="179512" y="3040317"/>
          <a:ext cx="8839200" cy="3384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372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4: h </a:t>
                      </a:r>
                    </a:p>
                  </a:txBody>
                  <a:tcPr marT="45737" marB="45737">
                    <a:solidFill>
                      <a:srgbClr val="BCE8F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b="0" baseline="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[h] </a:t>
                      </a:r>
                      <a:r>
                        <a:rPr lang="cs-CZ" sz="2400" b="1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h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ouse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</a:t>
                      </a:r>
                    </a:p>
                  </a:txBody>
                  <a:tcPr marT="45737" marB="45737">
                    <a:solidFill>
                      <a:srgbClr val="BCE8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herba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, 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haematologia</a:t>
                      </a:r>
                      <a:endParaRPr lang="cs-CZ" sz="2400" b="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rgbClr val="BCE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269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5:</a:t>
                      </a:r>
                      <a:r>
                        <a:rPr lang="cs-CZ" sz="2400" b="1" baseline="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j + </a:t>
                      </a:r>
                      <a:r>
                        <a:rPr lang="cs-CZ" sz="2400" b="1" baseline="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vowel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rgbClr val="E9F7F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[y] </a:t>
                      </a:r>
                      <a:r>
                        <a:rPr lang="cs-CZ" sz="24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y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es</a:t>
                      </a:r>
                      <a:endParaRPr lang="cs-CZ" sz="2400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rgbClr val="E9F7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iniectio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/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injectio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, maior/major</a:t>
                      </a:r>
                    </a:p>
                  </a:txBody>
                  <a:tcPr marT="45737" marB="45737">
                    <a:solidFill>
                      <a:srgbClr val="E9F7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2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dirty="0">
                          <a:latin typeface="Cambria"/>
                          <a:cs typeface="Cambria"/>
                        </a:rPr>
                        <a:t>6: 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dirty="0">
                          <a:latin typeface="Cambria"/>
                          <a:cs typeface="Cambria"/>
                        </a:rPr>
                        <a:t>     </a:t>
                      </a:r>
                      <a:r>
                        <a:rPr lang="sk-SK" sz="2400" b="1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p + h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[p] </a:t>
                      </a:r>
                      <a:r>
                        <a:rPr lang="cs-CZ" sz="24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resent</a:t>
                      </a:r>
                      <a:endParaRPr lang="cs-CZ" sz="24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[f]  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ph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ysiology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rgbClr val="BCE8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err="1">
                          <a:latin typeface="Cambria"/>
                          <a:cs typeface="Cambria"/>
                        </a:rPr>
                        <a:t>pneumonia</a:t>
                      </a:r>
                      <a:r>
                        <a:rPr lang="sk-SK" sz="2400" dirty="0">
                          <a:latin typeface="Cambria"/>
                          <a:cs typeface="Cambria"/>
                        </a:rPr>
                        <a:t>, </a:t>
                      </a:r>
                      <a:r>
                        <a:rPr lang="sk-SK" sz="2400" dirty="0" err="1">
                          <a:latin typeface="Cambria"/>
                          <a:cs typeface="Cambria"/>
                        </a:rPr>
                        <a:t>pulmo</a:t>
                      </a:r>
                      <a:endParaRPr lang="sk-SK" sz="2400" dirty="0">
                        <a:latin typeface="Cambria"/>
                        <a:cs typeface="Cambria"/>
                      </a:endParaRPr>
                    </a:p>
                    <a:p>
                      <a:r>
                        <a:rPr lang="sk-SK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phantasia</a:t>
                      </a:r>
                      <a:r>
                        <a:rPr lang="sk-SK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, </a:t>
                      </a:r>
                      <a:r>
                        <a:rPr lang="sk-SK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pharmacia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rgbClr val="BCE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>
                          <a:latin typeface="Cambria"/>
                          <a:cs typeface="Cambria"/>
                        </a:rPr>
                        <a:t>7: </a:t>
                      </a:r>
                      <a:r>
                        <a:rPr lang="cs-CZ" sz="2400" b="1" dirty="0" err="1">
                          <a:latin typeface="Cambria"/>
                          <a:cs typeface="Cambria"/>
                        </a:rPr>
                        <a:t>qu</a:t>
                      </a:r>
                      <a:r>
                        <a:rPr lang="cs-CZ" sz="2400" b="1" dirty="0">
                          <a:latin typeface="Cambria"/>
                          <a:cs typeface="Cambria"/>
                        </a:rPr>
                        <a:t>+ </a:t>
                      </a:r>
                      <a:r>
                        <a:rPr lang="cs-CZ" sz="2400" b="1" dirty="0" err="1">
                          <a:latin typeface="Cambria"/>
                          <a:cs typeface="Cambria"/>
                        </a:rPr>
                        <a:t>vowel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rgbClr val="E9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[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kv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] 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rgbClr val="E9F7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aqua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,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quadriceps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rgbClr val="E9F7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269">
                <a:tc>
                  <a:txBody>
                    <a:bodyPr/>
                    <a:lstStyle/>
                    <a:p>
                      <a:r>
                        <a:rPr lang="sk-SK" sz="2400" b="1" dirty="0">
                          <a:latin typeface="Cambria"/>
                          <a:cs typeface="Cambria"/>
                        </a:rPr>
                        <a:t>8: r</a:t>
                      </a:r>
                    </a:p>
                    <a:p>
                      <a:r>
                        <a:rPr lang="sk-SK" sz="2400" b="1" dirty="0">
                          <a:latin typeface="Cambria"/>
                          <a:cs typeface="Cambria"/>
                        </a:rPr>
                        <a:t>     </a:t>
                      </a:r>
                      <a:r>
                        <a:rPr lang="sk-SK" sz="2400" b="1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r+h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rgbClr val="BCE8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[r] </a:t>
                      </a:r>
                      <a:r>
                        <a:rPr lang="cs-CZ" sz="24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upture</a:t>
                      </a:r>
                      <a:endParaRPr lang="cs-CZ" sz="24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[r]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rgbClr val="BCE8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dirty="0" err="1">
                          <a:latin typeface="Cambria"/>
                          <a:cs typeface="Cambria"/>
                        </a:rPr>
                        <a:t>vertebra</a:t>
                      </a:r>
                      <a:r>
                        <a:rPr lang="sk-SK" sz="2400" dirty="0">
                          <a:latin typeface="Cambria"/>
                          <a:cs typeface="Cambria"/>
                        </a:rPr>
                        <a:t>, </a:t>
                      </a:r>
                      <a:r>
                        <a:rPr lang="sk-SK" sz="2400" dirty="0" err="1">
                          <a:latin typeface="Cambria"/>
                          <a:cs typeface="Cambria"/>
                        </a:rPr>
                        <a:t>ruptura</a:t>
                      </a:r>
                      <a:endParaRPr lang="sk-SK" sz="2400" dirty="0">
                        <a:latin typeface="Cambria"/>
                        <a:cs typeface="Cambria"/>
                      </a:endParaRPr>
                    </a:p>
                    <a:p>
                      <a:r>
                        <a:rPr lang="sk-SK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rheuma</a:t>
                      </a:r>
                      <a:r>
                        <a:rPr lang="sk-SK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, </a:t>
                      </a:r>
                      <a:r>
                        <a:rPr lang="sk-SK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rhinitis</a:t>
                      </a:r>
                      <a:r>
                        <a:rPr lang="sk-SK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T="45737" marB="45737">
                    <a:solidFill>
                      <a:srgbClr val="BCE8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46805"/>
              </p:ext>
            </p:extLst>
          </p:nvPr>
        </p:nvGraphicFramePr>
        <p:xfrm>
          <a:off x="179512" y="1484784"/>
          <a:ext cx="8839199" cy="1646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119">
                <a:tc>
                  <a:txBody>
                    <a:bodyPr/>
                    <a:lstStyle/>
                    <a:p>
                      <a:r>
                        <a:rPr lang="sk-SK" sz="2400" dirty="0" err="1">
                          <a:latin typeface="Cambria"/>
                          <a:cs typeface="Cambria"/>
                        </a:rPr>
                        <a:t>Consonant</a:t>
                      </a:r>
                      <a:r>
                        <a:rPr lang="sk-SK" sz="2400" dirty="0">
                          <a:latin typeface="Cambria"/>
                          <a:cs typeface="Cambria"/>
                        </a:rPr>
                        <a:t>/</a:t>
                      </a:r>
                      <a:r>
                        <a:rPr lang="sk-SK" sz="2400" dirty="0" err="1">
                          <a:latin typeface="Cambria"/>
                          <a:cs typeface="Cambria"/>
                        </a:rPr>
                        <a:t>group</a:t>
                      </a:r>
                      <a:r>
                        <a:rPr lang="sk-SK" sz="2400" baseline="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2400" baseline="0" dirty="0" err="1">
                          <a:latin typeface="Cambria"/>
                          <a:cs typeface="Cambria"/>
                        </a:rPr>
                        <a:t>of</a:t>
                      </a:r>
                      <a:r>
                        <a:rPr lang="sk-SK" sz="2400" baseline="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lang="sk-SK" sz="2400" baseline="0" dirty="0" err="1">
                          <a:latin typeface="Cambria"/>
                          <a:cs typeface="Cambria"/>
                        </a:rPr>
                        <a:t>consonants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sk-SK" sz="2200" dirty="0" err="1">
                          <a:latin typeface="Cambria"/>
                          <a:cs typeface="Cambria"/>
                        </a:rPr>
                        <a:t>Pronunciation</a:t>
                      </a:r>
                      <a:endParaRPr lang="en-US" sz="2200" dirty="0">
                        <a:latin typeface="Cambria"/>
                        <a:cs typeface="Cambria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sk-SK" sz="2400" dirty="0" err="1">
                          <a:latin typeface="Cambria"/>
                          <a:cs typeface="Cambria"/>
                        </a:rPr>
                        <a:t>Example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19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3: g </a:t>
                      </a:r>
                    </a:p>
                    <a:p>
                      <a:r>
                        <a:rPr lang="cs-CZ" sz="2400" b="1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    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gu</a:t>
                      </a:r>
                      <a:r>
                        <a:rPr lang="cs-CZ" sz="2400" b="1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+ 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vowel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T="45729" marB="45729">
                    <a:solidFill>
                      <a:srgbClr val="E9F7F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[g] </a:t>
                      </a:r>
                      <a:r>
                        <a:rPr lang="cs-CZ" sz="24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g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round</a:t>
                      </a:r>
                      <a:endParaRPr lang="cs-CZ" sz="2400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  <a:p>
                      <a:pPr algn="l"/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[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gv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] </a:t>
                      </a:r>
                    </a:p>
                  </a:txBody>
                  <a:tcPr marT="45729" marB="45729">
                    <a:solidFill>
                      <a:srgbClr val="E9F7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gramma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, gastritis</a:t>
                      </a:r>
                    </a:p>
                    <a:p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lingua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, 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sanguis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</a:t>
                      </a:r>
                    </a:p>
                  </a:txBody>
                  <a:tcPr marT="45729" marB="45729">
                    <a:solidFill>
                      <a:srgbClr val="E9F7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89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Consonants</a:t>
            </a:r>
            <a:r>
              <a:rPr lang="cs-CZ" dirty="0"/>
              <a:t> III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87" y="1527175"/>
            <a:ext cx="825891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902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aloud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92628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cs-CZ" sz="4200" dirty="0">
                <a:latin typeface="Palatino Linotype" panose="02040502050505030304" pitchFamily="18" charset="0"/>
              </a:rPr>
              <a:t>lingua,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unguis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diameter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obliqua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liquor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cerebrospinalis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lobus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quadratus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hepatis</a:t>
            </a:r>
            <a:endParaRPr lang="cs-CZ" altLang="cs-CZ" sz="4200" dirty="0">
              <a:latin typeface="Palatino Linotype" panose="02040502050505030304" pitchFamily="18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altLang="cs-CZ" sz="4200" dirty="0">
                <a:latin typeface="Palatino Linotype" panose="02040502050505030304" pitchFamily="18" charset="0"/>
              </a:rPr>
              <a:t>os nasale, medulla ossium, dorsum, ossa cranii</a:t>
            </a:r>
            <a:r>
              <a:rPr lang="cs-CZ" altLang="cs-CZ" sz="4200" dirty="0">
                <a:latin typeface="Palatino Linotype" panose="02040502050505030304" pitchFamily="18" charset="0"/>
              </a:rPr>
              <a:t>, intestinum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crassum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junctura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fibrosa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membrana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interossea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antebrachii</a:t>
            </a:r>
            <a:r>
              <a:rPr lang="cs-CZ" altLang="cs-CZ" sz="4200" dirty="0">
                <a:latin typeface="Palatino Linotype" panose="02040502050505030304" pitchFamily="18" charset="0"/>
              </a:rPr>
              <a:t>, musculus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masseter</a:t>
            </a:r>
            <a:r>
              <a:rPr lang="cs-CZ" altLang="cs-CZ" sz="4200" dirty="0">
                <a:latin typeface="Palatino Linotype" panose="02040502050505030304" pitchFamily="18" charset="0"/>
              </a:rPr>
              <a:t>, musculus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risorius</a:t>
            </a:r>
            <a:endParaRPr lang="cs-CZ" altLang="cs-CZ" sz="4200" dirty="0">
              <a:latin typeface="Palatino Linotype" panose="02040502050505030304" pitchFamily="18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cs-CZ" sz="4200" dirty="0">
                <a:latin typeface="Palatino Linotype" panose="02040502050505030304" pitchFamily="18" charset="0"/>
              </a:rPr>
              <a:t> aorta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descendens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arteria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comitans</a:t>
            </a:r>
            <a:r>
              <a:rPr lang="cs-CZ" altLang="cs-CZ" sz="4200" dirty="0">
                <a:latin typeface="Palatino Linotype" panose="02040502050505030304" pitchFamily="18" charset="0"/>
              </a:rPr>
              <a:t> nervi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ischiadici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articulatio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sacrococcygea</a:t>
            </a:r>
            <a:r>
              <a:rPr lang="cs-CZ" altLang="cs-CZ" sz="4200" dirty="0">
                <a:latin typeface="Palatino Linotype" panose="02040502050505030304" pitchFamily="18" charset="0"/>
              </a:rPr>
              <a:t>, intestinum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caecum</a:t>
            </a:r>
            <a:r>
              <a:rPr lang="cs-CZ" altLang="cs-CZ" sz="4200" dirty="0">
                <a:latin typeface="Palatino Linotype" panose="02040502050505030304" pitchFamily="18" charset="0"/>
              </a:rPr>
              <a:t>, tunica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mucosa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vesicae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urinariae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fossa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sacci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lacrimalis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pectus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occiput</a:t>
            </a:r>
            <a:endParaRPr lang="cs-CZ" altLang="cs-CZ" sz="4200" dirty="0">
              <a:latin typeface="Palatino Linotype" panose="02040502050505030304" pitchFamily="18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cs-CZ" sz="4200" dirty="0" err="1">
                <a:latin typeface="Palatino Linotype" panose="02040502050505030304" pitchFamily="18" charset="0"/>
              </a:rPr>
              <a:t>phalanx</a:t>
            </a:r>
            <a:r>
              <a:rPr lang="cs-CZ" altLang="cs-CZ" sz="4200" dirty="0">
                <a:latin typeface="Palatino Linotype" panose="02040502050505030304" pitchFamily="18" charset="0"/>
              </a:rPr>
              <a:t> media,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diaphragma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diaphysis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encephalon</a:t>
            </a:r>
            <a:r>
              <a:rPr lang="cs-CZ" altLang="cs-CZ" sz="4200" dirty="0">
                <a:latin typeface="Palatino Linotype" panose="02040502050505030304" pitchFamily="18" charset="0"/>
              </a:rPr>
              <a:t>, os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sphenoidale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hemispherium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kyphosis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sphincter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nephros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symphysis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pubica</a:t>
            </a:r>
            <a:endParaRPr lang="cs-CZ" altLang="cs-CZ" sz="4200" dirty="0">
              <a:latin typeface="Palatino Linotype" panose="02040502050505030304" pitchFamily="18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cs-CZ" sz="4200" dirty="0" err="1">
                <a:latin typeface="Palatino Linotype" panose="02040502050505030304" pitchFamily="18" charset="0"/>
              </a:rPr>
              <a:t>antebrachium</a:t>
            </a:r>
            <a:r>
              <a:rPr lang="cs-CZ" altLang="cs-CZ" sz="4200" dirty="0">
                <a:latin typeface="Palatino Linotype" panose="02040502050505030304" pitchFamily="18" charset="0"/>
              </a:rPr>
              <a:t>, facies, atrium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cordis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dextrum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brachium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sinistrum</a:t>
            </a:r>
            <a:r>
              <a:rPr lang="cs-CZ" altLang="cs-CZ" sz="4200" dirty="0">
                <a:latin typeface="Palatino Linotype" panose="02040502050505030304" pitchFamily="18" charset="0"/>
              </a:rPr>
              <a:t>, endometrium,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frenulum</a:t>
            </a:r>
            <a:r>
              <a:rPr lang="cs-CZ" altLang="cs-CZ" sz="4200" dirty="0">
                <a:latin typeface="Palatino Linotype" panose="02040502050505030304" pitchFamily="18" charset="0"/>
              </a:rPr>
              <a:t> labii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inferioris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impressio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cardiaca</a:t>
            </a:r>
            <a:r>
              <a:rPr lang="cs-CZ" altLang="cs-CZ" sz="4200" dirty="0">
                <a:latin typeface="Palatino Linotype" panose="02040502050505030304" pitchFamily="18" charset="0"/>
              </a:rPr>
              <a:t>, os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hyoideum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promontorium</a:t>
            </a:r>
            <a:endParaRPr lang="cs-CZ" altLang="cs-CZ" sz="4200" dirty="0">
              <a:latin typeface="Palatino Linotype" panose="02040502050505030304" pitchFamily="18" charset="0"/>
            </a:endParaRPr>
          </a:p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altLang="cs-CZ" sz="4200" dirty="0" err="1">
                <a:latin typeface="Palatino Linotype" panose="02040502050505030304" pitchFamily="18" charset="0"/>
              </a:rPr>
              <a:t>tonsillae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palatinae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areae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gastricae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arteria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nutricia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ulnae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cartilago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tubae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auditivae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meatus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nasopharyngeus</a:t>
            </a:r>
            <a:r>
              <a:rPr lang="cs-CZ" altLang="cs-CZ" sz="4200" dirty="0">
                <a:latin typeface="Palatino Linotype" panose="02040502050505030304" pitchFamily="18" charset="0"/>
              </a:rPr>
              <a:t>, 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membrana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vitrea</a:t>
            </a:r>
            <a:r>
              <a:rPr lang="cs-CZ" altLang="cs-CZ" sz="4200" dirty="0">
                <a:latin typeface="Palatino Linotype" panose="02040502050505030304" pitchFamily="18" charset="0"/>
              </a:rPr>
              <a:t>, musculus tensor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fasciae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latae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plicae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palatinae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transversae</a:t>
            </a:r>
            <a:r>
              <a:rPr lang="cs-CZ" altLang="cs-CZ" sz="4200" dirty="0">
                <a:latin typeface="Palatino Linotype" panose="02040502050505030304" pitchFamily="18" charset="0"/>
              </a:rPr>
              <a:t>,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sulcus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glutealis</a:t>
            </a:r>
            <a:r>
              <a:rPr lang="cs-CZ" altLang="cs-CZ" sz="4200" dirty="0">
                <a:latin typeface="Palatino Linotype" panose="02040502050505030304" pitchFamily="18" charset="0"/>
              </a:rPr>
              <a:t>, tunica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mucosa</a:t>
            </a:r>
            <a:r>
              <a:rPr lang="cs-CZ" altLang="cs-CZ" sz="4200" dirty="0">
                <a:latin typeface="Palatino Linotype" panose="02040502050505030304" pitchFamily="18" charset="0"/>
              </a:rPr>
              <a:t> </a:t>
            </a:r>
            <a:r>
              <a:rPr lang="cs-CZ" altLang="cs-CZ" sz="4200" dirty="0" err="1">
                <a:latin typeface="Palatino Linotype" panose="02040502050505030304" pitchFamily="18" charset="0"/>
              </a:rPr>
              <a:t>tracheae</a:t>
            </a:r>
            <a:endParaRPr lang="cs-CZ" altLang="cs-CZ" sz="42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7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Grammatical</a:t>
            </a:r>
            <a:r>
              <a:rPr lang="cs-CZ" dirty="0"/>
              <a:t> </a:t>
            </a:r>
            <a:r>
              <a:rPr lang="cs-CZ" dirty="0" err="1"/>
              <a:t>categories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765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dictionary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are </a:t>
            </a:r>
            <a:r>
              <a:rPr lang="cs-CZ" dirty="0" err="1"/>
              <a:t>presented</a:t>
            </a:r>
            <a:r>
              <a:rPr lang="cs-CZ" dirty="0"/>
              <a:t> in </a:t>
            </a:r>
            <a:r>
              <a:rPr lang="cs-CZ" dirty="0" err="1"/>
              <a:t>one</a:t>
            </a:r>
            <a:r>
              <a:rPr lang="cs-CZ" dirty="0"/>
              <a:t> single </a:t>
            </a:r>
            <a:r>
              <a:rPr lang="cs-CZ" dirty="0" err="1"/>
              <a:t>form</a:t>
            </a:r>
            <a:endParaRPr lang="cs-CZ" dirty="0"/>
          </a:p>
          <a:p>
            <a:r>
              <a:rPr lang="cs-CZ" dirty="0"/>
              <a:t>!!!Latin </a:t>
            </a:r>
            <a:r>
              <a:rPr lang="cs-CZ" dirty="0" err="1"/>
              <a:t>words</a:t>
            </a:r>
            <a:r>
              <a:rPr lang="cs-CZ" dirty="0"/>
              <a:t> are </a:t>
            </a:r>
            <a:r>
              <a:rPr lang="cs-CZ" dirty="0" err="1"/>
              <a:t>presented</a:t>
            </a:r>
            <a:r>
              <a:rPr lang="cs-CZ" dirty="0"/>
              <a:t> in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!!!</a:t>
            </a:r>
          </a:p>
          <a:p>
            <a:r>
              <a:rPr lang="cs-CZ" dirty="0" err="1"/>
              <a:t>E.g</a:t>
            </a:r>
            <a:r>
              <a:rPr lang="cs-CZ" dirty="0"/>
              <a:t>.:</a:t>
            </a:r>
          </a:p>
          <a:p>
            <a:pPr marL="0" indent="0">
              <a:buNone/>
            </a:pPr>
            <a:r>
              <a:rPr lang="cs-CZ" sz="2400" dirty="0"/>
              <a:t>	MUSCULUS,   I,   M. 	= 	MUSCLE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	   OS,	    OSSIS,	N.	=	BONE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5832140" y="2923808"/>
            <a:ext cx="1512168" cy="576064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6228184" y="3499872"/>
            <a:ext cx="720080" cy="288032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8"/>
          <p:cNvSpPr/>
          <p:nvPr/>
        </p:nvSpPr>
        <p:spPr>
          <a:xfrm>
            <a:off x="6948264" y="3645024"/>
            <a:ext cx="1944217" cy="792088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  <a:latin typeface="Cambria"/>
                <a:cs typeface="Cambria"/>
              </a:rPr>
              <a:t>English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  <a:latin typeface="Cambria"/>
                <a:cs typeface="Cambria"/>
              </a:rPr>
              <a:t>translation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286056" y="2924964"/>
            <a:ext cx="1944216" cy="576064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3314358" y="2926120"/>
            <a:ext cx="488444" cy="576064"/>
          </a:xfrm>
          <a:prstGeom prst="roundRect">
            <a:avLst/>
          </a:prstGeom>
          <a:noFill/>
          <a:ln w="127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3851920" y="2924964"/>
            <a:ext cx="488444" cy="576064"/>
          </a:xfrm>
          <a:prstGeom prst="round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ounded Rectangle 8"/>
          <p:cNvSpPr/>
          <p:nvPr/>
        </p:nvSpPr>
        <p:spPr>
          <a:xfrm>
            <a:off x="2510759" y="3792390"/>
            <a:ext cx="1810957" cy="1155700"/>
          </a:xfrm>
          <a:prstGeom prst="roundRect">
            <a:avLst/>
          </a:prstGeom>
          <a:noFill/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6"/>
                </a:solidFill>
                <a:latin typeface="Cambria"/>
                <a:cs typeface="Cambria"/>
              </a:rPr>
              <a:t>Genitive ending/or even full Genitive form</a:t>
            </a:r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1187624" y="3502184"/>
            <a:ext cx="504056" cy="28572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8"/>
          <p:cNvSpPr/>
          <p:nvPr/>
        </p:nvSpPr>
        <p:spPr>
          <a:xfrm>
            <a:off x="160351" y="3814486"/>
            <a:ext cx="2251410" cy="1155700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/>
                <a:cs typeface="Cambria"/>
              </a:rPr>
              <a:t>Main form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/>
                <a:cs typeface="Cambria"/>
              </a:rPr>
              <a:t>(full nominative)</a:t>
            </a:r>
          </a:p>
        </p:txBody>
      </p:sp>
      <p:sp>
        <p:nvSpPr>
          <p:cNvPr id="16" name="Rounded Rectangle 8"/>
          <p:cNvSpPr/>
          <p:nvPr/>
        </p:nvSpPr>
        <p:spPr>
          <a:xfrm>
            <a:off x="4370080" y="3892292"/>
            <a:ext cx="1786096" cy="946924"/>
          </a:xfrm>
          <a:prstGeom prst="roundRect">
            <a:avLst/>
          </a:prstGeom>
          <a:noFill/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Cambria"/>
                <a:cs typeface="Cambria"/>
              </a:rPr>
              <a:t>Gender </a:t>
            </a:r>
            <a:r>
              <a:rPr lang="cs-CZ" sz="2000" dirty="0" err="1">
                <a:solidFill>
                  <a:schemeClr val="accent1">
                    <a:lumMod val="75000"/>
                  </a:schemeClr>
                </a:solidFill>
                <a:latin typeface="Cambria"/>
                <a:cs typeface="Cambria"/>
              </a:rPr>
              <a:t>abbreviation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cxnSp>
        <p:nvCxnSpPr>
          <p:cNvPr id="17" name="Přímá spojnice 16"/>
          <p:cNvCxnSpPr/>
          <p:nvPr/>
        </p:nvCxnSpPr>
        <p:spPr>
          <a:xfrm>
            <a:off x="4283968" y="3514348"/>
            <a:ext cx="216024" cy="377944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3461254" y="3499872"/>
            <a:ext cx="108012" cy="314614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07504" y="6069170"/>
            <a:ext cx="8928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cs-CZ" b="1" dirty="0">
                <a:solidFill>
                  <a:srgbClr val="FF0000"/>
                </a:solidFill>
                <a:latin typeface="Cambria" pitchFamily="18" charset="0"/>
              </a:rPr>
              <a:t>!CAUTION! </a:t>
            </a:r>
            <a:r>
              <a:rPr lang="en-GB" altLang="cs-CZ" b="1" dirty="0">
                <a:solidFill>
                  <a:srgbClr val="FF0000"/>
                </a:solidFill>
                <a:latin typeface="Cambria" pitchFamily="18" charset="0"/>
              </a:rPr>
              <a:t>ALL THREE FORMS are EQUALLY important for the future ability to use the noun in the context.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3938218" y="5139418"/>
            <a:ext cx="488444" cy="576064"/>
          </a:xfrm>
          <a:prstGeom prst="roundRect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 flipH="1">
            <a:off x="4283968" y="4822990"/>
            <a:ext cx="396044" cy="317976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aoblený obdélník 26"/>
          <p:cNvSpPr/>
          <p:nvPr/>
        </p:nvSpPr>
        <p:spPr>
          <a:xfrm>
            <a:off x="2442611" y="5140966"/>
            <a:ext cx="1197145" cy="576064"/>
          </a:xfrm>
          <a:prstGeom prst="roundRect">
            <a:avLst/>
          </a:prstGeom>
          <a:noFill/>
          <a:ln w="127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nice 27"/>
          <p:cNvCxnSpPr/>
          <p:nvPr/>
        </p:nvCxnSpPr>
        <p:spPr>
          <a:xfrm>
            <a:off x="3314358" y="4928730"/>
            <a:ext cx="0" cy="212236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aoblený obdélník 29"/>
          <p:cNvSpPr/>
          <p:nvPr/>
        </p:nvSpPr>
        <p:spPr>
          <a:xfrm>
            <a:off x="1396577" y="5140966"/>
            <a:ext cx="799159" cy="576064"/>
          </a:xfrm>
          <a:prstGeom prst="round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30"/>
          <p:cNvCxnSpPr/>
          <p:nvPr/>
        </p:nvCxnSpPr>
        <p:spPr>
          <a:xfrm>
            <a:off x="1187624" y="4981978"/>
            <a:ext cx="404428" cy="15744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Šipka dolů 36"/>
          <p:cNvSpPr/>
          <p:nvPr/>
        </p:nvSpPr>
        <p:spPr>
          <a:xfrm>
            <a:off x="3230272" y="4928730"/>
            <a:ext cx="185965" cy="212236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13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40460" y="1340768"/>
            <a:ext cx="8856984" cy="540060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4F81BD"/>
              </a:buClr>
              <a:defRPr/>
            </a:pPr>
            <a:r>
              <a:rPr lang="cs-CZ" sz="2400" dirty="0">
                <a:solidFill>
                  <a:prstClr val="black"/>
                </a:solidFill>
                <a:latin typeface="Cambria"/>
                <a:cs typeface="Cambria"/>
              </a:rPr>
              <a:t>ENGLISH has 3 </a:t>
            </a:r>
            <a:r>
              <a:rPr lang="cs-CZ" sz="2400" dirty="0" err="1">
                <a:solidFill>
                  <a:prstClr val="black"/>
                </a:solidFill>
                <a:latin typeface="Cambria"/>
                <a:cs typeface="Cambria"/>
              </a:rPr>
              <a:t>genders</a:t>
            </a:r>
            <a:r>
              <a:rPr lang="cs-CZ" sz="2400" dirty="0">
                <a:solidFill>
                  <a:prstClr val="black"/>
                </a:solidFill>
                <a:latin typeface="Cambria"/>
                <a:cs typeface="Cambria"/>
              </a:rPr>
              <a:t>:</a:t>
            </a:r>
          </a:p>
          <a:p>
            <a:pPr lvl="1">
              <a:buClr>
                <a:srgbClr val="C0504D"/>
              </a:buClr>
              <a:defRPr/>
            </a:pP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HE –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refers</a:t>
            </a: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 to male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humans</a:t>
            </a: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 and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animals</a:t>
            </a:r>
            <a:endParaRPr lang="cs-CZ" sz="2000" dirty="0">
              <a:solidFill>
                <a:srgbClr val="1F497D"/>
              </a:solidFill>
              <a:latin typeface="Cambria"/>
              <a:cs typeface="Cambria"/>
            </a:endParaRPr>
          </a:p>
          <a:p>
            <a:pPr lvl="1">
              <a:buClr>
                <a:srgbClr val="C0504D"/>
              </a:buClr>
              <a:defRPr/>
            </a:pP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SHE –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refers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to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female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humans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and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animals</a:t>
            </a:r>
            <a:endParaRPr lang="cs-CZ" sz="2000" dirty="0">
              <a:solidFill>
                <a:srgbClr val="C00000"/>
              </a:solidFill>
              <a:latin typeface="Cambria"/>
              <a:cs typeface="Cambria"/>
            </a:endParaRPr>
          </a:p>
          <a:p>
            <a:pPr lvl="1">
              <a:buClr>
                <a:srgbClr val="C0504D"/>
              </a:buClr>
              <a:defRPr/>
            </a:pPr>
            <a:r>
              <a:rPr lang="cs-CZ" sz="2000" dirty="0">
                <a:solidFill>
                  <a:srgbClr val="9BBB59">
                    <a:lumMod val="75000"/>
                  </a:srgbClr>
                </a:solidFill>
                <a:latin typeface="Cambria"/>
                <a:cs typeface="Cambria"/>
              </a:rPr>
              <a:t>IT – </a:t>
            </a:r>
            <a:r>
              <a:rPr lang="cs-CZ" sz="2000" dirty="0" err="1">
                <a:solidFill>
                  <a:srgbClr val="9BBB59">
                    <a:lumMod val="75000"/>
                  </a:srgbClr>
                </a:solidFill>
                <a:latin typeface="Cambria"/>
                <a:cs typeface="Cambria"/>
              </a:rPr>
              <a:t>inanimate</a:t>
            </a:r>
            <a:r>
              <a:rPr lang="cs-CZ" sz="2000" dirty="0">
                <a:solidFill>
                  <a:srgbClr val="9BBB59">
                    <a:lumMod val="75000"/>
                  </a:srgb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rgbClr val="9BBB59">
                    <a:lumMod val="75000"/>
                  </a:srgbClr>
                </a:solidFill>
                <a:latin typeface="Cambria"/>
                <a:cs typeface="Cambria"/>
              </a:rPr>
              <a:t>objects</a:t>
            </a:r>
            <a:r>
              <a:rPr lang="cs-CZ" sz="2000" dirty="0">
                <a:solidFill>
                  <a:srgbClr val="9BBB59">
                    <a:lumMod val="75000"/>
                  </a:srgb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rgbClr val="9BBB59">
                    <a:lumMod val="75000"/>
                  </a:srgbClr>
                </a:solidFill>
                <a:latin typeface="Cambria"/>
                <a:cs typeface="Cambria"/>
              </a:rPr>
              <a:t>or</a:t>
            </a:r>
            <a:r>
              <a:rPr lang="cs-CZ" sz="2000" dirty="0">
                <a:solidFill>
                  <a:srgbClr val="9BBB59">
                    <a:lumMod val="75000"/>
                  </a:srgb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rgbClr val="9BBB59">
                    <a:lumMod val="75000"/>
                  </a:srgbClr>
                </a:solidFill>
                <a:latin typeface="Cambria"/>
                <a:cs typeface="Cambria"/>
              </a:rPr>
              <a:t>animals</a:t>
            </a:r>
            <a:endParaRPr lang="cs-CZ" sz="2000" dirty="0">
              <a:solidFill>
                <a:srgbClr val="9BBB59">
                  <a:lumMod val="75000"/>
                </a:srgbClr>
              </a:solidFill>
              <a:latin typeface="Cambria"/>
              <a:cs typeface="Cambria"/>
            </a:endParaRPr>
          </a:p>
          <a:p>
            <a:pPr lvl="0">
              <a:buClr>
                <a:srgbClr val="4F81BD"/>
              </a:buClr>
              <a:defRPr/>
            </a:pPr>
            <a:r>
              <a:rPr lang="en-US" sz="2400" dirty="0">
                <a:solidFill>
                  <a:prstClr val="black"/>
                </a:solidFill>
                <a:latin typeface="Cambria"/>
                <a:cs typeface="Cambria"/>
              </a:rPr>
              <a:t>LATIN has 3 genders</a:t>
            </a:r>
            <a:r>
              <a:rPr lang="cs-CZ" sz="2400" dirty="0">
                <a:solidFill>
                  <a:prstClr val="black"/>
                </a:solidFill>
                <a:latin typeface="Cambria"/>
                <a:cs typeface="Cambria"/>
              </a:rPr>
              <a:t>:</a:t>
            </a:r>
          </a:p>
          <a:p>
            <a:pPr lvl="1">
              <a:buClr>
                <a:srgbClr val="C0504D"/>
              </a:buClr>
              <a:defRPr/>
            </a:pP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not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only</a:t>
            </a: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humans</a:t>
            </a: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 and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animals</a:t>
            </a: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, but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also</a:t>
            </a: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other</a:t>
            </a: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objects</a:t>
            </a: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 are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thought</a:t>
            </a: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of</a:t>
            </a: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 as </a:t>
            </a:r>
            <a:r>
              <a:rPr lang="cs-CZ" sz="2000" dirty="0" err="1">
                <a:solidFill>
                  <a:srgbClr val="1F497D"/>
                </a:solidFill>
                <a:latin typeface="Cambria"/>
                <a:cs typeface="Cambria"/>
              </a:rPr>
              <a:t>being</a:t>
            </a:r>
            <a:r>
              <a:rPr lang="cs-CZ" sz="2000" dirty="0">
                <a:solidFill>
                  <a:srgbClr val="1F497D"/>
                </a:solidFill>
                <a:latin typeface="Cambria"/>
                <a:cs typeface="Cambria"/>
              </a:rPr>
              <a:t>:</a:t>
            </a:r>
          </a:p>
          <a:p>
            <a:pPr lvl="2">
              <a:buClr>
                <a:srgbClr val="9BBB59"/>
              </a:buClr>
              <a:defRPr/>
            </a:pPr>
            <a:r>
              <a:rPr lang="cs-CZ" sz="1900" dirty="0" err="1">
                <a:solidFill>
                  <a:srgbClr val="4F81BD">
                    <a:lumMod val="50000"/>
                  </a:srgbClr>
                </a:solidFill>
                <a:latin typeface="Cambria"/>
                <a:cs typeface="Cambria"/>
              </a:rPr>
              <a:t>masculine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  <a:latin typeface="Cambria"/>
                <a:cs typeface="Cambria"/>
              </a:rPr>
              <a:t> -&gt; </a:t>
            </a:r>
            <a:r>
              <a:rPr lang="cs-CZ" sz="1900" dirty="0" err="1">
                <a:solidFill>
                  <a:srgbClr val="4F81BD">
                    <a:lumMod val="50000"/>
                  </a:srgbClr>
                </a:solidFill>
                <a:latin typeface="Cambria"/>
                <a:cs typeface="Cambria"/>
              </a:rPr>
              <a:t>discipulus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  <a:latin typeface="Cambria"/>
                <a:cs typeface="Cambria"/>
              </a:rPr>
              <a:t> (he-student), musculus (</a:t>
            </a:r>
            <a:r>
              <a:rPr lang="cs-CZ" sz="1900" dirty="0" err="1">
                <a:solidFill>
                  <a:srgbClr val="4F81BD">
                    <a:lumMod val="50000"/>
                  </a:srgbClr>
                </a:solidFill>
                <a:latin typeface="Cambria"/>
                <a:cs typeface="Cambria"/>
              </a:rPr>
              <a:t>muscle</a:t>
            </a:r>
            <a:r>
              <a:rPr lang="cs-CZ" sz="1900" dirty="0">
                <a:solidFill>
                  <a:srgbClr val="4F81BD">
                    <a:lumMod val="50000"/>
                  </a:srgbClr>
                </a:solidFill>
                <a:latin typeface="Cambria"/>
                <a:cs typeface="Cambria"/>
              </a:rPr>
              <a:t>)</a:t>
            </a:r>
          </a:p>
          <a:p>
            <a:pPr lvl="2">
              <a:buClr>
                <a:srgbClr val="9BBB59"/>
              </a:buClr>
              <a:defRPr/>
            </a:pP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feminine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	-&gt; 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discipula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 (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she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-student), 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vena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 (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vein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)</a:t>
            </a:r>
            <a:endParaRPr lang="cs-CZ" sz="1900" dirty="0">
              <a:solidFill>
                <a:prstClr val="black"/>
              </a:solidFill>
              <a:latin typeface="Cambria"/>
              <a:cs typeface="Cambria"/>
            </a:endParaRPr>
          </a:p>
          <a:p>
            <a:pPr lvl="2">
              <a:buClr>
                <a:srgbClr val="9BBB59"/>
              </a:buClr>
              <a:defRPr/>
            </a:pPr>
            <a:r>
              <a:rPr lang="cs-CZ" sz="1900" dirty="0" err="1">
                <a:solidFill>
                  <a:srgbClr val="9BBB59">
                    <a:lumMod val="75000"/>
                  </a:srgbClr>
                </a:solidFill>
                <a:latin typeface="Cambria"/>
                <a:cs typeface="Cambria"/>
              </a:rPr>
              <a:t>neutral</a:t>
            </a:r>
            <a:r>
              <a:rPr lang="cs-CZ" sz="1900" dirty="0">
                <a:solidFill>
                  <a:srgbClr val="9BBB59">
                    <a:lumMod val="75000"/>
                  </a:srgbClr>
                </a:solidFill>
                <a:latin typeface="Cambria"/>
                <a:cs typeface="Cambria"/>
              </a:rPr>
              <a:t>	-&gt; corpus (body)</a:t>
            </a:r>
            <a:r>
              <a:rPr lang="en-US" sz="1900" dirty="0">
                <a:solidFill>
                  <a:srgbClr val="9BBB59">
                    <a:lumMod val="75000"/>
                  </a:srgbClr>
                </a:solidFill>
                <a:latin typeface="Cambria"/>
                <a:cs typeface="Cambria"/>
              </a:rPr>
              <a:t> </a:t>
            </a:r>
            <a:r>
              <a:rPr lang="en-US" sz="190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THERE IS NOTHING, WHICH COULD INDICATE THE GENDER TO YOU</a:t>
            </a:r>
          </a:p>
          <a:p>
            <a:pPr marL="0" indent="0">
              <a:buNone/>
            </a:pPr>
            <a:r>
              <a:rPr lang="cs-CZ" dirty="0"/>
              <a:t>		YOU HAVE TO LEARN IT BY HEART</a:t>
            </a:r>
          </a:p>
          <a:p>
            <a:pPr marL="0" indent="0">
              <a:buNone/>
            </a:pPr>
            <a:r>
              <a:rPr lang="en-US" sz="2800" dirty="0">
                <a:latin typeface="Cambria"/>
                <a:cs typeface="Cambria"/>
              </a:rPr>
              <a:t>In Latin,</a:t>
            </a:r>
            <a:r>
              <a:rPr lang="en-US" sz="2800" b="1" dirty="0">
                <a:latin typeface="Cambria"/>
                <a:cs typeface="Cambria"/>
              </a:rPr>
              <a:t> adjectives change</a:t>
            </a:r>
            <a:r>
              <a:rPr lang="en-US" sz="2800" dirty="0">
                <a:latin typeface="Cambria"/>
                <a:cs typeface="Cambria"/>
              </a:rPr>
              <a:t> their form </a:t>
            </a:r>
            <a:r>
              <a:rPr lang="en-US" sz="2800" b="1" dirty="0">
                <a:latin typeface="Cambria"/>
                <a:cs typeface="Cambria"/>
              </a:rPr>
              <a:t>depending on the noun </a:t>
            </a:r>
            <a:r>
              <a:rPr lang="en-US" sz="2800" dirty="0">
                <a:latin typeface="Cambria"/>
                <a:cs typeface="Cambria"/>
              </a:rPr>
              <a:t>to which they refer</a:t>
            </a:r>
            <a:endParaRPr lang="cs-CZ" sz="2800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cs-CZ" sz="2800" dirty="0">
                <a:latin typeface="Cambria"/>
              </a:rPr>
              <a:t>		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knowing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en-GB" sz="2800" dirty="0"/>
              <a:t>’</a:t>
            </a:r>
            <a:r>
              <a:rPr lang="cs-CZ" dirty="0"/>
              <a:t>s gender </a:t>
            </a:r>
            <a:r>
              <a:rPr lang="cs-CZ" dirty="0" err="1"/>
              <a:t>you</a:t>
            </a:r>
            <a:r>
              <a:rPr lang="cs-CZ" dirty="0"/>
              <a:t> CANNOT </a:t>
            </a:r>
            <a:r>
              <a:rPr lang="cs-CZ" dirty="0" err="1"/>
              <a:t>attach</a:t>
            </a:r>
            <a:r>
              <a:rPr lang="cs-CZ" dirty="0"/>
              <a:t> a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 to </a:t>
            </a:r>
            <a:r>
              <a:rPr lang="cs-CZ" dirty="0" err="1"/>
              <a:t>it</a:t>
            </a:r>
            <a:r>
              <a:rPr lang="cs-CZ" dirty="0"/>
              <a:t>.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539552" y="4653136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Šipka doprava 3"/>
          <p:cNvSpPr/>
          <p:nvPr/>
        </p:nvSpPr>
        <p:spPr>
          <a:xfrm>
            <a:off x="539552" y="5756702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101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Genitive </a:t>
            </a:r>
            <a:r>
              <a:rPr lang="cs-CZ" dirty="0" err="1"/>
              <a:t>ending</a:t>
            </a:r>
            <a:r>
              <a:rPr lang="cs-CZ" dirty="0"/>
              <a:t> =&gt; </a:t>
            </a:r>
            <a:r>
              <a:rPr lang="cs-CZ" dirty="0" err="1"/>
              <a:t>Declension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550024"/>
          </a:xfrm>
        </p:spPr>
        <p:txBody>
          <a:bodyPr>
            <a:normAutofit/>
          </a:bodyPr>
          <a:lstStyle/>
          <a:p>
            <a:r>
              <a:rPr lang="cs-CZ" dirty="0" err="1"/>
              <a:t>Declensions</a:t>
            </a:r>
            <a:r>
              <a:rPr lang="cs-CZ" dirty="0"/>
              <a:t> are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adjectives</a:t>
            </a:r>
            <a:r>
              <a:rPr lang="cs-CZ" dirty="0"/>
              <a:t>)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suffixes</a:t>
            </a:r>
            <a:r>
              <a:rPr lang="cs-CZ" dirty="0"/>
              <a:t> (=</a:t>
            </a:r>
            <a:r>
              <a:rPr lang="cs-CZ" dirty="0" err="1"/>
              <a:t>endings</a:t>
            </a:r>
            <a:r>
              <a:rPr lang="cs-CZ" dirty="0"/>
              <a:t>)</a:t>
            </a:r>
          </a:p>
          <a:p>
            <a:r>
              <a:rPr lang="cs-CZ" dirty="0" err="1"/>
              <a:t>There</a:t>
            </a:r>
            <a:r>
              <a:rPr lang="cs-CZ" dirty="0"/>
              <a:t> are 5 </a:t>
            </a:r>
            <a:r>
              <a:rPr lang="cs-CZ" dirty="0" err="1"/>
              <a:t>declensions</a:t>
            </a:r>
            <a:r>
              <a:rPr lang="cs-CZ" dirty="0"/>
              <a:t> in Latin</a:t>
            </a:r>
          </a:p>
          <a:p>
            <a:r>
              <a:rPr lang="cs-CZ" dirty="0">
                <a:solidFill>
                  <a:srgbClr val="C00000"/>
                </a:solidFill>
              </a:rPr>
              <a:t>Genitive </a:t>
            </a:r>
            <a:r>
              <a:rPr lang="cs-CZ" dirty="0" err="1">
                <a:solidFill>
                  <a:srgbClr val="C00000"/>
                </a:solidFill>
              </a:rPr>
              <a:t>ending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is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the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only</a:t>
            </a:r>
            <a:r>
              <a:rPr lang="cs-CZ" dirty="0">
                <a:solidFill>
                  <a:srgbClr val="C00000"/>
                </a:solidFill>
              </a:rPr>
              <a:t> part </a:t>
            </a:r>
            <a:r>
              <a:rPr lang="cs-CZ" dirty="0" err="1">
                <a:solidFill>
                  <a:srgbClr val="C00000"/>
                </a:solidFill>
              </a:rPr>
              <a:t>of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the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word</a:t>
            </a:r>
            <a:r>
              <a:rPr lang="cs-CZ" dirty="0">
                <a:solidFill>
                  <a:srgbClr val="C00000"/>
                </a:solidFill>
              </a:rPr>
              <a:t>, </a:t>
            </a:r>
            <a:r>
              <a:rPr lang="cs-CZ" dirty="0" err="1">
                <a:solidFill>
                  <a:srgbClr val="C00000"/>
                </a:solidFill>
              </a:rPr>
              <a:t>which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will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indicate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you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its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declension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3056"/>
            <a:ext cx="8504238" cy="252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219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ea typeface="+mj-ea"/>
                <a:cs typeface="Cambria"/>
              </a:rPr>
              <a:t>Decide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ea typeface="+mj-ea"/>
                <a:cs typeface="Cambria"/>
              </a:rPr>
              <a:t> on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/>
                <a:ea typeface="+mj-ea"/>
                <a:cs typeface="Cambria"/>
              </a:rPr>
              <a:t>the number of declension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numCol="3" rtlCol="0">
            <a:normAutofit fontScale="625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latin typeface="Cambria"/>
                <a:ea typeface="+mn-ea"/>
                <a:cs typeface="Cambria"/>
              </a:rPr>
              <a:t>0. </a:t>
            </a:r>
            <a:r>
              <a:rPr lang="en-GB" b="1" dirty="0">
                <a:latin typeface="Cambria"/>
                <a:ea typeface="+mn-ea"/>
                <a:cs typeface="Cambria"/>
              </a:rPr>
              <a:t>corpus, </a:t>
            </a:r>
            <a:r>
              <a:rPr lang="en-GB" b="1" dirty="0" err="1">
                <a:latin typeface="Cambria"/>
                <a:ea typeface="+mn-ea"/>
                <a:cs typeface="Cambria"/>
              </a:rPr>
              <a:t>oris</a:t>
            </a:r>
            <a:r>
              <a:rPr lang="en-GB" b="1" dirty="0">
                <a:latin typeface="Cambria"/>
                <a:ea typeface="+mn-ea"/>
                <a:cs typeface="Cambria"/>
              </a:rPr>
              <a:t>, n.</a:t>
            </a:r>
            <a:endParaRPr lang="en-GB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    </a:t>
            </a:r>
            <a:r>
              <a:rPr lang="es-ES_tradnl" b="1" dirty="0">
                <a:latin typeface="Cambria"/>
                <a:ea typeface="+mn-ea"/>
                <a:cs typeface="Cambria"/>
              </a:rPr>
              <a:t>cutis,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is</a:t>
            </a:r>
            <a:r>
              <a:rPr lang="es-ES_tradnl" b="1" dirty="0">
                <a:latin typeface="Cambria"/>
                <a:ea typeface="+mn-ea"/>
                <a:cs typeface="Cambria"/>
              </a:rPr>
              <a:t>, f.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1.</a:t>
            </a:r>
            <a:r>
              <a:rPr lang="es-ES_tradnl" b="1" dirty="0">
                <a:latin typeface="Cambria"/>
                <a:ea typeface="+mn-ea"/>
                <a:cs typeface="Cambria"/>
              </a:rPr>
              <a:t>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caput</a:t>
            </a:r>
            <a:r>
              <a:rPr lang="es-ES_tradnl" b="1" dirty="0">
                <a:latin typeface="Cambria"/>
                <a:ea typeface="+mn-ea"/>
                <a:cs typeface="Cambria"/>
              </a:rPr>
              <a:t>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itis</a:t>
            </a:r>
            <a:r>
              <a:rPr lang="es-ES_tradnl" b="1" dirty="0">
                <a:latin typeface="Cambria"/>
                <a:ea typeface="+mn-ea"/>
                <a:cs typeface="Cambria"/>
              </a:rPr>
              <a:t>, n.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2.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capilli</a:t>
            </a:r>
            <a:r>
              <a:rPr lang="es-ES_tradnl" b="1" dirty="0">
                <a:latin typeface="Cambria"/>
                <a:ea typeface="+mn-ea"/>
                <a:cs typeface="Cambria"/>
              </a:rPr>
              <a:t>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orum</a:t>
            </a:r>
            <a:r>
              <a:rPr lang="es-ES_tradnl" b="1" dirty="0">
                <a:latin typeface="Cambria"/>
                <a:ea typeface="+mn-ea"/>
                <a:cs typeface="Cambria"/>
              </a:rPr>
              <a:t>, m.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3. </a:t>
            </a:r>
            <a:r>
              <a:rPr lang="es-ES_tradnl" b="1" dirty="0">
                <a:latin typeface="Cambria"/>
                <a:ea typeface="+mn-ea"/>
                <a:cs typeface="Cambria"/>
              </a:rPr>
              <a:t>facies,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ei</a:t>
            </a:r>
            <a:r>
              <a:rPr lang="es-ES_tradnl" b="1" dirty="0">
                <a:latin typeface="Cambria"/>
                <a:ea typeface="+mn-ea"/>
                <a:cs typeface="Cambria"/>
              </a:rPr>
              <a:t>, f.</a:t>
            </a:r>
            <a:endParaRPr lang="es-ES_tradnl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4. </a:t>
            </a:r>
            <a:r>
              <a:rPr lang="es-ES_tradnl" b="1" dirty="0">
                <a:latin typeface="Cambria"/>
                <a:ea typeface="+mn-ea"/>
                <a:cs typeface="Cambria"/>
              </a:rPr>
              <a:t>os, oris, n.</a:t>
            </a:r>
            <a:endParaRPr lang="es-ES_tradnl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   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lingua</a:t>
            </a:r>
            <a:r>
              <a:rPr lang="es-ES_tradnl" b="1" dirty="0">
                <a:latin typeface="Cambria"/>
                <a:ea typeface="+mn-ea"/>
                <a:cs typeface="Cambria"/>
              </a:rPr>
              <a:t>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ae</a:t>
            </a:r>
            <a:r>
              <a:rPr lang="es-ES_tradnl" b="1" dirty="0">
                <a:latin typeface="Cambria"/>
                <a:ea typeface="+mn-ea"/>
                <a:cs typeface="Cambria"/>
              </a:rPr>
              <a:t>, f.</a:t>
            </a:r>
            <a:r>
              <a:rPr lang="es-ES_tradnl" dirty="0">
                <a:latin typeface="Cambria"/>
                <a:ea typeface="+mn-ea"/>
                <a:cs typeface="Cambria"/>
              </a:rPr>
              <a:t>	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5. </a:t>
            </a:r>
            <a:r>
              <a:rPr lang="es-ES_tradnl" b="1" dirty="0">
                <a:latin typeface="Cambria"/>
                <a:ea typeface="+mn-ea"/>
                <a:cs typeface="Cambria"/>
              </a:rPr>
              <a:t>mentum, i, n.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6.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axilla</a:t>
            </a:r>
            <a:r>
              <a:rPr lang="es-ES_tradnl" b="1" dirty="0">
                <a:latin typeface="Cambria"/>
                <a:ea typeface="+mn-ea"/>
                <a:cs typeface="Cambria"/>
              </a:rPr>
              <a:t>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ae</a:t>
            </a:r>
            <a:r>
              <a:rPr lang="es-ES_tradnl" b="1" dirty="0">
                <a:latin typeface="Cambria"/>
                <a:ea typeface="+mn-ea"/>
                <a:cs typeface="Cambria"/>
              </a:rPr>
              <a:t>, f.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7.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brachium</a:t>
            </a:r>
            <a:r>
              <a:rPr lang="es-ES_tradnl" b="1" dirty="0">
                <a:latin typeface="Cambria"/>
                <a:ea typeface="+mn-ea"/>
                <a:cs typeface="Cambria"/>
              </a:rPr>
              <a:t>, ii, n.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8.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cubitus</a:t>
            </a:r>
            <a:r>
              <a:rPr lang="es-ES_tradnl" b="1" dirty="0">
                <a:latin typeface="Cambria"/>
                <a:ea typeface="+mn-ea"/>
                <a:cs typeface="Cambria"/>
              </a:rPr>
              <a:t>, i, m.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9.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antebrachium</a:t>
            </a:r>
            <a:r>
              <a:rPr lang="es-ES_tradnl" b="1" dirty="0">
                <a:latin typeface="Cambria"/>
                <a:ea typeface="+mn-ea"/>
                <a:cs typeface="Cambria"/>
              </a:rPr>
              <a:t>, ii, n.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10.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carpus</a:t>
            </a:r>
            <a:r>
              <a:rPr lang="es-ES_tradnl" b="1" dirty="0">
                <a:latin typeface="Cambria"/>
                <a:ea typeface="+mn-ea"/>
                <a:cs typeface="Cambria"/>
              </a:rPr>
              <a:t>, i, m.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11.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pollex</a:t>
            </a:r>
            <a:r>
              <a:rPr lang="es-ES_tradnl" b="1" dirty="0">
                <a:latin typeface="Cambria"/>
                <a:ea typeface="+mn-ea"/>
                <a:cs typeface="Cambria"/>
              </a:rPr>
              <a:t>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icis</a:t>
            </a:r>
            <a:r>
              <a:rPr lang="es-ES_tradnl" b="1" dirty="0">
                <a:latin typeface="Cambria"/>
                <a:ea typeface="+mn-ea"/>
                <a:cs typeface="Cambria"/>
              </a:rPr>
              <a:t>, m.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s-ES_tradnl" dirty="0">
                <a:latin typeface="Cambria"/>
                <a:ea typeface="+mn-ea"/>
                <a:cs typeface="Cambria"/>
              </a:rPr>
              <a:t>12. </a:t>
            </a:r>
            <a:r>
              <a:rPr lang="es-ES_tradnl" b="1" dirty="0">
                <a:latin typeface="Cambria"/>
                <a:ea typeface="+mn-ea"/>
                <a:cs typeface="Cambria"/>
              </a:rPr>
              <a:t>palma, </a:t>
            </a:r>
            <a:r>
              <a:rPr lang="es-ES_tradnl" b="1" dirty="0" err="1">
                <a:latin typeface="Cambria"/>
                <a:ea typeface="+mn-ea"/>
                <a:cs typeface="Cambria"/>
              </a:rPr>
              <a:t>ae</a:t>
            </a:r>
            <a:r>
              <a:rPr lang="es-ES_tradnl" b="1" dirty="0">
                <a:latin typeface="Cambria"/>
                <a:ea typeface="+mn-ea"/>
                <a:cs typeface="Cambria"/>
              </a:rPr>
              <a:t>, f.</a:t>
            </a:r>
            <a:r>
              <a:rPr lang="es-ES_tradnl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nb-NO" dirty="0">
                <a:latin typeface="Cambria"/>
                <a:ea typeface="+mn-ea"/>
                <a:cs typeface="Cambria"/>
              </a:rPr>
              <a:t>13.,18. </a:t>
            </a:r>
            <a:r>
              <a:rPr lang="nb-NO" b="1" dirty="0" err="1">
                <a:latin typeface="Cambria"/>
                <a:ea typeface="+mn-ea"/>
                <a:cs typeface="Cambria"/>
              </a:rPr>
              <a:t>digitus</a:t>
            </a:r>
            <a:r>
              <a:rPr lang="nb-NO" b="1" dirty="0">
                <a:latin typeface="Cambria"/>
                <a:ea typeface="+mn-ea"/>
                <a:cs typeface="Cambria"/>
              </a:rPr>
              <a:t>, i, m.</a:t>
            </a:r>
            <a:r>
              <a:rPr lang="nb-NO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nb-NO" dirty="0">
                <a:latin typeface="Cambria"/>
                <a:ea typeface="+mn-ea"/>
                <a:cs typeface="Cambria"/>
              </a:rPr>
              <a:t>14. </a:t>
            </a:r>
            <a:r>
              <a:rPr lang="nb-NO" b="1" dirty="0" err="1">
                <a:latin typeface="Cambria"/>
                <a:ea typeface="+mn-ea"/>
                <a:cs typeface="Cambria"/>
              </a:rPr>
              <a:t>sulcus</a:t>
            </a:r>
            <a:r>
              <a:rPr lang="nb-NO" b="1" dirty="0">
                <a:latin typeface="Cambria"/>
                <a:ea typeface="+mn-ea"/>
                <a:cs typeface="Cambria"/>
              </a:rPr>
              <a:t>, i, m.</a:t>
            </a:r>
            <a:r>
              <a:rPr lang="nb-NO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Cambria"/>
                <a:ea typeface="+mn-ea"/>
                <a:cs typeface="Cambria"/>
              </a:rPr>
              <a:t>15.,28. </a:t>
            </a:r>
            <a:r>
              <a:rPr lang="en-US" b="1" dirty="0">
                <a:latin typeface="Cambria"/>
                <a:ea typeface="+mn-ea"/>
                <a:cs typeface="Cambria"/>
              </a:rPr>
              <a:t>penis, is m.</a:t>
            </a:r>
            <a:r>
              <a:rPr lang="en-US" dirty="0">
                <a:latin typeface="Cambria"/>
                <a:ea typeface="+mn-ea"/>
                <a:cs typeface="Cambria"/>
              </a:rPr>
              <a:t> 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Cambria"/>
                <a:ea typeface="+mn-ea"/>
                <a:cs typeface="Cambria"/>
              </a:rPr>
              <a:t>16. </a:t>
            </a:r>
            <a:r>
              <a:rPr lang="en-US" b="1" dirty="0">
                <a:latin typeface="Cambria"/>
                <a:ea typeface="+mn-ea"/>
                <a:cs typeface="Cambria"/>
              </a:rPr>
              <a:t>femur, </a:t>
            </a:r>
            <a:r>
              <a:rPr lang="en-US" b="1" dirty="0" err="1">
                <a:latin typeface="Cambria"/>
                <a:ea typeface="+mn-ea"/>
                <a:cs typeface="Cambria"/>
              </a:rPr>
              <a:t>oris</a:t>
            </a:r>
            <a:r>
              <a:rPr lang="en-US" b="1" dirty="0">
                <a:latin typeface="Cambria"/>
                <a:ea typeface="+mn-ea"/>
                <a:cs typeface="Cambria"/>
              </a:rPr>
              <a:t>, n.</a:t>
            </a:r>
            <a:r>
              <a:rPr lang="en-US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i-FI" dirty="0">
                <a:latin typeface="Cambria"/>
                <a:ea typeface="+mn-ea"/>
                <a:cs typeface="Cambria"/>
              </a:rPr>
              <a:t>17. </a:t>
            </a:r>
            <a:r>
              <a:rPr lang="fi-FI" b="1" dirty="0" err="1">
                <a:latin typeface="Cambria"/>
                <a:ea typeface="+mn-ea"/>
                <a:cs typeface="Cambria"/>
              </a:rPr>
              <a:t>genu</a:t>
            </a:r>
            <a:r>
              <a:rPr lang="fi-FI" b="1" dirty="0">
                <a:latin typeface="Cambria"/>
                <a:ea typeface="+mn-ea"/>
                <a:cs typeface="Cambria"/>
              </a:rPr>
              <a:t>, us, n.</a:t>
            </a:r>
            <a:r>
              <a:rPr lang="fi-FI" dirty="0">
                <a:latin typeface="Cambria"/>
                <a:ea typeface="+mn-ea"/>
                <a:cs typeface="Cambria"/>
              </a:rPr>
              <a:t> 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fi-FI" dirty="0">
                <a:latin typeface="Cambria"/>
                <a:ea typeface="+mn-ea"/>
                <a:cs typeface="Cambria"/>
              </a:rPr>
              <a:t>19. </a:t>
            </a:r>
            <a:r>
              <a:rPr lang="fi-FI" b="1" dirty="0" err="1">
                <a:latin typeface="Cambria"/>
                <a:ea typeface="+mn-ea"/>
                <a:cs typeface="Cambria"/>
              </a:rPr>
              <a:t>frons</a:t>
            </a:r>
            <a:r>
              <a:rPr lang="fi-FI" b="1" dirty="0">
                <a:latin typeface="Cambria"/>
                <a:ea typeface="+mn-ea"/>
                <a:cs typeface="Cambria"/>
              </a:rPr>
              <a:t>, </a:t>
            </a:r>
            <a:r>
              <a:rPr lang="fi-FI" b="1" dirty="0" err="1">
                <a:latin typeface="Cambria"/>
                <a:ea typeface="+mn-ea"/>
                <a:cs typeface="Cambria"/>
              </a:rPr>
              <a:t>frontis</a:t>
            </a:r>
            <a:r>
              <a:rPr lang="fi-FI" b="1" dirty="0">
                <a:latin typeface="Cambria"/>
                <a:ea typeface="+mn-ea"/>
                <a:cs typeface="Cambria"/>
              </a:rPr>
              <a:t>, f.</a:t>
            </a:r>
            <a:r>
              <a:rPr lang="fi-FI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o-RO" dirty="0">
                <a:latin typeface="Cambria"/>
                <a:ea typeface="+mn-ea"/>
                <a:cs typeface="Cambria"/>
              </a:rPr>
              <a:t>20. </a:t>
            </a:r>
            <a:r>
              <a:rPr lang="ro-RO" b="1" dirty="0">
                <a:latin typeface="Cambria"/>
                <a:ea typeface="+mn-ea"/>
                <a:cs typeface="Cambria"/>
              </a:rPr>
              <a:t>oculus, i, m.</a:t>
            </a:r>
            <a:r>
              <a:rPr lang="ro-RO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ro-RO" dirty="0">
                <a:latin typeface="Cambria"/>
                <a:ea typeface="+mn-ea"/>
                <a:cs typeface="Cambria"/>
              </a:rPr>
              <a:t>21. </a:t>
            </a:r>
            <a:r>
              <a:rPr lang="ro-RO" b="1" dirty="0">
                <a:latin typeface="Cambria"/>
                <a:ea typeface="+mn-ea"/>
                <a:cs typeface="Cambria"/>
              </a:rPr>
              <a:t>nasus, i, m.</a:t>
            </a:r>
            <a:r>
              <a:rPr lang="ro-RO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22. </a:t>
            </a:r>
            <a:r>
              <a:rPr lang="da-DK" b="1" dirty="0" err="1">
                <a:latin typeface="Cambria"/>
                <a:ea typeface="+mn-ea"/>
                <a:cs typeface="Cambria"/>
              </a:rPr>
              <a:t>auris</a:t>
            </a:r>
            <a:r>
              <a:rPr lang="da-DK" b="1" dirty="0">
                <a:latin typeface="Cambria"/>
                <a:ea typeface="+mn-ea"/>
                <a:cs typeface="Cambria"/>
              </a:rPr>
              <a:t>, is, f.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23. </a:t>
            </a:r>
            <a:r>
              <a:rPr lang="da-DK" b="1" dirty="0" err="1">
                <a:latin typeface="Cambria"/>
                <a:ea typeface="+mn-ea"/>
                <a:cs typeface="Cambria"/>
              </a:rPr>
              <a:t>bucca</a:t>
            </a:r>
            <a:r>
              <a:rPr lang="da-DK" b="1" dirty="0">
                <a:latin typeface="Cambria"/>
                <a:ea typeface="+mn-ea"/>
                <a:cs typeface="Cambria"/>
              </a:rPr>
              <a:t>, ae, f.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24. </a:t>
            </a:r>
            <a:r>
              <a:rPr lang="da-DK" b="1" dirty="0" err="1">
                <a:latin typeface="Cambria"/>
                <a:ea typeface="+mn-ea"/>
                <a:cs typeface="Cambria"/>
              </a:rPr>
              <a:t>collum</a:t>
            </a:r>
            <a:r>
              <a:rPr lang="da-DK" b="1" dirty="0">
                <a:latin typeface="Cambria"/>
                <a:ea typeface="+mn-ea"/>
                <a:cs typeface="Cambria"/>
              </a:rPr>
              <a:t>, i, n.</a:t>
            </a:r>
            <a:endParaRPr lang="da-DK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b="1" dirty="0">
                <a:latin typeface="Cambria"/>
                <a:ea typeface="+mn-ea"/>
                <a:cs typeface="Cambria"/>
              </a:rPr>
              <a:t>       </a:t>
            </a:r>
            <a:r>
              <a:rPr lang="da-DK" b="1" dirty="0" err="1">
                <a:latin typeface="Cambria"/>
                <a:ea typeface="+mn-ea"/>
                <a:cs typeface="Cambria"/>
              </a:rPr>
              <a:t>cervix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icis</a:t>
            </a:r>
            <a:r>
              <a:rPr lang="da-DK" b="1" dirty="0">
                <a:latin typeface="Cambria"/>
                <a:ea typeface="+mn-ea"/>
                <a:cs typeface="Cambria"/>
              </a:rPr>
              <a:t>, f.</a:t>
            </a:r>
            <a:endParaRPr lang="da-DK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25. </a:t>
            </a:r>
            <a:r>
              <a:rPr lang="da-DK" b="1" dirty="0" err="1">
                <a:latin typeface="Cambria"/>
                <a:ea typeface="+mn-ea"/>
                <a:cs typeface="Cambria"/>
              </a:rPr>
              <a:t>pectus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oris</a:t>
            </a:r>
            <a:r>
              <a:rPr lang="da-DK" b="1" dirty="0">
                <a:latin typeface="Cambria"/>
                <a:ea typeface="+mn-ea"/>
                <a:cs typeface="Cambria"/>
              </a:rPr>
              <a:t>, n.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26. </a:t>
            </a:r>
            <a:r>
              <a:rPr lang="da-DK" b="1" dirty="0">
                <a:latin typeface="Cambria"/>
                <a:ea typeface="+mn-ea"/>
                <a:cs typeface="Cambria"/>
              </a:rPr>
              <a:t>abdomen, </a:t>
            </a:r>
            <a:r>
              <a:rPr lang="da-DK" b="1" dirty="0" err="1">
                <a:latin typeface="Cambria"/>
                <a:ea typeface="+mn-ea"/>
                <a:cs typeface="Cambria"/>
              </a:rPr>
              <a:t>inis</a:t>
            </a:r>
            <a:r>
              <a:rPr lang="da-DK" b="1" dirty="0">
                <a:latin typeface="Cambria"/>
                <a:ea typeface="+mn-ea"/>
                <a:cs typeface="Cambria"/>
              </a:rPr>
              <a:t>, n.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27. </a:t>
            </a:r>
            <a:r>
              <a:rPr lang="da-DK" b="1" dirty="0" err="1">
                <a:latin typeface="Cambria"/>
                <a:ea typeface="+mn-ea"/>
                <a:cs typeface="Cambria"/>
              </a:rPr>
              <a:t>hypogastrium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ii</a:t>
            </a:r>
            <a:r>
              <a:rPr lang="da-DK" b="1" dirty="0">
                <a:latin typeface="Cambria"/>
                <a:ea typeface="+mn-ea"/>
                <a:cs typeface="Cambria"/>
              </a:rPr>
              <a:t>, n.</a:t>
            </a:r>
            <a:endParaRPr lang="da-DK" dirty="0">
              <a:latin typeface="Cambria"/>
              <a:ea typeface="+mn-ea"/>
              <a:cs typeface="Cambria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29. </a:t>
            </a:r>
            <a:r>
              <a:rPr lang="da-DK" b="1" dirty="0" err="1">
                <a:latin typeface="Cambria"/>
                <a:ea typeface="+mn-ea"/>
                <a:cs typeface="Cambria"/>
              </a:rPr>
              <a:t>truncus</a:t>
            </a:r>
            <a:r>
              <a:rPr lang="da-DK" b="1" dirty="0">
                <a:latin typeface="Cambria"/>
                <a:ea typeface="+mn-ea"/>
                <a:cs typeface="Cambria"/>
              </a:rPr>
              <a:t>, i, m.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30. </a:t>
            </a:r>
            <a:r>
              <a:rPr lang="da-DK" b="1" dirty="0">
                <a:latin typeface="Cambria"/>
                <a:ea typeface="+mn-ea"/>
                <a:cs typeface="Cambria"/>
              </a:rPr>
              <a:t>manus, </a:t>
            </a:r>
            <a:r>
              <a:rPr lang="da-DK" b="1" dirty="0" err="1">
                <a:latin typeface="Cambria"/>
                <a:ea typeface="+mn-ea"/>
                <a:cs typeface="Cambria"/>
              </a:rPr>
              <a:t>us</a:t>
            </a:r>
            <a:r>
              <a:rPr lang="da-DK" b="1" dirty="0">
                <a:latin typeface="Cambria"/>
                <a:ea typeface="+mn-ea"/>
                <a:cs typeface="Cambria"/>
              </a:rPr>
              <a:t>, f.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31. </a:t>
            </a:r>
            <a:r>
              <a:rPr lang="da-DK" b="1" dirty="0" err="1">
                <a:latin typeface="Cambria"/>
                <a:ea typeface="+mn-ea"/>
                <a:cs typeface="Cambria"/>
              </a:rPr>
              <a:t>crus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cruris</a:t>
            </a:r>
            <a:r>
              <a:rPr lang="da-DK" b="1" dirty="0">
                <a:latin typeface="Cambria"/>
                <a:ea typeface="+mn-ea"/>
                <a:cs typeface="Cambria"/>
              </a:rPr>
              <a:t>, n.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32. </a:t>
            </a:r>
            <a:r>
              <a:rPr lang="da-DK" b="1" dirty="0" err="1">
                <a:latin typeface="Cambria"/>
                <a:ea typeface="+mn-ea"/>
                <a:cs typeface="Cambria"/>
              </a:rPr>
              <a:t>tarsus</a:t>
            </a:r>
            <a:r>
              <a:rPr lang="da-DK" b="1" dirty="0">
                <a:latin typeface="Cambria"/>
                <a:ea typeface="+mn-ea"/>
                <a:cs typeface="Cambria"/>
              </a:rPr>
              <a:t>, i, m.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b="1" dirty="0">
                <a:latin typeface="Cambria"/>
                <a:ea typeface="+mn-ea"/>
                <a:cs typeface="Cambria"/>
              </a:rPr>
              <a:t>       </a:t>
            </a:r>
            <a:r>
              <a:rPr lang="da-DK" b="1" dirty="0" err="1">
                <a:latin typeface="Cambria"/>
                <a:ea typeface="+mn-ea"/>
                <a:cs typeface="Cambria"/>
              </a:rPr>
              <a:t>talus</a:t>
            </a:r>
            <a:r>
              <a:rPr lang="da-DK" b="1" dirty="0">
                <a:latin typeface="Cambria"/>
                <a:ea typeface="+mn-ea"/>
                <a:cs typeface="Cambria"/>
              </a:rPr>
              <a:t>, i, m.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33. </a:t>
            </a:r>
            <a:r>
              <a:rPr lang="da-DK" b="1" dirty="0" err="1">
                <a:latin typeface="Cambria"/>
                <a:ea typeface="+mn-ea"/>
                <a:cs typeface="Cambria"/>
              </a:rPr>
              <a:t>pes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pedis</a:t>
            </a:r>
            <a:r>
              <a:rPr lang="da-DK" b="1" dirty="0">
                <a:latin typeface="Cambria"/>
                <a:ea typeface="+mn-ea"/>
                <a:cs typeface="Cambria"/>
              </a:rPr>
              <a:t>, m.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da-DK" dirty="0">
                <a:latin typeface="Cambria"/>
                <a:ea typeface="+mn-ea"/>
                <a:cs typeface="Cambria"/>
              </a:rPr>
              <a:t>34. </a:t>
            </a:r>
            <a:r>
              <a:rPr lang="da-DK" b="1" dirty="0" err="1">
                <a:latin typeface="Cambria"/>
                <a:ea typeface="+mn-ea"/>
                <a:cs typeface="Cambria"/>
              </a:rPr>
              <a:t>hallux</a:t>
            </a:r>
            <a:r>
              <a:rPr lang="da-DK" b="1" dirty="0">
                <a:latin typeface="Cambria"/>
                <a:ea typeface="+mn-ea"/>
                <a:cs typeface="Cambria"/>
              </a:rPr>
              <a:t>, </a:t>
            </a:r>
            <a:r>
              <a:rPr lang="da-DK" b="1" dirty="0" err="1">
                <a:latin typeface="Cambria"/>
                <a:ea typeface="+mn-ea"/>
                <a:cs typeface="Cambria"/>
              </a:rPr>
              <a:t>ucis</a:t>
            </a:r>
            <a:r>
              <a:rPr lang="da-DK" b="1" dirty="0">
                <a:latin typeface="Cambria"/>
                <a:ea typeface="+mn-ea"/>
                <a:cs typeface="Cambria"/>
              </a:rPr>
              <a:t>, m.</a:t>
            </a:r>
            <a:r>
              <a:rPr lang="da-DK" dirty="0">
                <a:latin typeface="Cambria"/>
                <a:ea typeface="+mn-ea"/>
                <a:cs typeface="Cambria"/>
              </a:rPr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Cambria"/>
              <a:ea typeface="+mn-ea"/>
              <a:cs typeface="Cambri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87018" y="1905000"/>
            <a:ext cx="206524" cy="450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5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1</a:t>
            </a:r>
          </a:p>
          <a:p>
            <a:pPr eaLnBrk="1" hangingPunct="1"/>
            <a:endParaRPr lang="cs-CZ" altLang="cs-CZ" sz="1700" b="1" dirty="0">
              <a:solidFill>
                <a:srgbClr val="B10010"/>
              </a:solidFill>
              <a:latin typeface="Cambria" pitchFamily="18" charset="0"/>
            </a:endParaRP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1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endParaRPr lang="cs-CZ" altLang="cs-CZ" sz="1700" b="1" dirty="0">
              <a:solidFill>
                <a:srgbClr val="B10010"/>
              </a:solidFill>
              <a:latin typeface="Cambria" pitchFamily="18" charset="0"/>
            </a:endParaRP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11924" y="1905000"/>
            <a:ext cx="294431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endParaRPr lang="cs-CZ" altLang="cs-CZ" sz="1700" b="1" dirty="0">
              <a:solidFill>
                <a:srgbClr val="B10010"/>
              </a:solidFill>
              <a:latin typeface="Cambria" pitchFamily="18" charset="0"/>
            </a:endParaRPr>
          </a:p>
          <a:p>
            <a:pPr eaLnBrk="1" hangingPunct="1"/>
            <a:r>
              <a:rPr lang="cs-CZ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4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endParaRPr lang="cs-CZ" altLang="cs-CZ" sz="1700" b="1" dirty="0">
              <a:solidFill>
                <a:srgbClr val="B10010"/>
              </a:solidFill>
              <a:latin typeface="Cambria" pitchFamily="18" charset="0"/>
            </a:endParaRP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1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127999" y="1905000"/>
            <a:ext cx="326033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4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2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  <a:p>
            <a:pPr eaLnBrk="1" hangingPunct="1"/>
            <a:r>
              <a:rPr lang="en-US" altLang="cs-CZ" sz="1700" b="1" dirty="0">
                <a:solidFill>
                  <a:srgbClr val="B10010"/>
                </a:solidFill>
                <a:latin typeface="Cambria" pitchFamily="18" charset="0"/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708920"/>
            <a:ext cx="2120900" cy="263525"/>
          </a:xfrm>
          <a:prstGeom prst="rect">
            <a:avLst/>
          </a:prstGeom>
          <a:noFill/>
          <a:ln w="19050" cmpd="sng">
            <a:solidFill>
              <a:srgbClr val="B1001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8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Study </a:t>
            </a:r>
            <a:r>
              <a:rPr lang="cs-CZ" dirty="0" err="1"/>
              <a:t>materials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Teachers’ own materials (e.g. hand-outs, presentations, activity cards) which are going to be periodically uploaded on the IS in Study materials of your subject. </a:t>
            </a:r>
            <a:endParaRPr lang="cs-CZ" dirty="0"/>
          </a:p>
          <a:p>
            <a:pPr lvl="0"/>
            <a:r>
              <a:rPr lang="cs-CZ" dirty="0" err="1"/>
              <a:t>Prucklová</a:t>
            </a:r>
            <a:r>
              <a:rPr lang="cs-CZ" dirty="0"/>
              <a:t>, R. – Severová, M.: </a:t>
            </a:r>
            <a:r>
              <a:rPr lang="cs-CZ" i="1" dirty="0" err="1"/>
              <a:t>Introduction</a:t>
            </a:r>
            <a:r>
              <a:rPr lang="cs-CZ" i="1" dirty="0"/>
              <a:t> to Latin and </a:t>
            </a:r>
            <a:r>
              <a:rPr lang="cs-CZ" i="1" dirty="0" err="1"/>
              <a:t>Greek</a:t>
            </a:r>
            <a:r>
              <a:rPr lang="cs-CZ" i="1" dirty="0"/>
              <a:t> Terminology in </a:t>
            </a:r>
            <a:r>
              <a:rPr lang="cs-CZ" i="1" dirty="0" err="1"/>
              <a:t>Medicine</a:t>
            </a:r>
            <a:r>
              <a:rPr lang="cs-CZ" dirty="0"/>
              <a:t>. Praha: KLP, 2012 </a:t>
            </a:r>
            <a:r>
              <a:rPr lang="en-GB" dirty="0"/>
              <a:t>(Unit 1-7)</a:t>
            </a:r>
            <a:endParaRPr lang="cs-CZ" dirty="0"/>
          </a:p>
          <a:p>
            <a:r>
              <a:rPr lang="en-GB" dirty="0"/>
              <a:t>"Drill"</a:t>
            </a:r>
            <a:r>
              <a:rPr lang="en-GB" b="1" dirty="0"/>
              <a:t> </a:t>
            </a:r>
            <a:r>
              <a:rPr lang="en-GB" dirty="0"/>
              <a:t>on the IS (</a:t>
            </a:r>
            <a:r>
              <a:rPr lang="en-GB" dirty="0">
                <a:hlinkClick r:id="rId2"/>
              </a:rPr>
              <a:t>https://is.muni.cz/auth/dril/?lang=en</a:t>
            </a:r>
            <a:r>
              <a:rPr lang="cs-CZ" dirty="0"/>
              <a:t> </a:t>
            </a:r>
            <a:r>
              <a:rPr lang="en-GB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194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NGS PHOTO.png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99033" cy="59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619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cs-CZ" dirty="0">
                <a:solidFill>
                  <a:srgbClr val="267CF2"/>
                </a:solidFill>
                <a:latin typeface="Cambria" pitchFamily="18" charset="0"/>
              </a:rPr>
              <a:t>Genitive ending ⇒ stem of a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3124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cs-CZ" sz="2400" b="1" dirty="0">
                <a:latin typeface="+mj-lt"/>
              </a:rPr>
              <a:t>A stem</a:t>
            </a:r>
            <a:r>
              <a:rPr lang="en-US" altLang="cs-CZ" sz="2400" dirty="0">
                <a:latin typeface="+mj-lt"/>
              </a:rPr>
              <a:t> is a form to which endings can be attached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400" dirty="0">
                <a:latin typeface="+mj-lt"/>
              </a:rPr>
              <a:t>In some declensions (1</a:t>
            </a:r>
            <a:r>
              <a:rPr lang="en-US" altLang="cs-CZ" sz="2400" baseline="30000" dirty="0">
                <a:latin typeface="+mj-lt"/>
              </a:rPr>
              <a:t>st</a:t>
            </a:r>
            <a:r>
              <a:rPr lang="en-US" altLang="cs-CZ" sz="2400" dirty="0">
                <a:latin typeface="+mj-lt"/>
              </a:rPr>
              <a:t>, 4</a:t>
            </a:r>
            <a:r>
              <a:rPr lang="en-US" altLang="cs-CZ" sz="2400" baseline="30000" dirty="0">
                <a:latin typeface="+mj-lt"/>
              </a:rPr>
              <a:t>th</a:t>
            </a:r>
            <a:r>
              <a:rPr lang="en-US" altLang="cs-CZ" sz="2400" dirty="0">
                <a:latin typeface="+mj-lt"/>
              </a:rPr>
              <a:t>, 5</a:t>
            </a:r>
            <a:r>
              <a:rPr lang="en-US" altLang="cs-CZ" sz="2400" baseline="30000" dirty="0">
                <a:latin typeface="+mj-lt"/>
              </a:rPr>
              <a:t>th</a:t>
            </a:r>
            <a:r>
              <a:rPr lang="en-US" altLang="cs-CZ" sz="2400" dirty="0">
                <a:latin typeface="+mj-lt"/>
              </a:rPr>
              <a:t>, and in majority of cases also 2</a:t>
            </a:r>
            <a:r>
              <a:rPr lang="en-US" altLang="cs-CZ" sz="2400" baseline="30000" dirty="0">
                <a:latin typeface="+mj-lt"/>
              </a:rPr>
              <a:t>nd</a:t>
            </a:r>
            <a:r>
              <a:rPr lang="en-US" altLang="cs-CZ" sz="2400" dirty="0">
                <a:latin typeface="+mj-lt"/>
              </a:rPr>
              <a:t>) the nominative and genitive forms of the word have identical 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400" dirty="0">
                <a:latin typeface="+mj-lt"/>
              </a:rPr>
              <a:t>In some declensions (3</a:t>
            </a:r>
            <a:r>
              <a:rPr lang="en-US" altLang="cs-CZ" sz="2400" baseline="30000" dirty="0">
                <a:latin typeface="+mj-lt"/>
              </a:rPr>
              <a:t>rd</a:t>
            </a:r>
            <a:r>
              <a:rPr lang="en-US" altLang="cs-CZ" sz="2400" dirty="0">
                <a:latin typeface="+mj-lt"/>
              </a:rPr>
              <a:t>, partially 2</a:t>
            </a:r>
            <a:r>
              <a:rPr lang="en-US" altLang="cs-CZ" sz="2400" baseline="30000" dirty="0">
                <a:latin typeface="+mj-lt"/>
              </a:rPr>
              <a:t>nd</a:t>
            </a:r>
            <a:r>
              <a:rPr lang="en-US" altLang="cs-CZ" sz="2400" dirty="0">
                <a:latin typeface="+mj-lt"/>
              </a:rPr>
              <a:t>) </a:t>
            </a:r>
            <a:r>
              <a:rPr lang="en-US" altLang="cs-CZ" sz="2400" b="1" dirty="0">
                <a:latin typeface="+mj-lt"/>
              </a:rPr>
              <a:t>word</a:t>
            </a:r>
            <a:r>
              <a:rPr lang="en-US" altLang="en-US" sz="2400" b="1" dirty="0">
                <a:latin typeface="+mj-lt"/>
              </a:rPr>
              <a:t>’</a:t>
            </a:r>
            <a:r>
              <a:rPr lang="en-US" altLang="cs-CZ" sz="2400" b="1" dirty="0">
                <a:latin typeface="+mj-lt"/>
              </a:rPr>
              <a:t>s stem can greatly different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400" b="1" dirty="0">
                <a:solidFill>
                  <a:srgbClr val="B10010"/>
                </a:solidFill>
                <a:latin typeface="+mj-lt"/>
              </a:rPr>
              <a:t>WE NEED TO REMOVE THE GENITIVE ENDING IN ORDER TO GAIN THE GENITIVE STEM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552" y="4301390"/>
            <a:ext cx="11192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cs-CZ" dirty="0" err="1">
                <a:solidFill>
                  <a:srgbClr val="267CF2"/>
                </a:solidFill>
                <a:latin typeface="+mj-lt"/>
              </a:rPr>
              <a:t>ven</a:t>
            </a:r>
            <a:r>
              <a:rPr lang="en-US" altLang="cs-CZ" dirty="0">
                <a:solidFill>
                  <a:srgbClr val="267CF2"/>
                </a:solidFill>
                <a:latin typeface="+mj-lt"/>
              </a:rPr>
              <a:t>-a</a:t>
            </a:r>
          </a:p>
          <a:p>
            <a:pPr eaLnBrk="1" hangingPunct="1"/>
            <a:r>
              <a:rPr lang="en-US" altLang="cs-CZ" dirty="0" err="1">
                <a:solidFill>
                  <a:srgbClr val="267CF2"/>
                </a:solidFill>
                <a:latin typeface="+mj-lt"/>
              </a:rPr>
              <a:t>ven</a:t>
            </a:r>
            <a:r>
              <a:rPr lang="en-US" altLang="cs-CZ" dirty="0">
                <a:solidFill>
                  <a:srgbClr val="267CF2"/>
                </a:solidFill>
                <a:latin typeface="+mj-lt"/>
              </a:rPr>
              <a:t>-ae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71031" y="4301390"/>
            <a:ext cx="156966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cs-CZ" dirty="0" err="1">
                <a:solidFill>
                  <a:srgbClr val="267CF2"/>
                </a:solidFill>
                <a:latin typeface="+mj-lt"/>
              </a:rPr>
              <a:t>humer</a:t>
            </a:r>
            <a:r>
              <a:rPr lang="en-US" altLang="cs-CZ" dirty="0">
                <a:solidFill>
                  <a:srgbClr val="267CF2"/>
                </a:solidFill>
                <a:latin typeface="+mj-lt"/>
              </a:rPr>
              <a:t>-us</a:t>
            </a:r>
          </a:p>
          <a:p>
            <a:pPr eaLnBrk="1" hangingPunct="1"/>
            <a:r>
              <a:rPr lang="en-US" altLang="cs-CZ" dirty="0" err="1">
                <a:solidFill>
                  <a:srgbClr val="267CF2"/>
                </a:solidFill>
                <a:latin typeface="+mj-lt"/>
              </a:rPr>
              <a:t>humer-i</a:t>
            </a:r>
            <a:endParaRPr lang="en-US" altLang="cs-CZ" dirty="0">
              <a:solidFill>
                <a:srgbClr val="267CF2"/>
              </a:solidFill>
              <a:latin typeface="+mj-lt"/>
            </a:endParaRPr>
          </a:p>
          <a:p>
            <a:pPr eaLnBrk="1" hangingPunct="1"/>
            <a:endParaRPr lang="en-US" altLang="cs-CZ" dirty="0">
              <a:solidFill>
                <a:srgbClr val="267CF2"/>
              </a:solidFill>
              <a:latin typeface="+mj-lt"/>
            </a:endParaRPr>
          </a:p>
          <a:p>
            <a:pPr eaLnBrk="1" hangingPunct="1"/>
            <a:r>
              <a:rPr lang="en-US" altLang="cs-CZ" dirty="0" err="1">
                <a:solidFill>
                  <a:srgbClr val="267CF2"/>
                </a:solidFill>
                <a:latin typeface="+mj-lt"/>
              </a:rPr>
              <a:t>diamet-er</a:t>
            </a:r>
            <a:endParaRPr lang="en-US" altLang="cs-CZ" dirty="0">
              <a:solidFill>
                <a:srgbClr val="267CF2"/>
              </a:solidFill>
              <a:latin typeface="+mj-lt"/>
            </a:endParaRPr>
          </a:p>
          <a:p>
            <a:pPr eaLnBrk="1" hangingPunct="1"/>
            <a:r>
              <a:rPr lang="en-US" altLang="cs-CZ" dirty="0" err="1">
                <a:solidFill>
                  <a:srgbClr val="C4096A"/>
                </a:solidFill>
                <a:latin typeface="+mj-lt"/>
              </a:rPr>
              <a:t>diametr</a:t>
            </a:r>
            <a:r>
              <a:rPr lang="en-US" altLang="cs-CZ" dirty="0" err="1">
                <a:solidFill>
                  <a:srgbClr val="267CF2"/>
                </a:solidFill>
                <a:latin typeface="+mj-lt"/>
              </a:rPr>
              <a:t>-i</a:t>
            </a:r>
            <a:endParaRPr lang="en-US" altLang="cs-CZ" dirty="0">
              <a:solidFill>
                <a:srgbClr val="267CF2"/>
              </a:solidFill>
              <a:latin typeface="+mj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21150" y="4211320"/>
            <a:ext cx="141897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cs-CZ" dirty="0" err="1">
                <a:solidFill>
                  <a:srgbClr val="267CF2"/>
                </a:solidFill>
                <a:latin typeface="+mj-lt"/>
              </a:rPr>
              <a:t>dol</a:t>
            </a:r>
            <a:r>
              <a:rPr lang="en-US" altLang="cs-CZ" dirty="0">
                <a:solidFill>
                  <a:srgbClr val="267CF2"/>
                </a:solidFill>
                <a:latin typeface="+mj-lt"/>
              </a:rPr>
              <a:t>-or</a:t>
            </a:r>
          </a:p>
          <a:p>
            <a:pPr eaLnBrk="1" hangingPunct="1"/>
            <a:r>
              <a:rPr lang="en-US" altLang="cs-CZ" dirty="0">
                <a:solidFill>
                  <a:srgbClr val="C4096A"/>
                </a:solidFill>
                <a:latin typeface="+mj-lt"/>
              </a:rPr>
              <a:t>dolor</a:t>
            </a:r>
            <a:r>
              <a:rPr lang="en-US" altLang="cs-CZ" dirty="0">
                <a:solidFill>
                  <a:srgbClr val="267CF2"/>
                </a:solidFill>
                <a:latin typeface="+mj-lt"/>
              </a:rPr>
              <a:t>-is</a:t>
            </a:r>
          </a:p>
          <a:p>
            <a:pPr eaLnBrk="1" hangingPunct="1"/>
            <a:r>
              <a:rPr lang="en-US" altLang="cs-CZ" dirty="0" err="1">
                <a:solidFill>
                  <a:srgbClr val="267CF2"/>
                </a:solidFill>
                <a:latin typeface="+mj-lt"/>
              </a:rPr>
              <a:t>corp</a:t>
            </a:r>
            <a:r>
              <a:rPr lang="en-US" altLang="cs-CZ" dirty="0">
                <a:solidFill>
                  <a:srgbClr val="267CF2"/>
                </a:solidFill>
                <a:latin typeface="+mj-lt"/>
              </a:rPr>
              <a:t>-us</a:t>
            </a:r>
          </a:p>
          <a:p>
            <a:pPr eaLnBrk="1" hangingPunct="1"/>
            <a:r>
              <a:rPr lang="en-US" altLang="cs-CZ" dirty="0" err="1">
                <a:solidFill>
                  <a:srgbClr val="C4096A"/>
                </a:solidFill>
                <a:latin typeface="+mj-lt"/>
              </a:rPr>
              <a:t>corpor</a:t>
            </a:r>
            <a:r>
              <a:rPr lang="en-US" altLang="cs-CZ" dirty="0">
                <a:solidFill>
                  <a:srgbClr val="267CF2"/>
                </a:solidFill>
                <a:latin typeface="+mj-lt"/>
              </a:rPr>
              <a:t>-is</a:t>
            </a:r>
          </a:p>
          <a:p>
            <a:pPr eaLnBrk="1" hangingPunct="1"/>
            <a:r>
              <a:rPr lang="en-US" altLang="cs-CZ" dirty="0">
                <a:solidFill>
                  <a:srgbClr val="267CF2"/>
                </a:solidFill>
                <a:latin typeface="+mj-lt"/>
              </a:rPr>
              <a:t>de-ns</a:t>
            </a:r>
          </a:p>
          <a:p>
            <a:pPr eaLnBrk="1" hangingPunct="1"/>
            <a:r>
              <a:rPr lang="en-US" altLang="cs-CZ" dirty="0">
                <a:solidFill>
                  <a:srgbClr val="C4096A"/>
                </a:solidFill>
                <a:latin typeface="+mj-lt"/>
              </a:rPr>
              <a:t>dent</a:t>
            </a:r>
            <a:r>
              <a:rPr lang="en-US" altLang="cs-CZ" dirty="0">
                <a:solidFill>
                  <a:srgbClr val="267CF2"/>
                </a:solidFill>
                <a:latin typeface="+mj-lt"/>
              </a:rPr>
              <a:t>-is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68144" y="4395986"/>
            <a:ext cx="112402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cs-CZ" dirty="0">
                <a:solidFill>
                  <a:srgbClr val="267CF2"/>
                </a:solidFill>
                <a:latin typeface="+mj-lt"/>
              </a:rPr>
              <a:t>arc-us</a:t>
            </a:r>
          </a:p>
          <a:p>
            <a:pPr eaLnBrk="1" hangingPunct="1"/>
            <a:r>
              <a:rPr lang="en-US" altLang="cs-CZ" dirty="0">
                <a:solidFill>
                  <a:srgbClr val="267CF2"/>
                </a:solidFill>
                <a:latin typeface="+mj-lt"/>
              </a:rPr>
              <a:t>arc-us</a:t>
            </a:r>
          </a:p>
          <a:p>
            <a:pPr eaLnBrk="1" hangingPunct="1"/>
            <a:endParaRPr lang="en-US" altLang="cs-CZ" dirty="0">
              <a:solidFill>
                <a:srgbClr val="267CF2"/>
              </a:solidFill>
              <a:latin typeface="+mj-lt"/>
            </a:endParaRPr>
          </a:p>
          <a:p>
            <a:pPr eaLnBrk="1" hangingPunct="1"/>
            <a:r>
              <a:rPr lang="en-US" altLang="cs-CZ" dirty="0">
                <a:solidFill>
                  <a:srgbClr val="267CF2"/>
                </a:solidFill>
                <a:latin typeface="+mj-lt"/>
              </a:rPr>
              <a:t>gen-u</a:t>
            </a:r>
          </a:p>
          <a:p>
            <a:pPr eaLnBrk="1" hangingPunct="1"/>
            <a:r>
              <a:rPr lang="en-US" altLang="cs-CZ" dirty="0">
                <a:solidFill>
                  <a:srgbClr val="267CF2"/>
                </a:solidFill>
                <a:latin typeface="+mj-lt"/>
              </a:rPr>
              <a:t>gen-us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91399" y="4395986"/>
            <a:ext cx="1090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itchFamily="34" charset="-18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cs-CZ" dirty="0" err="1">
                <a:solidFill>
                  <a:srgbClr val="267CF2"/>
                </a:solidFill>
                <a:latin typeface="+mj-lt"/>
              </a:rPr>
              <a:t>faci-es</a:t>
            </a:r>
            <a:endParaRPr lang="en-US" altLang="cs-CZ" dirty="0">
              <a:solidFill>
                <a:srgbClr val="267CF2"/>
              </a:solidFill>
              <a:latin typeface="+mj-lt"/>
            </a:endParaRPr>
          </a:p>
          <a:p>
            <a:pPr eaLnBrk="1" hangingPunct="1"/>
            <a:r>
              <a:rPr lang="en-US" altLang="cs-CZ" dirty="0" err="1">
                <a:solidFill>
                  <a:srgbClr val="267CF2"/>
                </a:solidFill>
                <a:latin typeface="+mj-lt"/>
              </a:rPr>
              <a:t>faci-ei</a:t>
            </a:r>
            <a:endParaRPr lang="en-US" altLang="cs-CZ" dirty="0">
              <a:solidFill>
                <a:srgbClr val="267CF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337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3825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67CF2"/>
                </a:solidFill>
                <a:latin typeface="Cambria"/>
                <a:ea typeface="+mj-ea"/>
                <a:cs typeface="Cambria"/>
              </a:rPr>
              <a:t>Decide what is the stem of the noun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3819"/>
            <a:ext cx="9036496" cy="551418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numCol="3"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000" b="1" dirty="0">
                <a:latin typeface="+mj-lt"/>
                <a:cs typeface="Cambria"/>
              </a:rPr>
              <a:t>ex: caput, </a:t>
            </a:r>
            <a:r>
              <a:rPr lang="en-GB" sz="2000" b="1" dirty="0" err="1">
                <a:latin typeface="+mj-lt"/>
                <a:cs typeface="Cambria"/>
              </a:rPr>
              <a:t>capit</a:t>
            </a:r>
            <a:r>
              <a:rPr lang="en-GB" sz="2000" b="1" dirty="0">
                <a:latin typeface="+mj-lt"/>
                <a:cs typeface="Cambria"/>
              </a:rPr>
              <a:t>-is</a:t>
            </a:r>
            <a:endParaRPr lang="cs-CZ" sz="2000" dirty="0">
              <a:latin typeface="+mj-lt"/>
              <a:cs typeface="Cambria"/>
            </a:endParaRPr>
          </a:p>
          <a:p>
            <a:pPr>
              <a:defRPr/>
            </a:pPr>
            <a:r>
              <a:rPr lang="en-GB" sz="2000" dirty="0">
                <a:latin typeface="+mj-lt"/>
                <a:ea typeface="ＭＳ Ｐゴシック" charset="0"/>
              </a:rPr>
              <a:t>skeleton, </a:t>
            </a:r>
            <a:r>
              <a:rPr lang="en-GB" sz="2000" dirty="0" err="1">
                <a:latin typeface="+mj-lt"/>
                <a:ea typeface="ＭＳ Ｐゴシック" charset="0"/>
              </a:rPr>
              <a:t>skeleti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os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ossis</a:t>
            </a:r>
            <a:r>
              <a:rPr lang="en-GB" sz="2000" dirty="0">
                <a:latin typeface="+mj-lt"/>
                <a:ea typeface="ＭＳ Ｐゴシック" charset="0"/>
              </a:rPr>
              <a:t>	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cranium, </a:t>
            </a:r>
            <a:r>
              <a:rPr lang="en-GB" sz="2000" dirty="0" err="1">
                <a:latin typeface="+mj-lt"/>
                <a:ea typeface="ＭＳ Ｐゴシック" charset="0"/>
              </a:rPr>
              <a:t>cranii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orbita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orbitae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sk-SK" sz="2000" dirty="0">
                <a:latin typeface="+mj-lt"/>
                <a:ea typeface="ＭＳ Ｐゴシック" charset="0"/>
              </a:rPr>
              <a:t>c</a:t>
            </a:r>
            <a:r>
              <a:rPr lang="en-GB" sz="2000" dirty="0" err="1">
                <a:latin typeface="+mj-lt"/>
                <a:ea typeface="ＭＳ Ｐゴシック" charset="0"/>
              </a:rPr>
              <a:t>ollum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colli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cervix, </a:t>
            </a:r>
            <a:r>
              <a:rPr lang="en-GB" sz="2000" dirty="0" err="1">
                <a:latin typeface="+mj-lt"/>
                <a:ea typeface="ＭＳ Ｐゴシック" charset="0"/>
              </a:rPr>
              <a:t>cervicis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thorax, </a:t>
            </a:r>
            <a:r>
              <a:rPr lang="en-GB" sz="2000" dirty="0" err="1">
                <a:latin typeface="+mj-lt"/>
                <a:ea typeface="ＭＳ Ｐゴシック" charset="0"/>
              </a:rPr>
              <a:t>thoracis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costa, costae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discus, </a:t>
            </a:r>
            <a:r>
              <a:rPr lang="en-GB" sz="2000" dirty="0" err="1">
                <a:latin typeface="+mj-lt"/>
                <a:ea typeface="ＭＳ Ｐゴシック" charset="0"/>
              </a:rPr>
              <a:t>disci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processus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processus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vertebra, vertebrae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pelvis, pelvis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coxa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coxae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ilia, ilium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coccyx, </a:t>
            </a:r>
            <a:r>
              <a:rPr lang="en-GB" sz="2000" dirty="0" err="1">
                <a:latin typeface="+mj-lt"/>
                <a:ea typeface="ＭＳ Ｐゴシック" charset="0"/>
              </a:rPr>
              <a:t>coccygis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de-DE" sz="2000" dirty="0" err="1">
                <a:latin typeface="+mj-lt"/>
                <a:ea typeface="ＭＳ Ｐゴシック" charset="0"/>
              </a:rPr>
              <a:t>ischium</a:t>
            </a:r>
            <a:r>
              <a:rPr lang="de-DE" sz="2000" dirty="0">
                <a:latin typeface="+mj-lt"/>
                <a:ea typeface="ＭＳ Ｐゴシック" charset="0"/>
              </a:rPr>
              <a:t>, </a:t>
            </a:r>
            <a:r>
              <a:rPr lang="de-DE" sz="2000" dirty="0" err="1">
                <a:latin typeface="+mj-lt"/>
                <a:ea typeface="ＭＳ Ｐゴシック" charset="0"/>
              </a:rPr>
              <a:t>ischii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pubes, pubis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symphysis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symphysis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nasus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nasi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dens, </a:t>
            </a:r>
            <a:r>
              <a:rPr lang="en-GB" sz="2000" dirty="0" err="1">
                <a:latin typeface="+mj-lt"/>
                <a:ea typeface="ＭＳ Ｐゴシック" charset="0"/>
              </a:rPr>
              <a:t>dentis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mandibula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mandibulae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clavicula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claviculae</a:t>
            </a:r>
            <a:endParaRPr lang="en-GB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scapula, scapulae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sternum, </a:t>
            </a:r>
            <a:r>
              <a:rPr lang="en-GB" sz="2000" dirty="0" err="1">
                <a:latin typeface="+mj-lt"/>
                <a:ea typeface="ＭＳ Ｐゴシック" charset="0"/>
              </a:rPr>
              <a:t>sterni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humerus</a:t>
            </a:r>
            <a:r>
              <a:rPr lang="en-GB" sz="2000" dirty="0">
                <a:latin typeface="+mj-lt"/>
                <a:ea typeface="ＭＳ Ｐゴシック" charset="0"/>
              </a:rPr>
              <a:t>, humeri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 err="1">
                <a:latin typeface="+mj-lt"/>
                <a:ea typeface="ＭＳ Ｐゴシック" charset="0"/>
              </a:rPr>
              <a:t>arcus</a:t>
            </a:r>
            <a:r>
              <a:rPr lang="en-GB" sz="2000" dirty="0">
                <a:latin typeface="+mj-lt"/>
                <a:ea typeface="ＭＳ Ｐゴシック" charset="0"/>
              </a:rPr>
              <a:t>, </a:t>
            </a:r>
            <a:r>
              <a:rPr lang="en-GB" sz="2000" dirty="0" err="1">
                <a:latin typeface="+mj-lt"/>
                <a:ea typeface="ＭＳ Ｐゴシック" charset="0"/>
              </a:rPr>
              <a:t>arcus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radius, radii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ulna, ulnae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metacarpus, metacarpi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carpus, carpi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phalanx, </a:t>
            </a:r>
            <a:r>
              <a:rPr lang="en-GB" sz="2000" dirty="0" err="1">
                <a:latin typeface="+mj-lt"/>
                <a:ea typeface="ＭＳ Ｐゴシック" charset="0"/>
              </a:rPr>
              <a:t>phalangis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femur, </a:t>
            </a:r>
            <a:r>
              <a:rPr lang="en-GB" sz="2000" dirty="0" err="1">
                <a:latin typeface="+mj-lt"/>
                <a:ea typeface="ＭＳ Ｐゴシック" charset="0"/>
              </a:rPr>
              <a:t>femoris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patella, patellae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tibia, tibiae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fibula, fibulae</a:t>
            </a:r>
            <a:endParaRPr lang="sk-SK" sz="2000" dirty="0">
              <a:latin typeface="+mj-lt"/>
              <a:ea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latin typeface="+mj-lt"/>
                <a:ea typeface="ＭＳ Ｐゴシック" charset="0"/>
              </a:rPr>
              <a:t>metatarsus, metatarsi</a:t>
            </a:r>
            <a:endParaRPr lang="sk-SK" sz="2000" dirty="0">
              <a:latin typeface="+mj-lt"/>
              <a:ea typeface="ＭＳ Ｐゴシック" charset="0"/>
            </a:endParaRPr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2278063" y="1697039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>
            <a:off x="1187624" y="2117726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>
            <a:off x="2174875" y="2419350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>
            <a:off x="1907704" y="2840038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>
            <a:off x="1792288" y="3201988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1979712" y="3563938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>
            <a:off x="2123728" y="3950176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42"/>
          <p:cNvCxnSpPr>
            <a:cxnSpLocks noChangeShapeType="1"/>
          </p:cNvCxnSpPr>
          <p:nvPr/>
        </p:nvCxnSpPr>
        <p:spPr bwMode="auto">
          <a:xfrm>
            <a:off x="1691680" y="4293096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1798003" y="4626610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>
            <a:off x="2627784" y="5047298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>
            <a:off x="2483768" y="5380831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46"/>
          <p:cNvCxnSpPr>
            <a:cxnSpLocks noChangeShapeType="1"/>
          </p:cNvCxnSpPr>
          <p:nvPr/>
        </p:nvCxnSpPr>
        <p:spPr bwMode="auto">
          <a:xfrm>
            <a:off x="1786890" y="5801519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>
            <a:off x="1475656" y="6165304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>
            <a:off x="4067944" y="1375094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>
            <a:off x="5004048" y="1731805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>
            <a:off x="5007541" y="2209800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>
            <a:off x="4679315" y="2419350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52"/>
          <p:cNvCxnSpPr>
            <a:cxnSpLocks noChangeShapeType="1"/>
          </p:cNvCxnSpPr>
          <p:nvPr/>
        </p:nvCxnSpPr>
        <p:spPr bwMode="auto">
          <a:xfrm>
            <a:off x="5796136" y="2840038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53"/>
          <p:cNvCxnSpPr>
            <a:cxnSpLocks noChangeShapeType="1"/>
          </p:cNvCxnSpPr>
          <p:nvPr/>
        </p:nvCxnSpPr>
        <p:spPr bwMode="auto">
          <a:xfrm>
            <a:off x="4641215" y="3203575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4"/>
          <p:cNvCxnSpPr>
            <a:cxnSpLocks noChangeShapeType="1"/>
          </p:cNvCxnSpPr>
          <p:nvPr/>
        </p:nvCxnSpPr>
        <p:spPr bwMode="auto">
          <a:xfrm>
            <a:off x="4636770" y="3563938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>
            <a:off x="4499992" y="4224516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56"/>
          <p:cNvCxnSpPr>
            <a:cxnSpLocks noChangeShapeType="1"/>
          </p:cNvCxnSpPr>
          <p:nvPr/>
        </p:nvCxnSpPr>
        <p:spPr bwMode="auto">
          <a:xfrm>
            <a:off x="5508104" y="4643616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57"/>
          <p:cNvCxnSpPr>
            <a:cxnSpLocks noChangeShapeType="1"/>
          </p:cNvCxnSpPr>
          <p:nvPr/>
        </p:nvCxnSpPr>
        <p:spPr bwMode="auto">
          <a:xfrm>
            <a:off x="5220072" y="4925378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58"/>
          <p:cNvCxnSpPr>
            <a:cxnSpLocks noChangeShapeType="1"/>
          </p:cNvCxnSpPr>
          <p:nvPr/>
        </p:nvCxnSpPr>
        <p:spPr bwMode="auto">
          <a:xfrm>
            <a:off x="5114926" y="5382419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59"/>
          <p:cNvCxnSpPr>
            <a:cxnSpLocks noChangeShapeType="1"/>
          </p:cNvCxnSpPr>
          <p:nvPr/>
        </p:nvCxnSpPr>
        <p:spPr bwMode="auto">
          <a:xfrm>
            <a:off x="5364088" y="5711984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60"/>
          <p:cNvCxnSpPr>
            <a:cxnSpLocks noChangeShapeType="1"/>
          </p:cNvCxnSpPr>
          <p:nvPr/>
        </p:nvCxnSpPr>
        <p:spPr bwMode="auto">
          <a:xfrm>
            <a:off x="4636770" y="6011069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61"/>
          <p:cNvCxnSpPr>
            <a:cxnSpLocks noChangeShapeType="1"/>
          </p:cNvCxnSpPr>
          <p:nvPr/>
        </p:nvCxnSpPr>
        <p:spPr bwMode="auto">
          <a:xfrm>
            <a:off x="4788024" y="6463754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8892480" y="4583805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>
            <a:off x="7740352" y="4222929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>
            <a:off x="7466756" y="3872409"/>
            <a:ext cx="0" cy="420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Connector 65"/>
          <p:cNvCxnSpPr>
            <a:cxnSpLocks noChangeShapeType="1"/>
          </p:cNvCxnSpPr>
          <p:nvPr/>
        </p:nvCxnSpPr>
        <p:spPr bwMode="auto">
          <a:xfrm>
            <a:off x="7956376" y="3490119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Connector 66"/>
          <p:cNvCxnSpPr>
            <a:cxnSpLocks noChangeShapeType="1"/>
          </p:cNvCxnSpPr>
          <p:nvPr/>
        </p:nvCxnSpPr>
        <p:spPr bwMode="auto">
          <a:xfrm>
            <a:off x="7884368" y="3143250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>
            <a:off x="8388424" y="2781300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Connector 68"/>
          <p:cNvCxnSpPr>
            <a:cxnSpLocks noChangeShapeType="1"/>
          </p:cNvCxnSpPr>
          <p:nvPr/>
        </p:nvCxnSpPr>
        <p:spPr bwMode="auto">
          <a:xfrm>
            <a:off x="7812360" y="2363788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Connector 69"/>
          <p:cNvCxnSpPr>
            <a:cxnSpLocks noChangeShapeType="1"/>
          </p:cNvCxnSpPr>
          <p:nvPr/>
        </p:nvCxnSpPr>
        <p:spPr bwMode="auto">
          <a:xfrm>
            <a:off x="7466756" y="2079626"/>
            <a:ext cx="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Straight Connector 70"/>
          <p:cNvCxnSpPr>
            <a:cxnSpLocks noChangeShapeType="1"/>
          </p:cNvCxnSpPr>
          <p:nvPr/>
        </p:nvCxnSpPr>
        <p:spPr bwMode="auto">
          <a:xfrm>
            <a:off x="7452320" y="1375094"/>
            <a:ext cx="0" cy="420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27942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Latin – inflectional language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527175"/>
            <a:ext cx="8569325" cy="4854575"/>
          </a:xfrm>
        </p:spPr>
        <p:txBody>
          <a:bodyPr/>
          <a:lstStyle/>
          <a:p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 many languages, Latin and Greek among them, nouns </a:t>
            </a:r>
            <a:r>
              <a:rPr lang="en-GB" altLang="cs-CZ" b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</a:t>
            </a:r>
            <a:r>
              <a:rPr lang="en-GB" altLang="cs-CZ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(change their form) for number and for case. </a:t>
            </a:r>
          </a:p>
          <a:p>
            <a:pPr lvl="1"/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Inflection for </a:t>
            </a:r>
            <a:r>
              <a:rPr lang="en-GB" altLang="cs-CZ" b="1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number</a:t>
            </a:r>
            <a:r>
              <a:rPr lang="en-GB" altLang="cs-CZ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involves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singular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(sg.)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plural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(pl.) forms (eg.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forearm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forearms,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antebrachium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antebrachia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 and is present in English as well. </a:t>
            </a:r>
          </a:p>
          <a:p>
            <a:pPr lvl="1"/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Inflection for </a:t>
            </a:r>
            <a:r>
              <a:rPr lang="en-GB" altLang="cs-CZ" b="1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case</a:t>
            </a:r>
            <a:r>
              <a:rPr lang="en-GB" altLang="cs-CZ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involves changing the form of the noun according to its syntactic function/meaning. Latin has extensive case system in which a special form is used for every specific meaning. In medical terminology we use 4 out of 6 Latin cases to express the following meanings: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1436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rgbClr val="88A44D"/>
                </a:solidFill>
              </a:rPr>
              <a:t>Cases and their meanings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07950" y="1341438"/>
            <a:ext cx="4851400" cy="452596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b="1" dirty="0">
                <a:solidFill>
                  <a:srgbClr val="000000"/>
                </a:solidFill>
                <a:latin typeface="Cambria"/>
                <a:cs typeface="Cambria"/>
              </a:rPr>
              <a:t>LATIN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>
                <a:solidFill>
                  <a:srgbClr val="000000"/>
                </a:solidFill>
                <a:latin typeface="Cambria"/>
                <a:cs typeface="Cambria"/>
              </a:rPr>
              <a:t>system of specific case endings + prepositions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i="1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1.    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NOMINATIVE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subject (ending)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2.	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GENITIVE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dependency of two 	nouns, possession (ending)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4.	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ACCUSATIVE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object, movement 	(preposition + 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6.	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ABLATIVE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place, location, 		instrument, cause (preposition + 	ending)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940425" y="1341438"/>
            <a:ext cx="2989263" cy="36004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b="1" dirty="0">
                <a:latin typeface="Cambria"/>
                <a:cs typeface="Cambria"/>
              </a:rPr>
              <a:t>ENGLISH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i="1" dirty="0">
                <a:latin typeface="Cambria"/>
                <a:cs typeface="Cambria"/>
              </a:rPr>
              <a:t>prepositions or word order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dirty="0">
                <a:latin typeface="Cambria"/>
                <a:cs typeface="Cambria"/>
              </a:rPr>
              <a:t>subject of the sentence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i="1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i="1" dirty="0">
                <a:latin typeface="Cambria"/>
                <a:cs typeface="Cambria"/>
              </a:rPr>
              <a:t>of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cs-CZ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dirty="0">
                <a:latin typeface="Cambria"/>
                <a:cs typeface="Cambria"/>
              </a:rPr>
              <a:t>object of the sentence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i="1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i="1" dirty="0">
                <a:latin typeface="Cambria"/>
                <a:cs typeface="Cambria"/>
              </a:rPr>
              <a:t>by, with, to, because of...</a:t>
            </a:r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6" name="Straight Arrow Connector 6"/>
          <p:cNvCxnSpPr/>
          <p:nvPr/>
        </p:nvCxnSpPr>
        <p:spPr>
          <a:xfrm>
            <a:off x="4959350" y="2565400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9350" y="3124200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6"/>
          <p:cNvCxnSpPr/>
          <p:nvPr/>
        </p:nvCxnSpPr>
        <p:spPr>
          <a:xfrm>
            <a:off x="4959350" y="3933825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6"/>
          <p:cNvCxnSpPr/>
          <p:nvPr/>
        </p:nvCxnSpPr>
        <p:spPr>
          <a:xfrm>
            <a:off x="4959350" y="4724400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10"/>
          <p:cNvSpPr txBox="1"/>
          <p:nvPr/>
        </p:nvSpPr>
        <p:spPr>
          <a:xfrm>
            <a:off x="137492" y="5353585"/>
            <a:ext cx="886292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In medical terminology </a:t>
            </a:r>
            <a:r>
              <a:rPr lang="en-GB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ACCUSATIVE</a:t>
            </a:r>
            <a:r>
              <a:rPr lang="en-GB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 and </a:t>
            </a:r>
            <a:r>
              <a:rPr lang="en-GB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ABLATIVE</a:t>
            </a:r>
            <a:r>
              <a:rPr lang="en-GB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 cases are used </a:t>
            </a:r>
            <a:r>
              <a:rPr lang="en-GB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ONLY</a:t>
            </a:r>
            <a:r>
              <a:rPr lang="cs-CZ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GB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AFTER</a:t>
            </a:r>
            <a:r>
              <a:rPr lang="en-GB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 the </a:t>
            </a:r>
            <a:r>
              <a:rPr lang="en-GB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PREPOSITION</a:t>
            </a:r>
            <a:r>
              <a:rPr lang="en-GB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</a:p>
          <a:p>
            <a:r>
              <a:rPr lang="cs-CZ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NOMINATIVE </a:t>
            </a:r>
            <a:r>
              <a:rPr lang="cs-CZ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and </a:t>
            </a:r>
            <a:r>
              <a:rPr lang="cs-CZ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GENITIVE  NEVER</a:t>
            </a:r>
            <a:r>
              <a:rPr lang="cs-CZ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 err="1">
                <a:solidFill>
                  <a:srgbClr val="FF0000"/>
                </a:solidFill>
                <a:latin typeface="Cambria" panose="02040503050406030204" pitchFamily="18" charset="0"/>
              </a:rPr>
              <a:t>appear</a:t>
            </a:r>
            <a:r>
              <a:rPr lang="cs-CZ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AFTER</a:t>
            </a:r>
            <a:r>
              <a:rPr lang="cs-CZ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 a </a:t>
            </a:r>
            <a:r>
              <a:rPr lang="cs-CZ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PREPOSITION</a:t>
            </a:r>
            <a:endParaRPr lang="en-GB" altLang="cs-CZ" sz="20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en-US" altLang="cs-CZ" sz="2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INGS PHOTO.png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0690"/>
            <a:ext cx="8799033" cy="59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/>
          <p:nvPr/>
        </p:nvSpPr>
        <p:spPr>
          <a:xfrm flipV="1">
            <a:off x="583794" y="3068959"/>
            <a:ext cx="8308685" cy="79208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5"/>
          <p:cNvSpPr/>
          <p:nvPr/>
        </p:nvSpPr>
        <p:spPr>
          <a:xfrm flipV="1">
            <a:off x="583794" y="4747305"/>
            <a:ext cx="8308685" cy="84440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ovéPole 1"/>
          <p:cNvSpPr txBox="1"/>
          <p:nvPr/>
        </p:nvSpPr>
        <p:spPr>
          <a:xfrm>
            <a:off x="179513" y="188640"/>
            <a:ext cx="87990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ONLY ACCUSATIVE (4</a:t>
            </a:r>
            <a:r>
              <a:rPr lang="cs-CZ" baseline="30000" dirty="0"/>
              <a:t>TH</a:t>
            </a:r>
            <a:r>
              <a:rPr lang="cs-CZ" dirty="0"/>
              <a:t> CASE) AND ABLATIVE (6</a:t>
            </a:r>
            <a:r>
              <a:rPr lang="cs-CZ" baseline="30000" dirty="0"/>
              <a:t>TH</a:t>
            </a:r>
            <a:r>
              <a:rPr lang="cs-CZ" dirty="0"/>
              <a:t> CASE)APPEAR AFTER A PREPOSITION</a:t>
            </a:r>
          </a:p>
        </p:txBody>
      </p:sp>
    </p:spTree>
    <p:extLst>
      <p:ext uri="{BB962C8B-B14F-4D97-AF65-F5344CB8AC3E}">
        <p14:creationId xmlns:p14="http://schemas.microsoft.com/office/powerpoint/2010/main" val="98777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Introduction to syntax</a:t>
            </a:r>
            <a:br>
              <a:rPr lang="en-US" dirty="0"/>
            </a:br>
            <a:r>
              <a:rPr lang="en-US" dirty="0"/>
              <a:t>NOUN IN APPOSITION </a:t>
            </a:r>
            <a:r>
              <a:rPr lang="cs-CZ" dirty="0"/>
              <a:t>I</a:t>
            </a:r>
            <a:r>
              <a:rPr lang="en-US" dirty="0"/>
              <a:t>.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noun + noun &lt; GENITIVE </a:t>
            </a:r>
          </a:p>
          <a:p>
            <a:pPr lvl="1"/>
            <a:r>
              <a:rPr lang="en-US" altLang="cs-CZ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Translated: 	using </a:t>
            </a:r>
            <a:r>
              <a:rPr lang="en-US" altLang="cs-CZ" sz="2400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altLang="cs-CZ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lvl="1"/>
            <a:r>
              <a:rPr lang="en-US" altLang="cs-CZ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Meaning:		state of dependency, possession</a:t>
            </a:r>
            <a:endParaRPr lang="cs-CZ" altLang="cs-CZ" sz="240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 b="1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en-US" altLang="cs-CZ" b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EX:</a:t>
            </a:r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Fractura cost</a:t>
            </a:r>
            <a:r>
              <a:rPr lang="en-US" altLang="cs-CZ">
                <a:solidFill>
                  <a:srgbClr val="267CF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ae</a:t>
            </a:r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//fractura cost</a:t>
            </a:r>
            <a:r>
              <a:rPr lang="en-US" altLang="cs-CZ">
                <a:solidFill>
                  <a:srgbClr val="267CF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arum</a:t>
            </a:r>
          </a:p>
          <a:p>
            <a:pPr marL="1314450" lvl="4" indent="0">
              <a:buFontTx/>
              <a:buNone/>
            </a:pPr>
            <a:r>
              <a:rPr lang="en-US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Fracture of rib	      Fracture of ribs</a:t>
            </a:r>
          </a:p>
          <a:p>
            <a:pPr marL="1314450" lvl="4" indent="0">
              <a:buFontTx/>
              <a:buNone/>
            </a:pPr>
            <a:r>
              <a:rPr lang="en-US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! = rib fracture	</a:t>
            </a:r>
            <a:r>
              <a:rPr lang="cs-CZ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</a:t>
            </a:r>
            <a:r>
              <a:rPr lang="en-US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= rib fractures</a:t>
            </a:r>
          </a:p>
          <a:p>
            <a:endParaRPr lang="en-US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4896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solidFill>
                  <a:srgbClr val="88A44D"/>
                </a:solidFill>
              </a:rPr>
              <a:t>Connect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 err="1">
                <a:solidFill>
                  <a:srgbClr val="88A44D"/>
                </a:solidFill>
              </a:rPr>
              <a:t>two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 err="1">
                <a:solidFill>
                  <a:srgbClr val="88A44D"/>
                </a:solidFill>
              </a:rPr>
              <a:t>nouns</a:t>
            </a:r>
            <a:endParaRPr lang="cs-CZ" altLang="cs-CZ" dirty="0">
              <a:solidFill>
                <a:srgbClr val="88A44D"/>
              </a:solidFill>
            </a:endParaRPr>
          </a:p>
        </p:txBody>
      </p:sp>
      <p:sp>
        <p:nvSpPr>
          <p:cNvPr id="25602" name="Obdélník 5"/>
          <p:cNvSpPr>
            <a:spLocks noChangeArrowheads="1"/>
          </p:cNvSpPr>
          <p:nvPr/>
        </p:nvSpPr>
        <p:spPr bwMode="auto">
          <a:xfrm>
            <a:off x="250825" y="1484313"/>
            <a:ext cx="864235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cs-CZ" sz="2400" i="1">
                <a:solidFill>
                  <a:srgbClr val="3366FF"/>
                </a:solidFill>
              </a:rPr>
              <a:t>ex:  caput 	+ 	</a:t>
            </a:r>
            <a:r>
              <a:rPr lang="en-GB" altLang="cs-CZ" sz="2400">
                <a:solidFill>
                  <a:srgbClr val="3366FF"/>
                </a:solidFill>
              </a:rPr>
              <a:t>costa</a:t>
            </a:r>
            <a:r>
              <a:rPr lang="en-GB" altLang="cs-CZ" sz="2400" i="1">
                <a:solidFill>
                  <a:srgbClr val="3366FF"/>
                </a:solidFill>
              </a:rPr>
              <a:t> &gt; caput costae</a:t>
            </a:r>
            <a:r>
              <a:rPr lang="en-GB" altLang="cs-CZ" sz="2400">
                <a:solidFill>
                  <a:srgbClr val="3366FF"/>
                </a:solidFill>
              </a:rPr>
              <a:t> 	</a:t>
            </a:r>
            <a:r>
              <a:rPr lang="en-GB" altLang="cs-CZ" sz="2400" i="1"/>
              <a:t>head of rib</a:t>
            </a:r>
            <a:endParaRPr lang="sk-SK" altLang="cs-CZ" sz="2400"/>
          </a:p>
          <a:p>
            <a:pPr>
              <a:lnSpc>
                <a:spcPct val="150000"/>
              </a:lnSpc>
            </a:pPr>
            <a:r>
              <a:rPr lang="en-GB" altLang="cs-CZ" sz="2700"/>
              <a:t>caput   +  femur </a:t>
            </a:r>
            <a:r>
              <a:rPr lang="cs-CZ" altLang="cs-CZ" sz="2700"/>
              <a:t>	-</a:t>
            </a:r>
            <a:r>
              <a:rPr lang="en-GB" altLang="cs-CZ" sz="2700" i="1"/>
              <a:t>&gt;</a:t>
            </a:r>
            <a:r>
              <a:rPr lang="en-GB" altLang="cs-CZ" sz="2700"/>
              <a:t>		</a:t>
            </a:r>
          </a:p>
          <a:p>
            <a:pPr>
              <a:lnSpc>
                <a:spcPct val="150000"/>
              </a:lnSpc>
            </a:pPr>
            <a:r>
              <a:rPr lang="en-GB" altLang="cs-CZ" sz="2700"/>
              <a:t>caput   +  fibula </a:t>
            </a:r>
            <a:r>
              <a:rPr lang="cs-CZ" altLang="cs-CZ" sz="2700"/>
              <a:t>	-</a:t>
            </a:r>
            <a:r>
              <a:rPr lang="en-GB" altLang="cs-CZ" sz="2700" i="1"/>
              <a:t>&gt;</a:t>
            </a:r>
            <a:r>
              <a:rPr lang="en-GB" altLang="cs-CZ" sz="2700"/>
              <a:t>			</a:t>
            </a:r>
          </a:p>
          <a:p>
            <a:pPr>
              <a:lnSpc>
                <a:spcPct val="150000"/>
              </a:lnSpc>
            </a:pPr>
            <a:r>
              <a:rPr lang="en-GB" altLang="cs-CZ" sz="2700"/>
              <a:t>caput   +  humerus </a:t>
            </a:r>
            <a:r>
              <a:rPr lang="cs-CZ" altLang="cs-CZ" sz="2700"/>
              <a:t>-</a:t>
            </a:r>
            <a:r>
              <a:rPr lang="en-GB" altLang="cs-CZ" sz="2700" i="1"/>
              <a:t>&gt;</a:t>
            </a:r>
            <a:r>
              <a:rPr lang="en-GB" altLang="cs-CZ" sz="2700"/>
              <a:t> 	</a:t>
            </a:r>
          </a:p>
          <a:p>
            <a:pPr>
              <a:lnSpc>
                <a:spcPct val="150000"/>
              </a:lnSpc>
            </a:pPr>
            <a:r>
              <a:rPr lang="en-GB" altLang="cs-CZ" sz="2700"/>
              <a:t>caput   +  phalanx </a:t>
            </a:r>
            <a:r>
              <a:rPr lang="cs-CZ" altLang="cs-CZ" sz="2700"/>
              <a:t>-</a:t>
            </a:r>
            <a:r>
              <a:rPr lang="en-GB" altLang="cs-CZ" sz="2700" i="1"/>
              <a:t>&gt;</a:t>
            </a:r>
            <a:r>
              <a:rPr lang="en-GB" altLang="cs-CZ" sz="2700"/>
              <a:t>	</a:t>
            </a:r>
          </a:p>
          <a:p>
            <a:pPr>
              <a:lnSpc>
                <a:spcPct val="150000"/>
              </a:lnSpc>
            </a:pPr>
            <a:r>
              <a:rPr lang="en-GB" altLang="cs-CZ" sz="2700"/>
              <a:t>caput   +  radius </a:t>
            </a:r>
            <a:r>
              <a:rPr lang="cs-CZ" altLang="cs-CZ" sz="2700"/>
              <a:t>	-</a:t>
            </a:r>
            <a:r>
              <a:rPr lang="en-GB" altLang="cs-CZ" sz="2700" i="1"/>
              <a:t>&gt;</a:t>
            </a:r>
            <a:r>
              <a:rPr lang="en-GB" altLang="cs-CZ" sz="2700"/>
              <a:t>	</a:t>
            </a:r>
            <a:endParaRPr lang="sk-SK" altLang="cs-CZ" sz="2700"/>
          </a:p>
          <a:p>
            <a:pPr>
              <a:lnSpc>
                <a:spcPct val="150000"/>
              </a:lnSpc>
            </a:pPr>
            <a:r>
              <a:rPr lang="en-GB" altLang="cs-CZ" sz="2700"/>
              <a:t>caput   +   talus </a:t>
            </a:r>
            <a:r>
              <a:rPr lang="cs-CZ" altLang="cs-CZ" sz="2700"/>
              <a:t>	-</a:t>
            </a:r>
            <a:r>
              <a:rPr lang="en-GB" altLang="cs-CZ" sz="2700" i="1"/>
              <a:t>&gt;</a:t>
            </a:r>
            <a:endParaRPr lang="sk-SK" altLang="cs-CZ" sz="2700"/>
          </a:p>
          <a:p>
            <a:pPr>
              <a:lnSpc>
                <a:spcPct val="150000"/>
              </a:lnSpc>
            </a:pPr>
            <a:r>
              <a:rPr lang="en-GB" altLang="cs-CZ" sz="2700"/>
              <a:t>caput   +   ulna </a:t>
            </a:r>
            <a:r>
              <a:rPr lang="cs-CZ" altLang="cs-CZ" sz="2700"/>
              <a:t>	-</a:t>
            </a:r>
            <a:r>
              <a:rPr lang="en-GB" altLang="cs-CZ" sz="2700" i="1"/>
              <a:t>&gt;</a:t>
            </a:r>
            <a:endParaRPr lang="sk-SK" altLang="cs-CZ" sz="270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838575" y="1989138"/>
            <a:ext cx="2595563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femoris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fibulae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humeri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phalangis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radii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tali</a:t>
            </a:r>
          </a:p>
          <a:p>
            <a:pPr>
              <a:lnSpc>
                <a:spcPct val="150000"/>
              </a:lnSpc>
            </a:pPr>
            <a:r>
              <a:rPr lang="en-US" altLang="cs-CZ" sz="2700"/>
              <a:t>caput </a:t>
            </a:r>
            <a:r>
              <a:rPr lang="en-US" altLang="cs-CZ" sz="2700">
                <a:solidFill>
                  <a:srgbClr val="FF0000"/>
                </a:solidFill>
              </a:rPr>
              <a:t>ulnae</a:t>
            </a:r>
          </a:p>
        </p:txBody>
      </p:sp>
    </p:spTree>
    <p:extLst>
      <p:ext uri="{BB962C8B-B14F-4D97-AF65-F5344CB8AC3E}">
        <p14:creationId xmlns:p14="http://schemas.microsoft.com/office/powerpoint/2010/main" val="23690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3600" dirty="0">
                <a:solidFill>
                  <a:schemeClr val="accent3"/>
                </a:solidFill>
              </a:rPr>
              <a:t>Adjectives of the 1</a:t>
            </a:r>
            <a:r>
              <a:rPr lang="en-US" sz="3600" baseline="30000" dirty="0">
                <a:solidFill>
                  <a:schemeClr val="accent3"/>
                </a:solidFill>
              </a:rPr>
              <a:t>st</a:t>
            </a:r>
            <a:r>
              <a:rPr lang="en-US" sz="3600" dirty="0">
                <a:solidFill>
                  <a:schemeClr val="accent3"/>
                </a:solidFill>
              </a:rPr>
              <a:t> and 2</a:t>
            </a:r>
            <a:r>
              <a:rPr lang="en-US" sz="3600" baseline="30000" dirty="0">
                <a:solidFill>
                  <a:schemeClr val="accent3"/>
                </a:solidFill>
              </a:rPr>
              <a:t>nd</a:t>
            </a:r>
            <a:r>
              <a:rPr lang="en-US" sz="3600" dirty="0">
                <a:solidFill>
                  <a:schemeClr val="accent3"/>
                </a:solidFill>
              </a:rPr>
              <a:t> declension, dictionary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Magnus, a, um	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Magnus</a:t>
            </a:r>
            <a:r>
              <a:rPr lang="en-US" dirty="0">
                <a:latin typeface="+mj-lt"/>
              </a:rPr>
              <a:t> 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magna</a:t>
            </a:r>
            <a:r>
              <a:rPr lang="en-US" dirty="0">
                <a:latin typeface="+mj-lt"/>
              </a:rPr>
              <a:t>  </a:t>
            </a:r>
            <a:r>
              <a:rPr lang="en-US" dirty="0">
                <a:solidFill>
                  <a:srgbClr val="008000"/>
                </a:solidFill>
                <a:latin typeface="+mj-lt"/>
              </a:rPr>
              <a:t>magnum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     </a:t>
            </a:r>
            <a:r>
              <a:rPr lang="en-US" dirty="0">
                <a:solidFill>
                  <a:srgbClr val="267CF2"/>
                </a:solidFill>
                <a:latin typeface="+mj-lt"/>
              </a:rPr>
              <a:t> m.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            f.</a:t>
            </a:r>
            <a:r>
              <a:rPr lang="en-US" dirty="0">
                <a:solidFill>
                  <a:srgbClr val="008000"/>
                </a:solidFill>
                <a:latin typeface="+mj-lt"/>
              </a:rPr>
              <a:t> 	       n.</a:t>
            </a: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coxa		cervix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oculus	sulcus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crus		arcus</a:t>
            </a:r>
          </a:p>
          <a:p>
            <a:pPr marL="0" indent="0">
              <a:buNone/>
            </a:pPr>
            <a:r>
              <a:rPr lang="en-US" dirty="0" err="1">
                <a:latin typeface="+mj-lt"/>
              </a:rPr>
              <a:t>bucca</a:t>
            </a:r>
            <a:r>
              <a:rPr lang="en-US" dirty="0">
                <a:latin typeface="+mj-lt"/>
              </a:rPr>
              <a:t>	</a:t>
            </a:r>
            <a:r>
              <a:rPr lang="cs-CZ" dirty="0">
                <a:latin typeface="+mj-lt"/>
              </a:rPr>
              <a:t>	</a:t>
            </a:r>
            <a:r>
              <a:rPr lang="en-US" dirty="0">
                <a:latin typeface="+mj-lt"/>
              </a:rPr>
              <a:t>metatarsus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fibula		hallux		</a:t>
            </a:r>
            <a:r>
              <a:rPr lang="en-US" dirty="0">
                <a:solidFill>
                  <a:srgbClr val="008000"/>
                </a:solidFill>
                <a:latin typeface="+mj-lt"/>
              </a:rPr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Dexter, a, um</a:t>
            </a:r>
          </a:p>
          <a:p>
            <a:pPr marL="0" indent="0">
              <a:buNone/>
            </a:pPr>
            <a:r>
              <a:rPr lang="en-US" dirty="0">
                <a:solidFill>
                  <a:srgbClr val="267CF2"/>
                </a:solidFill>
                <a:latin typeface="+mj-lt"/>
              </a:rPr>
              <a:t>Dexter</a:t>
            </a:r>
            <a:r>
              <a:rPr lang="en-US" dirty="0">
                <a:latin typeface="+mj-lt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dextra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+mj-lt"/>
              </a:rPr>
              <a:t>dextrum</a:t>
            </a:r>
            <a:endParaRPr lang="en-US" dirty="0">
              <a:solidFill>
                <a:srgbClr val="008000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67CF2"/>
                </a:solidFill>
                <a:latin typeface="+mj-lt"/>
              </a:rPr>
              <a:t>     m.</a:t>
            </a:r>
            <a:r>
              <a:rPr lang="en-US" dirty="0">
                <a:solidFill>
                  <a:srgbClr val="008000"/>
                </a:solidFill>
                <a:latin typeface="+mj-lt"/>
              </a:rPr>
              <a:t>		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f.</a:t>
            </a:r>
            <a:r>
              <a:rPr lang="en-US" dirty="0">
                <a:solidFill>
                  <a:srgbClr val="008000"/>
                </a:solidFill>
                <a:latin typeface="+mj-lt"/>
              </a:rPr>
              <a:t>	    n.</a:t>
            </a:r>
            <a:endParaRPr lang="cs-CZ" dirty="0">
              <a:solidFill>
                <a:srgbClr val="008000"/>
              </a:solidFill>
              <a:latin typeface="+mj-lt"/>
            </a:endParaRP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coxa		cervix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oculus	sulcus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crus		arcus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+mj-lt"/>
              </a:rPr>
              <a:t>bucca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		metatarsus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fibula		hallux	</a:t>
            </a:r>
          </a:p>
        </p:txBody>
      </p:sp>
    </p:spTree>
    <p:extLst>
      <p:ext uri="{BB962C8B-B14F-4D97-AF65-F5344CB8AC3E}">
        <p14:creationId xmlns:p14="http://schemas.microsoft.com/office/powerpoint/2010/main" val="37435214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/>
              <a:t>vena</a:t>
            </a:r>
            <a:r>
              <a:rPr lang="cs-CZ" dirty="0"/>
              <a:t>, </a:t>
            </a:r>
            <a:r>
              <a:rPr lang="cs-CZ" dirty="0" err="1"/>
              <a:t>ae</a:t>
            </a:r>
            <a:r>
              <a:rPr lang="cs-CZ" dirty="0"/>
              <a:t>, f.</a:t>
            </a:r>
          </a:p>
          <a:p>
            <a:r>
              <a:rPr lang="cs-CZ" dirty="0" err="1"/>
              <a:t>periculum</a:t>
            </a:r>
            <a:r>
              <a:rPr lang="cs-CZ" dirty="0"/>
              <a:t>, i, n.</a:t>
            </a:r>
          </a:p>
          <a:p>
            <a:r>
              <a:rPr lang="cs-CZ" dirty="0" err="1"/>
              <a:t>fractura</a:t>
            </a:r>
            <a:r>
              <a:rPr lang="cs-CZ" dirty="0"/>
              <a:t>, </a:t>
            </a:r>
            <a:r>
              <a:rPr lang="cs-CZ" dirty="0" err="1"/>
              <a:t>ae</a:t>
            </a:r>
            <a:r>
              <a:rPr lang="cs-CZ" dirty="0"/>
              <a:t>, f.</a:t>
            </a:r>
          </a:p>
          <a:p>
            <a:r>
              <a:rPr lang="cs-CZ" dirty="0" err="1"/>
              <a:t>suspicio</a:t>
            </a:r>
            <a:r>
              <a:rPr lang="cs-CZ" dirty="0"/>
              <a:t>, </a:t>
            </a:r>
            <a:r>
              <a:rPr lang="cs-CZ" dirty="0" err="1"/>
              <a:t>onis</a:t>
            </a:r>
            <a:r>
              <a:rPr lang="cs-CZ" dirty="0"/>
              <a:t>, f.</a:t>
            </a:r>
          </a:p>
          <a:p>
            <a:r>
              <a:rPr lang="cs-CZ" dirty="0" err="1"/>
              <a:t>thorax</a:t>
            </a:r>
            <a:r>
              <a:rPr lang="cs-CZ" dirty="0"/>
              <a:t>, cis, m.</a:t>
            </a:r>
          </a:p>
          <a:p>
            <a:r>
              <a:rPr lang="cs-CZ" dirty="0" err="1"/>
              <a:t>fractus</a:t>
            </a:r>
            <a:r>
              <a:rPr lang="cs-CZ" dirty="0"/>
              <a:t>, a, um</a:t>
            </a:r>
          </a:p>
          <a:p>
            <a:r>
              <a:rPr lang="cs-CZ" dirty="0" err="1"/>
              <a:t>dies</a:t>
            </a:r>
            <a:r>
              <a:rPr lang="cs-CZ" dirty="0"/>
              <a:t>, </a:t>
            </a:r>
            <a:r>
              <a:rPr lang="cs-CZ" dirty="0" err="1"/>
              <a:t>ei</a:t>
            </a:r>
            <a:r>
              <a:rPr lang="cs-CZ" dirty="0"/>
              <a:t>, m.</a:t>
            </a:r>
          </a:p>
          <a:p>
            <a:r>
              <a:rPr lang="cs-CZ" dirty="0" err="1"/>
              <a:t>pulsus</a:t>
            </a:r>
            <a:r>
              <a:rPr lang="cs-CZ" dirty="0"/>
              <a:t>, </a:t>
            </a:r>
            <a:r>
              <a:rPr lang="cs-CZ" dirty="0" err="1"/>
              <a:t>us</a:t>
            </a:r>
            <a:r>
              <a:rPr lang="cs-CZ" dirty="0"/>
              <a:t>, m.</a:t>
            </a:r>
          </a:p>
          <a:p>
            <a:r>
              <a:rPr lang="cs-CZ" dirty="0" err="1"/>
              <a:t>hepaticus</a:t>
            </a:r>
            <a:r>
              <a:rPr lang="cs-CZ" dirty="0"/>
              <a:t>, a, um</a:t>
            </a:r>
          </a:p>
          <a:p>
            <a:r>
              <a:rPr lang="cs-CZ" dirty="0" err="1"/>
              <a:t>arcus</a:t>
            </a:r>
            <a:r>
              <a:rPr lang="cs-CZ" dirty="0"/>
              <a:t>, </a:t>
            </a:r>
            <a:r>
              <a:rPr lang="cs-CZ" dirty="0" err="1"/>
              <a:t>us</a:t>
            </a:r>
            <a:r>
              <a:rPr lang="cs-CZ" dirty="0"/>
              <a:t>, m.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thoracicus</a:t>
            </a:r>
            <a:r>
              <a:rPr lang="cs-CZ" dirty="0"/>
              <a:t>, a, um</a:t>
            </a:r>
          </a:p>
          <a:p>
            <a:r>
              <a:rPr lang="cs-CZ" dirty="0" err="1"/>
              <a:t>hepar</a:t>
            </a:r>
            <a:r>
              <a:rPr lang="cs-CZ" dirty="0"/>
              <a:t>, tis, n.</a:t>
            </a:r>
          </a:p>
          <a:p>
            <a:r>
              <a:rPr lang="cs-CZ" dirty="0"/>
              <a:t>rete, </a:t>
            </a:r>
            <a:r>
              <a:rPr lang="cs-CZ" dirty="0" err="1"/>
              <a:t>is</a:t>
            </a:r>
            <a:r>
              <a:rPr lang="cs-CZ" dirty="0"/>
              <a:t>, n.</a:t>
            </a:r>
          </a:p>
          <a:p>
            <a:r>
              <a:rPr lang="cs-CZ" dirty="0" err="1"/>
              <a:t>planus</a:t>
            </a:r>
            <a:r>
              <a:rPr lang="cs-CZ" dirty="0"/>
              <a:t>, a, um</a:t>
            </a:r>
          </a:p>
          <a:p>
            <a:r>
              <a:rPr lang="cs-CZ" dirty="0" err="1"/>
              <a:t>caesareus</a:t>
            </a:r>
            <a:r>
              <a:rPr lang="cs-CZ" dirty="0"/>
              <a:t>, a, um</a:t>
            </a:r>
          </a:p>
          <a:p>
            <a:r>
              <a:rPr lang="cs-CZ" dirty="0" err="1"/>
              <a:t>diameter</a:t>
            </a:r>
            <a:r>
              <a:rPr lang="cs-CZ" dirty="0"/>
              <a:t>, </a:t>
            </a:r>
            <a:r>
              <a:rPr lang="cs-CZ" dirty="0" err="1"/>
              <a:t>tri</a:t>
            </a:r>
            <a:r>
              <a:rPr lang="cs-CZ" dirty="0"/>
              <a:t>, f.</a:t>
            </a:r>
          </a:p>
          <a:p>
            <a:r>
              <a:rPr lang="cs-CZ" dirty="0" err="1"/>
              <a:t>caries</a:t>
            </a:r>
            <a:r>
              <a:rPr lang="cs-CZ" dirty="0"/>
              <a:t>, </a:t>
            </a:r>
            <a:r>
              <a:rPr lang="cs-CZ" dirty="0" err="1"/>
              <a:t>ei</a:t>
            </a:r>
            <a:r>
              <a:rPr lang="cs-CZ" dirty="0"/>
              <a:t>, f.</a:t>
            </a:r>
          </a:p>
          <a:p>
            <a:r>
              <a:rPr lang="cs-CZ" dirty="0" err="1"/>
              <a:t>ruptus</a:t>
            </a:r>
            <a:r>
              <a:rPr lang="cs-CZ" dirty="0"/>
              <a:t>, a, um</a:t>
            </a:r>
          </a:p>
          <a:p>
            <a:r>
              <a:rPr lang="cs-CZ" dirty="0"/>
              <a:t>flexor, </a:t>
            </a:r>
            <a:r>
              <a:rPr lang="cs-CZ" dirty="0" err="1"/>
              <a:t>oris</a:t>
            </a:r>
            <a:r>
              <a:rPr lang="cs-CZ" dirty="0"/>
              <a:t>, m.</a:t>
            </a:r>
          </a:p>
          <a:p>
            <a:r>
              <a:rPr lang="cs-CZ" dirty="0"/>
              <a:t>bonus, a, um</a:t>
            </a:r>
          </a:p>
        </p:txBody>
      </p:sp>
    </p:spTree>
    <p:extLst>
      <p:ext uri="{BB962C8B-B14F-4D97-AF65-F5344CB8AC3E}">
        <p14:creationId xmlns:p14="http://schemas.microsoft.com/office/powerpoint/2010/main" val="62519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Vocabulary</a:t>
            </a:r>
            <a:r>
              <a:rPr lang="cs-CZ" dirty="0"/>
              <a:t> </a:t>
            </a:r>
            <a:r>
              <a:rPr lang="cs-CZ" dirty="0" err="1"/>
              <a:t>tests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beginning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lesson</a:t>
            </a:r>
            <a:endParaRPr lang="cs-CZ" dirty="0"/>
          </a:p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partial</a:t>
            </a:r>
            <a:r>
              <a:rPr lang="cs-CZ" dirty="0"/>
              <a:t> </a:t>
            </a:r>
            <a:r>
              <a:rPr lang="cs-CZ" dirty="0" err="1"/>
              <a:t>exams</a:t>
            </a:r>
            <a:r>
              <a:rPr lang="cs-CZ" dirty="0"/>
              <a:t>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each successfully written partial test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over</a:t>
            </a:r>
            <a:r>
              <a:rPr lang="cs-CZ" dirty="0">
                <a:solidFill>
                  <a:schemeClr val="tx1"/>
                </a:solidFill>
              </a:rPr>
              <a:t> 70 %) </a:t>
            </a:r>
            <a:r>
              <a:rPr lang="cs-CZ" dirty="0" err="1">
                <a:solidFill>
                  <a:schemeClr val="tx1"/>
                </a:solidFill>
              </a:rPr>
              <a:t>means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that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you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get</a:t>
            </a:r>
            <a:r>
              <a:rPr lang="cs-CZ" dirty="0">
                <a:solidFill>
                  <a:schemeClr val="tx1"/>
                </a:solidFill>
              </a:rPr>
              <a:t> bonus 5 % </a:t>
            </a:r>
            <a:r>
              <a:rPr lang="cs-CZ" dirty="0" err="1">
                <a:solidFill>
                  <a:schemeClr val="tx1"/>
                </a:solidFill>
              </a:rPr>
              <a:t>for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your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final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exam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/>
              <a:t>Credit</a:t>
            </a:r>
            <a:r>
              <a:rPr lang="cs-CZ" dirty="0"/>
              <a:t> test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70% </a:t>
            </a:r>
            <a:r>
              <a:rPr lang="cs-CZ" dirty="0" err="1">
                <a:solidFill>
                  <a:schemeClr val="tx1"/>
                </a:solidFill>
              </a:rPr>
              <a:t>required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you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were</a:t>
            </a:r>
            <a:r>
              <a:rPr lang="cs-CZ" dirty="0">
                <a:solidFill>
                  <a:schemeClr val="tx1"/>
                </a:solidFill>
              </a:rPr>
              <a:t> not </a:t>
            </a:r>
            <a:r>
              <a:rPr lang="en-GB" dirty="0">
                <a:solidFill>
                  <a:schemeClr val="tx1"/>
                </a:solidFill>
              </a:rPr>
              <a:t>successful in any of the partial tests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65% </a:t>
            </a:r>
            <a:r>
              <a:rPr lang="cs-CZ" dirty="0" err="1">
                <a:solidFill>
                  <a:schemeClr val="tx1"/>
                </a:solidFill>
              </a:rPr>
              <a:t>required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you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were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successful in </a:t>
            </a:r>
            <a:r>
              <a:rPr lang="cs-CZ" dirty="0">
                <a:solidFill>
                  <a:schemeClr val="tx1"/>
                </a:solidFill>
              </a:rPr>
              <a:t>ONE</a:t>
            </a:r>
            <a:r>
              <a:rPr lang="en-GB" dirty="0">
                <a:solidFill>
                  <a:schemeClr val="tx1"/>
                </a:solidFill>
              </a:rPr>
              <a:t> of the partial tests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60% </a:t>
            </a:r>
            <a:r>
              <a:rPr lang="cs-CZ" dirty="0" err="1">
                <a:solidFill>
                  <a:schemeClr val="tx1"/>
                </a:solidFill>
              </a:rPr>
              <a:t>required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if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you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were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successful in </a:t>
            </a:r>
            <a:r>
              <a:rPr lang="cs-CZ" dirty="0">
                <a:solidFill>
                  <a:schemeClr val="tx1"/>
                </a:solidFill>
              </a:rPr>
              <a:t>BOTH</a:t>
            </a:r>
            <a:r>
              <a:rPr lang="en-GB" dirty="0">
                <a:solidFill>
                  <a:schemeClr val="tx1"/>
                </a:solidFill>
              </a:rPr>
              <a:t> partial tests</a:t>
            </a:r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03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/>
              <a:t>vena</a:t>
            </a:r>
            <a:r>
              <a:rPr lang="cs-CZ" dirty="0"/>
              <a:t>, </a:t>
            </a:r>
            <a:r>
              <a:rPr lang="cs-CZ" dirty="0" err="1"/>
              <a:t>ae</a:t>
            </a:r>
            <a:r>
              <a:rPr lang="cs-CZ" dirty="0"/>
              <a:t>, f.</a:t>
            </a:r>
          </a:p>
          <a:p>
            <a:r>
              <a:rPr lang="cs-CZ" dirty="0" err="1"/>
              <a:t>periculum</a:t>
            </a:r>
            <a:r>
              <a:rPr lang="cs-CZ" dirty="0"/>
              <a:t>, i, n.</a:t>
            </a:r>
          </a:p>
          <a:p>
            <a:r>
              <a:rPr lang="cs-CZ" dirty="0" err="1"/>
              <a:t>fractura</a:t>
            </a:r>
            <a:r>
              <a:rPr lang="cs-CZ" dirty="0"/>
              <a:t>, </a:t>
            </a:r>
            <a:r>
              <a:rPr lang="cs-CZ" dirty="0" err="1"/>
              <a:t>ae</a:t>
            </a:r>
            <a:r>
              <a:rPr lang="cs-CZ" dirty="0"/>
              <a:t>, f.</a:t>
            </a:r>
          </a:p>
          <a:p>
            <a:r>
              <a:rPr lang="cs-CZ" dirty="0" err="1"/>
              <a:t>suspicio</a:t>
            </a:r>
            <a:r>
              <a:rPr lang="cs-CZ" dirty="0"/>
              <a:t>, </a:t>
            </a:r>
            <a:r>
              <a:rPr lang="cs-CZ" dirty="0" err="1"/>
              <a:t>onis</a:t>
            </a:r>
            <a:r>
              <a:rPr lang="cs-CZ" dirty="0"/>
              <a:t>, f.</a:t>
            </a:r>
          </a:p>
          <a:p>
            <a:r>
              <a:rPr lang="cs-CZ" dirty="0" err="1"/>
              <a:t>thorax</a:t>
            </a:r>
            <a:r>
              <a:rPr lang="cs-CZ" dirty="0"/>
              <a:t>, cis, m.</a:t>
            </a:r>
          </a:p>
          <a:p>
            <a:r>
              <a:rPr lang="cs-CZ" dirty="0" err="1">
                <a:solidFill>
                  <a:srgbClr val="C00000"/>
                </a:solidFill>
              </a:rPr>
              <a:t>fractus</a:t>
            </a:r>
            <a:r>
              <a:rPr lang="cs-CZ" dirty="0">
                <a:solidFill>
                  <a:srgbClr val="C00000"/>
                </a:solidFill>
              </a:rPr>
              <a:t>, a, um</a:t>
            </a:r>
          </a:p>
          <a:p>
            <a:r>
              <a:rPr lang="cs-CZ" dirty="0" err="1"/>
              <a:t>dies</a:t>
            </a:r>
            <a:r>
              <a:rPr lang="cs-CZ" dirty="0"/>
              <a:t>, </a:t>
            </a:r>
            <a:r>
              <a:rPr lang="cs-CZ" dirty="0" err="1"/>
              <a:t>ei</a:t>
            </a:r>
            <a:r>
              <a:rPr lang="cs-CZ" dirty="0"/>
              <a:t>, m.</a:t>
            </a:r>
          </a:p>
          <a:p>
            <a:r>
              <a:rPr lang="cs-CZ" dirty="0" err="1"/>
              <a:t>pulsus</a:t>
            </a:r>
            <a:r>
              <a:rPr lang="cs-CZ" dirty="0"/>
              <a:t>, </a:t>
            </a:r>
            <a:r>
              <a:rPr lang="cs-CZ" dirty="0" err="1"/>
              <a:t>us</a:t>
            </a:r>
            <a:r>
              <a:rPr lang="cs-CZ" dirty="0"/>
              <a:t>, m.</a:t>
            </a:r>
          </a:p>
          <a:p>
            <a:r>
              <a:rPr lang="cs-CZ" dirty="0" err="1">
                <a:solidFill>
                  <a:srgbClr val="C00000"/>
                </a:solidFill>
              </a:rPr>
              <a:t>hepaticus</a:t>
            </a:r>
            <a:r>
              <a:rPr lang="cs-CZ" dirty="0">
                <a:solidFill>
                  <a:srgbClr val="C00000"/>
                </a:solidFill>
              </a:rPr>
              <a:t>, a, um</a:t>
            </a:r>
          </a:p>
          <a:p>
            <a:r>
              <a:rPr lang="cs-CZ" dirty="0" err="1"/>
              <a:t>arcus</a:t>
            </a:r>
            <a:r>
              <a:rPr lang="cs-CZ" dirty="0"/>
              <a:t>, </a:t>
            </a:r>
            <a:r>
              <a:rPr lang="cs-CZ" dirty="0" err="1"/>
              <a:t>us</a:t>
            </a:r>
            <a:r>
              <a:rPr lang="cs-CZ" dirty="0"/>
              <a:t>, m.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>
                <a:solidFill>
                  <a:srgbClr val="C00000"/>
                </a:solidFill>
              </a:rPr>
              <a:t>thoracicus</a:t>
            </a:r>
            <a:r>
              <a:rPr lang="cs-CZ" dirty="0">
                <a:solidFill>
                  <a:srgbClr val="C00000"/>
                </a:solidFill>
              </a:rPr>
              <a:t>, a, um</a:t>
            </a:r>
          </a:p>
          <a:p>
            <a:r>
              <a:rPr lang="cs-CZ" dirty="0" err="1"/>
              <a:t>hepar</a:t>
            </a:r>
            <a:r>
              <a:rPr lang="cs-CZ" dirty="0"/>
              <a:t>, tis, n.</a:t>
            </a:r>
          </a:p>
          <a:p>
            <a:r>
              <a:rPr lang="cs-CZ" dirty="0"/>
              <a:t>rete, </a:t>
            </a:r>
            <a:r>
              <a:rPr lang="cs-CZ" dirty="0" err="1"/>
              <a:t>is</a:t>
            </a:r>
            <a:r>
              <a:rPr lang="cs-CZ" dirty="0"/>
              <a:t>, n.</a:t>
            </a:r>
          </a:p>
          <a:p>
            <a:r>
              <a:rPr lang="cs-CZ" dirty="0" err="1">
                <a:solidFill>
                  <a:srgbClr val="C00000"/>
                </a:solidFill>
              </a:rPr>
              <a:t>planus</a:t>
            </a:r>
            <a:r>
              <a:rPr lang="cs-CZ" dirty="0">
                <a:solidFill>
                  <a:srgbClr val="C00000"/>
                </a:solidFill>
              </a:rPr>
              <a:t>, a, um</a:t>
            </a:r>
          </a:p>
          <a:p>
            <a:r>
              <a:rPr lang="cs-CZ" dirty="0" err="1">
                <a:solidFill>
                  <a:srgbClr val="C00000"/>
                </a:solidFill>
              </a:rPr>
              <a:t>caesareus</a:t>
            </a:r>
            <a:r>
              <a:rPr lang="cs-CZ" dirty="0">
                <a:solidFill>
                  <a:srgbClr val="C00000"/>
                </a:solidFill>
              </a:rPr>
              <a:t>, a, um</a:t>
            </a:r>
          </a:p>
          <a:p>
            <a:r>
              <a:rPr lang="cs-CZ" dirty="0" err="1"/>
              <a:t>diameter</a:t>
            </a:r>
            <a:r>
              <a:rPr lang="cs-CZ" dirty="0"/>
              <a:t>, </a:t>
            </a:r>
            <a:r>
              <a:rPr lang="cs-CZ" dirty="0" err="1"/>
              <a:t>tri</a:t>
            </a:r>
            <a:r>
              <a:rPr lang="cs-CZ" dirty="0"/>
              <a:t>, f.</a:t>
            </a:r>
          </a:p>
          <a:p>
            <a:r>
              <a:rPr lang="cs-CZ" dirty="0" err="1"/>
              <a:t>caries</a:t>
            </a:r>
            <a:r>
              <a:rPr lang="cs-CZ" dirty="0"/>
              <a:t>, </a:t>
            </a:r>
            <a:r>
              <a:rPr lang="cs-CZ" dirty="0" err="1"/>
              <a:t>ei</a:t>
            </a:r>
            <a:r>
              <a:rPr lang="cs-CZ" dirty="0"/>
              <a:t>, f.</a:t>
            </a:r>
          </a:p>
          <a:p>
            <a:r>
              <a:rPr lang="cs-CZ" dirty="0" err="1">
                <a:solidFill>
                  <a:srgbClr val="C00000"/>
                </a:solidFill>
              </a:rPr>
              <a:t>ruptus</a:t>
            </a:r>
            <a:r>
              <a:rPr lang="cs-CZ" dirty="0">
                <a:solidFill>
                  <a:srgbClr val="C00000"/>
                </a:solidFill>
              </a:rPr>
              <a:t>, a, um</a:t>
            </a:r>
          </a:p>
          <a:p>
            <a:r>
              <a:rPr lang="cs-CZ" dirty="0"/>
              <a:t>flexor, </a:t>
            </a:r>
            <a:r>
              <a:rPr lang="cs-CZ" dirty="0" err="1"/>
              <a:t>oris</a:t>
            </a:r>
            <a:r>
              <a:rPr lang="cs-CZ" dirty="0"/>
              <a:t>, m.</a:t>
            </a:r>
          </a:p>
          <a:p>
            <a:r>
              <a:rPr lang="cs-CZ" dirty="0">
                <a:solidFill>
                  <a:srgbClr val="C00000"/>
                </a:solidFill>
              </a:rPr>
              <a:t>bonus, a, um</a:t>
            </a:r>
          </a:p>
        </p:txBody>
      </p:sp>
    </p:spTree>
    <p:extLst>
      <p:ext uri="{BB962C8B-B14F-4D97-AF65-F5344CB8AC3E}">
        <p14:creationId xmlns:p14="http://schemas.microsoft.com/office/powerpoint/2010/main" val="4029700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97146" cy="758952"/>
          </a:xfrm>
        </p:spPr>
        <p:txBody>
          <a:bodyPr anchor="ctr">
            <a:noAutofit/>
          </a:bodyPr>
          <a:lstStyle/>
          <a:p>
            <a:r>
              <a:rPr lang="en-US" sz="3000" dirty="0">
                <a:solidFill>
                  <a:schemeClr val="accent3"/>
                </a:solidFill>
              </a:rPr>
              <a:t>Agreed-attribute</a:t>
            </a:r>
            <a:br>
              <a:rPr lang="en-US" sz="2500" dirty="0">
                <a:solidFill>
                  <a:schemeClr val="accent3"/>
                </a:solidFill>
              </a:rPr>
            </a:br>
            <a:r>
              <a:rPr lang="en-US" sz="2500" dirty="0">
                <a:solidFill>
                  <a:schemeClr val="accent3"/>
                </a:solidFill>
              </a:rPr>
              <a:t>What is the correct adjective for the noun in the triangle? 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730831" y="2877852"/>
            <a:ext cx="2101273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orbita</a:t>
            </a:r>
            <a:endParaRPr lang="en-US" sz="2400" dirty="0">
              <a:latin typeface="+mj-lt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6121471" y="2935179"/>
            <a:ext cx="2101273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+mj-lt"/>
              </a:rPr>
              <a:t>pes</a:t>
            </a:r>
            <a:endParaRPr lang="en-US" sz="2400" dirty="0">
              <a:latin typeface="+mj-lt"/>
            </a:endParaRPr>
          </a:p>
        </p:txBody>
      </p:sp>
      <p:sp>
        <p:nvSpPr>
          <p:cNvPr id="6" name="Isosceles Triangle 5"/>
          <p:cNvSpPr/>
          <p:nvPr/>
        </p:nvSpPr>
        <p:spPr>
          <a:xfrm rot="10800000">
            <a:off x="3325086" y="2438960"/>
            <a:ext cx="2101273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6521" y="2404491"/>
            <a:ext cx="1035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dexter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6091" y="4955634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dextra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66" y="4944088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dextrum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4429" y="1988840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dextra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2993" y="2000387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dextrum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2466" y="4344113"/>
            <a:ext cx="1035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dexter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21967" y="2438892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dextrum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6359" y="4944089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dextra</a:t>
            </a:r>
            <a:endParaRPr lang="en-US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35349" y="4944088"/>
            <a:ext cx="1035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dexter</a:t>
            </a:r>
            <a:endParaRPr lang="en-US" sz="2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77644" y="2658632"/>
            <a:ext cx="828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genu</a:t>
            </a:r>
          </a:p>
        </p:txBody>
      </p:sp>
      <p:sp>
        <p:nvSpPr>
          <p:cNvPr id="3" name="Oval 2"/>
          <p:cNvSpPr/>
          <p:nvPr/>
        </p:nvSpPr>
        <p:spPr>
          <a:xfrm>
            <a:off x="2112891" y="4889940"/>
            <a:ext cx="1707829" cy="629618"/>
          </a:xfrm>
          <a:prstGeom prst="ellipse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62406" y="1923146"/>
            <a:ext cx="1707829" cy="629618"/>
          </a:xfrm>
          <a:prstGeom prst="ellipse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68829" y="4882920"/>
            <a:ext cx="1707829" cy="629618"/>
          </a:xfrm>
          <a:prstGeom prst="ellipse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107950" y="228600"/>
            <a:ext cx="89281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err="1">
                <a:solidFill>
                  <a:srgbClr val="A03F20"/>
                </a:solidFill>
                <a:latin typeface="Palatino Linotype" panose="02040502050505030304" pitchFamily="18" charset="0"/>
              </a:rPr>
              <a:t>Structure</a:t>
            </a:r>
            <a:r>
              <a:rPr lang="cs-CZ" altLang="cs-CZ" sz="2800" dirty="0">
                <a:solidFill>
                  <a:srgbClr val="A03F20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2800" dirty="0" err="1">
                <a:solidFill>
                  <a:srgbClr val="A03F20"/>
                </a:solidFill>
                <a:latin typeface="Palatino Linotype" panose="02040502050505030304" pitchFamily="18" charset="0"/>
              </a:rPr>
              <a:t>of</a:t>
            </a:r>
            <a:r>
              <a:rPr lang="cs-CZ" altLang="cs-CZ" sz="2800" dirty="0">
                <a:solidFill>
                  <a:srgbClr val="A03F20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2800" dirty="0" err="1">
                <a:solidFill>
                  <a:srgbClr val="A03F20"/>
                </a:solidFill>
                <a:latin typeface="Palatino Linotype" panose="02040502050505030304" pitchFamily="18" charset="0"/>
              </a:rPr>
              <a:t>multi-word</a:t>
            </a:r>
            <a:r>
              <a:rPr lang="cs-CZ" altLang="cs-CZ" sz="2800" dirty="0">
                <a:solidFill>
                  <a:srgbClr val="A03F20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2800" dirty="0" err="1">
                <a:solidFill>
                  <a:srgbClr val="A03F20"/>
                </a:solidFill>
                <a:latin typeface="Palatino Linotype" panose="02040502050505030304" pitchFamily="18" charset="0"/>
              </a:rPr>
              <a:t>medical</a:t>
            </a:r>
            <a:r>
              <a:rPr lang="cs-CZ" altLang="cs-CZ" sz="2800" dirty="0">
                <a:solidFill>
                  <a:srgbClr val="A03F20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2800" dirty="0" err="1">
                <a:solidFill>
                  <a:srgbClr val="A03F20"/>
                </a:solidFill>
                <a:latin typeface="Palatino Linotype" panose="02040502050505030304" pitchFamily="18" charset="0"/>
              </a:rPr>
              <a:t>terms</a:t>
            </a:r>
            <a:endParaRPr lang="cs-CZ" altLang="cs-CZ" sz="2800" dirty="0">
              <a:solidFill>
                <a:srgbClr val="A03F2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388" y="1527175"/>
            <a:ext cx="878522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err="1">
                <a:latin typeface="Palatino Linotype" panose="02040502050505030304" pitchFamily="18" charset="0"/>
              </a:rPr>
              <a:t>two-word</a:t>
            </a:r>
            <a:r>
              <a:rPr lang="cs-CZ" altLang="cs-CZ" sz="2400" dirty="0">
                <a:latin typeface="Palatino Linotype" panose="02040502050505030304" pitchFamily="18" charset="0"/>
              </a:rPr>
              <a:t> </a:t>
            </a:r>
            <a:r>
              <a:rPr lang="cs-CZ" altLang="cs-CZ" sz="2400" dirty="0" err="1">
                <a:latin typeface="Palatino Linotype" panose="02040502050505030304" pitchFamily="18" charset="0"/>
              </a:rPr>
              <a:t>terms</a:t>
            </a:r>
            <a:r>
              <a:rPr lang="cs-CZ" altLang="cs-CZ" sz="2400" dirty="0">
                <a:latin typeface="Palatino Linotype" panose="02040502050505030304" pitchFamily="18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noun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+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adjective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in nominative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singular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700" i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costa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vera 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(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true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rib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); 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fibula </a:t>
            </a:r>
            <a:r>
              <a:rPr lang="cs-CZ" altLang="cs-CZ" sz="1700" i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fracta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(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broken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calf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-bone)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noun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in nominative +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noun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in genitive (second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noun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is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usually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translated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into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english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using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„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of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“)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spina </a:t>
            </a:r>
            <a:r>
              <a:rPr lang="cs-CZ" altLang="cs-CZ" sz="1700" i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scapulae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(spine 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of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shoulderblade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); </a:t>
            </a:r>
            <a:r>
              <a:rPr lang="cs-CZ" altLang="cs-CZ" sz="1700" i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fractura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i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fibulae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(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fracture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of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calf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 bone)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noun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in nominative +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noun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following</a:t>
            </a:r>
            <a:r>
              <a:rPr lang="cs-CZ" altLang="cs-CZ" sz="1900" dirty="0">
                <a:solidFill>
                  <a:schemeClr val="tx1"/>
                </a:solidFill>
                <a:latin typeface="Palatino Linotype" panose="02040502050505030304" pitchFamily="18" charset="0"/>
              </a:rPr>
              <a:t> a </a:t>
            </a:r>
            <a:r>
              <a:rPr lang="cs-CZ" altLang="cs-CZ" sz="19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preposition</a:t>
            </a:r>
            <a:endParaRPr lang="cs-CZ" altLang="cs-CZ" sz="19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ACC: </a:t>
            </a:r>
            <a:r>
              <a:rPr lang="cs-CZ" altLang="cs-CZ" sz="1700" i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medicamentum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i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contra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i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dolorem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(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remedy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against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pain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cs-CZ" altLang="cs-CZ" sz="1700" i="1" dirty="0">
                <a:latin typeface="Palatino Linotype" panose="02040502050505030304" pitchFamily="18" charset="0"/>
              </a:rPr>
              <a:t>ABL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: </a:t>
            </a:r>
            <a:r>
              <a:rPr lang="cs-CZ" altLang="cs-CZ" sz="1700" i="1" dirty="0" err="1">
                <a:latin typeface="Palatino Linotype" panose="02040502050505030304" pitchFamily="18" charset="0"/>
              </a:rPr>
              <a:t>medicamentum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pro </a:t>
            </a:r>
            <a:r>
              <a:rPr lang="cs-CZ" altLang="cs-CZ" sz="1700" i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adultis</a:t>
            </a:r>
            <a:r>
              <a:rPr lang="cs-CZ" altLang="cs-CZ" sz="1700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(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remedy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for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adults</a:t>
            </a:r>
            <a:r>
              <a:rPr lang="cs-CZ" altLang="cs-CZ" sz="1700" dirty="0">
                <a:solidFill>
                  <a:schemeClr val="tx1"/>
                </a:solidFill>
                <a:latin typeface="Palatino Linotype" panose="02040502050505030304" pitchFamily="18" charset="0"/>
              </a:rPr>
              <a:t>)</a:t>
            </a:r>
            <a:endParaRPr lang="cs-CZ" altLang="cs-CZ" sz="19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err="1">
                <a:latin typeface="Palatino Linotype" panose="02040502050505030304" pitchFamily="18" charset="0"/>
              </a:rPr>
              <a:t>multi-word</a:t>
            </a:r>
            <a:r>
              <a:rPr lang="cs-CZ" altLang="cs-CZ" sz="2400" dirty="0">
                <a:latin typeface="Palatino Linotype" panose="02040502050505030304" pitchFamily="18" charset="0"/>
              </a:rPr>
              <a:t> </a:t>
            </a:r>
            <a:r>
              <a:rPr lang="cs-CZ" altLang="cs-CZ" sz="2400" dirty="0" err="1">
                <a:latin typeface="Palatino Linotype" panose="02040502050505030304" pitchFamily="18" charset="0"/>
              </a:rPr>
              <a:t>terms</a:t>
            </a:r>
            <a:r>
              <a:rPr lang="cs-CZ" altLang="cs-CZ" sz="2400" dirty="0">
                <a:latin typeface="Palatino Linotype" panose="02040502050505030304" pitchFamily="18" charset="0"/>
              </a:rPr>
              <a:t> </a:t>
            </a:r>
            <a:r>
              <a:rPr lang="cs-CZ" altLang="cs-CZ" sz="2400" dirty="0" err="1">
                <a:latin typeface="Palatino Linotype" panose="02040502050505030304" pitchFamily="18" charset="0"/>
              </a:rPr>
              <a:t>combining</a:t>
            </a:r>
            <a:r>
              <a:rPr lang="cs-CZ" altLang="cs-CZ" sz="2400" dirty="0">
                <a:latin typeface="Palatino Linotype" panose="02040502050505030304" pitchFamily="18" charset="0"/>
              </a:rPr>
              <a:t> these </a:t>
            </a:r>
            <a:r>
              <a:rPr lang="cs-CZ" altLang="cs-CZ" sz="2400" dirty="0" err="1">
                <a:latin typeface="Palatino Linotype" panose="02040502050505030304" pitchFamily="18" charset="0"/>
              </a:rPr>
              <a:t>types</a:t>
            </a:r>
            <a:r>
              <a:rPr lang="cs-CZ" altLang="cs-CZ" sz="2400" dirty="0">
                <a:latin typeface="Palatino Linotype" panose="02040502050505030304" pitchFamily="18" charset="0"/>
              </a:rPr>
              <a:t> in </a:t>
            </a:r>
            <a:r>
              <a:rPr lang="cs-CZ" altLang="cs-CZ" sz="2400" dirty="0" err="1">
                <a:latin typeface="Palatino Linotype" panose="02040502050505030304" pitchFamily="18" charset="0"/>
              </a:rPr>
              <a:t>various</a:t>
            </a:r>
            <a:r>
              <a:rPr lang="cs-CZ" altLang="cs-CZ" sz="2400" dirty="0">
                <a:latin typeface="Palatino Linotype" panose="02040502050505030304" pitchFamily="18" charset="0"/>
              </a:rPr>
              <a:t> </a:t>
            </a:r>
            <a:r>
              <a:rPr lang="cs-CZ" altLang="cs-CZ" sz="2400" dirty="0" err="1">
                <a:latin typeface="Palatino Linotype" panose="02040502050505030304" pitchFamily="18" charset="0"/>
              </a:rPr>
              <a:t>ways</a:t>
            </a:r>
            <a:endParaRPr lang="cs-CZ" altLang="cs-CZ" sz="2400" dirty="0"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i="1" dirty="0">
                <a:latin typeface="Palatino Linotype" panose="02040502050505030304" pitchFamily="18" charset="0"/>
              </a:rPr>
              <a:t>status post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fracturam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colli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femoris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sinistri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cum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dislocatione</a:t>
            </a:r>
            <a:endParaRPr lang="cs-CZ" altLang="cs-CZ" sz="1900" dirty="0">
              <a:latin typeface="Palatino Linotype" panose="02040502050505030304" pitchFamily="18" charset="0"/>
            </a:endParaRPr>
          </a:p>
          <a:p>
            <a:pPr lvl="2">
              <a:lnSpc>
                <a:spcPct val="90000"/>
              </a:lnSpc>
            </a:pPr>
            <a:r>
              <a:rPr lang="cs-CZ" altLang="cs-CZ" sz="1700" dirty="0" err="1">
                <a:latin typeface="Palatino Linotype" panose="02040502050505030304" pitchFamily="18" charset="0"/>
              </a:rPr>
              <a:t>state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after</a:t>
            </a:r>
            <a:r>
              <a:rPr lang="cs-CZ" altLang="cs-CZ" sz="1700" dirty="0">
                <a:latin typeface="Palatino Linotype" panose="02040502050505030304" pitchFamily="18" charset="0"/>
              </a:rPr>
              <a:t> a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fracture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of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the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neck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of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the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left</a:t>
            </a:r>
            <a:r>
              <a:rPr lang="cs-CZ" altLang="cs-CZ" sz="1700" dirty="0">
                <a:latin typeface="Palatino Linotype" panose="02040502050505030304" pitchFamily="18" charset="0"/>
              </a:rPr>
              <a:t> femur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with</a:t>
            </a:r>
            <a:r>
              <a:rPr lang="cs-CZ" altLang="cs-CZ" sz="1700" dirty="0">
                <a:latin typeface="Palatino Linotype" panose="02040502050505030304" pitchFamily="18" charset="0"/>
              </a:rPr>
              <a:t> a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dislocation</a:t>
            </a:r>
            <a:endParaRPr lang="cs-CZ" altLang="cs-CZ" sz="1700" dirty="0"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900" i="1" dirty="0" err="1">
                <a:latin typeface="Palatino Linotype" panose="02040502050505030304" pitchFamily="18" charset="0"/>
              </a:rPr>
              <a:t>extractio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dentis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canini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propter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cariem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profundam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cum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anaesthesia</a:t>
            </a:r>
            <a:r>
              <a:rPr lang="cs-CZ" altLang="cs-CZ" sz="1900" i="1" dirty="0">
                <a:latin typeface="Palatino Linotype" panose="02040502050505030304" pitchFamily="18" charset="0"/>
              </a:rPr>
              <a:t> </a:t>
            </a:r>
            <a:r>
              <a:rPr lang="cs-CZ" altLang="cs-CZ" sz="1900" i="1" dirty="0" err="1">
                <a:latin typeface="Palatino Linotype" panose="02040502050505030304" pitchFamily="18" charset="0"/>
              </a:rPr>
              <a:t>locali</a:t>
            </a:r>
            <a:endParaRPr lang="cs-CZ" altLang="cs-CZ" sz="1900" i="1" dirty="0">
              <a:latin typeface="Palatino Linotype" panose="02040502050505030304" pitchFamily="18" charset="0"/>
            </a:endParaRPr>
          </a:p>
          <a:p>
            <a:pPr lvl="2">
              <a:lnSpc>
                <a:spcPct val="90000"/>
              </a:lnSpc>
            </a:pPr>
            <a:r>
              <a:rPr lang="cs-CZ" altLang="cs-CZ" sz="1700" dirty="0" err="1">
                <a:latin typeface="Palatino Linotype" panose="02040502050505030304" pitchFamily="18" charset="0"/>
              </a:rPr>
              <a:t>extraction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of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canine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tooth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because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of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deep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dental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decay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with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local</a:t>
            </a:r>
            <a:r>
              <a:rPr lang="cs-CZ" altLang="cs-CZ" sz="1700" dirty="0">
                <a:latin typeface="Palatino Linotype" panose="02040502050505030304" pitchFamily="18" charset="0"/>
              </a:rPr>
              <a:t> </a:t>
            </a:r>
            <a:r>
              <a:rPr lang="cs-CZ" altLang="cs-CZ" sz="1700" dirty="0" err="1">
                <a:latin typeface="Palatino Linotype" panose="02040502050505030304" pitchFamily="18" charset="0"/>
              </a:rPr>
              <a:t>anesthesia</a:t>
            </a:r>
            <a:endParaRPr lang="cs-CZ" altLang="cs-CZ" sz="1700" dirty="0">
              <a:latin typeface="Palatino Linotype" panose="02040502050505030304" pitchFamily="18" charset="0"/>
            </a:endParaRP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962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rgbClr val="88A44D"/>
                </a:solidFill>
              </a:rPr>
              <a:t>1</a:t>
            </a:r>
            <a:r>
              <a:rPr lang="cs-CZ" altLang="cs-CZ" baseline="30000" dirty="0">
                <a:solidFill>
                  <a:srgbClr val="88A44D"/>
                </a:solidFill>
              </a:rPr>
              <a:t>st</a:t>
            </a:r>
            <a:r>
              <a:rPr lang="cs-CZ" altLang="cs-CZ" dirty="0">
                <a:solidFill>
                  <a:srgbClr val="88A44D"/>
                </a:solidFill>
              </a:rPr>
              <a:t> Latin </a:t>
            </a:r>
            <a:r>
              <a:rPr lang="cs-CZ" altLang="cs-CZ" dirty="0" err="1">
                <a:solidFill>
                  <a:srgbClr val="88A44D"/>
                </a:solidFill>
              </a:rPr>
              <a:t>declension</a:t>
            </a:r>
            <a:endParaRPr lang="cs-CZ" altLang="cs-CZ" dirty="0">
              <a:solidFill>
                <a:srgbClr val="88A44D"/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33795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1296988"/>
            <a:ext cx="9144000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761848" y="2132855"/>
            <a:ext cx="509609" cy="417646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88A44D"/>
                </a:solidFill>
              </a:rPr>
              <a:t>1</a:t>
            </a:r>
            <a:r>
              <a:rPr lang="cs-CZ" altLang="cs-CZ" baseline="30000" dirty="0">
                <a:solidFill>
                  <a:srgbClr val="88A44D"/>
                </a:solidFill>
              </a:rPr>
              <a:t>st</a:t>
            </a:r>
            <a:r>
              <a:rPr lang="cs-CZ" altLang="cs-CZ" dirty="0">
                <a:solidFill>
                  <a:srgbClr val="88A44D"/>
                </a:solidFill>
              </a:rPr>
              <a:t> Latin </a:t>
            </a:r>
            <a:r>
              <a:rPr lang="cs-CZ" altLang="cs-CZ" dirty="0" err="1">
                <a:solidFill>
                  <a:srgbClr val="88A44D"/>
                </a:solidFill>
              </a:rPr>
              <a:t>declension</a:t>
            </a:r>
            <a:endParaRPr lang="cs-CZ" altLang="cs-CZ" dirty="0">
              <a:solidFill>
                <a:srgbClr val="A03F2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04238" cy="49260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600" dirty="0" err="1">
                <a:latin typeface="Palatino Linotype" panose="02040502050505030304" pitchFamily="18" charset="0"/>
              </a:rPr>
              <a:t>Example</a:t>
            </a:r>
            <a:r>
              <a:rPr lang="cs-CZ" sz="2600" dirty="0">
                <a:latin typeface="Palatino Linotype" panose="02040502050505030304" pitchFamily="18" charset="0"/>
              </a:rPr>
              <a:t> </a:t>
            </a:r>
            <a:r>
              <a:rPr lang="cs-CZ" sz="2600" dirty="0" err="1">
                <a:latin typeface="Palatino Linotype" panose="02040502050505030304" pitchFamily="18" charset="0"/>
              </a:rPr>
              <a:t>word</a:t>
            </a:r>
            <a:r>
              <a:rPr lang="cs-CZ" sz="2600" dirty="0">
                <a:latin typeface="Palatino Linotype" panose="02040502050505030304" pitchFamily="18" charset="0"/>
              </a:rPr>
              <a:t>: </a:t>
            </a:r>
            <a:r>
              <a:rPr lang="cs-CZ" sz="2600" dirty="0" err="1">
                <a:latin typeface="Palatino Linotype" panose="02040502050505030304" pitchFamily="18" charset="0"/>
              </a:rPr>
              <a:t>vēna</a:t>
            </a:r>
            <a:r>
              <a:rPr lang="cs-CZ" sz="2600" dirty="0">
                <a:latin typeface="Palatino Linotype" panose="02040502050505030304" pitchFamily="18" charset="0"/>
              </a:rPr>
              <a:t>, </a:t>
            </a:r>
            <a:r>
              <a:rPr lang="cs-CZ" sz="2600" dirty="0" err="1">
                <a:latin typeface="Palatino Linotype" panose="02040502050505030304" pitchFamily="18" charset="0"/>
              </a:rPr>
              <a:t>ae</a:t>
            </a:r>
            <a:r>
              <a:rPr lang="cs-CZ" sz="2600" dirty="0">
                <a:latin typeface="Palatino Linotype" panose="02040502050505030304" pitchFamily="18" charset="0"/>
              </a:rPr>
              <a:t>, f.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832434" y="2420888"/>
          <a:ext cx="5472782" cy="2663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710">
                <a:tc>
                  <a:txBody>
                    <a:bodyPr/>
                    <a:lstStyle/>
                    <a:p>
                      <a:r>
                        <a:rPr lang="cs-CZ" sz="2200" dirty="0">
                          <a:latin typeface="Palatino Linotype" panose="02040502050505030304" pitchFamily="18" charset="0"/>
                        </a:rPr>
                        <a:t>case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200" dirty="0" err="1">
                          <a:latin typeface="Palatino Linotype" panose="02040502050505030304" pitchFamily="18" charset="0"/>
                        </a:rPr>
                        <a:t>singular</a:t>
                      </a:r>
                      <a:endParaRPr lang="cs-CZ" sz="2200" dirty="0"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200" dirty="0" err="1">
                          <a:latin typeface="Palatino Linotype" panose="02040502050505030304" pitchFamily="18" charset="0"/>
                        </a:rPr>
                        <a:t>plural</a:t>
                      </a:r>
                      <a:endParaRPr lang="cs-CZ" sz="2200" dirty="0"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710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nom</a:t>
                      </a:r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710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gen.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a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rum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710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ak</a:t>
                      </a:r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a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s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710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abl</a:t>
                      </a:r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en-US" altLang="cs-CZ" sz="24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ā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i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i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s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62" marR="9146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668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>
                <a:solidFill>
                  <a:srgbClr val="88A44D"/>
                </a:solidFill>
              </a:rPr>
              <a:t>1</a:t>
            </a:r>
            <a:r>
              <a:rPr lang="cs-CZ" altLang="cs-CZ" baseline="30000">
                <a:solidFill>
                  <a:srgbClr val="88A44D"/>
                </a:solidFill>
              </a:rPr>
              <a:t>st</a:t>
            </a:r>
            <a:r>
              <a:rPr lang="cs-CZ" altLang="cs-CZ">
                <a:solidFill>
                  <a:srgbClr val="88A44D"/>
                </a:solidFill>
              </a:rPr>
              <a:t> Greek declension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cs-CZ"/>
              <a:t>In the first declension we decline nouns that have:</a:t>
            </a:r>
          </a:p>
          <a:p>
            <a:endParaRPr lang="cs-CZ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95513" y="2349500"/>
          <a:ext cx="4752974" cy="1651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4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Genitive </a:t>
                      </a:r>
                      <a:r>
                        <a:rPr lang="cs-CZ" b="1" dirty="0" err="1"/>
                        <a:t>sg</a:t>
                      </a:r>
                      <a:r>
                        <a:rPr lang="cs-CZ" b="1" dirty="0"/>
                        <a:t>. </a:t>
                      </a:r>
                      <a:r>
                        <a:rPr lang="cs-CZ" b="1" dirty="0" err="1"/>
                        <a:t>ending</a:t>
                      </a:r>
                      <a:endParaRPr lang="cs-CZ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 -ES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 </a:t>
                      </a:r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-AE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Nominative </a:t>
                      </a:r>
                      <a:r>
                        <a:rPr lang="cs-CZ" b="1" dirty="0" err="1"/>
                        <a:t>sg</a:t>
                      </a:r>
                      <a:r>
                        <a:rPr lang="cs-CZ" b="1" dirty="0"/>
                        <a:t>. </a:t>
                      </a:r>
                      <a:r>
                        <a:rPr lang="cs-CZ" b="1" dirty="0" err="1"/>
                        <a:t>ending</a:t>
                      </a:r>
                      <a:endParaRPr lang="cs-CZ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-E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-ES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Gender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F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M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4898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rgbClr val="88A44D"/>
                </a:solidFill>
              </a:rPr>
              <a:t>1</a:t>
            </a:r>
            <a:r>
              <a:rPr lang="cs-CZ" altLang="cs-CZ" baseline="30000" dirty="0">
                <a:solidFill>
                  <a:srgbClr val="88A44D"/>
                </a:solidFill>
              </a:rPr>
              <a:t>st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 err="1">
                <a:solidFill>
                  <a:srgbClr val="88A44D"/>
                </a:solidFill>
              </a:rPr>
              <a:t>Greek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 err="1">
                <a:solidFill>
                  <a:srgbClr val="88A44D"/>
                </a:solidFill>
              </a:rPr>
              <a:t>declension</a:t>
            </a:r>
            <a:endParaRPr lang="cs-CZ" altLang="cs-CZ" dirty="0">
              <a:solidFill>
                <a:srgbClr val="88A44D"/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16706" y="5551552"/>
            <a:ext cx="8504238" cy="4572000"/>
          </a:xfrm>
        </p:spPr>
        <p:txBody>
          <a:bodyPr/>
          <a:lstStyle/>
          <a:p>
            <a:endParaRPr lang="cs-CZ" altLang="cs-CZ" dirty="0"/>
          </a:p>
        </p:txBody>
      </p:sp>
      <p:pic>
        <p:nvPicPr>
          <p:cNvPr id="35843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317625"/>
            <a:ext cx="9144000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1271457" y="2132855"/>
            <a:ext cx="509609" cy="338437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7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 </a:t>
            </a:r>
          </a:p>
        </p:txBody>
      </p:sp>
      <p:sp>
        <p:nvSpPr>
          <p:cNvPr id="8" name="Rectangle 5"/>
          <p:cNvSpPr/>
          <p:nvPr/>
        </p:nvSpPr>
        <p:spPr>
          <a:xfrm flipV="1">
            <a:off x="1781066" y="2132855"/>
            <a:ext cx="509609" cy="3384377"/>
          </a:xfrm>
          <a:prstGeom prst="rect">
            <a:avLst/>
          </a:prstGeom>
          <a:noFill/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0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88A44D"/>
                </a:solidFill>
              </a:rPr>
              <a:t>1</a:t>
            </a:r>
            <a:r>
              <a:rPr lang="cs-CZ" altLang="cs-CZ" sz="3200" baseline="30000" dirty="0">
                <a:solidFill>
                  <a:srgbClr val="88A44D"/>
                </a:solidFill>
              </a:rPr>
              <a:t>st</a:t>
            </a:r>
            <a:r>
              <a:rPr lang="cs-CZ" altLang="cs-CZ" sz="3200" dirty="0">
                <a:solidFill>
                  <a:srgbClr val="88A44D"/>
                </a:solidFill>
              </a:rPr>
              <a:t> </a:t>
            </a:r>
            <a:r>
              <a:rPr lang="cs-CZ" altLang="cs-CZ" sz="3200" dirty="0" err="1">
                <a:solidFill>
                  <a:srgbClr val="88A44D"/>
                </a:solidFill>
              </a:rPr>
              <a:t>Greek</a:t>
            </a:r>
            <a:r>
              <a:rPr lang="cs-CZ" altLang="cs-CZ" sz="3200" dirty="0">
                <a:solidFill>
                  <a:srgbClr val="88A44D"/>
                </a:solidFill>
              </a:rPr>
              <a:t> </a:t>
            </a:r>
            <a:r>
              <a:rPr lang="cs-CZ" altLang="cs-CZ" sz="3200" dirty="0" err="1">
                <a:solidFill>
                  <a:srgbClr val="88A44D"/>
                </a:solidFill>
              </a:rPr>
              <a:t>declension</a:t>
            </a:r>
            <a:endParaRPr lang="cs-CZ" altLang="cs-CZ" sz="3000" dirty="0">
              <a:solidFill>
                <a:srgbClr val="A03F2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379735" y="1772816"/>
          <a:ext cx="637818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systole, es, f</a:t>
                      </a:r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diabetes, 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ae</a:t>
                      </a:r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, m. </a:t>
                      </a:r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nom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>
                          <a:solidFill>
                            <a:schemeClr val="accent2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gen.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es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ak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en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am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abl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chemeClr val="accent2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</a:t>
                      </a:r>
                      <a:endParaRPr lang="cs-CZ" sz="2400" b="1" dirty="0">
                        <a:solidFill>
                          <a:schemeClr val="accent2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043" name="TextovéPole 4"/>
          <p:cNvSpPr txBox="1">
            <a:spLocks noChangeArrowheads="1"/>
          </p:cNvSpPr>
          <p:nvPr/>
        </p:nvSpPr>
        <p:spPr bwMode="auto">
          <a:xfrm>
            <a:off x="104329" y="4293096"/>
            <a:ext cx="8928992" cy="13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 dirty="0" err="1">
                <a:latin typeface="Palatino Linotype" panose="02040502050505030304" pitchFamily="18" charset="0"/>
              </a:rPr>
              <a:t>All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nouns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infleced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like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systole</a:t>
            </a:r>
            <a:r>
              <a:rPr lang="cs-CZ" altLang="cs-CZ" sz="24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, es, f.</a:t>
            </a:r>
            <a:r>
              <a:rPr lang="cs-CZ" altLang="cs-CZ" sz="22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2200" dirty="0">
                <a:latin typeface="Palatino Linotype" panose="02040502050505030304" pitchFamily="18" charset="0"/>
              </a:rPr>
              <a:t>are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of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feminine</a:t>
            </a:r>
            <a:r>
              <a:rPr lang="cs-CZ" altLang="cs-CZ" sz="2200" dirty="0">
                <a:latin typeface="Palatino Linotype" panose="02040502050505030304" pitchFamily="18" charset="0"/>
              </a:rPr>
              <a:t> gender.</a:t>
            </a:r>
          </a:p>
          <a:p>
            <a:pPr eaLnBrk="1" hangingPunct="1"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 dirty="0" err="1">
                <a:latin typeface="Palatino Linotype" panose="02040502050505030304" pitchFamily="18" charset="0"/>
              </a:rPr>
              <a:t>All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nouns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inflectted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like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i="1" dirty="0">
                <a:solidFill>
                  <a:srgbClr val="0070C0"/>
                </a:solidFill>
                <a:latin typeface="Palatino Linotype" panose="02040502050505030304" pitchFamily="18" charset="0"/>
              </a:rPr>
              <a:t>diabetes, </a:t>
            </a:r>
            <a:r>
              <a:rPr lang="cs-CZ" altLang="cs-CZ" sz="2400" i="1" dirty="0" err="1">
                <a:solidFill>
                  <a:srgbClr val="0070C0"/>
                </a:solidFill>
                <a:latin typeface="Palatino Linotype" panose="02040502050505030304" pitchFamily="18" charset="0"/>
              </a:rPr>
              <a:t>ae</a:t>
            </a:r>
            <a:r>
              <a:rPr lang="cs-CZ" altLang="cs-CZ" sz="2400" i="1" dirty="0">
                <a:solidFill>
                  <a:srgbClr val="0070C0"/>
                </a:solidFill>
                <a:latin typeface="Palatino Linotype" panose="02040502050505030304" pitchFamily="18" charset="0"/>
              </a:rPr>
              <a:t>, m.</a:t>
            </a:r>
            <a:r>
              <a:rPr lang="cs-CZ" altLang="cs-CZ" sz="2200" i="1" dirty="0">
                <a:solidFill>
                  <a:srgbClr val="0070C0"/>
                </a:solidFill>
                <a:latin typeface="Palatino Linotype" panose="02040502050505030304" pitchFamily="18" charset="0"/>
              </a:rPr>
              <a:t> </a:t>
            </a:r>
            <a:r>
              <a:rPr lang="cs-CZ" altLang="cs-CZ" sz="2200" dirty="0">
                <a:latin typeface="Palatino Linotype" panose="02040502050505030304" pitchFamily="18" charset="0"/>
              </a:rPr>
              <a:t>are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of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masculine</a:t>
            </a:r>
            <a:r>
              <a:rPr lang="cs-CZ" altLang="cs-CZ" sz="2200" dirty="0">
                <a:latin typeface="Palatino Linotype" panose="02040502050505030304" pitchFamily="18" charset="0"/>
              </a:rPr>
              <a:t> gender.</a:t>
            </a:r>
          </a:p>
          <a:p>
            <a:pPr eaLnBrk="1" hangingPunct="1"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 dirty="0" err="1">
                <a:latin typeface="Palatino Linotype" panose="02040502050505030304" pitchFamily="18" charset="0"/>
              </a:rPr>
              <a:t>Paradigms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i="1" dirty="0" err="1">
                <a:latin typeface="Palatino Linotype" panose="02040502050505030304" pitchFamily="18" charset="0"/>
              </a:rPr>
              <a:t>vena</a:t>
            </a:r>
            <a:r>
              <a:rPr lang="cs-CZ" altLang="cs-CZ" sz="2200" i="1" dirty="0">
                <a:latin typeface="Palatino Linotype" panose="02040502050505030304" pitchFamily="18" charset="0"/>
              </a:rPr>
              <a:t>, systole </a:t>
            </a:r>
            <a:r>
              <a:rPr lang="cs-CZ" altLang="cs-CZ" sz="2200" dirty="0">
                <a:latin typeface="Palatino Linotype" panose="02040502050505030304" pitchFamily="18" charset="0"/>
              </a:rPr>
              <a:t>and </a:t>
            </a:r>
            <a:r>
              <a:rPr lang="cs-CZ" altLang="cs-CZ" sz="2200" i="1" dirty="0">
                <a:latin typeface="Palatino Linotype" panose="02040502050505030304" pitchFamily="18" charset="0"/>
              </a:rPr>
              <a:t>diabetes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have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identical</a:t>
            </a:r>
            <a:r>
              <a:rPr lang="cs-CZ" altLang="cs-CZ" sz="2200" dirty="0">
                <a:latin typeface="Palatino Linotype" panose="02040502050505030304" pitchFamily="18" charset="0"/>
              </a:rPr>
              <a:t>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endings</a:t>
            </a:r>
            <a:r>
              <a:rPr lang="cs-CZ" altLang="cs-CZ" sz="2200" dirty="0">
                <a:latin typeface="Palatino Linotype" panose="02040502050505030304" pitchFamily="18" charset="0"/>
              </a:rPr>
              <a:t> in </a:t>
            </a:r>
            <a:r>
              <a:rPr lang="cs-CZ" altLang="cs-CZ" sz="2200" dirty="0" err="1">
                <a:latin typeface="Palatino Linotype" panose="02040502050505030304" pitchFamily="18" charset="0"/>
              </a:rPr>
              <a:t>plural</a:t>
            </a:r>
            <a:r>
              <a:rPr lang="cs-CZ" altLang="cs-CZ" sz="2200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00828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rgbClr val="88A44D"/>
                </a:solidFill>
              </a:rPr>
              <a:t>1</a:t>
            </a:r>
            <a:r>
              <a:rPr lang="cs-CZ" altLang="cs-CZ" baseline="30000" dirty="0">
                <a:solidFill>
                  <a:srgbClr val="88A44D"/>
                </a:solidFill>
              </a:rPr>
              <a:t>st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 err="1">
                <a:solidFill>
                  <a:srgbClr val="88A44D"/>
                </a:solidFill>
              </a:rPr>
              <a:t>Greek</a:t>
            </a:r>
            <a:r>
              <a:rPr lang="cs-CZ" altLang="cs-CZ" dirty="0">
                <a:solidFill>
                  <a:srgbClr val="88A44D"/>
                </a:solidFill>
              </a:rPr>
              <a:t> </a:t>
            </a:r>
            <a:r>
              <a:rPr lang="cs-CZ" altLang="cs-CZ" dirty="0" err="1">
                <a:solidFill>
                  <a:srgbClr val="88A44D"/>
                </a:solidFill>
              </a:rPr>
              <a:t>declension</a:t>
            </a:r>
            <a:endParaRPr lang="cs-CZ" altLang="cs-CZ" dirty="0">
              <a:solidFill>
                <a:srgbClr val="88A44D"/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35843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9" y="1318760"/>
            <a:ext cx="9144000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683569" y="3933055"/>
            <a:ext cx="1656184" cy="158417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7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906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r>
              <a:rPr lang="cs-CZ" altLang="cs-CZ" sz="2800" dirty="0" err="1">
                <a:solidFill>
                  <a:srgbClr val="88A44D"/>
                </a:solidFill>
              </a:rPr>
              <a:t>Feminine</a:t>
            </a:r>
            <a:r>
              <a:rPr lang="cs-CZ" altLang="cs-CZ" sz="2800" dirty="0">
                <a:solidFill>
                  <a:srgbClr val="88A44D"/>
                </a:solidFill>
              </a:rPr>
              <a:t> </a:t>
            </a:r>
            <a:r>
              <a:rPr lang="cs-CZ" altLang="cs-CZ" sz="2800" dirty="0" err="1">
                <a:solidFill>
                  <a:srgbClr val="88A44D"/>
                </a:solidFill>
              </a:rPr>
              <a:t>form</a:t>
            </a:r>
            <a:r>
              <a:rPr lang="cs-CZ" altLang="cs-CZ" sz="2800" dirty="0">
                <a:solidFill>
                  <a:srgbClr val="88A44D"/>
                </a:solidFill>
              </a:rPr>
              <a:t> </a:t>
            </a:r>
            <a:r>
              <a:rPr lang="cs-CZ" altLang="cs-CZ" sz="2800" dirty="0" err="1">
                <a:solidFill>
                  <a:srgbClr val="88A44D"/>
                </a:solidFill>
              </a:rPr>
              <a:t>of</a:t>
            </a:r>
            <a:r>
              <a:rPr lang="cs-CZ" altLang="cs-CZ" sz="2800" dirty="0">
                <a:solidFill>
                  <a:srgbClr val="88A44D"/>
                </a:solidFill>
              </a:rPr>
              <a:t> </a:t>
            </a:r>
            <a:r>
              <a:rPr lang="cs-CZ" altLang="cs-CZ" sz="2800" dirty="0" err="1">
                <a:solidFill>
                  <a:srgbClr val="88A44D"/>
                </a:solidFill>
              </a:rPr>
              <a:t>adjectives</a:t>
            </a:r>
            <a:r>
              <a:rPr lang="cs-CZ" altLang="cs-CZ" sz="2800" dirty="0">
                <a:solidFill>
                  <a:srgbClr val="88A44D"/>
                </a:solidFill>
              </a:rPr>
              <a:t> </a:t>
            </a:r>
            <a:r>
              <a:rPr lang="cs-CZ" altLang="cs-CZ" sz="2800" dirty="0" err="1">
                <a:solidFill>
                  <a:srgbClr val="88A44D"/>
                </a:solidFill>
              </a:rPr>
              <a:t>ending</a:t>
            </a:r>
            <a:r>
              <a:rPr lang="cs-CZ" altLang="cs-CZ" sz="2800" dirty="0">
                <a:solidFill>
                  <a:srgbClr val="88A44D"/>
                </a:solidFill>
              </a:rPr>
              <a:t> in</a:t>
            </a:r>
            <a:br>
              <a:rPr lang="cs-CZ" altLang="cs-CZ" sz="2800" dirty="0">
                <a:solidFill>
                  <a:srgbClr val="88A44D"/>
                </a:solidFill>
              </a:rPr>
            </a:br>
            <a:r>
              <a:rPr lang="cs-CZ" altLang="cs-CZ" sz="2800" dirty="0">
                <a:solidFill>
                  <a:srgbClr val="88A44D"/>
                </a:solidFill>
              </a:rPr>
              <a:t>US, A, UM / ER, A, UM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35843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9" y="1318760"/>
            <a:ext cx="9144000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683569" y="1628798"/>
            <a:ext cx="576063" cy="4678791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7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504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9036496" cy="514231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300" dirty="0">
                <a:latin typeface="+mj-lt"/>
              </a:rPr>
              <a:t>Students can sit the </a:t>
            </a:r>
            <a:r>
              <a:rPr lang="en-GB" sz="2300" b="1" dirty="0">
                <a:latin typeface="+mj-lt"/>
              </a:rPr>
              <a:t>credit test</a:t>
            </a:r>
            <a:r>
              <a:rPr lang="en-GB" sz="2300" dirty="0">
                <a:latin typeface="+mj-lt"/>
              </a:rPr>
              <a:t> in the </a:t>
            </a:r>
            <a:r>
              <a:rPr lang="cs-CZ" sz="2300" dirty="0">
                <a:latin typeface="+mj-lt"/>
              </a:rPr>
              <a:t>15</a:t>
            </a:r>
            <a:r>
              <a:rPr lang="cs-CZ" sz="2300" baseline="30000" dirty="0">
                <a:latin typeface="+mj-lt"/>
              </a:rPr>
              <a:t>th</a:t>
            </a:r>
            <a:r>
              <a:rPr lang="en-GB" sz="2300" dirty="0">
                <a:latin typeface="+mj-lt"/>
              </a:rPr>
              <a:t> week (</a:t>
            </a:r>
            <a:r>
              <a:rPr lang="cs-CZ" sz="2300" dirty="0">
                <a:latin typeface="+mj-lt"/>
              </a:rPr>
              <a:t>May 29-June 4, 2017</a:t>
            </a:r>
            <a:r>
              <a:rPr lang="en-GB" sz="2300" dirty="0">
                <a:latin typeface="+mj-lt"/>
              </a:rPr>
              <a:t>), there are no exceptions to this whatsoever.</a:t>
            </a:r>
            <a:endParaRPr lang="cs-CZ" sz="23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300" b="1" dirty="0">
                <a:latin typeface="+mj-lt"/>
              </a:rPr>
              <a:t>Resits of the credit test </a:t>
            </a:r>
            <a:r>
              <a:rPr lang="en-GB" sz="2300" dirty="0">
                <a:latin typeface="+mj-lt"/>
              </a:rPr>
              <a:t>will take place </a:t>
            </a:r>
            <a:r>
              <a:rPr lang="en-GB" sz="2300" b="1" dirty="0">
                <a:latin typeface="+mj-lt"/>
              </a:rPr>
              <a:t>only during the exam period</a:t>
            </a:r>
            <a:r>
              <a:rPr lang="en-GB" sz="2300" dirty="0">
                <a:latin typeface="+mj-lt"/>
              </a:rPr>
              <a:t>, i.e. J</a:t>
            </a:r>
            <a:r>
              <a:rPr lang="cs-CZ" sz="2300" dirty="0" err="1">
                <a:latin typeface="+mj-lt"/>
              </a:rPr>
              <a:t>une</a:t>
            </a:r>
            <a:r>
              <a:rPr lang="en-GB" sz="2300" dirty="0">
                <a:latin typeface="+mj-lt"/>
              </a:rPr>
              <a:t> </a:t>
            </a:r>
            <a:r>
              <a:rPr lang="cs-CZ" sz="2300" dirty="0">
                <a:latin typeface="+mj-lt"/>
              </a:rPr>
              <a:t>5</a:t>
            </a:r>
            <a:r>
              <a:rPr lang="en-GB" sz="2300" dirty="0">
                <a:latin typeface="+mj-lt"/>
              </a:rPr>
              <a:t> – </a:t>
            </a:r>
            <a:r>
              <a:rPr lang="cs-CZ" sz="2300" dirty="0">
                <a:latin typeface="+mj-lt"/>
              </a:rPr>
              <a:t>July 9</a:t>
            </a:r>
            <a:r>
              <a:rPr lang="en-GB" sz="2300" dirty="0">
                <a:latin typeface="+mj-lt"/>
              </a:rPr>
              <a:t>, 201</a:t>
            </a:r>
            <a:r>
              <a:rPr lang="cs-CZ" sz="2300" dirty="0">
                <a:latin typeface="+mj-lt"/>
              </a:rPr>
              <a:t>7, </a:t>
            </a:r>
            <a:r>
              <a:rPr lang="cs-CZ" sz="2300" dirty="0" err="1">
                <a:latin typeface="+mj-lt"/>
              </a:rPr>
              <a:t>or</a:t>
            </a:r>
            <a:r>
              <a:rPr lang="cs-CZ" sz="2300" dirty="0">
                <a:latin typeface="+mj-lt"/>
              </a:rPr>
              <a:t> </a:t>
            </a:r>
            <a:r>
              <a:rPr lang="cs-CZ" sz="2300" dirty="0" err="1">
                <a:latin typeface="+mj-lt"/>
              </a:rPr>
              <a:t>during</a:t>
            </a:r>
            <a:r>
              <a:rPr lang="cs-CZ" sz="2300" dirty="0">
                <a:latin typeface="+mj-lt"/>
              </a:rPr>
              <a:t> </a:t>
            </a:r>
            <a:r>
              <a:rPr lang="cs-CZ" sz="2300" dirty="0" err="1">
                <a:latin typeface="+mj-lt"/>
              </a:rPr>
              <a:t>the</a:t>
            </a:r>
            <a:r>
              <a:rPr lang="cs-CZ" sz="2300" dirty="0">
                <a:latin typeface="+mj-lt"/>
              </a:rPr>
              <a:t> </a:t>
            </a:r>
            <a:r>
              <a:rPr lang="cs-CZ" sz="2300" b="1" dirty="0" err="1">
                <a:latin typeface="+mj-lt"/>
              </a:rPr>
              <a:t>extended</a:t>
            </a:r>
            <a:r>
              <a:rPr lang="cs-CZ" sz="2300" b="1" dirty="0">
                <a:latin typeface="+mj-lt"/>
              </a:rPr>
              <a:t> </a:t>
            </a:r>
            <a:r>
              <a:rPr lang="cs-CZ" sz="2300" b="1" dirty="0" err="1">
                <a:latin typeface="+mj-lt"/>
              </a:rPr>
              <a:t>exam</a:t>
            </a:r>
            <a:r>
              <a:rPr lang="cs-CZ" sz="2300" b="1" dirty="0">
                <a:latin typeface="+mj-lt"/>
              </a:rPr>
              <a:t> period</a:t>
            </a:r>
            <a:r>
              <a:rPr lang="cs-CZ" sz="2300" dirty="0">
                <a:latin typeface="+mj-lt"/>
              </a:rPr>
              <a:t>, </a:t>
            </a:r>
            <a:r>
              <a:rPr lang="cs-CZ" sz="2300" dirty="0" err="1">
                <a:latin typeface="+mj-lt"/>
              </a:rPr>
              <a:t>i.e</a:t>
            </a:r>
            <a:r>
              <a:rPr lang="cs-CZ" sz="2300" dirty="0">
                <a:latin typeface="+mj-lt"/>
              </a:rPr>
              <a:t>. August 28 – </a:t>
            </a:r>
            <a:r>
              <a:rPr lang="cs-CZ" sz="2300" dirty="0" err="1">
                <a:latin typeface="+mj-lt"/>
              </a:rPr>
              <a:t>September</a:t>
            </a:r>
            <a:r>
              <a:rPr lang="cs-CZ" sz="2300" dirty="0">
                <a:latin typeface="+mj-lt"/>
              </a:rPr>
              <a:t> 10, 2017.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300" dirty="0">
                <a:latin typeface="+mj-lt"/>
              </a:rPr>
              <a:t>The number of possible credit test </a:t>
            </a:r>
            <a:r>
              <a:rPr lang="en-GB" sz="2300" b="1" dirty="0">
                <a:latin typeface="+mj-lt"/>
              </a:rPr>
              <a:t>resits </a:t>
            </a:r>
            <a:r>
              <a:rPr lang="en-GB" sz="2300" dirty="0">
                <a:latin typeface="+mj-lt"/>
              </a:rPr>
              <a:t>is </a:t>
            </a:r>
            <a:r>
              <a:rPr lang="en-GB" sz="2300" b="1" dirty="0">
                <a:latin typeface="+mj-lt"/>
              </a:rPr>
              <a:t>two</a:t>
            </a:r>
            <a:r>
              <a:rPr lang="en-GB" sz="2300" dirty="0">
                <a:latin typeface="+mj-lt"/>
              </a:rPr>
              <a:t>. </a:t>
            </a:r>
            <a:endParaRPr lang="cs-CZ" sz="23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300" b="1" dirty="0">
                <a:latin typeface="+mj-lt"/>
              </a:rPr>
              <a:t>The dates and number of resits</a:t>
            </a:r>
            <a:r>
              <a:rPr lang="en-GB" sz="2300" dirty="0">
                <a:latin typeface="+mj-lt"/>
              </a:rPr>
              <a:t> set by the teacher before the exam period is </a:t>
            </a:r>
            <a:r>
              <a:rPr lang="en-GB" sz="2300" b="1" dirty="0">
                <a:latin typeface="+mj-lt"/>
              </a:rPr>
              <a:t>final</a:t>
            </a:r>
            <a:r>
              <a:rPr lang="en-GB" sz="2300" dirty="0">
                <a:latin typeface="+mj-lt"/>
              </a:rPr>
              <a:t>, it means </a:t>
            </a:r>
            <a:r>
              <a:rPr lang="en-GB" sz="2300" b="1" dirty="0">
                <a:latin typeface="+mj-lt"/>
              </a:rPr>
              <a:t>no other dates will be added </a:t>
            </a:r>
            <a:r>
              <a:rPr lang="en-GB" sz="2300" dirty="0">
                <a:latin typeface="+mj-lt"/>
              </a:rPr>
              <a:t>during the exam period or later</a:t>
            </a:r>
            <a:r>
              <a:rPr lang="cs-CZ" sz="23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11162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Homework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856984" cy="4758280"/>
          </a:xfrm>
        </p:spPr>
        <p:txBody>
          <a:bodyPr/>
          <a:lstStyle/>
          <a:p>
            <a:r>
              <a:rPr lang="cs-CZ" dirty="0" err="1"/>
              <a:t>learn</a:t>
            </a:r>
            <a:r>
              <a:rPr lang="cs-CZ" dirty="0"/>
              <a:t> 1</a:t>
            </a:r>
            <a:r>
              <a:rPr lang="cs-CZ" baseline="30000" dirty="0"/>
              <a:t>st</a:t>
            </a:r>
            <a:r>
              <a:rPr lang="cs-CZ" dirty="0"/>
              <a:t> </a:t>
            </a:r>
            <a:r>
              <a:rPr lang="cs-CZ" dirty="0" err="1"/>
              <a:t>declension</a:t>
            </a:r>
            <a:r>
              <a:rPr lang="cs-CZ" dirty="0"/>
              <a:t> by </a:t>
            </a:r>
            <a:r>
              <a:rPr lang="cs-CZ" dirty="0" err="1"/>
              <a:t>heart</a:t>
            </a:r>
            <a:endParaRPr lang="cs-CZ" dirty="0"/>
          </a:p>
          <a:p>
            <a:r>
              <a:rPr lang="cs-CZ" dirty="0"/>
              <a:t>revise/</a:t>
            </a:r>
            <a:r>
              <a:rPr lang="cs-CZ" dirty="0" err="1"/>
              <a:t>learn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grammatical</a:t>
            </a:r>
            <a:r>
              <a:rPr lang="cs-CZ" dirty="0"/>
              <a:t> </a:t>
            </a:r>
            <a:r>
              <a:rPr lang="cs-CZ" dirty="0" err="1"/>
              <a:t>categories</a:t>
            </a:r>
            <a:endParaRPr lang="cs-CZ" dirty="0"/>
          </a:p>
          <a:p>
            <a:r>
              <a:rPr lang="cs-CZ" dirty="0"/>
              <a:t>revise/</a:t>
            </a:r>
            <a:r>
              <a:rPr lang="cs-CZ" dirty="0" err="1"/>
              <a:t>learn</a:t>
            </a:r>
            <a:r>
              <a:rPr lang="cs-CZ" dirty="0"/>
              <a:t> </a:t>
            </a:r>
            <a:r>
              <a:rPr lang="cs-CZ" dirty="0" err="1"/>
              <a:t>vocabulary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handouts</a:t>
            </a:r>
            <a:r>
              <a:rPr lang="cs-CZ" dirty="0"/>
              <a:t> 1.1, 2 and 3</a:t>
            </a:r>
          </a:p>
          <a:p>
            <a:r>
              <a:rPr lang="cs-CZ" dirty="0"/>
              <a:t>revise </a:t>
            </a:r>
            <a:r>
              <a:rPr lang="cs-CZ" dirty="0" err="1"/>
              <a:t>prepositions</a:t>
            </a:r>
            <a:r>
              <a:rPr lang="cs-CZ" dirty="0"/>
              <a:t> –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err="1"/>
              <a:t>file</a:t>
            </a:r>
            <a:r>
              <a:rPr lang="cs-CZ" dirty="0"/>
              <a:t> PREPOSITIONS</a:t>
            </a:r>
          </a:p>
          <a:p>
            <a:r>
              <a:rPr lang="cs-CZ" dirty="0" err="1"/>
              <a:t>translate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Latin </a:t>
            </a:r>
            <a:r>
              <a:rPr lang="cs-CZ" dirty="0" err="1"/>
              <a:t>following</a:t>
            </a:r>
            <a:r>
              <a:rPr lang="cs-CZ" dirty="0"/>
              <a:t> slide:</a:t>
            </a:r>
          </a:p>
        </p:txBody>
      </p:sp>
    </p:spTree>
    <p:extLst>
      <p:ext uri="{BB962C8B-B14F-4D97-AF65-F5344CB8AC3E}">
        <p14:creationId xmlns:p14="http://schemas.microsoft.com/office/powerpoint/2010/main" val="2112574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Translate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r>
              <a:rPr lang="cs-CZ" dirty="0" err="1"/>
              <a:t>complicated</a:t>
            </a:r>
            <a:r>
              <a:rPr lang="cs-CZ" dirty="0"/>
              <a:t> </a:t>
            </a:r>
            <a:r>
              <a:rPr lang="cs-CZ" dirty="0" err="1"/>
              <a:t>fracture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shinbone</a:t>
            </a:r>
            <a:endParaRPr lang="cs-CZ" dirty="0"/>
          </a:p>
          <a:p>
            <a:r>
              <a:rPr lang="cs-CZ" dirty="0" err="1"/>
              <a:t>rupture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coronary</a:t>
            </a:r>
            <a:r>
              <a:rPr lang="cs-CZ" dirty="0"/>
              <a:t> </a:t>
            </a:r>
            <a:r>
              <a:rPr lang="cs-CZ" dirty="0" err="1"/>
              <a:t>artery</a:t>
            </a:r>
            <a:endParaRPr lang="cs-CZ" dirty="0"/>
          </a:p>
          <a:p>
            <a:r>
              <a:rPr lang="cs-CZ" dirty="0" err="1"/>
              <a:t>congenital</a:t>
            </a:r>
            <a:r>
              <a:rPr lang="cs-CZ" dirty="0"/>
              <a:t> </a:t>
            </a:r>
            <a:r>
              <a:rPr lang="cs-CZ" dirty="0" err="1"/>
              <a:t>anomaly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vertebral</a:t>
            </a:r>
            <a:r>
              <a:rPr lang="cs-CZ" dirty="0"/>
              <a:t> </a:t>
            </a:r>
            <a:r>
              <a:rPr lang="cs-CZ" dirty="0" err="1"/>
              <a:t>column</a:t>
            </a:r>
            <a:r>
              <a:rPr lang="cs-CZ" dirty="0"/>
              <a:t> (</a:t>
            </a:r>
            <a:r>
              <a:rPr lang="cs-CZ" dirty="0" err="1"/>
              <a:t>literally</a:t>
            </a:r>
            <a:r>
              <a:rPr lang="cs-CZ" dirty="0"/>
              <a:t>: </a:t>
            </a:r>
            <a:r>
              <a:rPr lang="cs-CZ" dirty="0" err="1"/>
              <a:t>column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vertebrae)</a:t>
            </a:r>
          </a:p>
          <a:p>
            <a:r>
              <a:rPr lang="cs-CZ" dirty="0" err="1"/>
              <a:t>after</a:t>
            </a:r>
            <a:r>
              <a:rPr lang="cs-CZ" dirty="0"/>
              <a:t> angina</a:t>
            </a:r>
          </a:p>
          <a:p>
            <a:r>
              <a:rPr lang="cs-CZ" dirty="0"/>
              <a:t>cause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acute</a:t>
            </a:r>
            <a:r>
              <a:rPr lang="cs-CZ" dirty="0"/>
              <a:t> </a:t>
            </a:r>
            <a:r>
              <a:rPr lang="cs-CZ" dirty="0" err="1"/>
              <a:t>dyspnea</a:t>
            </a:r>
            <a:endParaRPr lang="cs-CZ" dirty="0"/>
          </a:p>
          <a:p>
            <a:r>
              <a:rPr lang="cs-CZ" dirty="0" err="1"/>
              <a:t>mucous</a:t>
            </a:r>
            <a:r>
              <a:rPr lang="cs-CZ" dirty="0"/>
              <a:t> </a:t>
            </a:r>
            <a:r>
              <a:rPr lang="cs-CZ" dirty="0" err="1"/>
              <a:t>membrane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gall</a:t>
            </a:r>
            <a:r>
              <a:rPr lang="cs-CZ" dirty="0"/>
              <a:t> </a:t>
            </a:r>
            <a:r>
              <a:rPr lang="cs-CZ" dirty="0" err="1"/>
              <a:t>bladder</a:t>
            </a:r>
            <a:endParaRPr lang="cs-CZ" dirty="0"/>
          </a:p>
          <a:p>
            <a:r>
              <a:rPr lang="cs-CZ" dirty="0" err="1"/>
              <a:t>fracture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coccygeal</a:t>
            </a:r>
            <a:r>
              <a:rPr lang="cs-CZ" dirty="0"/>
              <a:t> </a:t>
            </a:r>
            <a:r>
              <a:rPr lang="cs-CZ" dirty="0" err="1"/>
              <a:t>vertebra</a:t>
            </a:r>
            <a:endParaRPr lang="cs-CZ" dirty="0"/>
          </a:p>
          <a:p>
            <a:r>
              <a:rPr lang="cs-CZ" dirty="0" err="1"/>
              <a:t>congenital</a:t>
            </a:r>
            <a:r>
              <a:rPr lang="cs-CZ" dirty="0"/>
              <a:t> </a:t>
            </a:r>
            <a:r>
              <a:rPr lang="cs-CZ" dirty="0" err="1"/>
              <a:t>insufficiency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eustachian</a:t>
            </a:r>
            <a:r>
              <a:rPr lang="cs-CZ" dirty="0"/>
              <a:t> tube</a:t>
            </a:r>
          </a:p>
          <a:p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chronic</a:t>
            </a:r>
            <a:r>
              <a:rPr lang="cs-CZ" dirty="0"/>
              <a:t> </a:t>
            </a:r>
            <a:r>
              <a:rPr lang="cs-CZ" dirty="0" err="1"/>
              <a:t>allergy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08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Results of the tests will be available to students in the Notebook on the IS.</a:t>
            </a:r>
            <a:endParaRPr lang="cs-CZ" sz="2400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The student’s results will be given in percentage together with the pass mark.</a:t>
            </a:r>
            <a:endParaRPr lang="cs-CZ" sz="2400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The student will have the access to his/her tests during </a:t>
            </a:r>
            <a:r>
              <a:rPr lang="cs-CZ" sz="2400" dirty="0" err="1"/>
              <a:t>guarantee</a:t>
            </a:r>
            <a:r>
              <a:rPr lang="en-GB" sz="2400" dirty="0"/>
              <a:t>’</a:t>
            </a:r>
            <a:r>
              <a:rPr lang="cs-CZ" sz="2400" dirty="0"/>
              <a:t>s </a:t>
            </a:r>
            <a:r>
              <a:rPr lang="en-GB" sz="2400" dirty="0"/>
              <a:t>office hours </a:t>
            </a:r>
            <a:r>
              <a:rPr lang="cs-CZ" sz="2400" dirty="0" err="1"/>
              <a:t>only</a:t>
            </a:r>
            <a:r>
              <a:rPr lang="en-GB" sz="2400" dirty="0"/>
              <a:t>.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30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Attendance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3744416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300" b="1" dirty="0" err="1"/>
              <a:t>Absences</a:t>
            </a:r>
            <a:r>
              <a:rPr lang="cs-CZ" sz="2300" dirty="0"/>
              <a:t> </a:t>
            </a:r>
            <a:r>
              <a:rPr lang="en-GB" sz="2300" dirty="0"/>
              <a:t>are going to be </a:t>
            </a:r>
            <a:r>
              <a:rPr lang="en-GB" sz="2300" b="1" dirty="0"/>
              <a:t>electronically registered in the IS</a:t>
            </a:r>
            <a:r>
              <a:rPr lang="en-GB" sz="2300" dirty="0"/>
              <a:t>. In order to be sure you have been registered as present in the class, be punctual, the attendance is always checked immediately after the beginning of the class. </a:t>
            </a:r>
            <a:endParaRPr lang="cs-CZ" sz="23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300" dirty="0"/>
              <a:t>We can tolerate </a:t>
            </a:r>
            <a:r>
              <a:rPr lang="cs-CZ" sz="2300" b="1" dirty="0"/>
              <a:t>TWO</a:t>
            </a:r>
            <a:r>
              <a:rPr lang="en-GB" sz="2300" dirty="0"/>
              <a:t> unexcused absence</a:t>
            </a:r>
            <a:r>
              <a:rPr lang="cs-CZ" sz="2300" dirty="0"/>
              <a:t>s</a:t>
            </a:r>
            <a:r>
              <a:rPr lang="en-GB" sz="2300" dirty="0"/>
              <a:t> only; all further absences have to be properly </a:t>
            </a:r>
            <a:r>
              <a:rPr lang="en-GB" sz="2300" b="1" dirty="0"/>
              <a:t>excused by the Study Department</a:t>
            </a:r>
            <a:r>
              <a:rPr lang="en-GB" sz="2300" dirty="0"/>
              <a:t>.</a:t>
            </a:r>
            <a:endParaRPr lang="cs-CZ" sz="23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300" b="1" dirty="0"/>
              <a:t>Unexcused absences </a:t>
            </a:r>
            <a:r>
              <a:rPr lang="en-GB" sz="2300" dirty="0"/>
              <a:t>are regularly recorded in the Notebook on the IS, and students having these records </a:t>
            </a:r>
            <a:r>
              <a:rPr lang="en-GB" sz="2300" b="1" dirty="0"/>
              <a:t>cannot sit the credit test</a:t>
            </a:r>
            <a:r>
              <a:rPr lang="en-GB" sz="2300" dirty="0"/>
              <a:t>.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23583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objectives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cs-CZ" sz="2400" dirty="0" err="1">
                <a:latin typeface="Cambria" pitchFamily="18" charset="0"/>
              </a:rPr>
              <a:t>The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course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will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focus</a:t>
            </a:r>
            <a:r>
              <a:rPr lang="cs-CZ" sz="2400" dirty="0">
                <a:latin typeface="Cambria" pitchFamily="18" charset="0"/>
              </a:rPr>
              <a:t> on basic latin </a:t>
            </a:r>
            <a:r>
              <a:rPr lang="cs-CZ" sz="2400" dirty="0" err="1">
                <a:latin typeface="Cambria" pitchFamily="18" charset="0"/>
              </a:rPr>
              <a:t>grammar</a:t>
            </a:r>
            <a:r>
              <a:rPr lang="cs-CZ" sz="2400" dirty="0">
                <a:latin typeface="Cambria" pitchFamily="18" charset="0"/>
              </a:rPr>
              <a:t> to </a:t>
            </a:r>
            <a:r>
              <a:rPr lang="cs-CZ" sz="2400" dirty="0" err="1">
                <a:latin typeface="Cambria" pitchFamily="18" charset="0"/>
              </a:rPr>
              <a:t>help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the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studensts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understand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medical</a:t>
            </a:r>
            <a:r>
              <a:rPr lang="cs-CZ" sz="2400" dirty="0">
                <a:latin typeface="Cambria" pitchFamily="18" charset="0"/>
              </a:rPr>
              <a:t> terminology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cs-CZ" sz="2400" dirty="0" err="1">
                <a:latin typeface="Cambria" pitchFamily="18" charset="0"/>
              </a:rPr>
              <a:t>After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passing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final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exam</a:t>
            </a:r>
            <a:r>
              <a:rPr lang="cs-CZ" sz="2400" dirty="0">
                <a:latin typeface="Cambria" pitchFamily="18" charset="0"/>
              </a:rPr>
              <a:t>, </a:t>
            </a:r>
            <a:r>
              <a:rPr lang="cs-CZ" sz="2400" dirty="0" err="1">
                <a:latin typeface="Cambria" pitchFamily="18" charset="0"/>
              </a:rPr>
              <a:t>the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students</a:t>
            </a:r>
            <a:r>
              <a:rPr lang="cs-CZ" sz="2400" dirty="0">
                <a:latin typeface="Cambria" pitchFamily="18" charset="0"/>
              </a:rPr>
              <a:t> </a:t>
            </a:r>
            <a:r>
              <a:rPr lang="cs-CZ" sz="2400" dirty="0" err="1">
                <a:latin typeface="Cambria" pitchFamily="18" charset="0"/>
              </a:rPr>
              <a:t>will</a:t>
            </a:r>
            <a:r>
              <a:rPr lang="cs-CZ" sz="2400" dirty="0">
                <a:latin typeface="Cambria" pitchFamily="18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1900" dirty="0" err="1">
                <a:latin typeface="Cambria" pitchFamily="18" charset="0"/>
              </a:rPr>
              <a:t>understand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rules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of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creating</a:t>
            </a:r>
            <a:r>
              <a:rPr lang="cs-CZ" sz="1900" dirty="0">
                <a:latin typeface="Cambria" pitchFamily="18" charset="0"/>
              </a:rPr>
              <a:t> Latin </a:t>
            </a:r>
            <a:r>
              <a:rPr lang="cs-CZ" sz="1900" dirty="0" err="1">
                <a:latin typeface="Cambria" pitchFamily="18" charset="0"/>
              </a:rPr>
              <a:t>terms</a:t>
            </a:r>
            <a:r>
              <a:rPr lang="cs-CZ" sz="1900" dirty="0">
                <a:latin typeface="Cambria" pitchFamily="18" charset="0"/>
              </a:rPr>
              <a:t> and to </a:t>
            </a:r>
            <a:r>
              <a:rPr lang="cs-CZ" sz="1900" dirty="0" err="1">
                <a:latin typeface="Cambria" pitchFamily="18" charset="0"/>
              </a:rPr>
              <a:t>understand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meaning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of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particular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terms</a:t>
            </a:r>
            <a:endParaRPr lang="cs-CZ" dirty="0">
              <a:latin typeface="Cambria" pitchFamily="18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1900" dirty="0" err="1">
                <a:latin typeface="Cambria" pitchFamily="18" charset="0"/>
              </a:rPr>
              <a:t>create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correct</a:t>
            </a:r>
            <a:r>
              <a:rPr lang="cs-CZ" sz="1900" dirty="0">
                <a:latin typeface="Cambria" pitchFamily="18" charset="0"/>
              </a:rPr>
              <a:t> Latin </a:t>
            </a:r>
            <a:r>
              <a:rPr lang="cs-CZ" sz="1900" dirty="0" err="1">
                <a:latin typeface="Cambria" pitchFamily="18" charset="0"/>
              </a:rPr>
              <a:t>terms</a:t>
            </a:r>
            <a:r>
              <a:rPr lang="cs-CZ" sz="1900" dirty="0">
                <a:latin typeface="Cambria" pitchFamily="18" charset="0"/>
              </a:rPr>
              <a:t> (</a:t>
            </a:r>
            <a:r>
              <a:rPr lang="cs-CZ" sz="1900" dirty="0" err="1">
                <a:latin typeface="Cambria" pitchFamily="18" charset="0"/>
              </a:rPr>
              <a:t>both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from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anatomical</a:t>
            </a:r>
            <a:r>
              <a:rPr lang="cs-CZ" sz="1900" dirty="0">
                <a:latin typeface="Cambria" pitchFamily="18" charset="0"/>
              </a:rPr>
              <a:t> and </a:t>
            </a:r>
            <a:r>
              <a:rPr lang="cs-CZ" sz="1900" dirty="0" err="1">
                <a:latin typeface="Cambria" pitchFamily="18" charset="0"/>
              </a:rPr>
              <a:t>clinical</a:t>
            </a:r>
            <a:r>
              <a:rPr lang="cs-CZ" sz="1900" dirty="0">
                <a:latin typeface="Cambria" pitchFamily="18" charset="0"/>
              </a:rPr>
              <a:t> terminology)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1900" dirty="0">
                <a:latin typeface="Cambria" pitchFamily="18" charset="0"/>
              </a:rPr>
              <a:t>master </a:t>
            </a:r>
            <a:r>
              <a:rPr lang="cs-CZ" sz="1900" dirty="0" err="1">
                <a:latin typeface="Cambria" pitchFamily="18" charset="0"/>
              </a:rPr>
              <a:t>the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vocabulary</a:t>
            </a:r>
            <a:r>
              <a:rPr lang="cs-CZ" sz="1900" dirty="0">
                <a:latin typeface="Cambria" pitchFamily="18" charset="0"/>
              </a:rPr>
              <a:t> in a </a:t>
            </a:r>
            <a:r>
              <a:rPr lang="cs-CZ" sz="1900" dirty="0" err="1">
                <a:latin typeface="Cambria" pitchFamily="18" charset="0"/>
              </a:rPr>
              <a:t>systematic</a:t>
            </a:r>
            <a:r>
              <a:rPr lang="cs-CZ" sz="1900" dirty="0">
                <a:latin typeface="Cambria" pitchFamily="18" charset="0"/>
              </a:rPr>
              <a:t> </a:t>
            </a:r>
            <a:r>
              <a:rPr lang="cs-CZ" sz="1900" dirty="0" err="1">
                <a:latin typeface="Cambria" pitchFamily="18" charset="0"/>
              </a:rPr>
              <a:t>way</a:t>
            </a:r>
            <a:endParaRPr lang="cs-CZ" sz="1900" dirty="0">
              <a:latin typeface="Cambria" pitchFamily="18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 err="1"/>
              <a:t>understand</a:t>
            </a:r>
            <a:r>
              <a:rPr lang="cs-CZ" sz="1900" dirty="0"/>
              <a:t>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system</a:t>
            </a:r>
            <a:r>
              <a:rPr lang="cs-CZ" sz="1900" dirty="0"/>
              <a:t> in </a:t>
            </a:r>
            <a:r>
              <a:rPr lang="cs-CZ" sz="1900" dirty="0" err="1"/>
              <a:t>the</a:t>
            </a:r>
            <a:r>
              <a:rPr lang="cs-CZ" sz="1900" dirty="0"/>
              <a:t> terminology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b="1" dirty="0" err="1"/>
              <a:t>anatomical</a:t>
            </a:r>
            <a:r>
              <a:rPr lang="cs-CZ" sz="1900" b="1" dirty="0"/>
              <a:t> </a:t>
            </a:r>
            <a:r>
              <a:rPr lang="cs-CZ" sz="1900" b="1" dirty="0" err="1"/>
              <a:t>structures</a:t>
            </a:r>
            <a:r>
              <a:rPr lang="cs-CZ" sz="1900" b="1" dirty="0"/>
              <a:t> </a:t>
            </a:r>
            <a:r>
              <a:rPr lang="cs-CZ" sz="1900" dirty="0"/>
              <a:t>( = </a:t>
            </a:r>
            <a:r>
              <a:rPr lang="cs-CZ" sz="1900" b="1" dirty="0" err="1"/>
              <a:t>easier</a:t>
            </a:r>
            <a:r>
              <a:rPr lang="cs-CZ" sz="1900" b="1" dirty="0"/>
              <a:t> </a:t>
            </a:r>
            <a:r>
              <a:rPr lang="cs-CZ" sz="1900" b="1" dirty="0" err="1"/>
              <a:t>memorizing</a:t>
            </a:r>
            <a:r>
              <a:rPr lang="cs-CZ" sz="1900" b="1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the</a:t>
            </a:r>
            <a:r>
              <a:rPr lang="cs-CZ" sz="1900" dirty="0"/>
              <a:t> </a:t>
            </a:r>
            <a:r>
              <a:rPr lang="cs-CZ" sz="1900" dirty="0" err="1"/>
              <a:t>terms</a:t>
            </a:r>
            <a:r>
              <a:rPr lang="cs-CZ" sz="1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0644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Latin </a:t>
            </a:r>
            <a:r>
              <a:rPr lang="cs-CZ" dirty="0" err="1"/>
              <a:t>pronunciation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41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  <a:cs typeface="Cambria"/>
              </a:rPr>
              <a:t>Vowels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38138" y="343545"/>
            <a:ext cx="8229600" cy="836712"/>
          </a:xfrm>
          <a:prstGeom prst="rect">
            <a:avLst/>
          </a:prstGeom>
        </p:spPr>
        <p:txBody>
          <a:bodyPr vert="horz" rtlCol="0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mbria"/>
              <a:cs typeface="Cambria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0517"/>
              </p:ext>
            </p:extLst>
          </p:nvPr>
        </p:nvGraphicFramePr>
        <p:xfrm>
          <a:off x="152400" y="1600200"/>
          <a:ext cx="6329363" cy="371475"/>
        </p:xfrm>
        <a:graphic>
          <a:graphicData uri="http://schemas.openxmlformats.org/drawingml/2006/table">
            <a:tbl>
              <a:tblPr/>
              <a:tblGrid>
                <a:gridCol w="474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59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84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A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Ā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B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C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D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E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Ē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F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G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H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I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Ī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K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L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M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N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4" marR="91444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2743200" y="2057400"/>
          <a:ext cx="6188075" cy="371475"/>
        </p:xfrm>
        <a:graphic>
          <a:graphicData uri="http://schemas.openxmlformats.org/drawingml/2006/table">
            <a:tbl>
              <a:tblPr/>
              <a:tblGrid>
                <a:gridCol w="44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2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29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29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29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O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Ō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P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Q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R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S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T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U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Ū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V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X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Y</a:t>
                      </a:r>
                      <a:endParaRPr kumimoji="0" lang="en-US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Y</a:t>
                      </a: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Gill Sans MT" panose="020B0502020104020203" pitchFamily="34" charset="-18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Z</a:t>
                      </a:r>
                      <a:endParaRPr kumimoji="0" lang="en-US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vál 23"/>
          <p:cNvSpPr/>
          <p:nvPr/>
        </p:nvSpPr>
        <p:spPr>
          <a:xfrm>
            <a:off x="644525" y="1641475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ál 24"/>
          <p:cNvSpPr/>
          <p:nvPr/>
        </p:nvSpPr>
        <p:spPr>
          <a:xfrm>
            <a:off x="2625725" y="1631950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ál 25"/>
          <p:cNvSpPr/>
          <p:nvPr/>
        </p:nvSpPr>
        <p:spPr>
          <a:xfrm>
            <a:off x="4572000" y="1631950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ál 26"/>
          <p:cNvSpPr/>
          <p:nvPr/>
        </p:nvSpPr>
        <p:spPr>
          <a:xfrm>
            <a:off x="3221038" y="2089150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ál 27"/>
          <p:cNvSpPr/>
          <p:nvPr/>
        </p:nvSpPr>
        <p:spPr>
          <a:xfrm>
            <a:off x="6303963" y="2089150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ál 28"/>
          <p:cNvSpPr/>
          <p:nvPr/>
        </p:nvSpPr>
        <p:spPr>
          <a:xfrm>
            <a:off x="8066088" y="2089150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obsahu 2"/>
          <p:cNvSpPr txBox="1">
            <a:spLocks/>
          </p:cNvSpPr>
          <p:nvPr/>
        </p:nvSpPr>
        <p:spPr>
          <a:xfrm>
            <a:off x="88900" y="2590800"/>
            <a:ext cx="6400800" cy="4038600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cs-CZ" dirty="0">
                <a:latin typeface="+mj-lt"/>
              </a:rPr>
              <a:t>Vowels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cs-CZ" sz="1800" i="1" dirty="0">
                <a:solidFill>
                  <a:srgbClr val="C00000"/>
                </a:solidFill>
                <a:latin typeface="+mj-lt"/>
              </a:rPr>
              <a:t>Long			Short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cs-CZ" sz="1800" b="1" dirty="0">
                <a:solidFill>
                  <a:srgbClr val="B10010"/>
                </a:solidFill>
                <a:latin typeface="+mj-lt"/>
              </a:rPr>
              <a:t>Ā</a:t>
            </a:r>
            <a:r>
              <a:rPr lang="en-GB" altLang="cs-CZ" sz="1800" dirty="0">
                <a:latin typeface="+mj-lt"/>
              </a:rPr>
              <a:t> (f</a:t>
            </a:r>
            <a:r>
              <a:rPr lang="en-GB" altLang="cs-CZ" sz="1800" b="1" dirty="0">
                <a:latin typeface="+mj-lt"/>
              </a:rPr>
              <a:t>a</a:t>
            </a:r>
            <a:r>
              <a:rPr lang="en-GB" altLang="cs-CZ" sz="1800" dirty="0">
                <a:latin typeface="+mj-lt"/>
              </a:rPr>
              <a:t>ther) </a:t>
            </a:r>
            <a:r>
              <a:rPr lang="en-GB" altLang="cs-CZ" sz="1800" dirty="0" err="1">
                <a:latin typeface="+mj-lt"/>
              </a:rPr>
              <a:t>fr</a:t>
            </a:r>
            <a:r>
              <a:rPr lang="en-GB" altLang="cs-CZ" sz="1800" b="1" dirty="0" err="1">
                <a:latin typeface="+mj-lt"/>
              </a:rPr>
              <a:t>ā</a:t>
            </a:r>
            <a:r>
              <a:rPr lang="en-GB" altLang="cs-CZ" sz="1800" dirty="0" err="1">
                <a:latin typeface="+mj-lt"/>
              </a:rPr>
              <a:t>ctūra</a:t>
            </a:r>
            <a:r>
              <a:rPr lang="en-GB" altLang="cs-CZ" sz="1800" dirty="0">
                <a:latin typeface="+mj-lt"/>
              </a:rPr>
              <a:t>	</a:t>
            </a:r>
            <a:r>
              <a:rPr lang="en-GB" altLang="cs-CZ" sz="1800" b="1" dirty="0">
                <a:solidFill>
                  <a:srgbClr val="C00000"/>
                </a:solidFill>
                <a:latin typeface="+mj-lt"/>
              </a:rPr>
              <a:t>A</a:t>
            </a:r>
            <a:r>
              <a:rPr lang="en-GB" altLang="cs-CZ" sz="1800" b="1" dirty="0">
                <a:latin typeface="+mj-lt"/>
              </a:rPr>
              <a:t> </a:t>
            </a:r>
            <a:r>
              <a:rPr lang="en-GB" altLang="cs-CZ" sz="1800" dirty="0">
                <a:latin typeface="+mj-lt"/>
              </a:rPr>
              <a:t>(c</a:t>
            </a:r>
            <a:r>
              <a:rPr lang="en-GB" altLang="cs-CZ" sz="1800" b="1" dirty="0">
                <a:latin typeface="+mj-lt"/>
              </a:rPr>
              <a:t>u</a:t>
            </a:r>
            <a:r>
              <a:rPr lang="en-GB" altLang="cs-CZ" sz="1800" dirty="0">
                <a:latin typeface="+mj-lt"/>
              </a:rPr>
              <a:t>t) lingu</a:t>
            </a:r>
            <a:r>
              <a:rPr lang="en-GB" altLang="cs-CZ" sz="1800" b="1" dirty="0">
                <a:latin typeface="+mj-lt"/>
              </a:rPr>
              <a:t>a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cs-CZ" sz="1800" b="1" dirty="0">
                <a:solidFill>
                  <a:srgbClr val="C00000"/>
                </a:solidFill>
                <a:latin typeface="+mj-lt"/>
              </a:rPr>
              <a:t>Ē</a:t>
            </a:r>
            <a:r>
              <a:rPr lang="en-GB" altLang="cs-CZ" sz="1800" dirty="0">
                <a:latin typeface="+mj-lt"/>
              </a:rPr>
              <a:t> (</a:t>
            </a:r>
            <a:r>
              <a:rPr lang="cs-CZ" altLang="cs-CZ" sz="1800" dirty="0">
                <a:latin typeface="+mj-lt"/>
              </a:rPr>
              <a:t>s</a:t>
            </a:r>
            <a:r>
              <a:rPr lang="cs-CZ" altLang="cs-CZ" sz="1800" b="1" dirty="0">
                <a:latin typeface="+mj-lt"/>
              </a:rPr>
              <a:t>a</a:t>
            </a:r>
            <a:r>
              <a:rPr lang="cs-CZ" altLang="cs-CZ" sz="1800" dirty="0">
                <a:latin typeface="+mj-lt"/>
              </a:rPr>
              <a:t>d</a:t>
            </a:r>
            <a:r>
              <a:rPr lang="en-GB" altLang="cs-CZ" sz="1800" dirty="0">
                <a:latin typeface="+mj-lt"/>
              </a:rPr>
              <a:t>) </a:t>
            </a:r>
            <a:r>
              <a:rPr lang="en-GB" altLang="cs-CZ" sz="1800" dirty="0" err="1">
                <a:latin typeface="+mj-lt"/>
              </a:rPr>
              <a:t>art</a:t>
            </a:r>
            <a:r>
              <a:rPr lang="en-GB" altLang="cs-CZ" sz="1800" b="1" dirty="0" err="1">
                <a:latin typeface="+mj-lt"/>
              </a:rPr>
              <a:t>ē</a:t>
            </a:r>
            <a:r>
              <a:rPr lang="en-GB" altLang="cs-CZ" sz="1800" dirty="0" err="1">
                <a:latin typeface="+mj-lt"/>
              </a:rPr>
              <a:t>ria</a:t>
            </a:r>
            <a:r>
              <a:rPr lang="en-GB" altLang="cs-CZ" sz="1800" dirty="0">
                <a:latin typeface="+mj-lt"/>
              </a:rPr>
              <a:t>	        	</a:t>
            </a:r>
            <a:r>
              <a:rPr lang="en-GB" altLang="cs-CZ" sz="1800" b="1" dirty="0">
                <a:solidFill>
                  <a:srgbClr val="C00000"/>
                </a:solidFill>
                <a:latin typeface="+mj-lt"/>
              </a:rPr>
              <a:t>E</a:t>
            </a:r>
            <a:r>
              <a:rPr lang="en-GB" altLang="cs-CZ" sz="1800" b="1" dirty="0">
                <a:latin typeface="+mj-lt"/>
              </a:rPr>
              <a:t> </a:t>
            </a:r>
            <a:r>
              <a:rPr lang="en-GB" altLang="cs-CZ" sz="1800" dirty="0">
                <a:latin typeface="+mj-lt"/>
              </a:rPr>
              <a:t>(m</a:t>
            </a:r>
            <a:r>
              <a:rPr lang="en-GB" altLang="cs-CZ" sz="1800" b="1" dirty="0">
                <a:latin typeface="+mj-lt"/>
              </a:rPr>
              <a:t>e</a:t>
            </a:r>
            <a:r>
              <a:rPr lang="en-GB" altLang="cs-CZ" sz="1800" dirty="0">
                <a:latin typeface="+mj-lt"/>
              </a:rPr>
              <a:t>t) v</a:t>
            </a:r>
            <a:r>
              <a:rPr lang="en-GB" altLang="cs-CZ" sz="1800" b="1" dirty="0">
                <a:latin typeface="+mj-lt"/>
              </a:rPr>
              <a:t>e</a:t>
            </a:r>
            <a:r>
              <a:rPr lang="en-GB" altLang="cs-CZ" sz="1800" dirty="0">
                <a:latin typeface="+mj-lt"/>
              </a:rPr>
              <a:t>rt</a:t>
            </a:r>
            <a:r>
              <a:rPr lang="en-GB" altLang="cs-CZ" sz="1800" b="1" dirty="0">
                <a:latin typeface="+mj-lt"/>
              </a:rPr>
              <a:t>e</a:t>
            </a:r>
            <a:r>
              <a:rPr lang="en-GB" altLang="cs-CZ" sz="1800" dirty="0">
                <a:latin typeface="+mj-lt"/>
              </a:rPr>
              <a:t>bra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cs-CZ" sz="1800" b="1" dirty="0">
                <a:solidFill>
                  <a:srgbClr val="C00000"/>
                </a:solidFill>
                <a:latin typeface="+mj-lt"/>
              </a:rPr>
              <a:t>Ī</a:t>
            </a:r>
            <a:r>
              <a:rPr lang="en-GB" altLang="cs-CZ" sz="1800" dirty="0">
                <a:latin typeface="+mj-lt"/>
              </a:rPr>
              <a:t> (intr</a:t>
            </a:r>
            <a:r>
              <a:rPr lang="en-GB" altLang="cs-CZ" sz="1800" b="1" dirty="0">
                <a:latin typeface="+mj-lt"/>
              </a:rPr>
              <a:t>i</a:t>
            </a:r>
            <a:r>
              <a:rPr lang="en-GB" altLang="cs-CZ" sz="1800" dirty="0">
                <a:latin typeface="+mj-lt"/>
              </a:rPr>
              <a:t>gue) </a:t>
            </a:r>
            <a:r>
              <a:rPr lang="en-GB" altLang="cs-CZ" sz="1800" dirty="0" err="1">
                <a:latin typeface="+mj-lt"/>
              </a:rPr>
              <a:t>sp</a:t>
            </a:r>
            <a:r>
              <a:rPr lang="en-GB" altLang="cs-CZ" sz="1800" b="1" dirty="0" err="1">
                <a:latin typeface="+mj-lt"/>
              </a:rPr>
              <a:t>ī</a:t>
            </a:r>
            <a:r>
              <a:rPr lang="en-GB" altLang="cs-CZ" sz="1800" dirty="0" err="1">
                <a:latin typeface="+mj-lt"/>
              </a:rPr>
              <a:t>na</a:t>
            </a:r>
            <a:r>
              <a:rPr lang="en-GB" altLang="cs-CZ" sz="1800" dirty="0">
                <a:latin typeface="+mj-lt"/>
              </a:rPr>
              <a:t>	</a:t>
            </a:r>
            <a:r>
              <a:rPr lang="en-GB" altLang="cs-CZ" sz="1800" b="1" dirty="0">
                <a:solidFill>
                  <a:srgbClr val="C00000"/>
                </a:solidFill>
                <a:latin typeface="+mj-lt"/>
              </a:rPr>
              <a:t>I   </a:t>
            </a:r>
            <a:r>
              <a:rPr lang="en-GB" altLang="cs-CZ" sz="1800" dirty="0">
                <a:latin typeface="+mj-lt"/>
              </a:rPr>
              <a:t>(</a:t>
            </a:r>
            <a:r>
              <a:rPr lang="en-GB" altLang="cs-CZ" sz="1800" b="1" dirty="0">
                <a:latin typeface="+mj-lt"/>
              </a:rPr>
              <a:t>i</a:t>
            </a:r>
            <a:r>
              <a:rPr lang="en-GB" altLang="cs-CZ" sz="1800" dirty="0">
                <a:latin typeface="+mj-lt"/>
              </a:rPr>
              <a:t>ntrigue) </a:t>
            </a:r>
            <a:r>
              <a:rPr lang="en-GB" altLang="cs-CZ" sz="1800" dirty="0" err="1">
                <a:latin typeface="+mj-lt"/>
              </a:rPr>
              <a:t>d</a:t>
            </a:r>
            <a:r>
              <a:rPr lang="en-GB" altLang="cs-CZ" sz="1800" b="1" dirty="0" err="1">
                <a:latin typeface="+mj-lt"/>
              </a:rPr>
              <a:t>i</a:t>
            </a:r>
            <a:r>
              <a:rPr lang="en-GB" altLang="cs-CZ" sz="1800" dirty="0" err="1">
                <a:latin typeface="+mj-lt"/>
              </a:rPr>
              <a:t>gitus</a:t>
            </a:r>
            <a:endParaRPr lang="en-GB" altLang="cs-CZ" sz="1800" dirty="0"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cs-CZ" sz="1800" dirty="0">
                <a:latin typeface="+mj-lt"/>
              </a:rPr>
              <a:t>				</a:t>
            </a:r>
            <a:r>
              <a:rPr lang="en-GB" altLang="cs-CZ" sz="1800" b="1" dirty="0">
                <a:solidFill>
                  <a:srgbClr val="B10010"/>
                </a:solidFill>
                <a:latin typeface="+mj-lt"/>
              </a:rPr>
              <a:t>I  </a:t>
            </a:r>
            <a:r>
              <a:rPr lang="en-GB" altLang="cs-CZ" sz="1800" dirty="0">
                <a:latin typeface="+mj-lt"/>
              </a:rPr>
              <a:t>(</a:t>
            </a:r>
            <a:r>
              <a:rPr lang="cs-CZ" altLang="cs-CZ" sz="1800" b="1" dirty="0" err="1">
                <a:latin typeface="+mj-lt"/>
              </a:rPr>
              <a:t>y</a:t>
            </a:r>
            <a:r>
              <a:rPr lang="cs-CZ" altLang="cs-CZ" sz="1800" dirty="0" err="1">
                <a:latin typeface="+mj-lt"/>
              </a:rPr>
              <a:t>es</a:t>
            </a:r>
            <a:r>
              <a:rPr lang="en-GB" altLang="cs-CZ" sz="1800" dirty="0">
                <a:latin typeface="+mj-lt"/>
              </a:rPr>
              <a:t>) &gt;  </a:t>
            </a:r>
            <a:r>
              <a:rPr lang="en-GB" altLang="cs-CZ" sz="1800" b="1" dirty="0">
                <a:solidFill>
                  <a:srgbClr val="B10010"/>
                </a:solidFill>
                <a:latin typeface="+mj-lt"/>
              </a:rPr>
              <a:t>J		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cs-CZ" sz="1800" b="1" dirty="0">
                <a:solidFill>
                  <a:srgbClr val="C00000"/>
                </a:solidFill>
                <a:latin typeface="+mj-lt"/>
              </a:rPr>
              <a:t>Ō</a:t>
            </a:r>
            <a:r>
              <a:rPr lang="en-GB" altLang="cs-CZ" sz="1800" dirty="0">
                <a:latin typeface="+mj-lt"/>
              </a:rPr>
              <a:t> (d</a:t>
            </a:r>
            <a:r>
              <a:rPr lang="en-GB" altLang="cs-CZ" sz="1800" b="1" dirty="0">
                <a:latin typeface="+mj-lt"/>
              </a:rPr>
              <a:t>oo</a:t>
            </a:r>
            <a:r>
              <a:rPr lang="en-GB" altLang="cs-CZ" sz="1800" dirty="0">
                <a:latin typeface="+mj-lt"/>
              </a:rPr>
              <a:t>r) </a:t>
            </a:r>
            <a:r>
              <a:rPr lang="en-GB" altLang="cs-CZ" sz="1800" dirty="0" err="1">
                <a:latin typeface="+mj-lt"/>
              </a:rPr>
              <a:t>sens</a:t>
            </a:r>
            <a:r>
              <a:rPr lang="en-GB" altLang="cs-CZ" sz="1800" b="1" dirty="0" err="1">
                <a:latin typeface="+mj-lt"/>
              </a:rPr>
              <a:t>ō</a:t>
            </a:r>
            <a:r>
              <a:rPr lang="en-GB" altLang="cs-CZ" sz="1800" dirty="0" err="1">
                <a:latin typeface="+mj-lt"/>
              </a:rPr>
              <a:t>rius</a:t>
            </a:r>
            <a:r>
              <a:rPr lang="cs-CZ" altLang="cs-CZ" sz="1800" dirty="0">
                <a:latin typeface="+mj-lt"/>
              </a:rPr>
              <a:t>           </a:t>
            </a:r>
            <a:r>
              <a:rPr lang="en-GB" altLang="cs-CZ" sz="1800" b="1" dirty="0">
                <a:solidFill>
                  <a:srgbClr val="C00000"/>
                </a:solidFill>
                <a:latin typeface="+mj-lt"/>
              </a:rPr>
              <a:t>O</a:t>
            </a:r>
            <a:r>
              <a:rPr lang="en-GB" altLang="cs-CZ" sz="1800" b="1" dirty="0">
                <a:latin typeface="+mj-lt"/>
              </a:rPr>
              <a:t> </a:t>
            </a:r>
            <a:r>
              <a:rPr lang="en-GB" altLang="cs-CZ" sz="1800" dirty="0">
                <a:latin typeface="+mj-lt"/>
              </a:rPr>
              <a:t>(</a:t>
            </a:r>
            <a:r>
              <a:rPr lang="en-GB" altLang="cs-CZ" sz="1800" b="1" dirty="0">
                <a:latin typeface="+mj-lt"/>
              </a:rPr>
              <a:t>o</a:t>
            </a:r>
            <a:r>
              <a:rPr lang="en-GB" altLang="cs-CZ" sz="1800" dirty="0">
                <a:latin typeface="+mj-lt"/>
              </a:rPr>
              <a:t>n) skelet</a:t>
            </a:r>
            <a:r>
              <a:rPr lang="en-GB" altLang="cs-CZ" sz="1800" b="1" dirty="0">
                <a:latin typeface="+mj-lt"/>
              </a:rPr>
              <a:t>o</a:t>
            </a:r>
            <a:r>
              <a:rPr lang="en-GB" altLang="cs-CZ" sz="1800" dirty="0">
                <a:latin typeface="+mj-lt"/>
              </a:rPr>
              <a:t>n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cs-CZ" sz="1800" b="1" dirty="0">
                <a:solidFill>
                  <a:srgbClr val="C00000"/>
                </a:solidFill>
                <a:latin typeface="+mj-lt"/>
              </a:rPr>
              <a:t>Ū</a:t>
            </a:r>
            <a:r>
              <a:rPr lang="en-GB" altLang="cs-CZ" sz="1800" dirty="0">
                <a:latin typeface="+mj-lt"/>
              </a:rPr>
              <a:t> (b</a:t>
            </a:r>
            <a:r>
              <a:rPr lang="en-GB" altLang="cs-CZ" sz="1800" b="1" dirty="0">
                <a:latin typeface="+mj-lt"/>
              </a:rPr>
              <a:t>oo</a:t>
            </a:r>
            <a:r>
              <a:rPr lang="en-GB" altLang="cs-CZ" sz="1800" dirty="0">
                <a:latin typeface="+mj-lt"/>
              </a:rPr>
              <a:t>m) </a:t>
            </a:r>
            <a:r>
              <a:rPr lang="en-GB" altLang="cs-CZ" sz="1800" dirty="0" err="1">
                <a:latin typeface="+mj-lt"/>
              </a:rPr>
              <a:t>rupt</a:t>
            </a:r>
            <a:r>
              <a:rPr lang="en-GB" altLang="cs-CZ" sz="1800" b="1" dirty="0" err="1">
                <a:latin typeface="+mj-lt"/>
              </a:rPr>
              <a:t>ū</a:t>
            </a:r>
            <a:r>
              <a:rPr lang="en-GB" altLang="cs-CZ" sz="1800" dirty="0" err="1">
                <a:latin typeface="+mj-lt"/>
              </a:rPr>
              <a:t>ra</a:t>
            </a:r>
            <a:r>
              <a:rPr lang="en-GB" altLang="cs-CZ" sz="1800" dirty="0">
                <a:latin typeface="+mj-lt"/>
              </a:rPr>
              <a:t>	</a:t>
            </a:r>
            <a:r>
              <a:rPr lang="en-GB" altLang="cs-CZ" sz="1800" b="1" dirty="0">
                <a:solidFill>
                  <a:srgbClr val="C00000"/>
                </a:solidFill>
                <a:latin typeface="+mj-lt"/>
              </a:rPr>
              <a:t>U</a:t>
            </a:r>
            <a:r>
              <a:rPr lang="en-GB" altLang="cs-CZ" sz="1800" dirty="0">
                <a:latin typeface="+mj-lt"/>
              </a:rPr>
              <a:t> (p</a:t>
            </a:r>
            <a:r>
              <a:rPr lang="en-GB" altLang="cs-CZ" sz="1800" b="1" dirty="0">
                <a:latin typeface="+mj-lt"/>
              </a:rPr>
              <a:t>u</a:t>
            </a:r>
            <a:r>
              <a:rPr lang="en-GB" altLang="cs-CZ" sz="1800" dirty="0">
                <a:latin typeface="+mj-lt"/>
              </a:rPr>
              <a:t>t) </a:t>
            </a:r>
            <a:r>
              <a:rPr lang="en-GB" altLang="cs-CZ" sz="1800" b="1" dirty="0">
                <a:latin typeface="+mj-lt"/>
              </a:rPr>
              <a:t>u</a:t>
            </a:r>
            <a:r>
              <a:rPr lang="en-GB" altLang="cs-CZ" sz="1800" dirty="0">
                <a:latin typeface="+mj-lt"/>
              </a:rPr>
              <a:t>ter</a:t>
            </a:r>
            <a:r>
              <a:rPr lang="en-GB" altLang="cs-CZ" sz="1800" b="1" dirty="0">
                <a:latin typeface="+mj-lt"/>
              </a:rPr>
              <a:t>u</a:t>
            </a:r>
            <a:r>
              <a:rPr lang="en-GB" altLang="cs-CZ" sz="1800" dirty="0">
                <a:latin typeface="+mj-lt"/>
              </a:rPr>
              <a:t>s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GB" altLang="cs-CZ" sz="1800" b="1" dirty="0">
                <a:solidFill>
                  <a:srgbClr val="B10010"/>
                </a:solidFill>
                <a:latin typeface="+mj-lt"/>
              </a:rPr>
              <a:t>Y</a:t>
            </a:r>
            <a:r>
              <a:rPr lang="en-GB" altLang="cs-CZ" sz="1800" dirty="0">
                <a:latin typeface="+mj-lt"/>
              </a:rPr>
              <a:t> (anal</a:t>
            </a:r>
            <a:r>
              <a:rPr lang="en-GB" altLang="cs-CZ" sz="1800" b="1" dirty="0">
                <a:latin typeface="+mj-lt"/>
              </a:rPr>
              <a:t>y</a:t>
            </a:r>
            <a:r>
              <a:rPr lang="en-GB" altLang="cs-CZ" sz="1800" dirty="0">
                <a:latin typeface="+mj-lt"/>
              </a:rPr>
              <a:t>sis) h</a:t>
            </a:r>
            <a:r>
              <a:rPr lang="en-GB" altLang="cs-CZ" sz="1800" b="1" dirty="0">
                <a:latin typeface="+mj-lt"/>
              </a:rPr>
              <a:t>y</a:t>
            </a:r>
            <a:r>
              <a:rPr lang="en-GB" altLang="cs-CZ" sz="1800" dirty="0">
                <a:latin typeface="+mj-lt"/>
              </a:rPr>
              <a:t>pophysis   	</a:t>
            </a:r>
            <a:r>
              <a:rPr lang="en-GB" altLang="cs-CZ" sz="1800" b="1" dirty="0">
                <a:solidFill>
                  <a:srgbClr val="C00000"/>
                </a:solidFill>
                <a:latin typeface="+mj-lt"/>
              </a:rPr>
              <a:t>Y</a:t>
            </a:r>
            <a:r>
              <a:rPr lang="en-GB" altLang="cs-CZ" sz="1800" b="1" dirty="0">
                <a:latin typeface="+mj-lt"/>
              </a:rPr>
              <a:t> </a:t>
            </a:r>
            <a:r>
              <a:rPr lang="en-GB" altLang="cs-CZ" sz="1800" dirty="0">
                <a:latin typeface="+mj-lt"/>
              </a:rPr>
              <a:t>(lad</a:t>
            </a:r>
            <a:r>
              <a:rPr lang="en-GB" altLang="cs-CZ" sz="1800" b="1" dirty="0">
                <a:latin typeface="+mj-lt"/>
              </a:rPr>
              <a:t>y</a:t>
            </a:r>
            <a:r>
              <a:rPr lang="en-GB" altLang="cs-CZ" sz="1800" dirty="0">
                <a:latin typeface="+mj-lt"/>
              </a:rPr>
              <a:t>) t</a:t>
            </a:r>
            <a:r>
              <a:rPr lang="en-GB" altLang="cs-CZ" sz="1800" b="1" dirty="0">
                <a:latin typeface="+mj-lt"/>
              </a:rPr>
              <a:t>y</a:t>
            </a:r>
            <a:r>
              <a:rPr lang="en-GB" altLang="cs-CZ" sz="1800" dirty="0">
                <a:latin typeface="+mj-lt"/>
              </a:rPr>
              <a:t>mpanum</a:t>
            </a:r>
            <a:r>
              <a:rPr lang="en-GB" altLang="cs-CZ" sz="2000" dirty="0">
                <a:latin typeface="+mj-lt"/>
              </a:rPr>
              <a:t>		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cs-CZ" dirty="0">
              <a:latin typeface="+mj-lt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cs-CZ" dirty="0">
              <a:latin typeface="+mj-lt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5661025" y="2590800"/>
            <a:ext cx="4572000" cy="340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-18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sk-SK" altLang="cs-CZ" sz="3200" dirty="0" err="1">
                <a:latin typeface="+mj-lt"/>
              </a:rPr>
              <a:t>Diphtongs</a:t>
            </a:r>
            <a:endParaRPr lang="sk-SK" altLang="cs-CZ" sz="3200" dirty="0">
              <a:latin typeface="+mj-lt"/>
            </a:endParaRPr>
          </a:p>
          <a:p>
            <a:pPr eaLnBrk="1" hangingPunct="1">
              <a:spcBef>
                <a:spcPts val="525"/>
              </a:spcBef>
            </a:pPr>
            <a:endParaRPr lang="sk-SK" altLang="cs-CZ" sz="2200" b="1" dirty="0">
              <a:solidFill>
                <a:srgbClr val="C00000"/>
              </a:solidFill>
              <a:latin typeface="+mj-lt"/>
            </a:endParaRPr>
          </a:p>
          <a:p>
            <a:pPr eaLnBrk="1" hangingPunct="1">
              <a:spcBef>
                <a:spcPts val="525"/>
              </a:spcBef>
            </a:pPr>
            <a:r>
              <a:rPr lang="sk-SK" altLang="cs-CZ" sz="2200" b="1" dirty="0">
                <a:solidFill>
                  <a:srgbClr val="C00000"/>
                </a:solidFill>
                <a:latin typeface="+mj-lt"/>
              </a:rPr>
              <a:t>AE</a:t>
            </a:r>
            <a:r>
              <a:rPr lang="sk-SK" altLang="cs-CZ" sz="2200" b="1" dirty="0">
                <a:latin typeface="+mj-lt"/>
              </a:rPr>
              <a:t>=</a:t>
            </a:r>
            <a:r>
              <a:rPr lang="en-GB" altLang="cs-CZ" sz="2000" b="1" dirty="0">
                <a:solidFill>
                  <a:srgbClr val="C00000"/>
                </a:solidFill>
                <a:latin typeface="+mj-lt"/>
              </a:rPr>
              <a:t>Ē</a:t>
            </a:r>
            <a:r>
              <a:rPr lang="cs-CZ" altLang="cs-CZ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sk-SK" altLang="cs-CZ" sz="2200" dirty="0">
                <a:latin typeface="+mj-lt"/>
              </a:rPr>
              <a:t>(</a:t>
            </a:r>
            <a:r>
              <a:rPr lang="sk-SK" altLang="cs-CZ" sz="2200" dirty="0" err="1">
                <a:latin typeface="+mj-lt"/>
              </a:rPr>
              <a:t>c</a:t>
            </a:r>
            <a:r>
              <a:rPr lang="sk-SK" altLang="cs-CZ" sz="2200" b="1" dirty="0" err="1">
                <a:latin typeface="+mj-lt"/>
              </a:rPr>
              <a:t>a</a:t>
            </a:r>
            <a:r>
              <a:rPr lang="sk-SK" altLang="cs-CZ" sz="2200" dirty="0" err="1">
                <a:latin typeface="+mj-lt"/>
              </a:rPr>
              <a:t>re</a:t>
            </a:r>
            <a:r>
              <a:rPr lang="sk-SK" altLang="cs-CZ" sz="2200" dirty="0">
                <a:latin typeface="+mj-lt"/>
              </a:rPr>
              <a:t>) </a:t>
            </a:r>
            <a:r>
              <a:rPr lang="sk-SK" altLang="cs-CZ" sz="2200" dirty="0" err="1">
                <a:latin typeface="+mj-lt"/>
              </a:rPr>
              <a:t>an</a:t>
            </a:r>
            <a:r>
              <a:rPr lang="sk-SK" altLang="cs-CZ" sz="2200" b="1" dirty="0" err="1">
                <a:latin typeface="+mj-lt"/>
              </a:rPr>
              <a:t>ae</a:t>
            </a:r>
            <a:r>
              <a:rPr lang="sk-SK" altLang="cs-CZ" sz="2200" dirty="0" err="1">
                <a:latin typeface="+mj-lt"/>
              </a:rPr>
              <a:t>mia</a:t>
            </a:r>
            <a:endParaRPr lang="sk-SK" altLang="cs-CZ" sz="2200" dirty="0">
              <a:latin typeface="+mj-lt"/>
            </a:endParaRPr>
          </a:p>
          <a:p>
            <a:pPr eaLnBrk="1" hangingPunct="1">
              <a:spcBef>
                <a:spcPts val="525"/>
              </a:spcBef>
            </a:pPr>
            <a:r>
              <a:rPr lang="sk-SK" altLang="cs-CZ" sz="2200" b="1" dirty="0">
                <a:solidFill>
                  <a:srgbClr val="C00000"/>
                </a:solidFill>
                <a:latin typeface="+mj-lt"/>
              </a:rPr>
              <a:t>OE</a:t>
            </a:r>
            <a:r>
              <a:rPr lang="sk-SK" altLang="cs-CZ" sz="2200" b="1" dirty="0">
                <a:latin typeface="+mj-lt"/>
              </a:rPr>
              <a:t>=</a:t>
            </a:r>
            <a:r>
              <a:rPr lang="en-GB" altLang="cs-CZ" sz="2000" b="1" dirty="0">
                <a:solidFill>
                  <a:srgbClr val="C00000"/>
                </a:solidFill>
                <a:latin typeface="+mj-lt"/>
              </a:rPr>
              <a:t>Ē</a:t>
            </a:r>
            <a:r>
              <a:rPr lang="cs-CZ" altLang="cs-CZ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sk-SK" altLang="cs-CZ" sz="2200" dirty="0">
                <a:latin typeface="+mj-lt"/>
              </a:rPr>
              <a:t>(</a:t>
            </a:r>
            <a:r>
              <a:rPr lang="sk-SK" altLang="cs-CZ" sz="2200" dirty="0" err="1">
                <a:latin typeface="+mj-lt"/>
              </a:rPr>
              <a:t>c</a:t>
            </a:r>
            <a:r>
              <a:rPr lang="sk-SK" altLang="cs-CZ" sz="2200" b="1" dirty="0" err="1">
                <a:latin typeface="+mj-lt"/>
              </a:rPr>
              <a:t>a</a:t>
            </a:r>
            <a:r>
              <a:rPr lang="sk-SK" altLang="cs-CZ" sz="2200" dirty="0" err="1">
                <a:latin typeface="+mj-lt"/>
              </a:rPr>
              <a:t>re</a:t>
            </a:r>
            <a:r>
              <a:rPr lang="sk-SK" altLang="cs-CZ" sz="2200" dirty="0">
                <a:latin typeface="+mj-lt"/>
              </a:rPr>
              <a:t>) </a:t>
            </a:r>
            <a:r>
              <a:rPr lang="sk-SK" altLang="cs-CZ" sz="2200" dirty="0" err="1">
                <a:latin typeface="+mj-lt"/>
              </a:rPr>
              <a:t>lag</a:t>
            </a:r>
            <a:r>
              <a:rPr lang="sk-SK" altLang="cs-CZ" sz="2200" b="1" dirty="0" err="1">
                <a:latin typeface="+mj-lt"/>
              </a:rPr>
              <a:t>oe</a:t>
            </a:r>
            <a:r>
              <a:rPr lang="sk-SK" altLang="cs-CZ" sz="2200" dirty="0" err="1">
                <a:latin typeface="+mj-lt"/>
              </a:rPr>
              <a:t>na</a:t>
            </a:r>
            <a:endParaRPr lang="sk-SK" altLang="cs-CZ" sz="2200" dirty="0">
              <a:latin typeface="+mj-lt"/>
            </a:endParaRPr>
          </a:p>
          <a:p>
            <a:pPr eaLnBrk="1" hangingPunct="1">
              <a:spcBef>
                <a:spcPts val="525"/>
              </a:spcBef>
            </a:pPr>
            <a:r>
              <a:rPr lang="sk-SK" altLang="cs-CZ" sz="2200" i="1" dirty="0" err="1">
                <a:latin typeface="+mj-lt"/>
              </a:rPr>
              <a:t>Greek</a:t>
            </a:r>
            <a:r>
              <a:rPr lang="sk-SK" altLang="cs-CZ" sz="2200" i="1" dirty="0">
                <a:latin typeface="+mj-lt"/>
              </a:rPr>
              <a:t> </a:t>
            </a:r>
            <a:r>
              <a:rPr lang="sk-SK" altLang="cs-CZ" sz="2200" i="1" dirty="0" err="1">
                <a:latin typeface="+mj-lt"/>
              </a:rPr>
              <a:t>words</a:t>
            </a:r>
            <a:endParaRPr lang="sk-SK" altLang="cs-CZ" sz="2200" i="1" dirty="0">
              <a:latin typeface="+mj-lt"/>
            </a:endParaRPr>
          </a:p>
          <a:p>
            <a:pPr eaLnBrk="1" hangingPunct="1">
              <a:spcBef>
                <a:spcPts val="525"/>
              </a:spcBef>
            </a:pPr>
            <a:r>
              <a:rPr lang="sk-SK" altLang="cs-CZ" sz="2200" b="1" dirty="0">
                <a:solidFill>
                  <a:srgbClr val="C00000"/>
                </a:solidFill>
                <a:latin typeface="+mj-lt"/>
              </a:rPr>
              <a:t>OE </a:t>
            </a:r>
            <a:r>
              <a:rPr lang="sk-SK" altLang="cs-CZ" sz="2200" dirty="0">
                <a:latin typeface="+mj-lt"/>
              </a:rPr>
              <a:t>(o-e) </a:t>
            </a:r>
            <a:r>
              <a:rPr lang="sk-SK" altLang="cs-CZ" sz="2200" dirty="0" err="1">
                <a:latin typeface="+mj-lt"/>
              </a:rPr>
              <a:t>dyspn</a:t>
            </a:r>
            <a:r>
              <a:rPr lang="sk-SK" altLang="cs-CZ" sz="2200" b="1" dirty="0" err="1">
                <a:latin typeface="+mj-lt"/>
              </a:rPr>
              <a:t>oe</a:t>
            </a:r>
            <a:endParaRPr lang="sk-SK" altLang="cs-CZ" sz="2200" b="1" dirty="0">
              <a:latin typeface="+mj-lt"/>
            </a:endParaRPr>
          </a:p>
          <a:p>
            <a:pPr eaLnBrk="1" hangingPunct="1">
              <a:spcBef>
                <a:spcPts val="525"/>
              </a:spcBef>
            </a:pPr>
            <a:r>
              <a:rPr lang="sk-SK" altLang="cs-CZ" sz="2200" b="1" dirty="0">
                <a:solidFill>
                  <a:srgbClr val="C00000"/>
                </a:solidFill>
                <a:latin typeface="+mj-lt"/>
              </a:rPr>
              <a:t>EU</a:t>
            </a:r>
            <a:r>
              <a:rPr lang="sk-SK" altLang="cs-CZ" sz="2200" b="1" dirty="0">
                <a:latin typeface="+mj-lt"/>
              </a:rPr>
              <a:t> </a:t>
            </a:r>
            <a:r>
              <a:rPr lang="sk-SK" altLang="cs-CZ" sz="2200" dirty="0">
                <a:latin typeface="+mj-lt"/>
              </a:rPr>
              <a:t>(e-u) </a:t>
            </a:r>
            <a:r>
              <a:rPr lang="sk-SK" altLang="cs-CZ" sz="2200" b="1" dirty="0" err="1">
                <a:latin typeface="+mj-lt"/>
              </a:rPr>
              <a:t>eu</a:t>
            </a:r>
            <a:r>
              <a:rPr lang="sk-SK" altLang="cs-CZ" sz="2200" dirty="0" err="1">
                <a:latin typeface="+mj-lt"/>
              </a:rPr>
              <a:t>thanasia</a:t>
            </a:r>
            <a:endParaRPr lang="sk-SK" altLang="cs-CZ" sz="2200" dirty="0">
              <a:latin typeface="+mj-lt"/>
            </a:endParaRPr>
          </a:p>
          <a:p>
            <a:pPr eaLnBrk="1" hangingPunct="1">
              <a:spcBef>
                <a:spcPts val="525"/>
              </a:spcBef>
            </a:pPr>
            <a:endParaRPr lang="en-GB" altLang="cs-CZ" sz="2200" dirty="0">
              <a:latin typeface="+mj-lt"/>
            </a:endParaRPr>
          </a:p>
        </p:txBody>
      </p:sp>
      <p:cxnSp>
        <p:nvCxnSpPr>
          <p:cNvPr id="15" name="Straight Connector 28"/>
          <p:cNvCxnSpPr>
            <a:cxnSpLocks noChangeShapeType="1"/>
          </p:cNvCxnSpPr>
          <p:nvPr/>
        </p:nvCxnSpPr>
        <p:spPr bwMode="auto">
          <a:xfrm>
            <a:off x="8177213" y="2163763"/>
            <a:ext cx="84137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ál 23"/>
          <p:cNvSpPr/>
          <p:nvPr/>
        </p:nvSpPr>
        <p:spPr>
          <a:xfrm>
            <a:off x="220663" y="1641475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ál 24"/>
          <p:cNvSpPr/>
          <p:nvPr/>
        </p:nvSpPr>
        <p:spPr>
          <a:xfrm>
            <a:off x="2201863" y="1631950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ál 25"/>
          <p:cNvSpPr/>
          <p:nvPr/>
        </p:nvSpPr>
        <p:spPr>
          <a:xfrm>
            <a:off x="4148138" y="1631950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ál 26"/>
          <p:cNvSpPr/>
          <p:nvPr/>
        </p:nvSpPr>
        <p:spPr>
          <a:xfrm>
            <a:off x="2797175" y="2089150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ál 27"/>
          <p:cNvSpPr/>
          <p:nvPr/>
        </p:nvSpPr>
        <p:spPr>
          <a:xfrm>
            <a:off x="5880100" y="2089150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ál 28"/>
          <p:cNvSpPr/>
          <p:nvPr/>
        </p:nvSpPr>
        <p:spPr>
          <a:xfrm>
            <a:off x="7642225" y="2089150"/>
            <a:ext cx="304800" cy="304800"/>
          </a:xfrm>
          <a:prstGeom prst="ellipse">
            <a:avLst/>
          </a:prstGeom>
          <a:noFill/>
          <a:ln w="38100">
            <a:solidFill>
              <a:srgbClr val="B1001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7" id="{7B450C71-CB2C-42BA-A52E-03A368022182}" vid="{51BD023E-DB09-4319-B38B-F18A888694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administrativní</Template>
  <TotalTime>644</TotalTime>
  <Words>2025</Words>
  <Application>Microsoft Office PowerPoint</Application>
  <PresentationFormat>Předvádění na obrazovce (4:3)</PresentationFormat>
  <Paragraphs>592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52" baseType="lpstr">
      <vt:lpstr>MS PGothic</vt:lpstr>
      <vt:lpstr>MS PGothic</vt:lpstr>
      <vt:lpstr>Arial</vt:lpstr>
      <vt:lpstr>Cambria</vt:lpstr>
      <vt:lpstr>Century Schoolbook</vt:lpstr>
      <vt:lpstr>Courier New</vt:lpstr>
      <vt:lpstr>Georgia</vt:lpstr>
      <vt:lpstr>Palatino Linotype</vt:lpstr>
      <vt:lpstr>Wingdings</vt:lpstr>
      <vt:lpstr>Wingdings 2</vt:lpstr>
      <vt:lpstr>Administrativní</vt:lpstr>
      <vt:lpstr>Tutorial in Basic Medical Terminology</vt:lpstr>
      <vt:lpstr>Study materials</vt:lpstr>
      <vt:lpstr>Testing</vt:lpstr>
      <vt:lpstr>Testing</vt:lpstr>
      <vt:lpstr>Testing</vt:lpstr>
      <vt:lpstr>Attendance</vt:lpstr>
      <vt:lpstr>Course objectives</vt:lpstr>
      <vt:lpstr>Latin pronunciation</vt:lpstr>
      <vt:lpstr>Vowels</vt:lpstr>
      <vt:lpstr>Read aloud</vt:lpstr>
      <vt:lpstr>Consonants</vt:lpstr>
      <vt:lpstr>Consonants II</vt:lpstr>
      <vt:lpstr>Consonants III</vt:lpstr>
      <vt:lpstr>Read aloud</vt:lpstr>
      <vt:lpstr>Grammatical categories</vt:lpstr>
      <vt:lpstr>What will you find in the dictionary?</vt:lpstr>
      <vt:lpstr>Gender</vt:lpstr>
      <vt:lpstr>Genitive ending =&gt; Declension</vt:lpstr>
      <vt:lpstr>Decide on the number of declension</vt:lpstr>
      <vt:lpstr>Prezentace aplikace PowerPoint</vt:lpstr>
      <vt:lpstr>Genitive ending ⇒ stem of a word</vt:lpstr>
      <vt:lpstr>Decide what is the stem of the noun</vt:lpstr>
      <vt:lpstr>Latin – inflectional language</vt:lpstr>
      <vt:lpstr>Cases and their meanings</vt:lpstr>
      <vt:lpstr>Prezentace aplikace PowerPoint</vt:lpstr>
      <vt:lpstr>Introduction to syntax NOUN IN APPOSITION I.</vt:lpstr>
      <vt:lpstr>Connect two nouns</vt:lpstr>
      <vt:lpstr>Adjectives of the 1st and 2nd declension, dictionary entry</vt:lpstr>
      <vt:lpstr>Find all the adjectives</vt:lpstr>
      <vt:lpstr>Find all the adjectives</vt:lpstr>
      <vt:lpstr>Agreed-attribute What is the correct adjective for the noun in the triangle? </vt:lpstr>
      <vt:lpstr>Structure of multi-word medical terms</vt:lpstr>
      <vt:lpstr>1st Latin declension</vt:lpstr>
      <vt:lpstr>1st Latin declension</vt:lpstr>
      <vt:lpstr>1st Greek declension</vt:lpstr>
      <vt:lpstr>1st Greek declension</vt:lpstr>
      <vt:lpstr>1st Greek declension</vt:lpstr>
      <vt:lpstr>1st Greek declension</vt:lpstr>
      <vt:lpstr>Feminine form of adjectives ending in US, A, UM / ER, A, UM</vt:lpstr>
      <vt:lpstr>Homework</vt:lpstr>
      <vt:lpstr>Translate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medical terminology</dc:title>
  <dc:creator>Mgr. Pavel Ševčík</dc:creator>
  <cp:lastModifiedBy>Pavel Ševčík</cp:lastModifiedBy>
  <cp:revision>44</cp:revision>
  <dcterms:created xsi:type="dcterms:W3CDTF">2015-09-17T09:40:38Z</dcterms:created>
  <dcterms:modified xsi:type="dcterms:W3CDTF">2017-02-23T21:39:04Z</dcterms:modified>
</cp:coreProperties>
</file>