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61" r:id="rId2"/>
    <p:sldId id="262" r:id="rId3"/>
    <p:sldId id="266" r:id="rId4"/>
    <p:sldId id="263" r:id="rId5"/>
    <p:sldId id="265" r:id="rId6"/>
    <p:sldId id="272" r:id="rId7"/>
    <p:sldId id="269" r:id="rId8"/>
    <p:sldId id="268" r:id="rId9"/>
    <p:sldId id="264" r:id="rId10"/>
    <p:sldId id="274" r:id="rId11"/>
    <p:sldId id="270" r:id="rId12"/>
    <p:sldId id="271" r:id="rId13"/>
    <p:sldId id="275" r:id="rId14"/>
    <p:sldId id="276" r:id="rId15"/>
    <p:sldId id="277" r:id="rId1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EA94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6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9A407B-4BDF-447C-9CCF-F411ADC8033F}" type="datetimeFigureOut">
              <a:rPr lang="cs-CZ" smtClean="0"/>
              <a:t>28.04.2017</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29E8BD-AA63-4CC9-AD5D-52FC8DD39765}" type="slidenum">
              <a:rPr lang="cs-CZ" smtClean="0"/>
              <a:t>‹#›</a:t>
            </a:fld>
            <a:endParaRPr lang="cs-CZ"/>
          </a:p>
        </p:txBody>
      </p:sp>
    </p:spTree>
    <p:extLst>
      <p:ext uri="{BB962C8B-B14F-4D97-AF65-F5344CB8AC3E}">
        <p14:creationId xmlns:p14="http://schemas.microsoft.com/office/powerpoint/2010/main" val="2079733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28" name="Zástupný symbol pro datum 27"/>
          <p:cNvSpPr>
            <a:spLocks noGrp="1"/>
          </p:cNvSpPr>
          <p:nvPr>
            <p:ph type="dt" sz="half" idx="10"/>
          </p:nvPr>
        </p:nvSpPr>
        <p:spPr/>
        <p:txBody>
          <a:bodyPr/>
          <a:lstStyle/>
          <a:p>
            <a:fld id="{01F679AE-7613-4741-B2B3-58D4A536018E}" type="datetimeFigureOut">
              <a:rPr lang="cs-CZ" smtClean="0"/>
              <a:t>28.04.2017</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7" name="Přímá spojnice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á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á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Zástupný symbol pro číslo snímku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9E25F94-59A5-40AA-BDFF-42EAC0D6B88A}" type="slidenum">
              <a:rPr lang="cs-CZ" smtClean="0"/>
              <a:t>‹#›</a:t>
            </a:fld>
            <a:endParaRPr lang="cs-CZ"/>
          </a:p>
        </p:txBody>
      </p:sp>
      <p:sp>
        <p:nvSpPr>
          <p:cNvPr id="8" name="Nadpis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01F679AE-7613-4741-B2B3-58D4A536018E}" type="datetimeFigureOut">
              <a:rPr lang="cs-CZ" smtClean="0"/>
              <a:t>28.04.2017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9E25F94-59A5-40AA-BDFF-42EAC0D6B88A}"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2"/>
      </p:bgRef>
    </p:bg>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Přímá spojnice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á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á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6915912" y="3009901"/>
            <a:ext cx="457200" cy="441325"/>
          </a:xfrm>
        </p:spPr>
        <p:txBody>
          <a:bodyPr/>
          <a:lstStyle/>
          <a:p>
            <a:fld id="{39E25F94-59A5-40AA-BDFF-42EAC0D6B88A}" type="slidenum">
              <a:rPr lang="cs-CZ" smtClean="0"/>
              <a:t>‹#›</a:t>
            </a:fld>
            <a:endParaRPr lang="cs-CZ"/>
          </a:p>
        </p:txBody>
      </p:sp>
      <p:sp>
        <p:nvSpPr>
          <p:cNvPr id="3" name="Zástupný symbol pro svislý text 2"/>
          <p:cNvSpPr>
            <a:spLocks noGrp="1"/>
          </p:cNvSpPr>
          <p:nvPr>
            <p:ph type="body" orient="vert" idx="1"/>
          </p:nvPr>
        </p:nvSpPr>
        <p:spPr>
          <a:xfrm>
            <a:off x="304800" y="304800"/>
            <a:ext cx="6553200" cy="5821366"/>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01F679AE-7613-4741-B2B3-58D4A536018E}" type="datetimeFigureOut">
              <a:rPr lang="cs-CZ" smtClean="0"/>
              <a:t>28.04.2017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2" name="Svislý nadpis 1"/>
          <p:cNvSpPr>
            <a:spLocks noGrp="1"/>
          </p:cNvSpPr>
          <p:nvPr>
            <p:ph type="title" orient="vert"/>
          </p:nvPr>
        </p:nvSpPr>
        <p:spPr>
          <a:xfrm>
            <a:off x="7391400" y="304801"/>
            <a:ext cx="1447800" cy="5851525"/>
          </a:xfrm>
        </p:spPr>
        <p:txBody>
          <a:bodyPr vert="eaVert"/>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accent3">
                    <a:shade val="75000"/>
                  </a:schemeClr>
                </a:solidFill>
              </a:defRPr>
            </a:lvl1pPr>
          </a:lstStyle>
          <a:p>
            <a:r>
              <a:rPr kumimoji="0" lang="cs-CZ" smtClean="0"/>
              <a:t>Kliknutím lze upravit styl.</a:t>
            </a:r>
            <a:endParaRPr kumimoji="0" lang="en-US"/>
          </a:p>
        </p:txBody>
      </p:sp>
      <p:sp>
        <p:nvSpPr>
          <p:cNvPr id="4" name="Zástupný symbol pro datum 3"/>
          <p:cNvSpPr>
            <a:spLocks noGrp="1"/>
          </p:cNvSpPr>
          <p:nvPr>
            <p:ph type="dt" sz="half" idx="10"/>
          </p:nvPr>
        </p:nvSpPr>
        <p:spPr/>
        <p:txBody>
          <a:bodyPr/>
          <a:lstStyle/>
          <a:p>
            <a:fld id="{01F679AE-7613-4741-B2B3-58D4A536018E}" type="datetimeFigureOut">
              <a:rPr lang="cs-CZ" smtClean="0"/>
              <a:t>28.04.2017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a:xfrm>
            <a:off x="4361688" y="1026372"/>
            <a:ext cx="457200" cy="441325"/>
          </a:xfrm>
        </p:spPr>
        <p:txBody>
          <a:bodyPr/>
          <a:lstStyle/>
          <a:p>
            <a:fld id="{39E25F94-59A5-40AA-BDFF-42EAC0D6B88A}" type="slidenum">
              <a:rPr lang="cs-CZ" smtClean="0"/>
              <a:t>‹#›</a:t>
            </a:fld>
            <a:endParaRPr lang="cs-CZ"/>
          </a:p>
        </p:txBody>
      </p:sp>
      <p:sp>
        <p:nvSpPr>
          <p:cNvPr id="8" name="Zástupný symbol pro obsah 7"/>
          <p:cNvSpPr>
            <a:spLocks noGrp="1"/>
          </p:cNvSpPr>
          <p:nvPr>
            <p:ph sz="quarter" idx="1"/>
          </p:nvPr>
        </p:nvSpPr>
        <p:spPr>
          <a:xfrm>
            <a:off x="301752" y="1527048"/>
            <a:ext cx="8503920" cy="45720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13" name="Obdélní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Obdélní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Zástupný symbol pro zápatí 4"/>
          <p:cNvSpPr>
            <a:spLocks noGrp="1"/>
          </p:cNvSpPr>
          <p:nvPr>
            <p:ph type="ftr" sz="quarter" idx="11"/>
          </p:nvPr>
        </p:nvSpPr>
        <p:spPr/>
        <p:txBody>
          <a:bodyPr/>
          <a:lstStyle/>
          <a:p>
            <a:endParaRPr lang="cs-CZ"/>
          </a:p>
        </p:txBody>
      </p:sp>
      <p:sp>
        <p:nvSpPr>
          <p:cNvPr id="4" name="Zástupný symbol pro datum 3"/>
          <p:cNvSpPr>
            <a:spLocks noGrp="1"/>
          </p:cNvSpPr>
          <p:nvPr>
            <p:ph type="dt" sz="half" idx="10"/>
          </p:nvPr>
        </p:nvSpPr>
        <p:spPr/>
        <p:txBody>
          <a:bodyPr/>
          <a:lstStyle/>
          <a:p>
            <a:fld id="{01F679AE-7613-4741-B2B3-58D4A536018E}" type="datetimeFigureOut">
              <a:rPr lang="cs-CZ" smtClean="0"/>
              <a:t>28.04.2017</a:t>
            </a:fld>
            <a:endParaRPr lang="cs-CZ"/>
          </a:p>
        </p:txBody>
      </p:sp>
      <p:sp>
        <p:nvSpPr>
          <p:cNvPr id="8" name="Přímá spojnice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á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á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9E25F94-59A5-40AA-BDFF-42EAC0D6B88A}" type="slidenum">
              <a:rPr lang="cs-CZ" smtClean="0"/>
              <a:t>‹#›</a:t>
            </a:fld>
            <a:endParaRPr lang="cs-CZ"/>
          </a:p>
        </p:txBody>
      </p:sp>
      <p:sp>
        <p:nvSpPr>
          <p:cNvPr id="2" name="Nadpis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758952"/>
          </a:xfrm>
        </p:spPr>
        <p:txBody>
          <a:bodyPr/>
          <a:lstStyle/>
          <a:p>
            <a:r>
              <a:rPr kumimoji="0" lang="cs-CZ" smtClean="0"/>
              <a:t>Kliknutím lze upravit styl.</a:t>
            </a:r>
            <a:endParaRPr kumimoji="0" lang="en-US"/>
          </a:p>
        </p:txBody>
      </p:sp>
      <p:sp>
        <p:nvSpPr>
          <p:cNvPr id="5" name="Zástupný symbol pro datum 4"/>
          <p:cNvSpPr>
            <a:spLocks noGrp="1"/>
          </p:cNvSpPr>
          <p:nvPr>
            <p:ph type="dt" sz="half" idx="10"/>
          </p:nvPr>
        </p:nvSpPr>
        <p:spPr>
          <a:xfrm>
            <a:off x="5791200" y="6409944"/>
            <a:ext cx="3044952" cy="365760"/>
          </a:xfrm>
        </p:spPr>
        <p:txBody>
          <a:bodyPr/>
          <a:lstStyle/>
          <a:p>
            <a:fld id="{01F679AE-7613-4741-B2B3-58D4A536018E}" type="datetimeFigureOut">
              <a:rPr lang="cs-CZ" smtClean="0"/>
              <a:t>28.04.2017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9E25F94-59A5-40AA-BDFF-42EAC0D6B88A}" type="slidenum">
              <a:rPr lang="cs-CZ" smtClean="0"/>
              <a:t>‹#›</a:t>
            </a:fld>
            <a:endParaRPr lang="cs-CZ"/>
          </a:p>
        </p:txBody>
      </p:sp>
      <p:sp>
        <p:nvSpPr>
          <p:cNvPr id="8" name="Přímá spojnice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Zástupný symbol pro obsah 9"/>
          <p:cNvSpPr>
            <a:spLocks noGrp="1"/>
          </p:cNvSpPr>
          <p:nvPr>
            <p:ph sz="half" idx="1"/>
          </p:nvPr>
        </p:nvSpPr>
        <p:spPr>
          <a:xfrm>
            <a:off x="301752" y="1371600"/>
            <a:ext cx="4038600" cy="4681728"/>
          </a:xfrm>
        </p:spPr>
        <p:txBody>
          <a:bodyPr/>
          <a:lstStyle>
            <a:lvl1pPr>
              <a:defRPr sz="2500"/>
            </a:lvl1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obsah 11"/>
          <p:cNvSpPr>
            <a:spLocks noGrp="1"/>
          </p:cNvSpPr>
          <p:nvPr>
            <p:ph sz="half" idx="2"/>
          </p:nvPr>
        </p:nvSpPr>
        <p:spPr>
          <a:xfrm>
            <a:off x="4800600" y="1371600"/>
            <a:ext cx="4038600" cy="4681728"/>
          </a:xfrm>
        </p:spPr>
        <p:txBody>
          <a:bodyPr/>
          <a:lstStyle>
            <a:lvl1pPr>
              <a:defRPr sz="2500"/>
            </a:lvl1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1">
        <a:schemeClr val="bg2"/>
      </p:bgRef>
    </p:bg>
    <p:spTree>
      <p:nvGrpSpPr>
        <p:cNvPr id="1" name=""/>
        <p:cNvGrpSpPr/>
        <p:nvPr/>
      </p:nvGrpSpPr>
      <p:grpSpPr>
        <a:xfrm>
          <a:off x="0" y="0"/>
          <a:ext cx="0" cy="0"/>
          <a:chOff x="0" y="0"/>
          <a:chExt cx="0" cy="0"/>
        </a:xfrm>
      </p:grpSpPr>
      <p:sp>
        <p:nvSpPr>
          <p:cNvPr id="10" name="Přímá spojnice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Obdélní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Obdélní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Obdélní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bdélní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Zástupný symbol pro tex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7" name="Zástupný symbol pro datum 6"/>
          <p:cNvSpPr>
            <a:spLocks noGrp="1"/>
          </p:cNvSpPr>
          <p:nvPr>
            <p:ph type="dt" sz="half" idx="10"/>
          </p:nvPr>
        </p:nvSpPr>
        <p:spPr/>
        <p:txBody>
          <a:bodyPr/>
          <a:lstStyle/>
          <a:p>
            <a:fld id="{01F679AE-7613-4741-B2B3-58D4A536018E}" type="datetimeFigureOut">
              <a:rPr lang="cs-CZ" smtClean="0"/>
              <a:t>28.04.2017</a:t>
            </a:fld>
            <a:endParaRPr lang="cs-CZ"/>
          </a:p>
        </p:txBody>
      </p:sp>
      <p:sp>
        <p:nvSpPr>
          <p:cNvPr id="8" name="Zástupný symbol pro zápatí 7"/>
          <p:cNvSpPr>
            <a:spLocks noGrp="1"/>
          </p:cNvSpPr>
          <p:nvPr>
            <p:ph type="ftr" sz="quarter" idx="11"/>
          </p:nvPr>
        </p:nvSpPr>
        <p:spPr>
          <a:xfrm>
            <a:off x="304800" y="6409944"/>
            <a:ext cx="3581400" cy="365760"/>
          </a:xfrm>
        </p:spPr>
        <p:txBody>
          <a:bodyPr/>
          <a:lstStyle/>
          <a:p>
            <a:endParaRPr lang="cs-CZ"/>
          </a:p>
        </p:txBody>
      </p:sp>
      <p:sp>
        <p:nvSpPr>
          <p:cNvPr id="15" name="Přímá spojnice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Zástupný symbol pro obsah 23"/>
          <p:cNvSpPr>
            <a:spLocks noGrp="1"/>
          </p:cNvSpPr>
          <p:nvPr>
            <p:ph sz="quarter" idx="2"/>
          </p:nvPr>
        </p:nvSpPr>
        <p:spPr>
          <a:xfrm>
            <a:off x="301752" y="2471383"/>
            <a:ext cx="4041648" cy="3818404"/>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6" name="Zástupný symbol pro obsah 25"/>
          <p:cNvSpPr>
            <a:spLocks noGrp="1"/>
          </p:cNvSpPr>
          <p:nvPr>
            <p:ph sz="quarter" idx="4"/>
          </p:nvPr>
        </p:nvSpPr>
        <p:spPr>
          <a:xfrm>
            <a:off x="4800600" y="2471383"/>
            <a:ext cx="4038600" cy="3822192"/>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Ová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á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Zástupný symbol pro číslo snímku 8"/>
          <p:cNvSpPr>
            <a:spLocks noGrp="1"/>
          </p:cNvSpPr>
          <p:nvPr>
            <p:ph type="sldNum" sz="quarter" idx="12"/>
          </p:nvPr>
        </p:nvSpPr>
        <p:spPr>
          <a:xfrm>
            <a:off x="4343400" y="1042416"/>
            <a:ext cx="457200" cy="441325"/>
          </a:xfrm>
        </p:spPr>
        <p:txBody>
          <a:bodyPr/>
          <a:lstStyle>
            <a:lvl1pPr algn="ctr">
              <a:defRPr/>
            </a:lvl1pPr>
          </a:lstStyle>
          <a:p>
            <a:fld id="{39E25F94-59A5-40AA-BDFF-42EAC0D6B88A}" type="slidenum">
              <a:rPr lang="cs-CZ" smtClean="0"/>
              <a:t>‹#›</a:t>
            </a:fld>
            <a:endParaRPr lang="cs-CZ"/>
          </a:p>
        </p:txBody>
      </p:sp>
      <p:sp>
        <p:nvSpPr>
          <p:cNvPr id="23" name="Nadpis 22"/>
          <p:cNvSpPr>
            <a:spLocks noGrp="1"/>
          </p:cNvSpPr>
          <p:nvPr>
            <p:ph type="title"/>
          </p:nvPr>
        </p:nvSpPr>
        <p:spPr/>
        <p:txBody>
          <a:bodyPr rtlCol="0" anchor="b" anchorCtr="0"/>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datum 2"/>
          <p:cNvSpPr>
            <a:spLocks noGrp="1"/>
          </p:cNvSpPr>
          <p:nvPr>
            <p:ph type="dt" sz="half" idx="10"/>
          </p:nvPr>
        </p:nvSpPr>
        <p:spPr/>
        <p:txBody>
          <a:bodyPr/>
          <a:lstStyle/>
          <a:p>
            <a:fld id="{01F679AE-7613-4741-B2B3-58D4A536018E}" type="datetimeFigureOut">
              <a:rPr lang="cs-CZ" smtClean="0"/>
              <a:t>28.04.2017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a:xfrm>
            <a:off x="4343400" y="1036020"/>
            <a:ext cx="457200" cy="441325"/>
          </a:xfrm>
        </p:spPr>
        <p:txBody>
          <a:bodyPr/>
          <a:lstStyle/>
          <a:p>
            <a:fld id="{39E25F94-59A5-40AA-BDFF-42EAC0D6B88A}"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Obdélní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Obdélní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Zástupný symbol pro datum 1"/>
          <p:cNvSpPr>
            <a:spLocks noGrp="1"/>
          </p:cNvSpPr>
          <p:nvPr>
            <p:ph type="dt" sz="half" idx="10"/>
          </p:nvPr>
        </p:nvSpPr>
        <p:spPr/>
        <p:txBody>
          <a:bodyPr/>
          <a:lstStyle/>
          <a:p>
            <a:fld id="{01F679AE-7613-4741-B2B3-58D4A536018E}" type="datetimeFigureOut">
              <a:rPr lang="cs-CZ" smtClean="0"/>
              <a:t>28.04.2017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9E25F94-59A5-40AA-BDFF-42EAC0D6B88A}"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9" name="Obdélní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Obdélní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cs-CZ" smtClean="0"/>
              <a:t>Kliknutím lze upravit styl.</a:t>
            </a:r>
            <a:endParaRPr kumimoji="0" lang="en-US"/>
          </a:p>
        </p:txBody>
      </p:sp>
      <p:sp>
        <p:nvSpPr>
          <p:cNvPr id="3" name="Zástupný symbol pro tex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8" name="Obdélní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Přímá spojnice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Zástupný symbol pro obsah 19"/>
          <p:cNvSpPr>
            <a:spLocks noGrp="1"/>
          </p:cNvSpPr>
          <p:nvPr>
            <p:ph sz="quarter" idx="1"/>
          </p:nvPr>
        </p:nvSpPr>
        <p:spPr>
          <a:xfrm>
            <a:off x="3124200" y="685800"/>
            <a:ext cx="5638800" cy="54102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Ová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á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9E25F94-59A5-40AA-BDFF-42EAC0D6B88A}" type="slidenum">
              <a:rPr lang="cs-CZ" smtClean="0"/>
              <a:t>‹#›</a:t>
            </a:fld>
            <a:endParaRPr lang="cs-CZ"/>
          </a:p>
        </p:txBody>
      </p:sp>
      <p:sp>
        <p:nvSpPr>
          <p:cNvPr id="21" name="Obdélní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p:txBody>
          <a:bodyPr/>
          <a:lstStyle/>
          <a:p>
            <a:fld id="{01F679AE-7613-4741-B2B3-58D4A536018E}" type="datetimeFigureOut">
              <a:rPr lang="cs-CZ" smtClean="0"/>
              <a:t>28.04.2017</a:t>
            </a:fld>
            <a:endParaRPr lang="cs-CZ"/>
          </a:p>
        </p:txBody>
      </p:sp>
      <p:sp>
        <p:nvSpPr>
          <p:cNvPr id="6" name="Zástupný symbol pro zápatí 5"/>
          <p:cNvSpPr>
            <a:spLocks noGrp="1"/>
          </p:cNvSpPr>
          <p:nvPr>
            <p:ph type="ftr" sz="quarter" idx="11"/>
          </p:nvPr>
        </p:nvSpPr>
        <p:spPr>
          <a:xfrm>
            <a:off x="301752" y="6410848"/>
            <a:ext cx="3383280" cy="365760"/>
          </a:xfrm>
        </p:spPr>
        <p:txBody>
          <a:bodyPr/>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1" name="Přímá spojnice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Obdélní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bdélní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á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á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p>
            <a:fld id="{39E25F94-59A5-40AA-BDFF-42EAC0D6B88A}" type="slidenum">
              <a:rPr lang="cs-CZ" smtClean="0"/>
              <a:t>‹#›</a:t>
            </a:fld>
            <a:endParaRPr lang="cs-CZ"/>
          </a:p>
        </p:txBody>
      </p:sp>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cs-CZ" smtClean="0"/>
              <a:t>Kliknutím lze upravit styl.</a:t>
            </a:r>
            <a:endParaRPr kumimoji="0" lang="en-US"/>
          </a:p>
        </p:txBody>
      </p:sp>
      <p:sp>
        <p:nvSpPr>
          <p:cNvPr id="3" name="Zástupný symbol pro obrázek 2"/>
          <p:cNvSpPr>
            <a:spLocks noGrp="1"/>
          </p:cNvSpPr>
          <p:nvPr>
            <p:ph type="pic" idx="1"/>
          </p:nvPr>
        </p:nvSpPr>
        <p:spPr>
          <a:xfrm>
            <a:off x="3000375" y="609600"/>
            <a:ext cx="5867400" cy="4267200"/>
          </a:xfrm>
        </p:spPr>
        <p:txBody>
          <a:bodyPr/>
          <a:lstStyle>
            <a:lvl1pPr marL="0" indent="0">
              <a:buNone/>
              <a:defRPr sz="3200"/>
            </a:lvl1pPr>
          </a:lstStyle>
          <a:p>
            <a:r>
              <a:rPr kumimoji="0" lang="cs-CZ" smtClean="0"/>
              <a:t>Kliknutím na ikonu přidáte obrázek.</a:t>
            </a:r>
            <a:endParaRPr kumimoji="0" lang="en-US"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
        <p:nvSpPr>
          <p:cNvPr id="22" name="Obdélní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a:xfrm>
            <a:off x="5788152" y="6404984"/>
            <a:ext cx="3044952" cy="365760"/>
          </a:xfrm>
        </p:spPr>
        <p:txBody>
          <a:bodyPr/>
          <a:lstStyle/>
          <a:p>
            <a:fld id="{01F679AE-7613-4741-B2B3-58D4A536018E}" type="datetimeFigureOut">
              <a:rPr lang="cs-CZ" smtClean="0"/>
              <a:t>28.04.2017</a:t>
            </a:fld>
            <a:endParaRPr lang="cs-CZ"/>
          </a:p>
        </p:txBody>
      </p:sp>
      <p:sp>
        <p:nvSpPr>
          <p:cNvPr id="6" name="Zástupný symbol pro zápatí 5"/>
          <p:cNvSpPr>
            <a:spLocks noGrp="1"/>
          </p:cNvSpPr>
          <p:nvPr>
            <p:ph type="ftr" sz="quarter" idx="11"/>
          </p:nvPr>
        </p:nvSpPr>
        <p:spPr>
          <a:xfrm>
            <a:off x="301752" y="6410848"/>
            <a:ext cx="3584448" cy="365760"/>
          </a:xfrm>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Zástupný symbol pro datum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1F679AE-7613-4741-B2B3-58D4A536018E}" type="datetimeFigureOut">
              <a:rPr lang="cs-CZ" smtClean="0"/>
              <a:t>28.04.2017</a:t>
            </a:fld>
            <a:endParaRPr lang="cs-CZ"/>
          </a:p>
        </p:txBody>
      </p:sp>
      <p:sp>
        <p:nvSpPr>
          <p:cNvPr id="3" name="Zástupný symbol pro zápatí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cs-CZ"/>
          </a:p>
        </p:txBody>
      </p:sp>
      <p:sp>
        <p:nvSpPr>
          <p:cNvPr id="8" name="Obdélní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Přímá spojnice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á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á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pro číslo snímku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9E25F94-59A5-40AA-BDFF-42EAC0D6B88A}" type="slidenum">
              <a:rPr lang="cs-CZ" smtClean="0"/>
              <a:t>‹#›</a:t>
            </a:fld>
            <a:endParaRPr lang="cs-CZ"/>
          </a:p>
        </p:txBody>
      </p:sp>
      <p:sp>
        <p:nvSpPr>
          <p:cNvPr id="22" name="Zástupný symbol pro nadpis 21"/>
          <p:cNvSpPr>
            <a:spLocks noGrp="1"/>
          </p:cNvSpPr>
          <p:nvPr>
            <p:ph type="title"/>
          </p:nvPr>
        </p:nvSpPr>
        <p:spPr>
          <a:xfrm>
            <a:off x="301752" y="228600"/>
            <a:ext cx="8534400" cy="758952"/>
          </a:xfrm>
          <a:prstGeom prst="rect">
            <a:avLst/>
          </a:prstGeom>
        </p:spPr>
        <p:txBody>
          <a:bodyPr vert="horz" anchor="b">
            <a:normAutofit/>
          </a:body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idx="1"/>
          </p:nvPr>
        </p:nvSpPr>
        <p:spPr/>
        <p:txBody>
          <a:bodyPr/>
          <a:lstStyle/>
          <a:p>
            <a:r>
              <a:rPr lang="cs-CZ" dirty="0" smtClean="0"/>
              <a:t>-U- and -E- </a:t>
            </a:r>
            <a:r>
              <a:rPr lang="cs-CZ" dirty="0" err="1" smtClean="0"/>
              <a:t>stems</a:t>
            </a:r>
            <a:endParaRPr lang="cs-CZ" dirty="0"/>
          </a:p>
        </p:txBody>
      </p:sp>
      <p:sp>
        <p:nvSpPr>
          <p:cNvPr id="3" name="Nadpis 2"/>
          <p:cNvSpPr>
            <a:spLocks noGrp="1"/>
          </p:cNvSpPr>
          <p:nvPr>
            <p:ph type="ctrTitle"/>
          </p:nvPr>
        </p:nvSpPr>
        <p:spPr/>
        <p:txBody>
          <a:bodyPr/>
          <a:lstStyle/>
          <a:p>
            <a:r>
              <a:rPr lang="cs-CZ" dirty="0" smtClean="0">
                <a:latin typeface="Century Schoolbook" panose="02040604050505020304" pitchFamily="18" charset="0"/>
              </a:rPr>
              <a:t>Latin </a:t>
            </a:r>
            <a:r>
              <a:rPr lang="cs-CZ" dirty="0" err="1" smtClean="0">
                <a:latin typeface="Century Schoolbook" panose="02040604050505020304" pitchFamily="18" charset="0"/>
              </a:rPr>
              <a:t>nouns</a:t>
            </a:r>
            <a:r>
              <a:rPr lang="cs-CZ" dirty="0" smtClean="0">
                <a:latin typeface="Century Schoolbook" panose="02040604050505020304" pitchFamily="18" charset="0"/>
              </a:rPr>
              <a:t> </a:t>
            </a:r>
            <a:r>
              <a:rPr lang="cs-CZ" dirty="0" err="1" smtClean="0">
                <a:latin typeface="Century Schoolbook" panose="02040604050505020304" pitchFamily="18" charset="0"/>
              </a:rPr>
              <a:t>of</a:t>
            </a:r>
            <a:r>
              <a:rPr lang="cs-CZ" dirty="0" smtClean="0">
                <a:latin typeface="Century Schoolbook" panose="02040604050505020304" pitchFamily="18" charset="0"/>
              </a:rPr>
              <a:t> </a:t>
            </a:r>
            <a:r>
              <a:rPr lang="cs-CZ" dirty="0" err="1" smtClean="0">
                <a:latin typeface="Century Schoolbook" panose="02040604050505020304" pitchFamily="18" charset="0"/>
              </a:rPr>
              <a:t>the</a:t>
            </a:r>
            <a:r>
              <a:rPr lang="cs-CZ" dirty="0" smtClean="0">
                <a:latin typeface="Century Schoolbook" panose="02040604050505020304" pitchFamily="18" charset="0"/>
              </a:rPr>
              <a:t> 4</a:t>
            </a:r>
            <a:r>
              <a:rPr lang="cs-CZ" baseline="30000" dirty="0" smtClean="0">
                <a:latin typeface="Century Schoolbook" panose="02040604050505020304" pitchFamily="18" charset="0"/>
              </a:rPr>
              <a:t>th</a:t>
            </a:r>
            <a:r>
              <a:rPr lang="cs-CZ" dirty="0" smtClean="0">
                <a:latin typeface="Century Schoolbook" panose="02040604050505020304" pitchFamily="18" charset="0"/>
              </a:rPr>
              <a:t> and 5</a:t>
            </a:r>
            <a:r>
              <a:rPr lang="cs-CZ" baseline="30000" dirty="0" smtClean="0">
                <a:latin typeface="Century Schoolbook" panose="02040604050505020304" pitchFamily="18" charset="0"/>
              </a:rPr>
              <a:t>th</a:t>
            </a:r>
            <a:r>
              <a:rPr lang="cs-CZ" dirty="0" smtClean="0">
                <a:latin typeface="Century Schoolbook" panose="02040604050505020304" pitchFamily="18" charset="0"/>
              </a:rPr>
              <a:t> </a:t>
            </a:r>
            <a:r>
              <a:rPr lang="cs-CZ" dirty="0" err="1" smtClean="0">
                <a:latin typeface="Century Schoolbook" panose="02040604050505020304" pitchFamily="18" charset="0"/>
              </a:rPr>
              <a:t>declension</a:t>
            </a:r>
            <a:endParaRPr lang="cs-CZ" dirty="0">
              <a:latin typeface="Century Schoolbook" panose="02040604050505020304" pitchFamily="18" charset="0"/>
            </a:endParaRPr>
          </a:p>
        </p:txBody>
      </p:sp>
    </p:spTree>
    <p:extLst>
      <p:ext uri="{BB962C8B-B14F-4D97-AF65-F5344CB8AC3E}">
        <p14:creationId xmlns:p14="http://schemas.microsoft.com/office/powerpoint/2010/main" val="30502911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ENDINGS PHOT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9512" y="476672"/>
            <a:ext cx="8799033" cy="593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Obdélník 3"/>
          <p:cNvSpPr/>
          <p:nvPr/>
        </p:nvSpPr>
        <p:spPr>
          <a:xfrm>
            <a:off x="8388424" y="1253006"/>
            <a:ext cx="504056" cy="4248472"/>
          </a:xfrm>
          <a:prstGeom prst="rect">
            <a:avLst/>
          </a:prstGeom>
          <a:noFill/>
          <a:ln w="381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8308626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lsm-verlag.de/blick/blkface/face/dehydr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98827"/>
            <a:ext cx="3024336" cy="4415089"/>
          </a:xfrm>
          <a:prstGeom prst="rect">
            <a:avLst/>
          </a:prstGeom>
          <a:noFill/>
          <a:extLst>
            <a:ext uri="{909E8E84-426E-40DD-AFC4-6F175D3DCCD1}">
              <a14:hiddenFill xmlns:a14="http://schemas.microsoft.com/office/drawing/2010/main">
                <a:solidFill>
                  <a:srgbClr val="FFFFFF"/>
                </a:solidFill>
              </a14:hiddenFill>
            </a:ext>
          </a:extLst>
        </p:spPr>
      </p:pic>
      <p:sp>
        <p:nvSpPr>
          <p:cNvPr id="2" name="TextovéPole 1"/>
          <p:cNvSpPr txBox="1"/>
          <p:nvPr/>
        </p:nvSpPr>
        <p:spPr>
          <a:xfrm>
            <a:off x="179512" y="5157192"/>
            <a:ext cx="2880320" cy="769441"/>
          </a:xfrm>
          <a:prstGeom prst="rect">
            <a:avLst/>
          </a:prstGeom>
          <a:noFill/>
        </p:spPr>
        <p:txBody>
          <a:bodyPr wrap="square" rtlCol="0">
            <a:spAutoFit/>
          </a:bodyPr>
          <a:lstStyle/>
          <a:p>
            <a:r>
              <a:rPr lang="cs-CZ" sz="2200" dirty="0">
                <a:solidFill>
                  <a:schemeClr val="accent3">
                    <a:lumMod val="75000"/>
                  </a:schemeClr>
                </a:solidFill>
              </a:rPr>
              <a:t>facies </a:t>
            </a:r>
            <a:r>
              <a:rPr lang="cs-CZ" sz="2200" dirty="0" err="1">
                <a:solidFill>
                  <a:schemeClr val="accent3">
                    <a:lumMod val="75000"/>
                  </a:schemeClr>
                </a:solidFill>
              </a:rPr>
              <a:t>Hippocratica</a:t>
            </a:r>
            <a:r>
              <a:rPr lang="cs-CZ" sz="2200" dirty="0">
                <a:solidFill>
                  <a:schemeClr val="accent3">
                    <a:lumMod val="75000"/>
                  </a:schemeClr>
                </a:solidFill>
              </a:rPr>
              <a:t> / facies </a:t>
            </a:r>
            <a:r>
              <a:rPr lang="cs-CZ" sz="2200" dirty="0" err="1">
                <a:solidFill>
                  <a:schemeClr val="accent3">
                    <a:lumMod val="75000"/>
                  </a:schemeClr>
                </a:solidFill>
              </a:rPr>
              <a:t>abdominalis</a:t>
            </a:r>
            <a:endParaRPr lang="cs-CZ" sz="2200" dirty="0">
              <a:solidFill>
                <a:schemeClr val="accent3">
                  <a:lumMod val="75000"/>
                </a:schemeClr>
              </a:solidFill>
            </a:endParaRPr>
          </a:p>
        </p:txBody>
      </p:sp>
      <p:sp>
        <p:nvSpPr>
          <p:cNvPr id="3" name="TextovéPole 2"/>
          <p:cNvSpPr txBox="1"/>
          <p:nvPr/>
        </p:nvSpPr>
        <p:spPr>
          <a:xfrm>
            <a:off x="3275856" y="201038"/>
            <a:ext cx="5328592" cy="3139321"/>
          </a:xfrm>
          <a:prstGeom prst="rect">
            <a:avLst/>
          </a:prstGeom>
          <a:noFill/>
        </p:spPr>
        <p:txBody>
          <a:bodyPr wrap="square" rtlCol="0">
            <a:spAutoFit/>
          </a:bodyPr>
          <a:lstStyle/>
          <a:p>
            <a:r>
              <a:rPr lang="en-US" dirty="0"/>
              <a:t>The facial expression produced in the by impending death or long illness (accompanied by pain), excessive evacuations, excessive hunger, and the like, e.g.by peritonitis (inflammation of peritoneum) or cholera. Its synonym is </a:t>
            </a:r>
            <a:r>
              <a:rPr lang="en-US" dirty="0">
                <a:solidFill>
                  <a:schemeClr val="accent2"/>
                </a:solidFill>
              </a:rPr>
              <a:t>facies </a:t>
            </a:r>
            <a:r>
              <a:rPr lang="en-US" dirty="0" err="1">
                <a:solidFill>
                  <a:schemeClr val="accent2"/>
                </a:solidFill>
              </a:rPr>
              <a:t>abdominalis</a:t>
            </a:r>
            <a:r>
              <a:rPr lang="en-US" dirty="0"/>
              <a:t>.</a:t>
            </a:r>
          </a:p>
          <a:p>
            <a:endParaRPr lang="en-US" dirty="0"/>
          </a:p>
          <a:p>
            <a:r>
              <a:rPr lang="en-US" dirty="0"/>
              <a:t>The nose is sharp, the eyes sunken, the temples fallen in, the ears cold and drawn in and their lobes distorted, the skin of the face hard, stretched and dry, and the </a:t>
            </a:r>
            <a:r>
              <a:rPr lang="en-US" dirty="0" err="1"/>
              <a:t>colour</a:t>
            </a:r>
            <a:r>
              <a:rPr lang="en-US" dirty="0"/>
              <a:t> of the face pale or dusky.</a:t>
            </a:r>
          </a:p>
        </p:txBody>
      </p:sp>
      <p:pic>
        <p:nvPicPr>
          <p:cNvPr id="5" name="Zástupný symbol pro obsah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35896" y="3303484"/>
            <a:ext cx="5318185" cy="3415655"/>
          </a:xfrm>
          <a:prstGeom prst="rect">
            <a:avLst/>
          </a:prstGeom>
        </p:spPr>
      </p:pic>
    </p:spTree>
    <p:extLst>
      <p:ext uri="{BB962C8B-B14F-4D97-AF65-F5344CB8AC3E}">
        <p14:creationId xmlns:p14="http://schemas.microsoft.com/office/powerpoint/2010/main" val="19808595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Zástupný symbol pro obsah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6136" y="260648"/>
            <a:ext cx="3199619" cy="3999523"/>
          </a:xfrm>
          <a:prstGeom prst="rect">
            <a:avLst/>
          </a:prstGeom>
        </p:spPr>
      </p:pic>
      <p:sp>
        <p:nvSpPr>
          <p:cNvPr id="3" name="TextovéPole 2"/>
          <p:cNvSpPr txBox="1"/>
          <p:nvPr/>
        </p:nvSpPr>
        <p:spPr>
          <a:xfrm>
            <a:off x="5868144" y="4365104"/>
            <a:ext cx="2736304" cy="923330"/>
          </a:xfrm>
          <a:prstGeom prst="rect">
            <a:avLst/>
          </a:prstGeom>
          <a:noFill/>
        </p:spPr>
        <p:txBody>
          <a:bodyPr wrap="square" rtlCol="0">
            <a:spAutoFit/>
          </a:bodyPr>
          <a:lstStyle/>
          <a:p>
            <a:r>
              <a:rPr lang="cs-CZ" dirty="0">
                <a:solidFill>
                  <a:schemeClr val="accent3">
                    <a:lumMod val="75000"/>
                  </a:schemeClr>
                </a:solidFill>
              </a:rPr>
              <a:t>facies </a:t>
            </a:r>
            <a:r>
              <a:rPr lang="cs-CZ" dirty="0" err="1">
                <a:solidFill>
                  <a:schemeClr val="accent3">
                    <a:lumMod val="75000"/>
                  </a:schemeClr>
                </a:solidFill>
              </a:rPr>
              <a:t>dolorosa</a:t>
            </a:r>
            <a:r>
              <a:rPr lang="cs-CZ" dirty="0">
                <a:solidFill>
                  <a:schemeClr val="accent3">
                    <a:lumMod val="75000"/>
                  </a:schemeClr>
                </a:solidFill>
              </a:rPr>
              <a:t> </a:t>
            </a:r>
            <a:r>
              <a:rPr lang="cs-CZ" dirty="0"/>
              <a:t>– </a:t>
            </a:r>
            <a:r>
              <a:rPr lang="cs-CZ" dirty="0" err="1"/>
              <a:t>facial</a:t>
            </a:r>
            <a:r>
              <a:rPr lang="cs-CZ" dirty="0"/>
              <a:t> </a:t>
            </a:r>
            <a:r>
              <a:rPr lang="cs-CZ" dirty="0" err="1"/>
              <a:t>expression</a:t>
            </a:r>
            <a:r>
              <a:rPr lang="cs-CZ" dirty="0"/>
              <a:t> </a:t>
            </a:r>
            <a:r>
              <a:rPr lang="cs-CZ" dirty="0" err="1"/>
              <a:t>showing</a:t>
            </a:r>
            <a:r>
              <a:rPr lang="cs-CZ" dirty="0"/>
              <a:t> </a:t>
            </a:r>
            <a:r>
              <a:rPr lang="cs-CZ" dirty="0" err="1"/>
              <a:t>signs</a:t>
            </a:r>
            <a:r>
              <a:rPr lang="cs-CZ" dirty="0"/>
              <a:t> </a:t>
            </a:r>
            <a:r>
              <a:rPr lang="cs-CZ" dirty="0" err="1"/>
              <a:t>of</a:t>
            </a:r>
            <a:r>
              <a:rPr lang="cs-CZ" dirty="0"/>
              <a:t> </a:t>
            </a:r>
            <a:r>
              <a:rPr lang="cs-CZ" dirty="0" err="1"/>
              <a:t>pain</a:t>
            </a:r>
            <a:endParaRPr lang="cs-CZ" dirty="0"/>
          </a:p>
        </p:txBody>
      </p:sp>
      <p:pic>
        <p:nvPicPr>
          <p:cNvPr id="4" name="Picture 2" descr="http://www.uni-regensburg.de/Fakultaeten/phil_Fak_II/Psychologie/Psy_II/beautycheck/english/durchschnittsgesichter/m(01-32)_g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9207" y="294482"/>
            <a:ext cx="3048000" cy="3810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ovéPole 4"/>
          <p:cNvSpPr txBox="1"/>
          <p:nvPr/>
        </p:nvSpPr>
        <p:spPr>
          <a:xfrm>
            <a:off x="594673" y="4333270"/>
            <a:ext cx="3042533" cy="923330"/>
          </a:xfrm>
          <a:prstGeom prst="rect">
            <a:avLst/>
          </a:prstGeom>
          <a:noFill/>
        </p:spPr>
        <p:txBody>
          <a:bodyPr wrap="square" rtlCol="0">
            <a:spAutoFit/>
          </a:bodyPr>
          <a:lstStyle/>
          <a:p>
            <a:r>
              <a:rPr lang="cs-CZ" dirty="0">
                <a:solidFill>
                  <a:schemeClr val="accent3">
                    <a:lumMod val="75000"/>
                  </a:schemeClr>
                </a:solidFill>
              </a:rPr>
              <a:t>facies </a:t>
            </a:r>
            <a:r>
              <a:rPr lang="cs-CZ" dirty="0" err="1">
                <a:solidFill>
                  <a:schemeClr val="accent3">
                    <a:lumMod val="75000"/>
                  </a:schemeClr>
                </a:solidFill>
              </a:rPr>
              <a:t>composita</a:t>
            </a:r>
            <a:r>
              <a:rPr lang="cs-CZ" dirty="0">
                <a:solidFill>
                  <a:schemeClr val="accent3">
                    <a:lumMod val="75000"/>
                  </a:schemeClr>
                </a:solidFill>
              </a:rPr>
              <a:t> </a:t>
            </a:r>
            <a:r>
              <a:rPr lang="cs-CZ" dirty="0"/>
              <a:t>– </a:t>
            </a:r>
            <a:r>
              <a:rPr lang="cs-CZ" dirty="0" err="1"/>
              <a:t>normal</a:t>
            </a:r>
            <a:r>
              <a:rPr lang="cs-CZ" dirty="0"/>
              <a:t>, </a:t>
            </a:r>
            <a:r>
              <a:rPr lang="cs-CZ" dirty="0" err="1"/>
              <a:t>calm</a:t>
            </a:r>
            <a:r>
              <a:rPr lang="cs-CZ" dirty="0"/>
              <a:t> </a:t>
            </a:r>
            <a:r>
              <a:rPr lang="cs-CZ" dirty="0" err="1"/>
              <a:t>facial</a:t>
            </a:r>
            <a:r>
              <a:rPr lang="cs-CZ" dirty="0"/>
              <a:t> </a:t>
            </a:r>
            <a:r>
              <a:rPr lang="cs-CZ" dirty="0" err="1"/>
              <a:t>expression</a:t>
            </a:r>
            <a:r>
              <a:rPr lang="cs-CZ" dirty="0"/>
              <a:t> </a:t>
            </a:r>
            <a:r>
              <a:rPr lang="cs-CZ" dirty="0" err="1"/>
              <a:t>of</a:t>
            </a:r>
            <a:r>
              <a:rPr lang="cs-CZ" dirty="0"/>
              <a:t> </a:t>
            </a:r>
            <a:r>
              <a:rPr lang="cs-CZ" dirty="0" err="1"/>
              <a:t>healthy</a:t>
            </a:r>
            <a:r>
              <a:rPr lang="cs-CZ" dirty="0"/>
              <a:t> person</a:t>
            </a:r>
          </a:p>
        </p:txBody>
      </p:sp>
    </p:spTree>
    <p:extLst>
      <p:ext uri="{BB962C8B-B14F-4D97-AF65-F5344CB8AC3E}">
        <p14:creationId xmlns:p14="http://schemas.microsoft.com/office/powerpoint/2010/main" val="23210385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228600"/>
            <a:ext cx="8856984" cy="758952"/>
          </a:xfrm>
        </p:spPr>
        <p:txBody>
          <a:bodyPr>
            <a:normAutofit/>
          </a:bodyPr>
          <a:lstStyle/>
          <a:p>
            <a:r>
              <a:rPr lang="cs-CZ" dirty="0" err="1"/>
              <a:t>Connect</a:t>
            </a:r>
            <a:r>
              <a:rPr lang="cs-CZ" dirty="0"/>
              <a:t> </a:t>
            </a:r>
            <a:r>
              <a:rPr lang="cs-CZ" dirty="0" err="1"/>
              <a:t>the</a:t>
            </a:r>
            <a:r>
              <a:rPr lang="cs-CZ" dirty="0"/>
              <a:t> </a:t>
            </a:r>
            <a:r>
              <a:rPr lang="cs-CZ" dirty="0" err="1"/>
              <a:t>nouns</a:t>
            </a:r>
            <a:r>
              <a:rPr lang="cs-CZ" dirty="0"/>
              <a:t> </a:t>
            </a:r>
            <a:r>
              <a:rPr lang="cs-CZ" dirty="0" err="1"/>
              <a:t>with</a:t>
            </a:r>
            <a:r>
              <a:rPr lang="cs-CZ" dirty="0"/>
              <a:t> </a:t>
            </a:r>
            <a:r>
              <a:rPr lang="cs-CZ" dirty="0" err="1"/>
              <a:t>adjectives</a:t>
            </a:r>
            <a:endParaRPr lang="cs-CZ" dirty="0"/>
          </a:p>
        </p:txBody>
      </p:sp>
      <p:sp>
        <p:nvSpPr>
          <p:cNvPr id="3" name="Zástupný symbol pro obsah 2"/>
          <p:cNvSpPr>
            <a:spLocks noGrp="1"/>
          </p:cNvSpPr>
          <p:nvPr>
            <p:ph sz="quarter" idx="1"/>
          </p:nvPr>
        </p:nvSpPr>
        <p:spPr/>
        <p:txBody>
          <a:bodyPr/>
          <a:lstStyle/>
          <a:p>
            <a:r>
              <a:rPr lang="cs-CZ" dirty="0" err="1"/>
              <a:t>infarctus</a:t>
            </a:r>
            <a:r>
              <a:rPr lang="cs-CZ" dirty="0"/>
              <a:t>				</a:t>
            </a:r>
            <a:r>
              <a:rPr lang="cs-CZ" dirty="0" err="1"/>
              <a:t>spinosus</a:t>
            </a:r>
            <a:r>
              <a:rPr lang="cs-CZ" dirty="0"/>
              <a:t>, a, um</a:t>
            </a:r>
          </a:p>
          <a:p>
            <a:r>
              <a:rPr lang="cs-CZ" dirty="0"/>
              <a:t>partus				</a:t>
            </a:r>
            <a:r>
              <a:rPr lang="cs-CZ" dirty="0" err="1"/>
              <a:t>dolorosus</a:t>
            </a:r>
            <a:r>
              <a:rPr lang="cs-CZ" dirty="0"/>
              <a:t>, a, um</a:t>
            </a:r>
          </a:p>
          <a:p>
            <a:r>
              <a:rPr lang="cs-CZ" dirty="0"/>
              <a:t>plexus				</a:t>
            </a:r>
            <a:r>
              <a:rPr lang="cs-CZ" dirty="0" err="1"/>
              <a:t>valgus</a:t>
            </a:r>
            <a:r>
              <a:rPr lang="cs-CZ" dirty="0"/>
              <a:t>, a, um</a:t>
            </a:r>
          </a:p>
          <a:p>
            <a:r>
              <a:rPr lang="cs-CZ" dirty="0" err="1"/>
              <a:t>processus</a:t>
            </a:r>
            <a:r>
              <a:rPr lang="cs-CZ" dirty="0"/>
              <a:t>				</a:t>
            </a:r>
            <a:r>
              <a:rPr lang="cs-CZ" dirty="0" err="1"/>
              <a:t>venosus</a:t>
            </a:r>
            <a:r>
              <a:rPr lang="cs-CZ" dirty="0"/>
              <a:t>, a, um</a:t>
            </a:r>
          </a:p>
          <a:p>
            <a:r>
              <a:rPr lang="cs-CZ" dirty="0"/>
              <a:t>usus				</a:t>
            </a:r>
            <a:r>
              <a:rPr lang="cs-CZ" dirty="0" err="1"/>
              <a:t>praematurus</a:t>
            </a:r>
            <a:r>
              <a:rPr lang="cs-CZ" dirty="0"/>
              <a:t>, a, um</a:t>
            </a:r>
          </a:p>
          <a:p>
            <a:r>
              <a:rPr lang="cs-CZ" dirty="0" err="1"/>
              <a:t>decubitus</a:t>
            </a:r>
            <a:r>
              <a:rPr lang="cs-CZ" dirty="0"/>
              <a:t>				</a:t>
            </a:r>
            <a:r>
              <a:rPr lang="cs-CZ" dirty="0" err="1"/>
              <a:t>Hippocraticus</a:t>
            </a:r>
            <a:r>
              <a:rPr lang="cs-CZ" dirty="0"/>
              <a:t>, a, um</a:t>
            </a:r>
          </a:p>
          <a:p>
            <a:r>
              <a:rPr lang="cs-CZ" dirty="0"/>
              <a:t>genu				</a:t>
            </a:r>
            <a:r>
              <a:rPr lang="cs-CZ" dirty="0" err="1"/>
              <a:t>acutus</a:t>
            </a:r>
            <a:r>
              <a:rPr lang="cs-CZ" dirty="0"/>
              <a:t>, a, um</a:t>
            </a:r>
          </a:p>
          <a:p>
            <a:r>
              <a:rPr lang="cs-CZ" dirty="0"/>
              <a:t>facies				</a:t>
            </a:r>
            <a:r>
              <a:rPr lang="cs-CZ" dirty="0" err="1"/>
              <a:t>externus</a:t>
            </a:r>
            <a:r>
              <a:rPr lang="cs-CZ" dirty="0"/>
              <a:t>, a, um</a:t>
            </a:r>
          </a:p>
        </p:txBody>
      </p:sp>
      <p:cxnSp>
        <p:nvCxnSpPr>
          <p:cNvPr id="5" name="Přímá spojnice se šipkou 4"/>
          <p:cNvCxnSpPr/>
          <p:nvPr/>
        </p:nvCxnSpPr>
        <p:spPr>
          <a:xfrm>
            <a:off x="2123728" y="1844824"/>
            <a:ext cx="2808312" cy="2952328"/>
          </a:xfrm>
          <a:prstGeom prst="straightConnector1">
            <a:avLst/>
          </a:prstGeom>
          <a:ln w="28575">
            <a:prstDash val="dashDot"/>
            <a:tailEnd type="arrow"/>
          </a:ln>
        </p:spPr>
        <p:style>
          <a:lnRef idx="1">
            <a:schemeClr val="accent1"/>
          </a:lnRef>
          <a:fillRef idx="0">
            <a:schemeClr val="accent1"/>
          </a:fillRef>
          <a:effectRef idx="0">
            <a:schemeClr val="accent1"/>
          </a:effectRef>
          <a:fontRef idx="minor">
            <a:schemeClr val="tx1"/>
          </a:fontRef>
        </p:style>
      </p:cxnSp>
      <p:cxnSp>
        <p:nvCxnSpPr>
          <p:cNvPr id="6" name="Přímá spojnice se šipkou 5"/>
          <p:cNvCxnSpPr/>
          <p:nvPr/>
        </p:nvCxnSpPr>
        <p:spPr>
          <a:xfrm>
            <a:off x="1691680" y="2348880"/>
            <a:ext cx="3240360" cy="1440160"/>
          </a:xfrm>
          <a:prstGeom prst="straightConnector1">
            <a:avLst/>
          </a:prstGeom>
          <a:ln w="28575">
            <a:prstDash val="dashDot"/>
            <a:tailEnd type="arrow"/>
          </a:ln>
        </p:spPr>
        <p:style>
          <a:lnRef idx="1">
            <a:schemeClr val="accent1"/>
          </a:lnRef>
          <a:fillRef idx="0">
            <a:schemeClr val="accent1"/>
          </a:fillRef>
          <a:effectRef idx="0">
            <a:schemeClr val="accent1"/>
          </a:effectRef>
          <a:fontRef idx="minor">
            <a:schemeClr val="tx1"/>
          </a:fontRef>
        </p:style>
      </p:cxnSp>
      <p:cxnSp>
        <p:nvCxnSpPr>
          <p:cNvPr id="9" name="Přímá spojnice se šipkou 8"/>
          <p:cNvCxnSpPr/>
          <p:nvPr/>
        </p:nvCxnSpPr>
        <p:spPr>
          <a:xfrm>
            <a:off x="1691680" y="2852936"/>
            <a:ext cx="3240360" cy="504056"/>
          </a:xfrm>
          <a:prstGeom prst="straightConnector1">
            <a:avLst/>
          </a:prstGeom>
          <a:ln w="28575">
            <a:prstDash val="dashDot"/>
            <a:tailEnd type="arrow"/>
          </a:ln>
        </p:spPr>
        <p:style>
          <a:lnRef idx="1">
            <a:schemeClr val="accent1"/>
          </a:lnRef>
          <a:fillRef idx="0">
            <a:schemeClr val="accent1"/>
          </a:fillRef>
          <a:effectRef idx="0">
            <a:schemeClr val="accent1"/>
          </a:effectRef>
          <a:fontRef idx="minor">
            <a:schemeClr val="tx1"/>
          </a:fontRef>
        </p:style>
      </p:cxnSp>
      <p:cxnSp>
        <p:nvCxnSpPr>
          <p:cNvPr id="12" name="Přímá spojnice se šipkou 11"/>
          <p:cNvCxnSpPr/>
          <p:nvPr/>
        </p:nvCxnSpPr>
        <p:spPr>
          <a:xfrm flipV="1">
            <a:off x="2276128" y="1844824"/>
            <a:ext cx="2583904" cy="1440160"/>
          </a:xfrm>
          <a:prstGeom prst="straightConnector1">
            <a:avLst/>
          </a:prstGeom>
          <a:ln w="28575">
            <a:prstDash val="dashDot"/>
            <a:tailEnd type="arrow"/>
          </a:ln>
        </p:spPr>
        <p:style>
          <a:lnRef idx="1">
            <a:schemeClr val="accent1"/>
          </a:lnRef>
          <a:fillRef idx="0">
            <a:schemeClr val="accent1"/>
          </a:fillRef>
          <a:effectRef idx="0">
            <a:schemeClr val="accent1"/>
          </a:effectRef>
          <a:fontRef idx="minor">
            <a:schemeClr val="tx1"/>
          </a:fontRef>
        </p:style>
      </p:cxnSp>
      <p:cxnSp>
        <p:nvCxnSpPr>
          <p:cNvPr id="14" name="Přímá spojnice se šipkou 13"/>
          <p:cNvCxnSpPr/>
          <p:nvPr/>
        </p:nvCxnSpPr>
        <p:spPr>
          <a:xfrm>
            <a:off x="1403648" y="3831704"/>
            <a:ext cx="3600400" cy="1469504"/>
          </a:xfrm>
          <a:prstGeom prst="straightConnector1">
            <a:avLst/>
          </a:prstGeom>
          <a:ln w="28575">
            <a:prstDash val="dashDot"/>
            <a:tailEnd type="arrow"/>
          </a:ln>
        </p:spPr>
        <p:style>
          <a:lnRef idx="1">
            <a:schemeClr val="accent1"/>
          </a:lnRef>
          <a:fillRef idx="0">
            <a:schemeClr val="accent1"/>
          </a:fillRef>
          <a:effectRef idx="0">
            <a:schemeClr val="accent1"/>
          </a:effectRef>
          <a:fontRef idx="minor">
            <a:schemeClr val="tx1"/>
          </a:fontRef>
        </p:style>
      </p:cxnSp>
      <p:cxnSp>
        <p:nvCxnSpPr>
          <p:cNvPr id="17" name="Přímá spojnice se šipkou 16"/>
          <p:cNvCxnSpPr/>
          <p:nvPr/>
        </p:nvCxnSpPr>
        <p:spPr>
          <a:xfrm flipV="1">
            <a:off x="2276128" y="2276872"/>
            <a:ext cx="2655912" cy="2016224"/>
          </a:xfrm>
          <a:prstGeom prst="straightConnector1">
            <a:avLst/>
          </a:prstGeom>
          <a:ln w="28575">
            <a:prstDash val="dashDot"/>
            <a:tailEnd type="arrow"/>
          </a:ln>
        </p:spPr>
        <p:style>
          <a:lnRef idx="1">
            <a:schemeClr val="accent1"/>
          </a:lnRef>
          <a:fillRef idx="0">
            <a:schemeClr val="accent1"/>
          </a:fillRef>
          <a:effectRef idx="0">
            <a:schemeClr val="accent1"/>
          </a:effectRef>
          <a:fontRef idx="minor">
            <a:schemeClr val="tx1"/>
          </a:fontRef>
        </p:style>
      </p:cxnSp>
      <p:cxnSp>
        <p:nvCxnSpPr>
          <p:cNvPr id="11" name="Přímá spojnice se šipkou 10"/>
          <p:cNvCxnSpPr/>
          <p:nvPr/>
        </p:nvCxnSpPr>
        <p:spPr>
          <a:xfrm flipV="1">
            <a:off x="2208242" y="2780928"/>
            <a:ext cx="2655912" cy="2016224"/>
          </a:xfrm>
          <a:prstGeom prst="straightConnector1">
            <a:avLst/>
          </a:prstGeom>
          <a:ln w="28575">
            <a:prstDash val="dashDot"/>
            <a:tailEnd type="arrow"/>
          </a:ln>
        </p:spPr>
        <p:style>
          <a:lnRef idx="1">
            <a:schemeClr val="accent1"/>
          </a:lnRef>
          <a:fillRef idx="0">
            <a:schemeClr val="accent1"/>
          </a:fillRef>
          <a:effectRef idx="0">
            <a:schemeClr val="accent1"/>
          </a:effectRef>
          <a:fontRef idx="minor">
            <a:schemeClr val="tx1"/>
          </a:fontRef>
        </p:style>
      </p:cxnSp>
      <p:cxnSp>
        <p:nvCxnSpPr>
          <p:cNvPr id="15" name="Přímá spojnice se šipkou 14"/>
          <p:cNvCxnSpPr/>
          <p:nvPr/>
        </p:nvCxnSpPr>
        <p:spPr>
          <a:xfrm flipV="1">
            <a:off x="1547664" y="4221088"/>
            <a:ext cx="3401004" cy="1101452"/>
          </a:xfrm>
          <a:prstGeom prst="straightConnector1">
            <a:avLst/>
          </a:prstGeom>
          <a:ln w="28575">
            <a:prstDash val="dashDot"/>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3728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Form</a:t>
            </a:r>
            <a:r>
              <a:rPr lang="cs-CZ" dirty="0"/>
              <a:t> </a:t>
            </a:r>
            <a:r>
              <a:rPr lang="cs-CZ" dirty="0" err="1"/>
              <a:t>corresponding</a:t>
            </a:r>
            <a:r>
              <a:rPr lang="cs-CZ" dirty="0"/>
              <a:t> </a:t>
            </a:r>
            <a:r>
              <a:rPr lang="cs-CZ" dirty="0" err="1"/>
              <a:t>loose</a:t>
            </a:r>
            <a:r>
              <a:rPr lang="cs-CZ" dirty="0"/>
              <a:t> </a:t>
            </a:r>
            <a:r>
              <a:rPr lang="cs-CZ" dirty="0" err="1"/>
              <a:t>atributes</a:t>
            </a:r>
            <a:endParaRPr lang="cs-CZ" dirty="0"/>
          </a:p>
        </p:txBody>
      </p:sp>
      <p:sp>
        <p:nvSpPr>
          <p:cNvPr id="3" name="Zástupný symbol pro obsah 2"/>
          <p:cNvSpPr>
            <a:spLocks noGrp="1"/>
          </p:cNvSpPr>
          <p:nvPr>
            <p:ph sz="quarter" idx="1"/>
          </p:nvPr>
        </p:nvSpPr>
        <p:spPr>
          <a:xfrm>
            <a:off x="179512" y="1412776"/>
            <a:ext cx="8784976" cy="5112568"/>
          </a:xfrm>
        </p:spPr>
        <p:txBody>
          <a:bodyPr numCol="2">
            <a:normAutofit/>
          </a:bodyPr>
          <a:lstStyle/>
          <a:p>
            <a:pPr>
              <a:spcBef>
                <a:spcPts val="1200"/>
              </a:spcBef>
            </a:pPr>
            <a:r>
              <a:rPr lang="cs-CZ" sz="1900" dirty="0" err="1"/>
              <a:t>articulatio</a:t>
            </a:r>
            <a:r>
              <a:rPr lang="cs-CZ" sz="1900" dirty="0"/>
              <a:t> (genu + </a:t>
            </a:r>
            <a:r>
              <a:rPr lang="cs-CZ" sz="1900" dirty="0" err="1"/>
              <a:t>dexter</a:t>
            </a:r>
            <a:r>
              <a:rPr lang="cs-CZ" sz="1900" dirty="0"/>
              <a:t>, tra, </a:t>
            </a:r>
            <a:r>
              <a:rPr lang="cs-CZ" sz="1900" dirty="0" err="1"/>
              <a:t>trum</a:t>
            </a:r>
            <a:r>
              <a:rPr lang="cs-CZ" sz="1900" dirty="0"/>
              <a:t>)</a:t>
            </a:r>
          </a:p>
          <a:p>
            <a:pPr lvl="1">
              <a:spcBef>
                <a:spcPts val="1200"/>
              </a:spcBef>
            </a:pPr>
            <a:r>
              <a:rPr lang="cs-CZ" sz="1900" dirty="0" err="1"/>
              <a:t>Articulatio</a:t>
            </a:r>
            <a:r>
              <a:rPr lang="cs-CZ" sz="1900" dirty="0"/>
              <a:t> genus </a:t>
            </a:r>
            <a:r>
              <a:rPr lang="cs-CZ" sz="1900" dirty="0" err="1"/>
              <a:t>dextri</a:t>
            </a:r>
            <a:endParaRPr lang="cs-CZ" sz="1900" dirty="0"/>
          </a:p>
          <a:p>
            <a:pPr>
              <a:spcBef>
                <a:spcPts val="1200"/>
              </a:spcBef>
            </a:pPr>
            <a:r>
              <a:rPr lang="cs-CZ" sz="1900" dirty="0" err="1"/>
              <a:t>arcus</a:t>
            </a:r>
            <a:r>
              <a:rPr lang="cs-CZ" sz="1900" dirty="0"/>
              <a:t> (vertebrae + </a:t>
            </a:r>
            <a:r>
              <a:rPr lang="cs-CZ" sz="1900" dirty="0" err="1"/>
              <a:t>thoracici</a:t>
            </a:r>
            <a:r>
              <a:rPr lang="cs-CZ" sz="1900" dirty="0"/>
              <a:t>, </a:t>
            </a:r>
            <a:r>
              <a:rPr lang="cs-CZ" sz="1900" dirty="0" err="1"/>
              <a:t>ae</a:t>
            </a:r>
            <a:r>
              <a:rPr lang="cs-CZ" sz="1900" dirty="0"/>
              <a:t>, a)</a:t>
            </a:r>
          </a:p>
          <a:p>
            <a:pPr lvl="1">
              <a:spcBef>
                <a:spcPts val="1200"/>
              </a:spcBef>
            </a:pPr>
            <a:r>
              <a:rPr lang="cs-CZ" sz="1900" dirty="0" err="1"/>
              <a:t>Arcus</a:t>
            </a:r>
            <a:r>
              <a:rPr lang="cs-CZ" sz="1900" dirty="0"/>
              <a:t> </a:t>
            </a:r>
            <a:r>
              <a:rPr lang="cs-CZ" sz="1900" dirty="0" err="1"/>
              <a:t>vertebrarum</a:t>
            </a:r>
            <a:r>
              <a:rPr lang="cs-CZ" sz="1900" dirty="0"/>
              <a:t> </a:t>
            </a:r>
            <a:r>
              <a:rPr lang="cs-CZ" sz="1900" dirty="0" err="1"/>
              <a:t>thoracicarum</a:t>
            </a:r>
            <a:endParaRPr lang="cs-CZ" sz="1900" dirty="0"/>
          </a:p>
          <a:p>
            <a:pPr>
              <a:spcBef>
                <a:spcPts val="1200"/>
              </a:spcBef>
            </a:pPr>
            <a:r>
              <a:rPr lang="cs-CZ" sz="1900" dirty="0"/>
              <a:t>causa (</a:t>
            </a:r>
            <a:r>
              <a:rPr lang="cs-CZ" sz="1900" dirty="0" err="1"/>
              <a:t>obstructio</a:t>
            </a:r>
            <a:r>
              <a:rPr lang="cs-CZ" sz="1900" dirty="0"/>
              <a:t> </a:t>
            </a:r>
            <a:r>
              <a:rPr lang="cs-CZ" sz="1900" dirty="0" err="1"/>
              <a:t>venae</a:t>
            </a:r>
            <a:r>
              <a:rPr lang="cs-CZ" sz="1900" dirty="0"/>
              <a:t>)</a:t>
            </a:r>
          </a:p>
          <a:p>
            <a:pPr lvl="1">
              <a:spcBef>
                <a:spcPts val="1200"/>
              </a:spcBef>
            </a:pPr>
            <a:r>
              <a:rPr lang="cs-CZ" sz="1900" dirty="0"/>
              <a:t>Causa </a:t>
            </a:r>
            <a:r>
              <a:rPr lang="cs-CZ" sz="1900" dirty="0" err="1"/>
              <a:t>obstructionis</a:t>
            </a:r>
            <a:r>
              <a:rPr lang="cs-CZ" sz="1900" dirty="0"/>
              <a:t> </a:t>
            </a:r>
            <a:r>
              <a:rPr lang="cs-CZ" sz="1900" dirty="0" err="1"/>
              <a:t>venae</a:t>
            </a:r>
            <a:endParaRPr lang="cs-CZ" sz="1900" dirty="0"/>
          </a:p>
          <a:p>
            <a:pPr>
              <a:spcBef>
                <a:spcPts val="1200"/>
              </a:spcBef>
            </a:pPr>
            <a:r>
              <a:rPr lang="cs-CZ" sz="1900" dirty="0" err="1"/>
              <a:t>ligamenta</a:t>
            </a:r>
            <a:r>
              <a:rPr lang="cs-CZ" sz="1900" dirty="0"/>
              <a:t> (</a:t>
            </a:r>
            <a:r>
              <a:rPr lang="cs-CZ" sz="1900" dirty="0" err="1"/>
              <a:t>manus</a:t>
            </a:r>
            <a:r>
              <a:rPr lang="cs-CZ" sz="1900" dirty="0"/>
              <a:t> + </a:t>
            </a:r>
            <a:r>
              <a:rPr lang="cs-CZ" sz="1900" dirty="0" err="1"/>
              <a:t>sinister</a:t>
            </a:r>
            <a:r>
              <a:rPr lang="cs-CZ" sz="1900" dirty="0"/>
              <a:t>, tra, </a:t>
            </a:r>
            <a:r>
              <a:rPr lang="cs-CZ" sz="1900" dirty="0" err="1"/>
              <a:t>trum</a:t>
            </a:r>
            <a:r>
              <a:rPr lang="cs-CZ" sz="1900" dirty="0"/>
              <a:t>)</a:t>
            </a:r>
          </a:p>
          <a:p>
            <a:pPr lvl="1">
              <a:spcBef>
                <a:spcPts val="1200"/>
              </a:spcBef>
            </a:pPr>
            <a:r>
              <a:rPr lang="cs-CZ" sz="1900" dirty="0" err="1"/>
              <a:t>Ligamenta</a:t>
            </a:r>
            <a:r>
              <a:rPr lang="cs-CZ" sz="1900" dirty="0"/>
              <a:t> </a:t>
            </a:r>
            <a:r>
              <a:rPr lang="cs-CZ" sz="1900" dirty="0" err="1"/>
              <a:t>manus</a:t>
            </a:r>
            <a:r>
              <a:rPr lang="cs-CZ" sz="1900" dirty="0"/>
              <a:t> </a:t>
            </a:r>
            <a:r>
              <a:rPr lang="cs-CZ" sz="1900" dirty="0" err="1"/>
              <a:t>sinistrae</a:t>
            </a:r>
            <a:endParaRPr lang="cs-CZ" sz="1900" dirty="0"/>
          </a:p>
          <a:p>
            <a:pPr>
              <a:spcBef>
                <a:spcPts val="1200"/>
              </a:spcBef>
            </a:pPr>
            <a:r>
              <a:rPr lang="cs-CZ" sz="1900" dirty="0" err="1"/>
              <a:t>effectus</a:t>
            </a:r>
            <a:r>
              <a:rPr lang="cs-CZ" sz="1900" dirty="0"/>
              <a:t> (</a:t>
            </a:r>
            <a:r>
              <a:rPr lang="cs-CZ" sz="1900" dirty="0" err="1"/>
              <a:t>gargarisma</a:t>
            </a:r>
            <a:r>
              <a:rPr lang="cs-CZ" sz="1900" dirty="0"/>
              <a:t> + </a:t>
            </a:r>
            <a:r>
              <a:rPr lang="cs-CZ" sz="1900" dirty="0" err="1"/>
              <a:t>novus</a:t>
            </a:r>
            <a:r>
              <a:rPr lang="cs-CZ" sz="1900" dirty="0"/>
              <a:t>, a, um)</a:t>
            </a:r>
          </a:p>
          <a:p>
            <a:pPr lvl="1">
              <a:spcBef>
                <a:spcPts val="1200"/>
              </a:spcBef>
            </a:pPr>
            <a:r>
              <a:rPr lang="cs-CZ" sz="1900" dirty="0" err="1"/>
              <a:t>Effectus</a:t>
            </a:r>
            <a:r>
              <a:rPr lang="cs-CZ" sz="1900" dirty="0"/>
              <a:t> </a:t>
            </a:r>
            <a:r>
              <a:rPr lang="cs-CZ" sz="1900" dirty="0" err="1"/>
              <a:t>gargarismatis</a:t>
            </a:r>
            <a:r>
              <a:rPr lang="cs-CZ" sz="1900" dirty="0"/>
              <a:t> </a:t>
            </a:r>
            <a:r>
              <a:rPr lang="cs-CZ" sz="1900" dirty="0" err="1"/>
              <a:t>novi</a:t>
            </a:r>
            <a:endParaRPr lang="cs-CZ" sz="1900" dirty="0"/>
          </a:p>
          <a:p>
            <a:pPr lvl="1">
              <a:spcBef>
                <a:spcPts val="1200"/>
              </a:spcBef>
            </a:pPr>
            <a:endParaRPr lang="cs-CZ" sz="1900" dirty="0"/>
          </a:p>
          <a:p>
            <a:pPr>
              <a:spcBef>
                <a:spcPts val="1200"/>
              </a:spcBef>
            </a:pPr>
            <a:r>
              <a:rPr lang="cs-CZ" sz="1900" dirty="0" err="1"/>
              <a:t>sanatio</a:t>
            </a:r>
            <a:r>
              <a:rPr lang="cs-CZ" sz="1900" dirty="0"/>
              <a:t> (</a:t>
            </a:r>
            <a:r>
              <a:rPr lang="cs-CZ" sz="1900" dirty="0" err="1"/>
              <a:t>decubitus</a:t>
            </a:r>
            <a:r>
              <a:rPr lang="cs-CZ" sz="1900" dirty="0"/>
              <a:t> + </a:t>
            </a:r>
            <a:r>
              <a:rPr lang="cs-CZ" sz="1900" dirty="0" err="1"/>
              <a:t>profundus</a:t>
            </a:r>
            <a:r>
              <a:rPr lang="cs-CZ" sz="1900" dirty="0"/>
              <a:t>, a, um)</a:t>
            </a:r>
          </a:p>
          <a:p>
            <a:pPr lvl="1">
              <a:spcBef>
                <a:spcPts val="1200"/>
              </a:spcBef>
            </a:pPr>
            <a:r>
              <a:rPr lang="cs-CZ" sz="1900" dirty="0" err="1"/>
              <a:t>Sanatio</a:t>
            </a:r>
            <a:r>
              <a:rPr lang="cs-CZ" sz="1900" dirty="0"/>
              <a:t> </a:t>
            </a:r>
            <a:r>
              <a:rPr lang="cs-CZ" sz="1900" dirty="0" err="1"/>
              <a:t>decubitus</a:t>
            </a:r>
            <a:r>
              <a:rPr lang="cs-CZ" sz="1900" dirty="0"/>
              <a:t> </a:t>
            </a:r>
            <a:r>
              <a:rPr lang="cs-CZ" sz="1900" dirty="0" err="1"/>
              <a:t>profundi</a:t>
            </a:r>
            <a:endParaRPr lang="cs-CZ" sz="1900" dirty="0"/>
          </a:p>
          <a:p>
            <a:pPr>
              <a:spcBef>
                <a:spcPts val="1200"/>
              </a:spcBef>
            </a:pPr>
            <a:r>
              <a:rPr lang="cs-CZ" sz="1900" dirty="0" err="1"/>
              <a:t>collapsus</a:t>
            </a:r>
            <a:r>
              <a:rPr lang="cs-CZ" sz="1900" dirty="0"/>
              <a:t> (</a:t>
            </a:r>
            <a:r>
              <a:rPr lang="cs-CZ" sz="1900" dirty="0" err="1"/>
              <a:t>systema</a:t>
            </a:r>
            <a:r>
              <a:rPr lang="cs-CZ" sz="1900" dirty="0"/>
              <a:t> + </a:t>
            </a:r>
            <a:r>
              <a:rPr lang="cs-CZ" sz="1900" dirty="0" err="1"/>
              <a:t>circulatorius</a:t>
            </a:r>
            <a:r>
              <a:rPr lang="cs-CZ" sz="1900" dirty="0"/>
              <a:t>, a, um)</a:t>
            </a:r>
          </a:p>
          <a:p>
            <a:pPr lvl="1">
              <a:spcBef>
                <a:spcPts val="1200"/>
              </a:spcBef>
            </a:pPr>
            <a:r>
              <a:rPr lang="cs-CZ" sz="1900" dirty="0" err="1"/>
              <a:t>Collapsus</a:t>
            </a:r>
            <a:r>
              <a:rPr lang="cs-CZ" sz="1900" dirty="0"/>
              <a:t> </a:t>
            </a:r>
            <a:r>
              <a:rPr lang="cs-CZ" sz="1900" dirty="0" err="1"/>
              <a:t>systematis</a:t>
            </a:r>
            <a:r>
              <a:rPr lang="cs-CZ" sz="1900" dirty="0"/>
              <a:t> </a:t>
            </a:r>
            <a:r>
              <a:rPr lang="cs-CZ" sz="1900" dirty="0" err="1"/>
              <a:t>circulatorii</a:t>
            </a:r>
            <a:endParaRPr lang="cs-CZ" sz="1900" dirty="0"/>
          </a:p>
          <a:p>
            <a:pPr>
              <a:spcBef>
                <a:spcPts val="1200"/>
              </a:spcBef>
            </a:pPr>
            <a:r>
              <a:rPr lang="cs-CZ" sz="1900" dirty="0"/>
              <a:t>status (</a:t>
            </a:r>
            <a:r>
              <a:rPr lang="cs-CZ" sz="1900" dirty="0" err="1"/>
              <a:t>canities</a:t>
            </a:r>
            <a:r>
              <a:rPr lang="cs-CZ" sz="1900" dirty="0"/>
              <a:t> + </a:t>
            </a:r>
            <a:r>
              <a:rPr lang="cs-CZ" sz="1900" dirty="0" err="1"/>
              <a:t>praematurus</a:t>
            </a:r>
            <a:r>
              <a:rPr lang="cs-CZ" sz="1900" dirty="0"/>
              <a:t>, a, um)</a:t>
            </a:r>
          </a:p>
          <a:p>
            <a:pPr lvl="1">
              <a:spcBef>
                <a:spcPts val="1200"/>
              </a:spcBef>
            </a:pPr>
            <a:r>
              <a:rPr lang="cs-CZ" sz="1900" dirty="0"/>
              <a:t>Status </a:t>
            </a:r>
            <a:r>
              <a:rPr lang="cs-CZ" sz="1900" dirty="0" err="1"/>
              <a:t>canitiei</a:t>
            </a:r>
            <a:r>
              <a:rPr lang="cs-CZ" sz="1900" dirty="0"/>
              <a:t> </a:t>
            </a:r>
            <a:r>
              <a:rPr lang="cs-CZ" sz="1900" dirty="0" err="1"/>
              <a:t>praematurae</a:t>
            </a:r>
            <a:endParaRPr lang="cs-CZ" sz="1900" dirty="0"/>
          </a:p>
          <a:p>
            <a:endParaRPr lang="cs-CZ" sz="1900" dirty="0"/>
          </a:p>
        </p:txBody>
      </p:sp>
      <p:sp>
        <p:nvSpPr>
          <p:cNvPr id="4" name="TextovéPole 3"/>
          <p:cNvSpPr txBox="1"/>
          <p:nvPr/>
        </p:nvSpPr>
        <p:spPr>
          <a:xfrm>
            <a:off x="4283968" y="6340678"/>
            <a:ext cx="4464496" cy="369332"/>
          </a:xfrm>
          <a:prstGeom prst="rect">
            <a:avLst/>
          </a:prstGeom>
          <a:noFill/>
        </p:spPr>
        <p:txBody>
          <a:bodyPr wrap="square" rtlCol="0">
            <a:spAutoFit/>
          </a:bodyPr>
          <a:lstStyle/>
          <a:p>
            <a:pPr algn="r"/>
            <a:r>
              <a:rPr lang="cs-CZ" dirty="0"/>
              <a:t>Unit 6, </a:t>
            </a:r>
            <a:r>
              <a:rPr lang="cs-CZ" dirty="0" err="1"/>
              <a:t>task</a:t>
            </a:r>
            <a:r>
              <a:rPr lang="cs-CZ" dirty="0"/>
              <a:t> 5</a:t>
            </a:r>
          </a:p>
        </p:txBody>
      </p:sp>
    </p:spTree>
    <p:extLst>
      <p:ext uri="{BB962C8B-B14F-4D97-AF65-F5344CB8AC3E}">
        <p14:creationId xmlns:p14="http://schemas.microsoft.com/office/powerpoint/2010/main" val="3586924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Connect</a:t>
            </a:r>
            <a:r>
              <a:rPr lang="cs-CZ" dirty="0"/>
              <a:t> </a:t>
            </a:r>
            <a:r>
              <a:rPr lang="cs-CZ" dirty="0" err="1"/>
              <a:t>the</a:t>
            </a:r>
            <a:r>
              <a:rPr lang="cs-CZ" dirty="0"/>
              <a:t> </a:t>
            </a:r>
            <a:r>
              <a:rPr lang="cs-CZ" dirty="0" err="1"/>
              <a:t>phrases</a:t>
            </a:r>
            <a:r>
              <a:rPr lang="cs-CZ" dirty="0"/>
              <a:t> </a:t>
            </a:r>
            <a:r>
              <a:rPr lang="cs-CZ" dirty="0" err="1"/>
              <a:t>with</a:t>
            </a:r>
            <a:r>
              <a:rPr lang="cs-CZ" dirty="0"/>
              <a:t> </a:t>
            </a:r>
            <a:r>
              <a:rPr lang="cs-CZ" dirty="0" err="1"/>
              <a:t>the</a:t>
            </a:r>
            <a:r>
              <a:rPr lang="cs-CZ" dirty="0"/>
              <a:t> </a:t>
            </a:r>
            <a:r>
              <a:rPr lang="cs-CZ" dirty="0" err="1"/>
              <a:t>preposition</a:t>
            </a:r>
            <a:endParaRPr lang="cs-CZ" dirty="0"/>
          </a:p>
        </p:txBody>
      </p:sp>
      <p:sp>
        <p:nvSpPr>
          <p:cNvPr id="3" name="Zástupný symbol pro obsah 2"/>
          <p:cNvSpPr>
            <a:spLocks noGrp="1"/>
          </p:cNvSpPr>
          <p:nvPr>
            <p:ph sz="quarter" idx="1"/>
          </p:nvPr>
        </p:nvSpPr>
        <p:spPr>
          <a:xfrm>
            <a:off x="179512" y="1340768"/>
            <a:ext cx="8626160" cy="5256584"/>
          </a:xfrm>
        </p:spPr>
        <p:txBody>
          <a:bodyPr>
            <a:noAutofit/>
          </a:bodyPr>
          <a:lstStyle/>
          <a:p>
            <a:pPr>
              <a:spcBef>
                <a:spcPts val="600"/>
              </a:spcBef>
            </a:pPr>
            <a:r>
              <a:rPr lang="cs-CZ" sz="1900" dirty="0"/>
              <a:t>post + </a:t>
            </a:r>
            <a:r>
              <a:rPr lang="cs-CZ" sz="1900" dirty="0" err="1"/>
              <a:t>infarctus</a:t>
            </a:r>
            <a:r>
              <a:rPr lang="cs-CZ" sz="1900" dirty="0"/>
              <a:t> </a:t>
            </a:r>
            <a:r>
              <a:rPr lang="cs-CZ" sz="1900" dirty="0" err="1"/>
              <a:t>acutus</a:t>
            </a:r>
            <a:endParaRPr lang="cs-CZ" sz="1900" dirty="0"/>
          </a:p>
          <a:p>
            <a:pPr lvl="1">
              <a:spcBef>
                <a:spcPts val="600"/>
              </a:spcBef>
            </a:pPr>
            <a:r>
              <a:rPr lang="cs-CZ" sz="1900" dirty="0"/>
              <a:t>Post </a:t>
            </a:r>
            <a:r>
              <a:rPr lang="cs-CZ" sz="1900" dirty="0" err="1"/>
              <a:t>infarctum</a:t>
            </a:r>
            <a:r>
              <a:rPr lang="cs-CZ" sz="1900" dirty="0"/>
              <a:t> </a:t>
            </a:r>
            <a:r>
              <a:rPr lang="cs-CZ" sz="1900" dirty="0" err="1"/>
              <a:t>acutum</a:t>
            </a:r>
            <a:endParaRPr lang="cs-CZ" sz="1900" dirty="0"/>
          </a:p>
          <a:p>
            <a:pPr>
              <a:spcBef>
                <a:spcPts val="600"/>
              </a:spcBef>
            </a:pPr>
            <a:r>
              <a:rPr lang="cs-CZ" sz="1900" dirty="0" err="1"/>
              <a:t>propter</a:t>
            </a:r>
            <a:r>
              <a:rPr lang="cs-CZ" sz="1900" dirty="0"/>
              <a:t> + partus </a:t>
            </a:r>
            <a:r>
              <a:rPr lang="cs-CZ" sz="1900" dirty="0" err="1"/>
              <a:t>praematurus</a:t>
            </a:r>
            <a:endParaRPr lang="cs-CZ" sz="1900" dirty="0"/>
          </a:p>
          <a:p>
            <a:pPr lvl="1">
              <a:spcBef>
                <a:spcPts val="600"/>
              </a:spcBef>
            </a:pPr>
            <a:r>
              <a:rPr lang="cs-CZ" sz="1900" dirty="0" err="1"/>
              <a:t>propter</a:t>
            </a:r>
            <a:r>
              <a:rPr lang="cs-CZ" sz="1900" dirty="0"/>
              <a:t> </a:t>
            </a:r>
            <a:r>
              <a:rPr lang="cs-CZ" sz="1900" dirty="0" err="1"/>
              <a:t>partum</a:t>
            </a:r>
            <a:r>
              <a:rPr lang="cs-CZ" sz="1900" dirty="0"/>
              <a:t> </a:t>
            </a:r>
            <a:r>
              <a:rPr lang="cs-CZ" sz="1900" dirty="0" err="1"/>
              <a:t>praematurum</a:t>
            </a:r>
            <a:endParaRPr lang="cs-CZ" sz="1900" dirty="0"/>
          </a:p>
          <a:p>
            <a:pPr>
              <a:spcBef>
                <a:spcPts val="600"/>
              </a:spcBef>
            </a:pPr>
            <a:r>
              <a:rPr lang="cs-CZ" sz="1900" dirty="0"/>
              <a:t>sub +plexus </a:t>
            </a:r>
            <a:r>
              <a:rPr lang="cs-CZ" sz="1900" dirty="0" err="1"/>
              <a:t>venosus</a:t>
            </a:r>
            <a:r>
              <a:rPr lang="cs-CZ" sz="1900" dirty="0"/>
              <a:t> </a:t>
            </a:r>
            <a:r>
              <a:rPr lang="cs-CZ" sz="1900" dirty="0" err="1"/>
              <a:t>uterinus</a:t>
            </a:r>
            <a:endParaRPr lang="cs-CZ" sz="1900" dirty="0"/>
          </a:p>
          <a:p>
            <a:pPr lvl="1">
              <a:spcBef>
                <a:spcPts val="600"/>
              </a:spcBef>
            </a:pPr>
            <a:r>
              <a:rPr lang="cs-CZ" sz="1900" dirty="0"/>
              <a:t>Sub plexu </a:t>
            </a:r>
            <a:r>
              <a:rPr lang="cs-CZ" sz="1900" dirty="0" err="1"/>
              <a:t>venoso</a:t>
            </a:r>
            <a:r>
              <a:rPr lang="cs-CZ" sz="1900" dirty="0"/>
              <a:t> </a:t>
            </a:r>
            <a:r>
              <a:rPr lang="cs-CZ" sz="1900" dirty="0" err="1"/>
              <a:t>uterino</a:t>
            </a:r>
            <a:r>
              <a:rPr lang="cs-CZ" sz="1900" dirty="0"/>
              <a:t> / sub </a:t>
            </a:r>
            <a:r>
              <a:rPr lang="cs-CZ" sz="1900" dirty="0" err="1"/>
              <a:t>plexum</a:t>
            </a:r>
            <a:r>
              <a:rPr lang="cs-CZ" sz="1900" dirty="0"/>
              <a:t> </a:t>
            </a:r>
            <a:r>
              <a:rPr lang="cs-CZ" sz="1900" dirty="0" err="1"/>
              <a:t>venosum</a:t>
            </a:r>
            <a:r>
              <a:rPr lang="cs-CZ" sz="1900" dirty="0"/>
              <a:t> </a:t>
            </a:r>
            <a:r>
              <a:rPr lang="cs-CZ" sz="1900" dirty="0" err="1"/>
              <a:t>uterinum</a:t>
            </a:r>
            <a:endParaRPr lang="cs-CZ" sz="1900" dirty="0"/>
          </a:p>
          <a:p>
            <a:pPr>
              <a:spcBef>
                <a:spcPts val="600"/>
              </a:spcBef>
            </a:pPr>
            <a:r>
              <a:rPr lang="cs-CZ" sz="1900" dirty="0"/>
              <a:t>in + </a:t>
            </a:r>
            <a:r>
              <a:rPr lang="cs-CZ" sz="1900" dirty="0" err="1"/>
              <a:t>decursus</a:t>
            </a:r>
            <a:r>
              <a:rPr lang="cs-CZ" sz="1900" dirty="0"/>
              <a:t> </a:t>
            </a:r>
            <a:r>
              <a:rPr lang="cs-CZ" sz="1900" dirty="0" err="1"/>
              <a:t>morbi</a:t>
            </a:r>
            <a:endParaRPr lang="cs-CZ" sz="1900" dirty="0"/>
          </a:p>
          <a:p>
            <a:pPr lvl="1">
              <a:spcBef>
                <a:spcPts val="600"/>
              </a:spcBef>
            </a:pPr>
            <a:r>
              <a:rPr lang="cs-CZ" sz="1900" dirty="0"/>
              <a:t>In </a:t>
            </a:r>
            <a:r>
              <a:rPr lang="cs-CZ" sz="1900" dirty="0" err="1"/>
              <a:t>decursu</a:t>
            </a:r>
            <a:r>
              <a:rPr lang="cs-CZ" sz="1900" dirty="0"/>
              <a:t> </a:t>
            </a:r>
            <a:r>
              <a:rPr lang="cs-CZ" sz="1900" dirty="0" err="1"/>
              <a:t>morbi</a:t>
            </a:r>
            <a:endParaRPr lang="cs-CZ" sz="1900" dirty="0"/>
          </a:p>
          <a:p>
            <a:pPr>
              <a:spcBef>
                <a:spcPts val="600"/>
              </a:spcBef>
            </a:pPr>
            <a:r>
              <a:rPr lang="cs-CZ" sz="1900" dirty="0"/>
              <a:t>ad + usus </a:t>
            </a:r>
            <a:r>
              <a:rPr lang="cs-CZ" sz="1900" dirty="0" err="1"/>
              <a:t>internus</a:t>
            </a:r>
            <a:endParaRPr lang="cs-CZ" sz="1900" dirty="0"/>
          </a:p>
          <a:p>
            <a:pPr lvl="1">
              <a:spcBef>
                <a:spcPts val="600"/>
              </a:spcBef>
            </a:pPr>
            <a:r>
              <a:rPr lang="cs-CZ" sz="1900" dirty="0"/>
              <a:t>Ad </a:t>
            </a:r>
            <a:r>
              <a:rPr lang="cs-CZ" sz="1900" dirty="0" err="1"/>
              <a:t>usum</a:t>
            </a:r>
            <a:r>
              <a:rPr lang="cs-CZ" sz="1900" dirty="0"/>
              <a:t> </a:t>
            </a:r>
            <a:r>
              <a:rPr lang="cs-CZ" sz="1900" dirty="0" err="1"/>
              <a:t>internum</a:t>
            </a:r>
            <a:endParaRPr lang="cs-CZ" sz="1900" dirty="0"/>
          </a:p>
          <a:p>
            <a:pPr>
              <a:spcBef>
                <a:spcPts val="600"/>
              </a:spcBef>
            </a:pPr>
            <a:r>
              <a:rPr lang="cs-CZ" sz="1900" dirty="0"/>
              <a:t>ante + </a:t>
            </a:r>
            <a:r>
              <a:rPr lang="cs-CZ" sz="1900" dirty="0" err="1"/>
              <a:t>processus</a:t>
            </a:r>
            <a:r>
              <a:rPr lang="cs-CZ" sz="1900" dirty="0"/>
              <a:t> </a:t>
            </a:r>
            <a:r>
              <a:rPr lang="cs-CZ" sz="1900" dirty="0" err="1"/>
              <a:t>spinosus</a:t>
            </a:r>
            <a:endParaRPr lang="cs-CZ" sz="1900" dirty="0"/>
          </a:p>
          <a:p>
            <a:pPr lvl="1">
              <a:spcBef>
                <a:spcPts val="600"/>
              </a:spcBef>
            </a:pPr>
            <a:r>
              <a:rPr lang="cs-CZ" sz="1900" dirty="0"/>
              <a:t>Ante </a:t>
            </a:r>
            <a:r>
              <a:rPr lang="cs-CZ" sz="1900" dirty="0" err="1"/>
              <a:t>processum</a:t>
            </a:r>
            <a:r>
              <a:rPr lang="cs-CZ" sz="1900" dirty="0"/>
              <a:t> </a:t>
            </a:r>
            <a:r>
              <a:rPr lang="cs-CZ" sz="1900" dirty="0" err="1"/>
              <a:t>spinosum</a:t>
            </a:r>
            <a:endParaRPr lang="cs-CZ" sz="1900" dirty="0"/>
          </a:p>
          <a:p>
            <a:pPr>
              <a:spcBef>
                <a:spcPts val="600"/>
              </a:spcBef>
            </a:pPr>
            <a:r>
              <a:rPr lang="cs-CZ" sz="1900" dirty="0"/>
              <a:t>sine + </a:t>
            </a:r>
            <a:r>
              <a:rPr lang="cs-CZ" sz="1900" dirty="0" err="1"/>
              <a:t>effectus</a:t>
            </a:r>
            <a:r>
              <a:rPr lang="cs-CZ" sz="1900" dirty="0"/>
              <a:t> malus</a:t>
            </a:r>
          </a:p>
          <a:p>
            <a:pPr lvl="1">
              <a:spcBef>
                <a:spcPts val="600"/>
              </a:spcBef>
            </a:pPr>
            <a:r>
              <a:rPr lang="cs-CZ" sz="1900" dirty="0"/>
              <a:t>Sine </a:t>
            </a:r>
            <a:r>
              <a:rPr lang="cs-CZ" sz="1900" dirty="0" err="1"/>
              <a:t>effectu</a:t>
            </a:r>
            <a:r>
              <a:rPr lang="cs-CZ" sz="1900" dirty="0"/>
              <a:t> </a:t>
            </a:r>
            <a:r>
              <a:rPr lang="cs-CZ" sz="1900" dirty="0" err="1"/>
              <a:t>malo</a:t>
            </a:r>
            <a:endParaRPr lang="cs-CZ" sz="1900" dirty="0"/>
          </a:p>
        </p:txBody>
      </p:sp>
      <p:sp>
        <p:nvSpPr>
          <p:cNvPr id="4" name="TextovéPole 3"/>
          <p:cNvSpPr txBox="1"/>
          <p:nvPr/>
        </p:nvSpPr>
        <p:spPr>
          <a:xfrm>
            <a:off x="4283968" y="6340678"/>
            <a:ext cx="4464496" cy="369332"/>
          </a:xfrm>
          <a:prstGeom prst="rect">
            <a:avLst/>
          </a:prstGeom>
          <a:noFill/>
        </p:spPr>
        <p:txBody>
          <a:bodyPr wrap="square" rtlCol="0">
            <a:spAutoFit/>
          </a:bodyPr>
          <a:lstStyle/>
          <a:p>
            <a:pPr algn="r"/>
            <a:r>
              <a:rPr lang="cs-CZ" dirty="0"/>
              <a:t>Unit 6, </a:t>
            </a:r>
            <a:r>
              <a:rPr lang="cs-CZ" dirty="0" err="1"/>
              <a:t>task</a:t>
            </a:r>
            <a:r>
              <a:rPr lang="cs-CZ" dirty="0"/>
              <a:t> 6</a:t>
            </a:r>
          </a:p>
        </p:txBody>
      </p:sp>
    </p:spTree>
    <p:extLst>
      <p:ext uri="{BB962C8B-B14F-4D97-AF65-F5344CB8AC3E}">
        <p14:creationId xmlns:p14="http://schemas.microsoft.com/office/powerpoint/2010/main" val="2288018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a:bodyPr>
          <a:lstStyle/>
          <a:p>
            <a:pPr eaLnBrk="1" hangingPunct="1"/>
            <a:r>
              <a:rPr lang="cs-CZ" altLang="cs-CZ" sz="3500" dirty="0" smtClean="0">
                <a:solidFill>
                  <a:schemeClr val="accent3"/>
                </a:solidFill>
                <a:latin typeface="Century Schoolbook" panose="02040604050505020304" pitchFamily="18" charset="0"/>
              </a:rPr>
              <a:t>4</a:t>
            </a:r>
            <a:r>
              <a:rPr lang="cs-CZ" altLang="cs-CZ" sz="3500" baseline="30000" dirty="0" smtClean="0">
                <a:solidFill>
                  <a:schemeClr val="accent3"/>
                </a:solidFill>
                <a:latin typeface="Century Schoolbook" panose="02040604050505020304" pitchFamily="18" charset="0"/>
              </a:rPr>
              <a:t>th</a:t>
            </a:r>
            <a:r>
              <a:rPr lang="cs-CZ" altLang="cs-CZ" sz="3500" dirty="0" smtClean="0">
                <a:solidFill>
                  <a:schemeClr val="accent3"/>
                </a:solidFill>
                <a:latin typeface="Century Schoolbook" panose="02040604050505020304" pitchFamily="18" charset="0"/>
              </a:rPr>
              <a:t> </a:t>
            </a:r>
            <a:r>
              <a:rPr lang="cs-CZ" altLang="cs-CZ" sz="3500" dirty="0" err="1" smtClean="0">
                <a:solidFill>
                  <a:schemeClr val="accent3"/>
                </a:solidFill>
                <a:latin typeface="Century Schoolbook" panose="02040604050505020304" pitchFamily="18" charset="0"/>
              </a:rPr>
              <a:t>declension</a:t>
            </a:r>
            <a:endParaRPr lang="cs-CZ" altLang="cs-CZ" sz="3500" dirty="0" smtClean="0">
              <a:solidFill>
                <a:schemeClr val="accent3"/>
              </a:solidFill>
              <a:latin typeface="Century Schoolbook" panose="02040604050505020304" pitchFamily="18" charset="0"/>
            </a:endParaRPr>
          </a:p>
        </p:txBody>
      </p:sp>
      <p:sp>
        <p:nvSpPr>
          <p:cNvPr id="10243" name="Rectangle 3"/>
          <p:cNvSpPr>
            <a:spLocks noGrp="1" noChangeArrowheads="1"/>
          </p:cNvSpPr>
          <p:nvPr>
            <p:ph sz="quarter" idx="1"/>
          </p:nvPr>
        </p:nvSpPr>
        <p:spPr>
          <a:xfrm>
            <a:off x="179388" y="1341438"/>
            <a:ext cx="8770937" cy="5400675"/>
          </a:xfrm>
        </p:spPr>
        <p:txBody>
          <a:bodyPr>
            <a:normAutofit fontScale="77500" lnSpcReduction="20000"/>
          </a:bodyPr>
          <a:lstStyle/>
          <a:p>
            <a:pPr marL="274320" indent="-274320" eaLnBrk="1" fontAlgn="auto" hangingPunct="1">
              <a:lnSpc>
                <a:spcPct val="120000"/>
              </a:lnSpc>
              <a:spcAft>
                <a:spcPts val="0"/>
              </a:spcAft>
              <a:buFont typeface="Wingdings 2"/>
              <a:buChar char=""/>
              <a:defRPr/>
            </a:pPr>
            <a:r>
              <a:rPr lang="cs-CZ" altLang="cs-CZ" sz="2800" dirty="0" smtClean="0"/>
              <a:t>genitive </a:t>
            </a:r>
            <a:r>
              <a:rPr lang="cs-CZ" altLang="cs-CZ" sz="2800" dirty="0" err="1" smtClean="0"/>
              <a:t>singular</a:t>
            </a:r>
            <a:r>
              <a:rPr lang="cs-CZ" altLang="cs-CZ" sz="2800" dirty="0" smtClean="0"/>
              <a:t> </a:t>
            </a:r>
            <a:r>
              <a:rPr lang="cs-CZ" altLang="cs-CZ" sz="2800" dirty="0" err="1" smtClean="0"/>
              <a:t>ending</a:t>
            </a:r>
            <a:r>
              <a:rPr lang="cs-CZ" altLang="cs-CZ" sz="2800" dirty="0" smtClean="0"/>
              <a:t> </a:t>
            </a:r>
            <a:r>
              <a:rPr lang="cs-CZ" altLang="cs-CZ" sz="2800" b="1" i="1" dirty="0" smtClean="0"/>
              <a:t>-</a:t>
            </a:r>
            <a:r>
              <a:rPr lang="cs-CZ" altLang="cs-CZ" sz="2800" b="1" i="1" dirty="0" err="1"/>
              <a:t>ūs</a:t>
            </a:r>
            <a:r>
              <a:rPr lang="cs-CZ" altLang="cs-CZ" sz="2800" dirty="0"/>
              <a:t> </a:t>
            </a:r>
            <a:endParaRPr lang="cs-CZ" altLang="cs-CZ" sz="2800" dirty="0" smtClean="0"/>
          </a:p>
          <a:p>
            <a:pPr marL="274320" indent="-274320" eaLnBrk="1" fontAlgn="auto" hangingPunct="1">
              <a:lnSpc>
                <a:spcPct val="120000"/>
              </a:lnSpc>
              <a:spcAft>
                <a:spcPts val="0"/>
              </a:spcAft>
              <a:buFont typeface="Wingdings 2"/>
              <a:buChar char=""/>
              <a:defRPr/>
            </a:pPr>
            <a:r>
              <a:rPr lang="cs-CZ" altLang="cs-CZ" sz="2800" dirty="0" err="1" smtClean="0"/>
              <a:t>mostly</a:t>
            </a:r>
            <a:r>
              <a:rPr lang="cs-CZ" altLang="cs-CZ" sz="2800" dirty="0" smtClean="0"/>
              <a:t> </a:t>
            </a:r>
            <a:r>
              <a:rPr lang="cs-CZ" altLang="cs-CZ" sz="2800" dirty="0" err="1" smtClean="0"/>
              <a:t>of</a:t>
            </a:r>
            <a:r>
              <a:rPr lang="cs-CZ" altLang="cs-CZ" sz="2800" dirty="0" smtClean="0"/>
              <a:t> </a:t>
            </a:r>
            <a:r>
              <a:rPr lang="cs-CZ" altLang="cs-CZ" sz="2800" dirty="0" err="1" smtClean="0"/>
              <a:t>masculine</a:t>
            </a:r>
            <a:r>
              <a:rPr lang="cs-CZ" altLang="cs-CZ" sz="2800" dirty="0" smtClean="0"/>
              <a:t> gender: 	</a:t>
            </a:r>
            <a:r>
              <a:rPr lang="cs-CZ" altLang="cs-CZ" sz="2800" b="1" i="1" dirty="0" smtClean="0"/>
              <a:t>-</a:t>
            </a:r>
            <a:r>
              <a:rPr lang="cs-CZ" altLang="cs-CZ" sz="2800" b="1" i="1" dirty="0" err="1" smtClean="0"/>
              <a:t>us</a:t>
            </a:r>
            <a:r>
              <a:rPr lang="cs-CZ" altLang="cs-CZ" sz="2800" b="1" i="1" dirty="0" smtClean="0"/>
              <a:t>/-</a:t>
            </a:r>
            <a:r>
              <a:rPr lang="cs-CZ" altLang="cs-CZ" sz="2800" b="1" i="1" dirty="0" err="1" smtClean="0"/>
              <a:t>ūs</a:t>
            </a:r>
            <a:r>
              <a:rPr lang="cs-CZ" altLang="cs-CZ" sz="2800" dirty="0" smtClean="0"/>
              <a:t> 	</a:t>
            </a:r>
          </a:p>
          <a:p>
            <a:pPr marL="274320" indent="-274320" eaLnBrk="1" fontAlgn="auto" hangingPunct="1">
              <a:lnSpc>
                <a:spcPct val="120000"/>
              </a:lnSpc>
              <a:spcAft>
                <a:spcPts val="0"/>
              </a:spcAft>
              <a:buFont typeface="Wingdings 2"/>
              <a:buChar char=""/>
              <a:defRPr/>
            </a:pPr>
            <a:r>
              <a:rPr lang="cs-CZ" altLang="cs-CZ" sz="2800" dirty="0" err="1" smtClean="0"/>
              <a:t>paradigm</a:t>
            </a:r>
            <a:r>
              <a:rPr lang="cs-CZ" altLang="cs-CZ" sz="2800" dirty="0" smtClean="0"/>
              <a:t> </a:t>
            </a:r>
            <a:r>
              <a:rPr lang="cs-CZ" altLang="cs-CZ" sz="2800" dirty="0" err="1" smtClean="0"/>
              <a:t>word</a:t>
            </a:r>
            <a:r>
              <a:rPr lang="cs-CZ" altLang="cs-CZ" sz="2800" dirty="0" smtClean="0"/>
              <a:t>:  </a:t>
            </a:r>
            <a:r>
              <a:rPr lang="cs-CZ" altLang="cs-CZ" sz="2800" i="1" dirty="0" err="1" smtClean="0"/>
              <a:t>ductus</a:t>
            </a:r>
            <a:r>
              <a:rPr lang="cs-CZ" altLang="cs-CZ" sz="2800" i="1" dirty="0" smtClean="0"/>
              <a:t> </a:t>
            </a:r>
            <a:r>
              <a:rPr lang="cs-CZ" altLang="cs-CZ" sz="2800" dirty="0" smtClean="0"/>
              <a:t>= </a:t>
            </a:r>
            <a:r>
              <a:rPr lang="cs-CZ" altLang="cs-CZ" sz="2800" dirty="0" err="1" smtClean="0"/>
              <a:t>duct</a:t>
            </a:r>
            <a:endParaRPr lang="cs-CZ" altLang="cs-CZ" sz="2800" dirty="0" smtClean="0"/>
          </a:p>
          <a:p>
            <a:pPr marL="274320" indent="-274320" eaLnBrk="1" fontAlgn="auto" hangingPunct="1">
              <a:lnSpc>
                <a:spcPct val="80000"/>
              </a:lnSpc>
              <a:spcAft>
                <a:spcPts val="0"/>
              </a:spcAft>
              <a:buFontTx/>
              <a:buNone/>
              <a:defRPr/>
            </a:pPr>
            <a:r>
              <a:rPr lang="cs-CZ" altLang="cs-CZ" sz="2800" dirty="0" smtClean="0"/>
              <a:t>		</a:t>
            </a:r>
          </a:p>
          <a:p>
            <a:pPr marL="274320" indent="-274320" eaLnBrk="1" fontAlgn="auto" hangingPunct="1">
              <a:lnSpc>
                <a:spcPct val="80000"/>
              </a:lnSpc>
              <a:spcAft>
                <a:spcPts val="0"/>
              </a:spcAft>
              <a:buFontTx/>
              <a:buNone/>
              <a:defRPr/>
            </a:pPr>
            <a:endParaRPr lang="cs-CZ" altLang="cs-CZ" sz="2800" dirty="0"/>
          </a:p>
          <a:p>
            <a:pPr marL="274320" indent="-274320" eaLnBrk="1" fontAlgn="auto" hangingPunct="1">
              <a:lnSpc>
                <a:spcPct val="80000"/>
              </a:lnSpc>
              <a:spcAft>
                <a:spcPts val="0"/>
              </a:spcAft>
              <a:buFontTx/>
              <a:buNone/>
              <a:defRPr/>
            </a:pPr>
            <a:endParaRPr lang="cs-CZ" altLang="cs-CZ" sz="2800" dirty="0" smtClean="0"/>
          </a:p>
          <a:p>
            <a:pPr marL="274320" indent="-274320" eaLnBrk="1" fontAlgn="auto" hangingPunct="1">
              <a:lnSpc>
                <a:spcPct val="80000"/>
              </a:lnSpc>
              <a:spcAft>
                <a:spcPts val="0"/>
              </a:spcAft>
              <a:buFontTx/>
              <a:buNone/>
              <a:defRPr/>
            </a:pPr>
            <a:endParaRPr lang="cs-CZ" altLang="cs-CZ" sz="2800" dirty="0"/>
          </a:p>
          <a:p>
            <a:pPr marL="274320" indent="-274320" eaLnBrk="1" fontAlgn="auto" hangingPunct="1">
              <a:lnSpc>
                <a:spcPct val="80000"/>
              </a:lnSpc>
              <a:spcAft>
                <a:spcPts val="0"/>
              </a:spcAft>
              <a:buFontTx/>
              <a:buNone/>
              <a:defRPr/>
            </a:pPr>
            <a:r>
              <a:rPr lang="cs-CZ" altLang="cs-CZ" sz="2800" dirty="0" smtClean="0"/>
              <a:t>		</a:t>
            </a:r>
          </a:p>
          <a:p>
            <a:pPr marL="274320" indent="-274320" eaLnBrk="1" fontAlgn="auto" hangingPunct="1">
              <a:lnSpc>
                <a:spcPct val="80000"/>
              </a:lnSpc>
              <a:spcAft>
                <a:spcPts val="0"/>
              </a:spcAft>
              <a:buFontTx/>
              <a:buNone/>
              <a:defRPr/>
            </a:pPr>
            <a:endParaRPr lang="cs-CZ" altLang="cs-CZ" sz="2800" dirty="0"/>
          </a:p>
          <a:p>
            <a:pPr marL="274320" indent="-274320" eaLnBrk="1" fontAlgn="auto" hangingPunct="1">
              <a:lnSpc>
                <a:spcPct val="80000"/>
              </a:lnSpc>
              <a:spcAft>
                <a:spcPts val="0"/>
              </a:spcAft>
              <a:buFontTx/>
              <a:buNone/>
              <a:defRPr/>
            </a:pPr>
            <a:endParaRPr lang="cs-CZ" altLang="cs-CZ" sz="2800" dirty="0" smtClean="0"/>
          </a:p>
          <a:p>
            <a:pPr marL="274320" indent="-274320" eaLnBrk="1" fontAlgn="auto" hangingPunct="1">
              <a:lnSpc>
                <a:spcPct val="80000"/>
              </a:lnSpc>
              <a:spcAft>
                <a:spcPts val="0"/>
              </a:spcAft>
              <a:buFontTx/>
              <a:buNone/>
              <a:defRPr/>
            </a:pPr>
            <a:endParaRPr lang="cs-CZ" altLang="cs-CZ" sz="2800" dirty="0"/>
          </a:p>
          <a:p>
            <a:pPr marL="274320" indent="-274320" eaLnBrk="1" fontAlgn="auto" hangingPunct="1">
              <a:lnSpc>
                <a:spcPct val="80000"/>
              </a:lnSpc>
              <a:spcAft>
                <a:spcPts val="0"/>
              </a:spcAft>
              <a:buFontTx/>
              <a:buNone/>
              <a:defRPr/>
            </a:pPr>
            <a:endParaRPr lang="cs-CZ" altLang="cs-CZ" sz="2800" dirty="0" smtClean="0"/>
          </a:p>
          <a:p>
            <a:pPr marL="274320" indent="-274320" eaLnBrk="1" fontAlgn="auto" hangingPunct="1">
              <a:lnSpc>
                <a:spcPct val="80000"/>
              </a:lnSpc>
              <a:spcAft>
                <a:spcPts val="0"/>
              </a:spcAft>
              <a:buFontTx/>
              <a:buNone/>
              <a:defRPr/>
            </a:pPr>
            <a:endParaRPr lang="cs-CZ" altLang="cs-CZ" sz="2800" dirty="0"/>
          </a:p>
          <a:p>
            <a:pPr>
              <a:lnSpc>
                <a:spcPct val="80000"/>
              </a:lnSpc>
              <a:defRPr/>
            </a:pPr>
            <a:r>
              <a:rPr lang="cs-CZ" altLang="cs-CZ" sz="2800" dirty="0" err="1" smtClean="0"/>
              <a:t>There</a:t>
            </a:r>
            <a:r>
              <a:rPr lang="cs-CZ" altLang="cs-CZ" sz="2800" dirty="0" smtClean="0"/>
              <a:t> are 2 </a:t>
            </a:r>
            <a:r>
              <a:rPr lang="cs-CZ" altLang="cs-CZ" sz="2800" dirty="0" err="1" smtClean="0"/>
              <a:t>nouns</a:t>
            </a:r>
            <a:r>
              <a:rPr lang="cs-CZ" altLang="cs-CZ" sz="2800" dirty="0" smtClean="0"/>
              <a:t> </a:t>
            </a:r>
            <a:r>
              <a:rPr lang="cs-CZ" altLang="cs-CZ" sz="2800" dirty="0" err="1" smtClean="0"/>
              <a:t>that</a:t>
            </a:r>
            <a:r>
              <a:rPr lang="cs-CZ" altLang="cs-CZ" sz="2800" dirty="0" smtClean="0"/>
              <a:t> </a:t>
            </a:r>
            <a:r>
              <a:rPr lang="cs-CZ" altLang="cs-CZ" sz="2800" dirty="0" err="1" smtClean="0"/>
              <a:t>have</a:t>
            </a:r>
            <a:r>
              <a:rPr lang="cs-CZ" altLang="cs-CZ" sz="2800" dirty="0" smtClean="0"/>
              <a:t> ablative </a:t>
            </a:r>
            <a:r>
              <a:rPr lang="cs-CZ" altLang="cs-CZ" sz="2800" dirty="0" err="1" smtClean="0"/>
              <a:t>plural</a:t>
            </a:r>
            <a:r>
              <a:rPr lang="cs-CZ" altLang="cs-CZ" sz="2800" dirty="0" smtClean="0"/>
              <a:t> </a:t>
            </a:r>
            <a:r>
              <a:rPr lang="cs-CZ" altLang="cs-CZ" sz="2800" dirty="0" err="1" smtClean="0"/>
              <a:t>ending</a:t>
            </a:r>
            <a:r>
              <a:rPr lang="cs-CZ" altLang="cs-CZ" sz="2800" dirty="0" smtClean="0"/>
              <a:t> -</a:t>
            </a:r>
            <a:r>
              <a:rPr lang="cs-CZ" altLang="cs-CZ" sz="2800" dirty="0" err="1" smtClean="0"/>
              <a:t>ubus</a:t>
            </a:r>
            <a:r>
              <a:rPr lang="cs-CZ" altLang="cs-CZ" sz="2800" dirty="0" smtClean="0"/>
              <a:t>:</a:t>
            </a:r>
          </a:p>
          <a:p>
            <a:pPr marL="274320" indent="-274320" eaLnBrk="1" fontAlgn="auto" hangingPunct="1">
              <a:lnSpc>
                <a:spcPct val="120000"/>
              </a:lnSpc>
              <a:spcAft>
                <a:spcPts val="0"/>
              </a:spcAft>
              <a:buFontTx/>
              <a:buNone/>
              <a:defRPr/>
            </a:pPr>
            <a:r>
              <a:rPr lang="cs-CZ" altLang="cs-CZ" sz="2800" dirty="0" smtClean="0"/>
              <a:t>	</a:t>
            </a:r>
            <a:r>
              <a:rPr lang="cs-CZ" altLang="cs-CZ" sz="2800" dirty="0" err="1" smtClean="0"/>
              <a:t>arcus</a:t>
            </a:r>
            <a:r>
              <a:rPr lang="cs-CZ" altLang="cs-CZ" sz="2800" dirty="0" smtClean="0"/>
              <a:t>, </a:t>
            </a:r>
            <a:r>
              <a:rPr lang="cs-CZ" altLang="cs-CZ" sz="2800" dirty="0" err="1" smtClean="0"/>
              <a:t>us</a:t>
            </a:r>
            <a:r>
              <a:rPr lang="cs-CZ" altLang="cs-CZ" sz="2800" dirty="0" smtClean="0"/>
              <a:t>, m. = </a:t>
            </a:r>
            <a:r>
              <a:rPr lang="cs-CZ" altLang="cs-CZ" sz="2800" dirty="0" err="1" smtClean="0"/>
              <a:t>bow</a:t>
            </a:r>
            <a:endParaRPr lang="cs-CZ" altLang="cs-CZ" sz="2800" dirty="0" smtClean="0"/>
          </a:p>
          <a:p>
            <a:pPr marL="274320" indent="-274320" eaLnBrk="1" fontAlgn="auto" hangingPunct="1">
              <a:lnSpc>
                <a:spcPct val="120000"/>
              </a:lnSpc>
              <a:spcAft>
                <a:spcPts val="0"/>
              </a:spcAft>
              <a:buFontTx/>
              <a:buNone/>
              <a:defRPr/>
            </a:pPr>
            <a:r>
              <a:rPr lang="cs-CZ" altLang="cs-CZ" sz="2800" dirty="0" smtClean="0"/>
              <a:t>	</a:t>
            </a:r>
            <a:r>
              <a:rPr lang="cs-CZ" altLang="cs-CZ" sz="2800" dirty="0" err="1" smtClean="0"/>
              <a:t>artus</a:t>
            </a:r>
            <a:r>
              <a:rPr lang="cs-CZ" altLang="cs-CZ" sz="2800" dirty="0" smtClean="0"/>
              <a:t>, </a:t>
            </a:r>
            <a:r>
              <a:rPr lang="cs-CZ" altLang="cs-CZ" sz="2800" dirty="0" err="1" smtClean="0"/>
              <a:t>us</a:t>
            </a:r>
            <a:r>
              <a:rPr lang="cs-CZ" altLang="cs-CZ" sz="2800" dirty="0" smtClean="0"/>
              <a:t>, m. = </a:t>
            </a:r>
            <a:r>
              <a:rPr lang="cs-CZ" altLang="cs-CZ" sz="2800" dirty="0" err="1" smtClean="0"/>
              <a:t>member</a:t>
            </a:r>
            <a:r>
              <a:rPr lang="cs-CZ" altLang="cs-CZ" sz="2800" dirty="0" smtClean="0"/>
              <a:t>, joint</a:t>
            </a:r>
          </a:p>
        </p:txBody>
      </p:sp>
      <p:graphicFrame>
        <p:nvGraphicFramePr>
          <p:cNvPr id="3" name="Tabulka 2"/>
          <p:cNvGraphicFramePr>
            <a:graphicFrameLocks noGrp="1"/>
          </p:cNvGraphicFramePr>
          <p:nvPr>
            <p:extLst>
              <p:ext uri="{D42A27DB-BD31-4B8C-83A1-F6EECF244321}">
                <p14:modId xmlns:p14="http://schemas.microsoft.com/office/powerpoint/2010/main" val="881292015"/>
              </p:ext>
            </p:extLst>
          </p:nvPr>
        </p:nvGraphicFramePr>
        <p:xfrm>
          <a:off x="323850" y="2595235"/>
          <a:ext cx="5040313" cy="2286174"/>
        </p:xfrm>
        <a:graphic>
          <a:graphicData uri="http://schemas.openxmlformats.org/drawingml/2006/table">
            <a:tbl>
              <a:tblPr firstRow="1" bandRow="1">
                <a:tableStyleId>{5C22544A-7EE6-4342-B048-85BDC9FD1C3A}</a:tableStyleId>
              </a:tblPr>
              <a:tblGrid>
                <a:gridCol w="887716">
                  <a:extLst>
                    <a:ext uri="{9D8B030D-6E8A-4147-A177-3AD203B41FA5}">
                      <a16:colId xmlns:a16="http://schemas.microsoft.com/office/drawing/2014/main" val="20000"/>
                    </a:ext>
                  </a:extLst>
                </a:gridCol>
                <a:gridCol w="1920458">
                  <a:extLst>
                    <a:ext uri="{9D8B030D-6E8A-4147-A177-3AD203B41FA5}">
                      <a16:colId xmlns:a16="http://schemas.microsoft.com/office/drawing/2014/main" val="20001"/>
                    </a:ext>
                  </a:extLst>
                </a:gridCol>
                <a:gridCol w="2232139">
                  <a:extLst>
                    <a:ext uri="{9D8B030D-6E8A-4147-A177-3AD203B41FA5}">
                      <a16:colId xmlns:a16="http://schemas.microsoft.com/office/drawing/2014/main" val="20002"/>
                    </a:ext>
                  </a:extLst>
                </a:gridCol>
              </a:tblGrid>
              <a:tr h="457374">
                <a:tc>
                  <a:txBody>
                    <a:bodyPr/>
                    <a:lstStyle/>
                    <a:p>
                      <a:endParaRPr lang="cs-CZ" sz="2400" dirty="0"/>
                    </a:p>
                  </a:txBody>
                  <a:tcPr marL="91436" marR="91436"/>
                </a:tc>
                <a:tc>
                  <a:txBody>
                    <a:bodyPr/>
                    <a:lstStyle/>
                    <a:p>
                      <a:r>
                        <a:rPr lang="cs-CZ" sz="2400" dirty="0" err="1" smtClean="0"/>
                        <a:t>singular</a:t>
                      </a:r>
                      <a:endParaRPr lang="cs-CZ" sz="2400" dirty="0"/>
                    </a:p>
                  </a:txBody>
                  <a:tcPr marL="91436" marR="91436"/>
                </a:tc>
                <a:tc>
                  <a:txBody>
                    <a:bodyPr/>
                    <a:lstStyle/>
                    <a:p>
                      <a:r>
                        <a:rPr lang="cs-CZ" sz="2400" dirty="0" err="1" smtClean="0"/>
                        <a:t>plural</a:t>
                      </a:r>
                      <a:endParaRPr lang="cs-CZ" sz="2400" dirty="0"/>
                    </a:p>
                  </a:txBody>
                  <a:tcPr marL="91436" marR="91436"/>
                </a:tc>
                <a:extLst>
                  <a:ext uri="{0D108BD9-81ED-4DB2-BD59-A6C34878D82A}">
                    <a16:rowId xmlns:a16="http://schemas.microsoft.com/office/drawing/2014/main" val="10000"/>
                  </a:ext>
                </a:extLst>
              </a:tr>
              <a:tr h="370840">
                <a:tc>
                  <a:txBody>
                    <a:bodyPr/>
                    <a:lstStyle/>
                    <a:p>
                      <a:r>
                        <a:rPr lang="cs-CZ" sz="2400" dirty="0" err="1" smtClean="0"/>
                        <a:t>nom</a:t>
                      </a:r>
                      <a:r>
                        <a:rPr lang="cs-CZ" sz="2400" dirty="0" smtClean="0"/>
                        <a:t>.</a:t>
                      </a:r>
                      <a:endParaRPr lang="cs-CZ" sz="2400" dirty="0"/>
                    </a:p>
                  </a:txBody>
                  <a:tcPr marL="91436" marR="91436"/>
                </a:tc>
                <a:tc>
                  <a:txBody>
                    <a:bodyPr/>
                    <a:lstStyle/>
                    <a:p>
                      <a:r>
                        <a:rPr lang="cs-CZ" sz="2400" dirty="0" err="1" smtClean="0"/>
                        <a:t>duct-us</a:t>
                      </a:r>
                      <a:endParaRPr lang="cs-CZ" sz="2400" dirty="0"/>
                    </a:p>
                  </a:txBody>
                  <a:tcPr marL="91436" marR="9143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400" dirty="0" err="1" smtClean="0"/>
                        <a:t>duct-ūs</a:t>
                      </a:r>
                      <a:endParaRPr lang="cs-CZ" sz="2400" dirty="0" smtClean="0"/>
                    </a:p>
                  </a:txBody>
                  <a:tcPr marL="91436" marR="91436"/>
                </a:tc>
                <a:extLst>
                  <a:ext uri="{0D108BD9-81ED-4DB2-BD59-A6C34878D82A}">
                    <a16:rowId xmlns:a16="http://schemas.microsoft.com/office/drawing/2014/main" val="10001"/>
                  </a:ext>
                </a:extLst>
              </a:tr>
              <a:tr h="370840">
                <a:tc>
                  <a:txBody>
                    <a:bodyPr/>
                    <a:lstStyle/>
                    <a:p>
                      <a:r>
                        <a:rPr lang="cs-CZ" sz="2400" dirty="0" smtClean="0"/>
                        <a:t>gen.</a:t>
                      </a:r>
                      <a:endParaRPr lang="cs-CZ" sz="2400" dirty="0"/>
                    </a:p>
                  </a:txBody>
                  <a:tcPr marL="91436" marR="91436"/>
                </a:tc>
                <a:tc>
                  <a:txBody>
                    <a:bodyPr/>
                    <a:lstStyle/>
                    <a:p>
                      <a:r>
                        <a:rPr lang="cs-CZ" sz="2400" dirty="0" err="1" smtClean="0"/>
                        <a:t>duct-ūs</a:t>
                      </a:r>
                      <a:endParaRPr lang="cs-CZ" sz="2400" dirty="0"/>
                    </a:p>
                  </a:txBody>
                  <a:tcPr marL="91436" marR="91436"/>
                </a:tc>
                <a:tc>
                  <a:txBody>
                    <a:bodyPr/>
                    <a:lstStyle/>
                    <a:p>
                      <a:r>
                        <a:rPr lang="cs-CZ" sz="2400" dirty="0" err="1" smtClean="0"/>
                        <a:t>duct-uum</a:t>
                      </a:r>
                      <a:endParaRPr lang="cs-CZ" sz="2400" dirty="0"/>
                    </a:p>
                  </a:txBody>
                  <a:tcPr marL="91436" marR="91436"/>
                </a:tc>
                <a:extLst>
                  <a:ext uri="{0D108BD9-81ED-4DB2-BD59-A6C34878D82A}">
                    <a16:rowId xmlns:a16="http://schemas.microsoft.com/office/drawing/2014/main" val="10002"/>
                  </a:ext>
                </a:extLst>
              </a:tr>
              <a:tr h="370840">
                <a:tc>
                  <a:txBody>
                    <a:bodyPr/>
                    <a:lstStyle/>
                    <a:p>
                      <a:r>
                        <a:rPr lang="cs-CZ" sz="2400" dirty="0" err="1" smtClean="0"/>
                        <a:t>ak</a:t>
                      </a:r>
                      <a:r>
                        <a:rPr lang="cs-CZ" sz="2400" dirty="0" smtClean="0"/>
                        <a:t>.</a:t>
                      </a:r>
                      <a:endParaRPr lang="cs-CZ" sz="2400" dirty="0"/>
                    </a:p>
                  </a:txBody>
                  <a:tcPr marL="91436" marR="91436"/>
                </a:tc>
                <a:tc>
                  <a:txBody>
                    <a:bodyPr/>
                    <a:lstStyle/>
                    <a:p>
                      <a:r>
                        <a:rPr lang="cs-CZ" sz="2400" dirty="0" err="1" smtClean="0"/>
                        <a:t>duct</a:t>
                      </a:r>
                      <a:r>
                        <a:rPr lang="cs-CZ" sz="2400" dirty="0" smtClean="0"/>
                        <a:t>-um</a:t>
                      </a:r>
                      <a:endParaRPr lang="cs-CZ" sz="2400" dirty="0"/>
                    </a:p>
                  </a:txBody>
                  <a:tcPr marL="91436" marR="9143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400" dirty="0" err="1" smtClean="0"/>
                        <a:t>duct-ūs</a:t>
                      </a:r>
                      <a:endParaRPr lang="cs-CZ" sz="2400" dirty="0" smtClean="0"/>
                    </a:p>
                  </a:txBody>
                  <a:tcPr marL="91436" marR="91436"/>
                </a:tc>
                <a:extLst>
                  <a:ext uri="{0D108BD9-81ED-4DB2-BD59-A6C34878D82A}">
                    <a16:rowId xmlns:a16="http://schemas.microsoft.com/office/drawing/2014/main" val="10003"/>
                  </a:ext>
                </a:extLst>
              </a:tr>
              <a:tr h="370840">
                <a:tc>
                  <a:txBody>
                    <a:bodyPr/>
                    <a:lstStyle/>
                    <a:p>
                      <a:r>
                        <a:rPr lang="cs-CZ" sz="2400" dirty="0" err="1" smtClean="0"/>
                        <a:t>abl</a:t>
                      </a:r>
                      <a:r>
                        <a:rPr lang="cs-CZ" sz="2400" dirty="0" smtClean="0"/>
                        <a:t>.</a:t>
                      </a:r>
                      <a:endParaRPr lang="cs-CZ" sz="2400" dirty="0"/>
                    </a:p>
                  </a:txBody>
                  <a:tcPr marL="91436" marR="91436"/>
                </a:tc>
                <a:tc>
                  <a:txBody>
                    <a:bodyPr/>
                    <a:lstStyle/>
                    <a:p>
                      <a:r>
                        <a:rPr lang="cs-CZ" sz="2400" dirty="0" err="1" smtClean="0"/>
                        <a:t>duct</a:t>
                      </a:r>
                      <a:r>
                        <a:rPr lang="cs-CZ" sz="2400" dirty="0" smtClean="0"/>
                        <a:t>-ū</a:t>
                      </a:r>
                      <a:endParaRPr lang="cs-CZ" sz="2400" dirty="0"/>
                    </a:p>
                  </a:txBody>
                  <a:tcPr marL="91436" marR="91436"/>
                </a:tc>
                <a:tc>
                  <a:txBody>
                    <a:bodyPr/>
                    <a:lstStyle/>
                    <a:p>
                      <a:r>
                        <a:rPr lang="cs-CZ" sz="2400" dirty="0" err="1" smtClean="0"/>
                        <a:t>duct-ibus</a:t>
                      </a:r>
                      <a:endParaRPr lang="cs-CZ" sz="2400" dirty="0"/>
                    </a:p>
                  </a:txBody>
                  <a:tcPr marL="91436" marR="91436"/>
                </a:tc>
                <a:extLst>
                  <a:ext uri="{0D108BD9-81ED-4DB2-BD59-A6C34878D82A}">
                    <a16:rowId xmlns:a16="http://schemas.microsoft.com/office/drawing/2014/main" val="10004"/>
                  </a:ext>
                </a:extLst>
              </a:tr>
            </a:tbl>
          </a:graphicData>
        </a:graphic>
      </p:graphicFrame>
      <p:sp>
        <p:nvSpPr>
          <p:cNvPr id="4" name="TextovéPole 3"/>
          <p:cNvSpPr txBox="1"/>
          <p:nvPr/>
        </p:nvSpPr>
        <p:spPr>
          <a:xfrm>
            <a:off x="5364163" y="2565400"/>
            <a:ext cx="3586162" cy="1717393"/>
          </a:xfrm>
          <a:prstGeom prst="rect">
            <a:avLst/>
          </a:prstGeom>
          <a:noFill/>
        </p:spPr>
        <p:txBody>
          <a:bodyPr>
            <a:spAutoFit/>
          </a:bodyPr>
          <a:lstStyle/>
          <a:p>
            <a:pPr eaLnBrk="1" hangingPunct="1">
              <a:lnSpc>
                <a:spcPct val="80000"/>
              </a:lnSpc>
              <a:defRPr/>
            </a:pPr>
            <a:r>
              <a:rPr lang="cs-CZ" altLang="cs-CZ" sz="2200" dirty="0" err="1" smtClean="0">
                <a:latin typeface="+mj-lt"/>
              </a:rPr>
              <a:t>There</a:t>
            </a:r>
            <a:r>
              <a:rPr lang="cs-CZ" altLang="cs-CZ" sz="2200" dirty="0" smtClean="0">
                <a:latin typeface="+mj-lt"/>
              </a:rPr>
              <a:t> are </a:t>
            </a:r>
            <a:r>
              <a:rPr lang="cs-CZ" altLang="cs-CZ" sz="2200" dirty="0" err="1" smtClean="0">
                <a:latin typeface="+mj-lt"/>
              </a:rPr>
              <a:t>only</a:t>
            </a:r>
            <a:r>
              <a:rPr lang="cs-CZ" altLang="cs-CZ" sz="2200" dirty="0" smtClean="0">
                <a:latin typeface="+mj-lt"/>
              </a:rPr>
              <a:t> </a:t>
            </a:r>
            <a:r>
              <a:rPr lang="cs-CZ" altLang="cs-CZ" sz="2200" dirty="0" err="1" smtClean="0">
                <a:latin typeface="+mj-lt"/>
              </a:rPr>
              <a:t>few</a:t>
            </a:r>
            <a:r>
              <a:rPr lang="cs-CZ" altLang="cs-CZ" sz="2200" dirty="0" smtClean="0">
                <a:latin typeface="+mj-lt"/>
              </a:rPr>
              <a:t> </a:t>
            </a:r>
            <a:r>
              <a:rPr lang="cs-CZ" altLang="cs-CZ" sz="2200" dirty="0" err="1" smtClean="0">
                <a:latin typeface="+mj-lt"/>
              </a:rPr>
              <a:t>exceptions</a:t>
            </a:r>
            <a:r>
              <a:rPr lang="cs-CZ" altLang="cs-CZ" sz="2200" dirty="0" smtClean="0">
                <a:latin typeface="+mj-lt"/>
              </a:rPr>
              <a:t> </a:t>
            </a:r>
            <a:r>
              <a:rPr lang="cs-CZ" altLang="cs-CZ" sz="2200" dirty="0" err="1" smtClean="0">
                <a:latin typeface="+mj-lt"/>
              </a:rPr>
              <a:t>of</a:t>
            </a:r>
            <a:r>
              <a:rPr lang="cs-CZ" altLang="cs-CZ" sz="2200" dirty="0" smtClean="0">
                <a:latin typeface="+mj-lt"/>
              </a:rPr>
              <a:t> </a:t>
            </a:r>
            <a:r>
              <a:rPr lang="cs-CZ" altLang="cs-CZ" sz="2200" dirty="0" err="1" smtClean="0">
                <a:latin typeface="+mj-lt"/>
              </a:rPr>
              <a:t>feminine</a:t>
            </a:r>
            <a:r>
              <a:rPr lang="cs-CZ" altLang="cs-CZ" sz="2200" dirty="0" smtClean="0">
                <a:latin typeface="+mj-lt"/>
              </a:rPr>
              <a:t> gender: </a:t>
            </a:r>
            <a:endParaRPr lang="cs-CZ" altLang="cs-CZ" sz="2200" dirty="0">
              <a:latin typeface="+mj-lt"/>
            </a:endParaRPr>
          </a:p>
          <a:p>
            <a:pPr eaLnBrk="1" hangingPunct="1">
              <a:lnSpc>
                <a:spcPct val="80000"/>
              </a:lnSpc>
              <a:defRPr/>
            </a:pPr>
            <a:r>
              <a:rPr lang="cs-CZ" altLang="cs-CZ" sz="2200" i="1" dirty="0" err="1">
                <a:latin typeface="+mj-lt"/>
              </a:rPr>
              <a:t>manus</a:t>
            </a:r>
            <a:r>
              <a:rPr lang="cs-CZ" altLang="cs-CZ" sz="2200" i="1" dirty="0">
                <a:latin typeface="+mj-lt"/>
              </a:rPr>
              <a:t>, </a:t>
            </a:r>
            <a:r>
              <a:rPr lang="cs-CZ" sz="2200" i="1" dirty="0" err="1">
                <a:latin typeface="+mj-lt"/>
              </a:rPr>
              <a:t>ūs</a:t>
            </a:r>
            <a:r>
              <a:rPr lang="cs-CZ" altLang="cs-CZ" sz="2200" i="1" dirty="0">
                <a:latin typeface="+mj-lt"/>
              </a:rPr>
              <a:t>, f. </a:t>
            </a:r>
            <a:r>
              <a:rPr lang="cs-CZ" altLang="cs-CZ" sz="2200" dirty="0" smtClean="0">
                <a:latin typeface="+mj-lt"/>
              </a:rPr>
              <a:t>-hand</a:t>
            </a:r>
            <a:endParaRPr lang="cs-CZ" altLang="cs-CZ" sz="2200" dirty="0">
              <a:latin typeface="+mj-lt"/>
            </a:endParaRPr>
          </a:p>
          <a:p>
            <a:pPr eaLnBrk="1" hangingPunct="1">
              <a:lnSpc>
                <a:spcPct val="80000"/>
              </a:lnSpc>
              <a:defRPr/>
            </a:pPr>
            <a:r>
              <a:rPr lang="cs-CZ" altLang="cs-CZ" sz="2200" i="1" dirty="0" err="1">
                <a:latin typeface="+mj-lt"/>
              </a:rPr>
              <a:t>acus</a:t>
            </a:r>
            <a:r>
              <a:rPr lang="cs-CZ" altLang="cs-CZ" sz="2200" i="1" dirty="0">
                <a:latin typeface="+mj-lt"/>
              </a:rPr>
              <a:t>, </a:t>
            </a:r>
            <a:r>
              <a:rPr lang="cs-CZ" sz="2200" i="1" dirty="0" err="1">
                <a:latin typeface="+mj-lt"/>
              </a:rPr>
              <a:t>ūs</a:t>
            </a:r>
            <a:r>
              <a:rPr lang="cs-CZ" sz="2200" i="1" dirty="0">
                <a:latin typeface="+mj-lt"/>
              </a:rPr>
              <a:t>, f.     </a:t>
            </a:r>
            <a:r>
              <a:rPr lang="cs-CZ" sz="2200" dirty="0" smtClean="0">
                <a:latin typeface="+mj-lt"/>
              </a:rPr>
              <a:t>-</a:t>
            </a:r>
            <a:r>
              <a:rPr lang="cs-CZ" sz="2200" dirty="0" err="1" smtClean="0">
                <a:latin typeface="+mj-lt"/>
              </a:rPr>
              <a:t>needle</a:t>
            </a:r>
            <a:endParaRPr lang="cs-CZ" sz="2200" dirty="0">
              <a:latin typeface="+mj-lt"/>
            </a:endParaRPr>
          </a:p>
          <a:p>
            <a:pPr eaLnBrk="1" hangingPunct="1">
              <a:lnSpc>
                <a:spcPct val="80000"/>
              </a:lnSpc>
              <a:defRPr/>
            </a:pPr>
            <a:r>
              <a:rPr lang="cs-CZ" altLang="cs-CZ" sz="2200" dirty="0" err="1" smtClean="0">
                <a:latin typeface="+mj-lt"/>
              </a:rPr>
              <a:t>names</a:t>
            </a:r>
            <a:r>
              <a:rPr lang="cs-CZ" altLang="cs-CZ" sz="2200" dirty="0" smtClean="0">
                <a:latin typeface="+mj-lt"/>
              </a:rPr>
              <a:t> </a:t>
            </a:r>
            <a:r>
              <a:rPr lang="cs-CZ" altLang="cs-CZ" sz="2200" dirty="0" err="1" smtClean="0">
                <a:latin typeface="+mj-lt"/>
              </a:rPr>
              <a:t>of</a:t>
            </a:r>
            <a:r>
              <a:rPr lang="cs-CZ" altLang="cs-CZ" sz="2200" dirty="0" smtClean="0">
                <a:latin typeface="+mj-lt"/>
              </a:rPr>
              <a:t> </a:t>
            </a:r>
            <a:r>
              <a:rPr lang="cs-CZ" altLang="cs-CZ" sz="2200" dirty="0" err="1" smtClean="0">
                <a:latin typeface="+mj-lt"/>
              </a:rPr>
              <a:t>trees</a:t>
            </a:r>
            <a:endParaRPr lang="cs-CZ" sz="2200" dirty="0">
              <a:latin typeface="+mj-lt"/>
            </a:endParaRPr>
          </a:p>
        </p:txBody>
      </p:sp>
    </p:spTree>
    <p:extLst>
      <p:ext uri="{BB962C8B-B14F-4D97-AF65-F5344CB8AC3E}">
        <p14:creationId xmlns:p14="http://schemas.microsoft.com/office/powerpoint/2010/main" val="1369403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latin typeface="Century Schoolbook" panose="02040604050505020304" pitchFamily="18" charset="0"/>
              </a:rPr>
              <a:t>Decide</a:t>
            </a:r>
            <a:r>
              <a:rPr lang="cs-CZ" dirty="0" smtClean="0">
                <a:latin typeface="Century Schoolbook" panose="02040604050505020304" pitchFamily="18" charset="0"/>
              </a:rPr>
              <a:t> on </a:t>
            </a:r>
            <a:r>
              <a:rPr lang="cs-CZ" dirty="0" err="1" smtClean="0">
                <a:latin typeface="Century Schoolbook" panose="02040604050505020304" pitchFamily="18" charset="0"/>
              </a:rPr>
              <a:t>the</a:t>
            </a:r>
            <a:r>
              <a:rPr lang="cs-CZ" dirty="0" smtClean="0">
                <a:latin typeface="Century Schoolbook" panose="02040604050505020304" pitchFamily="18" charset="0"/>
              </a:rPr>
              <a:t> </a:t>
            </a:r>
            <a:r>
              <a:rPr lang="cs-CZ" dirty="0" err="1" smtClean="0">
                <a:latin typeface="Century Schoolbook" panose="02040604050505020304" pitchFamily="18" charset="0"/>
              </a:rPr>
              <a:t>declension</a:t>
            </a:r>
            <a:r>
              <a:rPr lang="cs-CZ" dirty="0" smtClean="0">
                <a:latin typeface="Century Schoolbook" panose="02040604050505020304" pitchFamily="18" charset="0"/>
              </a:rPr>
              <a:t> </a:t>
            </a:r>
            <a:r>
              <a:rPr lang="cs-CZ" dirty="0" err="1" smtClean="0">
                <a:latin typeface="Century Schoolbook" panose="02040604050505020304" pitchFamily="18" charset="0"/>
              </a:rPr>
              <a:t>of</a:t>
            </a:r>
            <a:r>
              <a:rPr lang="cs-CZ" dirty="0" smtClean="0">
                <a:latin typeface="Century Schoolbook" panose="02040604050505020304" pitchFamily="18" charset="0"/>
              </a:rPr>
              <a:t> </a:t>
            </a:r>
            <a:r>
              <a:rPr lang="cs-CZ" dirty="0" err="1" smtClean="0">
                <a:latin typeface="Century Schoolbook" panose="02040604050505020304" pitchFamily="18" charset="0"/>
              </a:rPr>
              <a:t>the</a:t>
            </a:r>
            <a:r>
              <a:rPr lang="cs-CZ" dirty="0" smtClean="0">
                <a:latin typeface="Century Schoolbook" panose="02040604050505020304" pitchFamily="18" charset="0"/>
              </a:rPr>
              <a:t> </a:t>
            </a:r>
            <a:r>
              <a:rPr lang="cs-CZ" dirty="0" err="1" smtClean="0">
                <a:latin typeface="Century Schoolbook" panose="02040604050505020304" pitchFamily="18" charset="0"/>
              </a:rPr>
              <a:t>nouns</a:t>
            </a:r>
            <a:endParaRPr lang="cs-CZ" dirty="0">
              <a:latin typeface="Century Schoolbook" panose="02040604050505020304" pitchFamily="18" charset="0"/>
            </a:endParaRPr>
          </a:p>
        </p:txBody>
      </p:sp>
      <p:sp>
        <p:nvSpPr>
          <p:cNvPr id="3" name="Zástupný symbol pro obsah 2"/>
          <p:cNvSpPr>
            <a:spLocks noGrp="1"/>
          </p:cNvSpPr>
          <p:nvPr>
            <p:ph sz="quarter" idx="1"/>
          </p:nvPr>
        </p:nvSpPr>
        <p:spPr/>
        <p:txBody>
          <a:bodyPr/>
          <a:lstStyle/>
          <a:p>
            <a:r>
              <a:rPr lang="cs-CZ" dirty="0" err="1" smtClean="0">
                <a:latin typeface="Century Schoolbook" panose="02040604050505020304" pitchFamily="18" charset="0"/>
              </a:rPr>
              <a:t>tractus</a:t>
            </a:r>
            <a:r>
              <a:rPr lang="cs-CZ" dirty="0" smtClean="0">
                <a:latin typeface="Century Schoolbook" panose="02040604050505020304" pitchFamily="18" charset="0"/>
              </a:rPr>
              <a:t>, </a:t>
            </a:r>
            <a:r>
              <a:rPr lang="cs-CZ" dirty="0" err="1" smtClean="0">
                <a:latin typeface="Century Schoolbook" panose="02040604050505020304" pitchFamily="18" charset="0"/>
              </a:rPr>
              <a:t>us</a:t>
            </a:r>
            <a:r>
              <a:rPr lang="cs-CZ" dirty="0" smtClean="0">
                <a:latin typeface="Century Schoolbook" panose="02040604050505020304" pitchFamily="18" charset="0"/>
              </a:rPr>
              <a:t>, m.</a:t>
            </a:r>
          </a:p>
          <a:p>
            <a:r>
              <a:rPr lang="cs-CZ" dirty="0" err="1" smtClean="0">
                <a:latin typeface="Century Schoolbook" panose="02040604050505020304" pitchFamily="18" charset="0"/>
              </a:rPr>
              <a:t>musculus</a:t>
            </a:r>
            <a:r>
              <a:rPr lang="cs-CZ" dirty="0" smtClean="0">
                <a:latin typeface="Century Schoolbook" panose="02040604050505020304" pitchFamily="18" charset="0"/>
              </a:rPr>
              <a:t>, i, m.</a:t>
            </a:r>
          </a:p>
          <a:p>
            <a:r>
              <a:rPr lang="cs-CZ" dirty="0" smtClean="0">
                <a:latin typeface="Century Schoolbook" panose="02040604050505020304" pitchFamily="18" charset="0"/>
              </a:rPr>
              <a:t>corpus, </a:t>
            </a:r>
            <a:r>
              <a:rPr lang="cs-CZ" dirty="0" err="1" smtClean="0">
                <a:latin typeface="Century Schoolbook" panose="02040604050505020304" pitchFamily="18" charset="0"/>
              </a:rPr>
              <a:t>corporis</a:t>
            </a:r>
            <a:r>
              <a:rPr lang="cs-CZ" dirty="0" smtClean="0">
                <a:latin typeface="Century Schoolbook" panose="02040604050505020304" pitchFamily="18" charset="0"/>
              </a:rPr>
              <a:t>, n.</a:t>
            </a:r>
          </a:p>
          <a:p>
            <a:r>
              <a:rPr lang="cs-CZ" dirty="0" err="1" smtClean="0">
                <a:latin typeface="Century Schoolbook" panose="02040604050505020304" pitchFamily="18" charset="0"/>
              </a:rPr>
              <a:t>ulcus</a:t>
            </a:r>
            <a:r>
              <a:rPr lang="cs-CZ" dirty="0" smtClean="0">
                <a:latin typeface="Century Schoolbook" panose="02040604050505020304" pitchFamily="18" charset="0"/>
              </a:rPr>
              <a:t>, </a:t>
            </a:r>
            <a:r>
              <a:rPr lang="cs-CZ" dirty="0" err="1" smtClean="0">
                <a:latin typeface="Century Schoolbook" panose="02040604050505020304" pitchFamily="18" charset="0"/>
              </a:rPr>
              <a:t>eris</a:t>
            </a:r>
            <a:r>
              <a:rPr lang="cs-CZ" dirty="0" smtClean="0">
                <a:latin typeface="Century Schoolbook" panose="02040604050505020304" pitchFamily="18" charset="0"/>
              </a:rPr>
              <a:t>, n.</a:t>
            </a:r>
          </a:p>
          <a:p>
            <a:r>
              <a:rPr lang="cs-CZ" dirty="0" err="1" smtClean="0">
                <a:latin typeface="Century Schoolbook" panose="02040604050505020304" pitchFamily="18" charset="0"/>
              </a:rPr>
              <a:t>manus</a:t>
            </a:r>
            <a:r>
              <a:rPr lang="cs-CZ" dirty="0" smtClean="0">
                <a:latin typeface="Century Schoolbook" panose="02040604050505020304" pitchFamily="18" charset="0"/>
              </a:rPr>
              <a:t>, </a:t>
            </a:r>
            <a:r>
              <a:rPr lang="cs-CZ" dirty="0" err="1" smtClean="0">
                <a:latin typeface="Century Schoolbook" panose="02040604050505020304" pitchFamily="18" charset="0"/>
              </a:rPr>
              <a:t>us</a:t>
            </a:r>
            <a:r>
              <a:rPr lang="cs-CZ" dirty="0" smtClean="0">
                <a:latin typeface="Century Schoolbook" panose="02040604050505020304" pitchFamily="18" charset="0"/>
              </a:rPr>
              <a:t>, f.</a:t>
            </a:r>
          </a:p>
          <a:p>
            <a:r>
              <a:rPr lang="cs-CZ" dirty="0" err="1" smtClean="0">
                <a:latin typeface="Century Schoolbook" panose="02040604050505020304" pitchFamily="18" charset="0"/>
              </a:rPr>
              <a:t>visus</a:t>
            </a:r>
            <a:r>
              <a:rPr lang="cs-CZ" dirty="0" smtClean="0">
                <a:latin typeface="Century Schoolbook" panose="02040604050505020304" pitchFamily="18" charset="0"/>
              </a:rPr>
              <a:t>, </a:t>
            </a:r>
            <a:r>
              <a:rPr lang="cs-CZ" dirty="0" err="1" smtClean="0">
                <a:latin typeface="Century Schoolbook" panose="02040604050505020304" pitchFamily="18" charset="0"/>
              </a:rPr>
              <a:t>us</a:t>
            </a:r>
            <a:r>
              <a:rPr lang="cs-CZ" dirty="0" smtClean="0">
                <a:latin typeface="Century Schoolbook" panose="02040604050505020304" pitchFamily="18" charset="0"/>
              </a:rPr>
              <a:t>, m.</a:t>
            </a:r>
          </a:p>
          <a:p>
            <a:r>
              <a:rPr lang="cs-CZ" dirty="0" err="1" smtClean="0">
                <a:latin typeface="Century Schoolbook" panose="02040604050505020304" pitchFamily="18" charset="0"/>
              </a:rPr>
              <a:t>nervus</a:t>
            </a:r>
            <a:r>
              <a:rPr lang="cs-CZ" dirty="0" smtClean="0">
                <a:latin typeface="Century Schoolbook" panose="02040604050505020304" pitchFamily="18" charset="0"/>
              </a:rPr>
              <a:t>, i, m.</a:t>
            </a:r>
          </a:p>
          <a:p>
            <a:r>
              <a:rPr lang="cs-CZ" dirty="0" err="1" smtClean="0">
                <a:latin typeface="Century Schoolbook" panose="02040604050505020304" pitchFamily="18" charset="0"/>
              </a:rPr>
              <a:t>methodus</a:t>
            </a:r>
            <a:r>
              <a:rPr lang="cs-CZ" dirty="0" smtClean="0">
                <a:latin typeface="Century Schoolbook" panose="02040604050505020304" pitchFamily="18" charset="0"/>
              </a:rPr>
              <a:t>, i, f.</a:t>
            </a:r>
          </a:p>
          <a:p>
            <a:r>
              <a:rPr lang="cs-CZ" dirty="0" err="1" smtClean="0">
                <a:latin typeface="Century Schoolbook" panose="02040604050505020304" pitchFamily="18" charset="0"/>
              </a:rPr>
              <a:t>crus</a:t>
            </a:r>
            <a:r>
              <a:rPr lang="cs-CZ" dirty="0" smtClean="0">
                <a:latin typeface="Century Schoolbook" panose="02040604050505020304" pitchFamily="18" charset="0"/>
              </a:rPr>
              <a:t>, </a:t>
            </a:r>
            <a:r>
              <a:rPr lang="cs-CZ" dirty="0" err="1" smtClean="0">
                <a:latin typeface="Century Schoolbook" panose="02040604050505020304" pitchFamily="18" charset="0"/>
              </a:rPr>
              <a:t>cruris</a:t>
            </a:r>
            <a:r>
              <a:rPr lang="cs-CZ" dirty="0" smtClean="0">
                <a:latin typeface="Century Schoolbook" panose="02040604050505020304" pitchFamily="18" charset="0"/>
              </a:rPr>
              <a:t>, n.</a:t>
            </a:r>
            <a:endParaRPr lang="cs-CZ" dirty="0">
              <a:latin typeface="Century Schoolbook" panose="02040604050505020304" pitchFamily="18" charset="0"/>
            </a:endParaRPr>
          </a:p>
        </p:txBody>
      </p:sp>
    </p:spTree>
    <p:extLst>
      <p:ext uri="{BB962C8B-B14F-4D97-AF65-F5344CB8AC3E}">
        <p14:creationId xmlns:p14="http://schemas.microsoft.com/office/powerpoint/2010/main" val="3284240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sz="quarter" idx="1"/>
          </p:nvPr>
        </p:nvSpPr>
        <p:spPr>
          <a:xfrm>
            <a:off x="179388" y="1341438"/>
            <a:ext cx="8626475" cy="5400675"/>
          </a:xfrm>
        </p:spPr>
        <p:txBody>
          <a:bodyPr/>
          <a:lstStyle/>
          <a:p>
            <a:pPr eaLnBrk="1" hangingPunct="1">
              <a:lnSpc>
                <a:spcPct val="120000"/>
              </a:lnSpc>
            </a:pPr>
            <a:r>
              <a:rPr lang="cs-CZ" altLang="cs-CZ" sz="2800" dirty="0" smtClean="0">
                <a:latin typeface="Century Schoolbook" panose="02040604050505020304" pitchFamily="18" charset="0"/>
              </a:rPr>
              <a:t>genitive </a:t>
            </a:r>
            <a:r>
              <a:rPr lang="cs-CZ" altLang="cs-CZ" sz="2800" dirty="0" err="1" smtClean="0">
                <a:latin typeface="Century Schoolbook" panose="02040604050505020304" pitchFamily="18" charset="0"/>
              </a:rPr>
              <a:t>singular</a:t>
            </a:r>
            <a:r>
              <a:rPr lang="cs-CZ" altLang="cs-CZ" sz="2800" dirty="0" smtClean="0">
                <a:latin typeface="Century Schoolbook" panose="02040604050505020304" pitchFamily="18" charset="0"/>
              </a:rPr>
              <a:t> </a:t>
            </a:r>
            <a:r>
              <a:rPr lang="cs-CZ" altLang="cs-CZ" sz="2800" dirty="0" err="1" smtClean="0">
                <a:latin typeface="Century Schoolbook" panose="02040604050505020304" pitchFamily="18" charset="0"/>
              </a:rPr>
              <a:t>ending</a:t>
            </a:r>
            <a:r>
              <a:rPr lang="cs-CZ" altLang="cs-CZ" sz="2800" dirty="0" smtClean="0">
                <a:latin typeface="Century Schoolbook" panose="02040604050505020304" pitchFamily="18" charset="0"/>
              </a:rPr>
              <a:t> </a:t>
            </a:r>
            <a:r>
              <a:rPr lang="cs-CZ" altLang="cs-CZ" sz="2800" b="1" i="1" dirty="0" smtClean="0">
                <a:latin typeface="Century Schoolbook" panose="02040604050505020304" pitchFamily="18" charset="0"/>
              </a:rPr>
              <a:t>-</a:t>
            </a:r>
            <a:r>
              <a:rPr lang="cs-CZ" altLang="cs-CZ" sz="2800" b="1" i="1" dirty="0" err="1" smtClean="0">
                <a:latin typeface="Century Schoolbook" panose="02040604050505020304" pitchFamily="18" charset="0"/>
              </a:rPr>
              <a:t>ūs</a:t>
            </a:r>
            <a:r>
              <a:rPr lang="cs-CZ" altLang="cs-CZ" sz="2800" dirty="0" smtClean="0">
                <a:latin typeface="Century Schoolbook" panose="02040604050505020304" pitchFamily="18" charset="0"/>
              </a:rPr>
              <a:t> </a:t>
            </a:r>
          </a:p>
          <a:p>
            <a:pPr eaLnBrk="1" hangingPunct="1">
              <a:lnSpc>
                <a:spcPct val="120000"/>
              </a:lnSpc>
            </a:pPr>
            <a:r>
              <a:rPr lang="cs-CZ" altLang="cs-CZ" sz="2800" dirty="0" err="1" smtClean="0">
                <a:latin typeface="Century Schoolbook" panose="02040604050505020304" pitchFamily="18" charset="0"/>
              </a:rPr>
              <a:t>paradigm</a:t>
            </a:r>
            <a:r>
              <a:rPr lang="cs-CZ" altLang="cs-CZ" sz="2800" dirty="0" smtClean="0">
                <a:latin typeface="Century Schoolbook" panose="02040604050505020304" pitchFamily="18" charset="0"/>
              </a:rPr>
              <a:t> </a:t>
            </a:r>
            <a:r>
              <a:rPr lang="cs-CZ" altLang="cs-CZ" sz="2800" dirty="0" err="1" smtClean="0">
                <a:latin typeface="Century Schoolbook" panose="02040604050505020304" pitchFamily="18" charset="0"/>
              </a:rPr>
              <a:t>word</a:t>
            </a:r>
            <a:r>
              <a:rPr lang="cs-CZ" altLang="cs-CZ" sz="2800" dirty="0" smtClean="0">
                <a:latin typeface="Century Schoolbook" panose="02040604050505020304" pitchFamily="18" charset="0"/>
              </a:rPr>
              <a:t>: </a:t>
            </a:r>
            <a:r>
              <a:rPr lang="cs-CZ" altLang="cs-CZ" sz="2800" i="1" dirty="0" err="1" smtClean="0">
                <a:latin typeface="Century Schoolbook" panose="02040604050505020304" pitchFamily="18" charset="0"/>
              </a:rPr>
              <a:t>genū</a:t>
            </a:r>
            <a:r>
              <a:rPr lang="cs-CZ" altLang="cs-CZ" sz="2800" i="1" dirty="0" smtClean="0">
                <a:latin typeface="Century Schoolbook" panose="02040604050505020304" pitchFamily="18" charset="0"/>
              </a:rPr>
              <a:t> </a:t>
            </a:r>
            <a:r>
              <a:rPr lang="cs-CZ" altLang="cs-CZ" sz="2800" dirty="0" smtClean="0">
                <a:latin typeface="Century Schoolbook" panose="02040604050505020304" pitchFamily="18" charset="0"/>
              </a:rPr>
              <a:t>= </a:t>
            </a:r>
            <a:r>
              <a:rPr lang="cs-CZ" altLang="cs-CZ" sz="2800" dirty="0" err="1" smtClean="0">
                <a:latin typeface="Century Schoolbook" panose="02040604050505020304" pitchFamily="18" charset="0"/>
              </a:rPr>
              <a:t>knee</a:t>
            </a:r>
            <a:endParaRPr lang="cs-CZ" altLang="cs-CZ" sz="2800" dirty="0" smtClean="0">
              <a:latin typeface="Century Schoolbook" panose="02040604050505020304" pitchFamily="18" charset="0"/>
            </a:endParaRPr>
          </a:p>
          <a:p>
            <a:pPr eaLnBrk="1" hangingPunct="1">
              <a:lnSpc>
                <a:spcPct val="80000"/>
              </a:lnSpc>
              <a:buFontTx/>
              <a:buNone/>
            </a:pPr>
            <a:r>
              <a:rPr lang="cs-CZ" altLang="cs-CZ" sz="2800" dirty="0" smtClean="0">
                <a:latin typeface="Century Schoolbook" panose="02040604050505020304" pitchFamily="18" charset="0"/>
              </a:rPr>
              <a:t>		</a:t>
            </a:r>
          </a:p>
          <a:p>
            <a:pPr eaLnBrk="1" hangingPunct="1">
              <a:lnSpc>
                <a:spcPct val="80000"/>
              </a:lnSpc>
              <a:buFontTx/>
              <a:buNone/>
            </a:pPr>
            <a:endParaRPr lang="cs-CZ" altLang="cs-CZ" sz="2800" dirty="0" smtClean="0">
              <a:latin typeface="Century Schoolbook" panose="02040604050505020304" pitchFamily="18" charset="0"/>
            </a:endParaRPr>
          </a:p>
          <a:p>
            <a:pPr eaLnBrk="1" hangingPunct="1">
              <a:lnSpc>
                <a:spcPct val="80000"/>
              </a:lnSpc>
              <a:buFontTx/>
              <a:buNone/>
            </a:pPr>
            <a:endParaRPr lang="cs-CZ" altLang="cs-CZ" sz="2800" dirty="0" smtClean="0">
              <a:latin typeface="Century Schoolbook" panose="02040604050505020304" pitchFamily="18" charset="0"/>
            </a:endParaRPr>
          </a:p>
          <a:p>
            <a:pPr eaLnBrk="1" hangingPunct="1">
              <a:lnSpc>
                <a:spcPct val="80000"/>
              </a:lnSpc>
              <a:buFontTx/>
              <a:buNone/>
            </a:pPr>
            <a:endParaRPr lang="cs-CZ" altLang="cs-CZ" sz="2800" dirty="0" smtClean="0">
              <a:latin typeface="Century Schoolbook" panose="02040604050505020304" pitchFamily="18" charset="0"/>
            </a:endParaRPr>
          </a:p>
          <a:p>
            <a:pPr eaLnBrk="1" hangingPunct="1">
              <a:lnSpc>
                <a:spcPct val="80000"/>
              </a:lnSpc>
              <a:buFontTx/>
              <a:buNone/>
            </a:pPr>
            <a:r>
              <a:rPr lang="cs-CZ" altLang="cs-CZ" sz="2800" dirty="0" smtClean="0">
                <a:latin typeface="Century Schoolbook" panose="02040604050505020304" pitchFamily="18" charset="0"/>
              </a:rPr>
              <a:t>		</a:t>
            </a:r>
          </a:p>
          <a:p>
            <a:pPr eaLnBrk="1" hangingPunct="1">
              <a:lnSpc>
                <a:spcPct val="80000"/>
              </a:lnSpc>
              <a:buFontTx/>
              <a:buNone/>
            </a:pPr>
            <a:endParaRPr lang="cs-CZ" altLang="cs-CZ" sz="2800" dirty="0">
              <a:latin typeface="Century Schoolbook" panose="02040604050505020304" pitchFamily="18" charset="0"/>
            </a:endParaRPr>
          </a:p>
          <a:p>
            <a:pPr>
              <a:lnSpc>
                <a:spcPct val="80000"/>
              </a:lnSpc>
            </a:pPr>
            <a:r>
              <a:rPr lang="cs-CZ" altLang="cs-CZ" sz="2800" dirty="0" smtClean="0">
                <a:latin typeface="Century Schoolbook" panose="02040604050505020304" pitchFamily="18" charset="0"/>
              </a:rPr>
              <a:t>In </a:t>
            </a:r>
            <a:r>
              <a:rPr lang="cs-CZ" altLang="cs-CZ" sz="2800" dirty="0" err="1" smtClean="0">
                <a:latin typeface="Century Schoolbook" panose="02040604050505020304" pitchFamily="18" charset="0"/>
              </a:rPr>
              <a:t>the</a:t>
            </a:r>
            <a:r>
              <a:rPr lang="cs-CZ" altLang="cs-CZ" sz="2800" dirty="0" smtClean="0">
                <a:latin typeface="Century Schoolbook" panose="02040604050505020304" pitchFamily="18" charset="0"/>
              </a:rPr>
              <a:t> 4th </a:t>
            </a:r>
            <a:r>
              <a:rPr lang="cs-CZ" altLang="cs-CZ" sz="2800" dirty="0" err="1" smtClean="0">
                <a:latin typeface="Century Schoolbook" panose="02040604050505020304" pitchFamily="18" charset="0"/>
              </a:rPr>
              <a:t>declension</a:t>
            </a:r>
            <a:r>
              <a:rPr lang="cs-CZ" altLang="cs-CZ" sz="2800" dirty="0" smtClean="0">
                <a:latin typeface="Century Schoolbook" panose="02040604050505020304" pitchFamily="18" charset="0"/>
              </a:rPr>
              <a:t> </a:t>
            </a:r>
            <a:r>
              <a:rPr lang="cs-CZ" altLang="cs-CZ" sz="2800" dirty="0" err="1" smtClean="0">
                <a:latin typeface="Century Schoolbook" panose="02040604050505020304" pitchFamily="18" charset="0"/>
              </a:rPr>
              <a:t>there</a:t>
            </a:r>
            <a:r>
              <a:rPr lang="cs-CZ" altLang="cs-CZ" sz="2800" dirty="0" smtClean="0">
                <a:latin typeface="Century Schoolbook" panose="02040604050505020304" pitchFamily="18" charset="0"/>
              </a:rPr>
              <a:t> are </a:t>
            </a:r>
            <a:r>
              <a:rPr lang="cs-CZ" altLang="cs-CZ" sz="2800" dirty="0" err="1" smtClean="0">
                <a:latin typeface="Century Schoolbook" panose="02040604050505020304" pitchFamily="18" charset="0"/>
              </a:rPr>
              <a:t>only</a:t>
            </a:r>
            <a:r>
              <a:rPr lang="cs-CZ" altLang="cs-CZ" sz="2800" dirty="0" smtClean="0">
                <a:latin typeface="Century Schoolbook" panose="02040604050505020304" pitchFamily="18" charset="0"/>
              </a:rPr>
              <a:t> </a:t>
            </a:r>
            <a:r>
              <a:rPr lang="cs-CZ" altLang="cs-CZ" sz="2800" dirty="0" err="1" smtClean="0">
                <a:latin typeface="Century Schoolbook" panose="02040604050505020304" pitchFamily="18" charset="0"/>
              </a:rPr>
              <a:t>two</a:t>
            </a:r>
            <a:r>
              <a:rPr lang="cs-CZ" altLang="cs-CZ" sz="2800" dirty="0" smtClean="0">
                <a:latin typeface="Century Schoolbook" panose="02040604050505020304" pitchFamily="18" charset="0"/>
              </a:rPr>
              <a:t> </a:t>
            </a:r>
            <a:r>
              <a:rPr lang="cs-CZ" altLang="cs-CZ" sz="2800" dirty="0" err="1" smtClean="0">
                <a:latin typeface="Century Schoolbook" panose="02040604050505020304" pitchFamily="18" charset="0"/>
              </a:rPr>
              <a:t>neuters</a:t>
            </a:r>
            <a:r>
              <a:rPr lang="cs-CZ" altLang="cs-CZ" sz="2800" dirty="0" smtClean="0">
                <a:latin typeface="Century Schoolbook" panose="02040604050505020304" pitchFamily="18" charset="0"/>
              </a:rPr>
              <a:t>:</a:t>
            </a:r>
          </a:p>
          <a:p>
            <a:pPr lvl="1">
              <a:lnSpc>
                <a:spcPct val="80000"/>
              </a:lnSpc>
            </a:pPr>
            <a:r>
              <a:rPr lang="cs-CZ" altLang="cs-CZ" sz="2300" dirty="0" smtClean="0">
                <a:latin typeface="Century Schoolbook" panose="02040604050505020304" pitchFamily="18" charset="0"/>
              </a:rPr>
              <a:t>genu, </a:t>
            </a:r>
            <a:r>
              <a:rPr lang="cs-CZ" altLang="cs-CZ" sz="2300" dirty="0" err="1" smtClean="0">
                <a:latin typeface="Century Schoolbook" panose="02040604050505020304" pitchFamily="18" charset="0"/>
              </a:rPr>
              <a:t>us</a:t>
            </a:r>
            <a:r>
              <a:rPr lang="cs-CZ" altLang="cs-CZ" sz="2300" dirty="0" smtClean="0">
                <a:latin typeface="Century Schoolbook" panose="02040604050505020304" pitchFamily="18" charset="0"/>
              </a:rPr>
              <a:t>, n = </a:t>
            </a:r>
            <a:r>
              <a:rPr lang="cs-CZ" altLang="cs-CZ" sz="2300" dirty="0" err="1" smtClean="0">
                <a:latin typeface="Century Schoolbook" panose="02040604050505020304" pitchFamily="18" charset="0"/>
              </a:rPr>
              <a:t>knee</a:t>
            </a:r>
            <a:endParaRPr lang="cs-CZ" altLang="cs-CZ" sz="2300" dirty="0" smtClean="0">
              <a:latin typeface="Century Schoolbook" panose="02040604050505020304" pitchFamily="18" charset="0"/>
            </a:endParaRPr>
          </a:p>
          <a:p>
            <a:pPr lvl="1">
              <a:lnSpc>
                <a:spcPct val="80000"/>
              </a:lnSpc>
            </a:pPr>
            <a:r>
              <a:rPr lang="cs-CZ" altLang="cs-CZ" sz="2300" dirty="0" err="1" smtClean="0">
                <a:latin typeface="Century Schoolbook" panose="02040604050505020304" pitchFamily="18" charset="0"/>
              </a:rPr>
              <a:t>cornu</a:t>
            </a:r>
            <a:r>
              <a:rPr lang="cs-CZ" altLang="cs-CZ" sz="2300" dirty="0" smtClean="0">
                <a:latin typeface="Century Schoolbook" panose="02040604050505020304" pitchFamily="18" charset="0"/>
              </a:rPr>
              <a:t>, </a:t>
            </a:r>
            <a:r>
              <a:rPr lang="cs-CZ" altLang="cs-CZ" sz="2300" dirty="0" err="1" smtClean="0">
                <a:latin typeface="Century Schoolbook" panose="02040604050505020304" pitchFamily="18" charset="0"/>
              </a:rPr>
              <a:t>us</a:t>
            </a:r>
            <a:r>
              <a:rPr lang="cs-CZ" altLang="cs-CZ" sz="2300" dirty="0" smtClean="0">
                <a:latin typeface="Century Schoolbook" panose="02040604050505020304" pitchFamily="18" charset="0"/>
              </a:rPr>
              <a:t>, n. = </a:t>
            </a:r>
            <a:r>
              <a:rPr lang="cs-CZ" altLang="cs-CZ" sz="2300" dirty="0" err="1" smtClean="0">
                <a:latin typeface="Century Schoolbook" panose="02040604050505020304" pitchFamily="18" charset="0"/>
              </a:rPr>
              <a:t>horn</a:t>
            </a:r>
            <a:endParaRPr lang="cs-CZ" altLang="cs-CZ" sz="2300" dirty="0" smtClean="0">
              <a:latin typeface="Century Schoolbook" panose="02040604050505020304" pitchFamily="18" charset="0"/>
            </a:endParaRPr>
          </a:p>
          <a:p>
            <a:pPr eaLnBrk="1" hangingPunct="1">
              <a:lnSpc>
                <a:spcPct val="80000"/>
              </a:lnSpc>
              <a:buFontTx/>
              <a:buNone/>
            </a:pPr>
            <a:endParaRPr lang="cs-CZ" altLang="cs-CZ" sz="2800" dirty="0" smtClean="0">
              <a:latin typeface="Century Schoolbook" panose="02040604050505020304" pitchFamily="18" charset="0"/>
            </a:endParaRPr>
          </a:p>
          <a:p>
            <a:pPr eaLnBrk="1" hangingPunct="1">
              <a:lnSpc>
                <a:spcPct val="80000"/>
              </a:lnSpc>
              <a:buFontTx/>
              <a:buNone/>
            </a:pPr>
            <a:endParaRPr lang="cs-CZ" altLang="cs-CZ" sz="2800" dirty="0" smtClean="0">
              <a:latin typeface="Century Schoolbook" panose="02040604050505020304" pitchFamily="18" charset="0"/>
            </a:endParaRPr>
          </a:p>
        </p:txBody>
      </p:sp>
      <p:graphicFrame>
        <p:nvGraphicFramePr>
          <p:cNvPr id="3" name="Tabulka 2"/>
          <p:cNvGraphicFramePr>
            <a:graphicFrameLocks noGrp="1"/>
          </p:cNvGraphicFramePr>
          <p:nvPr>
            <p:extLst>
              <p:ext uri="{D42A27DB-BD31-4B8C-83A1-F6EECF244321}">
                <p14:modId xmlns:p14="http://schemas.microsoft.com/office/powerpoint/2010/main" val="1904757744"/>
              </p:ext>
            </p:extLst>
          </p:nvPr>
        </p:nvGraphicFramePr>
        <p:xfrm>
          <a:off x="1331913" y="2636838"/>
          <a:ext cx="4824412" cy="2286000"/>
        </p:xfrm>
        <a:graphic>
          <a:graphicData uri="http://schemas.openxmlformats.org/drawingml/2006/table">
            <a:tbl>
              <a:tblPr firstRow="1" bandRow="1">
                <a:tableStyleId>{5C22544A-7EE6-4342-B048-85BDC9FD1C3A}</a:tableStyleId>
              </a:tblPr>
              <a:tblGrid>
                <a:gridCol w="936080">
                  <a:extLst>
                    <a:ext uri="{9D8B030D-6E8A-4147-A177-3AD203B41FA5}">
                      <a16:colId xmlns:a16="http://schemas.microsoft.com/office/drawing/2014/main" val="20000"/>
                    </a:ext>
                  </a:extLst>
                </a:gridCol>
                <a:gridCol w="1728148">
                  <a:extLst>
                    <a:ext uri="{9D8B030D-6E8A-4147-A177-3AD203B41FA5}">
                      <a16:colId xmlns:a16="http://schemas.microsoft.com/office/drawing/2014/main" val="20001"/>
                    </a:ext>
                  </a:extLst>
                </a:gridCol>
                <a:gridCol w="2160184">
                  <a:extLst>
                    <a:ext uri="{9D8B030D-6E8A-4147-A177-3AD203B41FA5}">
                      <a16:colId xmlns:a16="http://schemas.microsoft.com/office/drawing/2014/main" val="20002"/>
                    </a:ext>
                  </a:extLst>
                </a:gridCol>
              </a:tblGrid>
              <a:tr h="370840">
                <a:tc>
                  <a:txBody>
                    <a:bodyPr/>
                    <a:lstStyle/>
                    <a:p>
                      <a:endParaRPr lang="cs-CZ" sz="2400" dirty="0"/>
                    </a:p>
                  </a:txBody>
                  <a:tcPr marL="91438" marR="91438"/>
                </a:tc>
                <a:tc>
                  <a:txBody>
                    <a:bodyPr/>
                    <a:lstStyle/>
                    <a:p>
                      <a:r>
                        <a:rPr lang="cs-CZ" sz="2400" dirty="0" err="1" smtClean="0"/>
                        <a:t>singular</a:t>
                      </a:r>
                      <a:endParaRPr lang="cs-CZ" sz="2400" dirty="0"/>
                    </a:p>
                  </a:txBody>
                  <a:tcPr marL="91438" marR="91438"/>
                </a:tc>
                <a:tc>
                  <a:txBody>
                    <a:bodyPr/>
                    <a:lstStyle/>
                    <a:p>
                      <a:r>
                        <a:rPr lang="cs-CZ" sz="2400" dirty="0" err="1" smtClean="0"/>
                        <a:t>plural</a:t>
                      </a:r>
                      <a:endParaRPr lang="cs-CZ" sz="2400" dirty="0"/>
                    </a:p>
                  </a:txBody>
                  <a:tcPr marL="91438" marR="91438"/>
                </a:tc>
                <a:extLst>
                  <a:ext uri="{0D108BD9-81ED-4DB2-BD59-A6C34878D82A}">
                    <a16:rowId xmlns:a16="http://schemas.microsoft.com/office/drawing/2014/main" val="10000"/>
                  </a:ext>
                </a:extLst>
              </a:tr>
              <a:tr h="370840">
                <a:tc>
                  <a:txBody>
                    <a:bodyPr/>
                    <a:lstStyle/>
                    <a:p>
                      <a:r>
                        <a:rPr lang="cs-CZ" sz="2400" dirty="0" err="1" smtClean="0"/>
                        <a:t>nom</a:t>
                      </a:r>
                      <a:r>
                        <a:rPr lang="cs-CZ" sz="2400" dirty="0" smtClean="0"/>
                        <a:t>.</a:t>
                      </a:r>
                      <a:endParaRPr lang="cs-CZ" sz="2400" dirty="0"/>
                    </a:p>
                  </a:txBody>
                  <a:tcPr marL="91438" marR="91438"/>
                </a:tc>
                <a:tc>
                  <a:txBody>
                    <a:bodyPr/>
                    <a:lstStyle/>
                    <a:p>
                      <a:r>
                        <a:rPr lang="cs-CZ" altLang="cs-CZ" sz="2400" i="0" dirty="0" smtClean="0"/>
                        <a:t>gen-ū</a:t>
                      </a:r>
                      <a:endParaRPr lang="cs-CZ" sz="2400" i="0" dirty="0"/>
                    </a:p>
                  </a:txBody>
                  <a:tcPr marL="91438" marR="91438"/>
                </a:tc>
                <a:tc>
                  <a:txBody>
                    <a:bodyPr/>
                    <a:lstStyle/>
                    <a:p>
                      <a:r>
                        <a:rPr lang="cs-CZ" altLang="cs-CZ" sz="2400" i="0" dirty="0" smtClean="0"/>
                        <a:t>gen-</a:t>
                      </a:r>
                      <a:r>
                        <a:rPr lang="cs-CZ" altLang="cs-CZ" sz="2400" i="0" dirty="0" err="1" smtClean="0"/>
                        <a:t>ua</a:t>
                      </a:r>
                      <a:endParaRPr lang="cs-CZ" sz="2400" i="0" dirty="0"/>
                    </a:p>
                  </a:txBody>
                  <a:tcPr marL="91438" marR="91438"/>
                </a:tc>
                <a:extLst>
                  <a:ext uri="{0D108BD9-81ED-4DB2-BD59-A6C34878D82A}">
                    <a16:rowId xmlns:a16="http://schemas.microsoft.com/office/drawing/2014/main" val="10001"/>
                  </a:ext>
                </a:extLst>
              </a:tr>
              <a:tr h="370840">
                <a:tc>
                  <a:txBody>
                    <a:bodyPr/>
                    <a:lstStyle/>
                    <a:p>
                      <a:r>
                        <a:rPr lang="cs-CZ" sz="2400" dirty="0" smtClean="0"/>
                        <a:t>gen.</a:t>
                      </a:r>
                      <a:endParaRPr lang="cs-CZ" sz="2400" dirty="0"/>
                    </a:p>
                  </a:txBody>
                  <a:tcPr marL="91438" marR="9143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altLang="cs-CZ" sz="2400" i="0" dirty="0" smtClean="0"/>
                        <a:t>gen-</a:t>
                      </a:r>
                      <a:r>
                        <a:rPr lang="cs-CZ" altLang="cs-CZ" sz="2400" i="0" dirty="0" err="1" smtClean="0"/>
                        <a:t>ū</a:t>
                      </a:r>
                      <a:r>
                        <a:rPr lang="cs-CZ" sz="2400" dirty="0" err="1" smtClean="0"/>
                        <a:t>s</a:t>
                      </a:r>
                      <a:endParaRPr lang="cs-CZ" sz="2400" dirty="0"/>
                    </a:p>
                  </a:txBody>
                  <a:tcPr marL="91438" marR="91438"/>
                </a:tc>
                <a:tc>
                  <a:txBody>
                    <a:bodyPr/>
                    <a:lstStyle/>
                    <a:p>
                      <a:r>
                        <a:rPr lang="cs-CZ" sz="2400" dirty="0" smtClean="0"/>
                        <a:t>gen-</a:t>
                      </a:r>
                      <a:r>
                        <a:rPr lang="cs-CZ" sz="2400" dirty="0" err="1" smtClean="0"/>
                        <a:t>uum</a:t>
                      </a:r>
                      <a:endParaRPr lang="cs-CZ" sz="2400" dirty="0"/>
                    </a:p>
                  </a:txBody>
                  <a:tcPr marL="91438" marR="91438"/>
                </a:tc>
                <a:extLst>
                  <a:ext uri="{0D108BD9-81ED-4DB2-BD59-A6C34878D82A}">
                    <a16:rowId xmlns:a16="http://schemas.microsoft.com/office/drawing/2014/main" val="10002"/>
                  </a:ext>
                </a:extLst>
              </a:tr>
              <a:tr h="370840">
                <a:tc>
                  <a:txBody>
                    <a:bodyPr/>
                    <a:lstStyle/>
                    <a:p>
                      <a:r>
                        <a:rPr lang="cs-CZ" sz="2400" dirty="0" err="1" smtClean="0"/>
                        <a:t>ak</a:t>
                      </a:r>
                      <a:r>
                        <a:rPr lang="cs-CZ" sz="2400" dirty="0" smtClean="0"/>
                        <a:t>.</a:t>
                      </a:r>
                      <a:endParaRPr lang="cs-CZ" sz="2400" dirty="0"/>
                    </a:p>
                  </a:txBody>
                  <a:tcPr marL="91438" marR="91438"/>
                </a:tc>
                <a:tc>
                  <a:txBody>
                    <a:bodyPr/>
                    <a:lstStyle/>
                    <a:p>
                      <a:r>
                        <a:rPr lang="cs-CZ" altLang="cs-CZ" sz="2400" i="0" dirty="0" smtClean="0"/>
                        <a:t>gen-ū</a:t>
                      </a:r>
                      <a:endParaRPr lang="cs-CZ" sz="2400" i="0" dirty="0"/>
                    </a:p>
                  </a:txBody>
                  <a:tcPr marL="91438" marR="91438"/>
                </a:tc>
                <a:tc>
                  <a:txBody>
                    <a:bodyPr/>
                    <a:lstStyle/>
                    <a:p>
                      <a:r>
                        <a:rPr lang="cs-CZ" altLang="cs-CZ" sz="2400" i="0" dirty="0" smtClean="0"/>
                        <a:t>gen-</a:t>
                      </a:r>
                      <a:r>
                        <a:rPr lang="cs-CZ" altLang="cs-CZ" sz="2400" i="0" dirty="0" err="1" smtClean="0"/>
                        <a:t>ua</a:t>
                      </a:r>
                      <a:endParaRPr lang="cs-CZ" sz="2400" i="0" dirty="0"/>
                    </a:p>
                  </a:txBody>
                  <a:tcPr marL="91438" marR="91438"/>
                </a:tc>
                <a:extLst>
                  <a:ext uri="{0D108BD9-81ED-4DB2-BD59-A6C34878D82A}">
                    <a16:rowId xmlns:a16="http://schemas.microsoft.com/office/drawing/2014/main" val="10003"/>
                  </a:ext>
                </a:extLst>
              </a:tr>
              <a:tr h="370840">
                <a:tc>
                  <a:txBody>
                    <a:bodyPr/>
                    <a:lstStyle/>
                    <a:p>
                      <a:r>
                        <a:rPr lang="cs-CZ" sz="2400" dirty="0" err="1" smtClean="0"/>
                        <a:t>abl</a:t>
                      </a:r>
                      <a:r>
                        <a:rPr lang="cs-CZ" sz="2400" dirty="0" smtClean="0"/>
                        <a:t>.</a:t>
                      </a:r>
                      <a:endParaRPr lang="cs-CZ" sz="2400" dirty="0"/>
                    </a:p>
                  </a:txBody>
                  <a:tcPr marL="91438" marR="91438"/>
                </a:tc>
                <a:tc>
                  <a:txBody>
                    <a:bodyPr/>
                    <a:lstStyle/>
                    <a:p>
                      <a:r>
                        <a:rPr lang="cs-CZ" altLang="cs-CZ" sz="2400" i="0" dirty="0" smtClean="0"/>
                        <a:t>gen-ū</a:t>
                      </a:r>
                      <a:endParaRPr lang="cs-CZ" sz="2400" i="0" dirty="0"/>
                    </a:p>
                  </a:txBody>
                  <a:tcPr marL="91438" marR="91438"/>
                </a:tc>
                <a:tc>
                  <a:txBody>
                    <a:bodyPr/>
                    <a:lstStyle/>
                    <a:p>
                      <a:r>
                        <a:rPr lang="cs-CZ" sz="2400" dirty="0" smtClean="0"/>
                        <a:t>gen-</a:t>
                      </a:r>
                      <a:r>
                        <a:rPr lang="cs-CZ" sz="2400" dirty="0" err="1" smtClean="0"/>
                        <a:t>ibus</a:t>
                      </a:r>
                      <a:endParaRPr lang="cs-CZ" sz="2400" dirty="0"/>
                    </a:p>
                  </a:txBody>
                  <a:tcPr marL="91438" marR="91438"/>
                </a:tc>
                <a:extLst>
                  <a:ext uri="{0D108BD9-81ED-4DB2-BD59-A6C34878D82A}">
                    <a16:rowId xmlns:a16="http://schemas.microsoft.com/office/drawing/2014/main" val="10004"/>
                  </a:ext>
                </a:extLst>
              </a:tr>
            </a:tbl>
          </a:graphicData>
        </a:graphic>
      </p:graphicFrame>
      <p:sp>
        <p:nvSpPr>
          <p:cNvPr id="2" name="Nadpis 1"/>
          <p:cNvSpPr>
            <a:spLocks noGrp="1"/>
          </p:cNvSpPr>
          <p:nvPr>
            <p:ph type="title"/>
          </p:nvPr>
        </p:nvSpPr>
        <p:spPr/>
        <p:txBody>
          <a:bodyPr>
            <a:normAutofit/>
          </a:bodyPr>
          <a:lstStyle/>
          <a:p>
            <a:r>
              <a:rPr lang="cs-CZ" altLang="cs-CZ" sz="3500" dirty="0">
                <a:solidFill>
                  <a:schemeClr val="accent3"/>
                </a:solidFill>
                <a:latin typeface="Century Schoolbook" panose="02040604050505020304" pitchFamily="18" charset="0"/>
              </a:rPr>
              <a:t>4</a:t>
            </a:r>
            <a:r>
              <a:rPr lang="cs-CZ" altLang="cs-CZ" sz="3500" baseline="30000" dirty="0">
                <a:solidFill>
                  <a:schemeClr val="accent3"/>
                </a:solidFill>
                <a:latin typeface="Century Schoolbook" panose="02040604050505020304" pitchFamily="18" charset="0"/>
              </a:rPr>
              <a:t>th</a:t>
            </a:r>
            <a:r>
              <a:rPr lang="cs-CZ" altLang="cs-CZ" sz="3500" dirty="0">
                <a:solidFill>
                  <a:schemeClr val="accent3"/>
                </a:solidFill>
                <a:latin typeface="Century Schoolbook" panose="02040604050505020304" pitchFamily="18" charset="0"/>
              </a:rPr>
              <a:t> </a:t>
            </a:r>
            <a:r>
              <a:rPr lang="cs-CZ" altLang="cs-CZ" sz="3500" dirty="0" err="1" smtClean="0">
                <a:solidFill>
                  <a:schemeClr val="accent3"/>
                </a:solidFill>
                <a:latin typeface="Century Schoolbook" panose="02040604050505020304" pitchFamily="18" charset="0"/>
              </a:rPr>
              <a:t>declension</a:t>
            </a:r>
            <a:r>
              <a:rPr lang="cs-CZ" altLang="cs-CZ" sz="3500" dirty="0" smtClean="0">
                <a:solidFill>
                  <a:schemeClr val="accent3"/>
                </a:solidFill>
                <a:latin typeface="Century Schoolbook" panose="02040604050505020304" pitchFamily="18" charset="0"/>
              </a:rPr>
              <a:t> - </a:t>
            </a:r>
            <a:r>
              <a:rPr lang="cs-CZ" altLang="cs-CZ" sz="3500" dirty="0" err="1" smtClean="0">
                <a:solidFill>
                  <a:schemeClr val="accent3"/>
                </a:solidFill>
                <a:latin typeface="Century Schoolbook" panose="02040604050505020304" pitchFamily="18" charset="0"/>
              </a:rPr>
              <a:t>neuters</a:t>
            </a:r>
            <a:endParaRPr lang="cs-CZ" sz="3500" b="1" dirty="0"/>
          </a:p>
        </p:txBody>
      </p:sp>
    </p:spTree>
    <p:extLst>
      <p:ext uri="{BB962C8B-B14F-4D97-AF65-F5344CB8AC3E}">
        <p14:creationId xmlns:p14="http://schemas.microsoft.com/office/powerpoint/2010/main" val="12617805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ENDINGS PHOT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9512" y="476672"/>
            <a:ext cx="8799033" cy="593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Obdélník 2"/>
          <p:cNvSpPr/>
          <p:nvPr/>
        </p:nvSpPr>
        <p:spPr>
          <a:xfrm>
            <a:off x="7452320" y="1268760"/>
            <a:ext cx="504056" cy="4248472"/>
          </a:xfrm>
          <a:prstGeom prst="rect">
            <a:avLst/>
          </a:prstGeom>
          <a:noFill/>
          <a:ln w="381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 name="Obdélník 3"/>
          <p:cNvSpPr/>
          <p:nvPr/>
        </p:nvSpPr>
        <p:spPr>
          <a:xfrm>
            <a:off x="7956376" y="1260615"/>
            <a:ext cx="504056" cy="4248472"/>
          </a:xfrm>
          <a:prstGeom prst="rect">
            <a:avLst/>
          </a:prstGeom>
          <a:noFill/>
          <a:ln w="381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6212211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9991533_0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484784"/>
            <a:ext cx="6890152" cy="4493578"/>
          </a:xfrm>
          <a:prstGeom prst="rect">
            <a:avLst/>
          </a:prstGeom>
          <a:noFill/>
          <a:extLst>
            <a:ext uri="{909E8E84-426E-40DD-AFC4-6F175D3DCCD1}">
              <a14:hiddenFill xmlns:a14="http://schemas.microsoft.com/office/drawing/2010/main">
                <a:solidFill>
                  <a:srgbClr val="FFFFFF"/>
                </a:solidFill>
              </a14:hiddenFill>
            </a:ext>
          </a:extLst>
        </p:spPr>
      </p:pic>
      <p:sp>
        <p:nvSpPr>
          <p:cNvPr id="2" name="TextovéPole 1"/>
          <p:cNvSpPr txBox="1"/>
          <p:nvPr/>
        </p:nvSpPr>
        <p:spPr>
          <a:xfrm>
            <a:off x="3275856" y="6381328"/>
            <a:ext cx="2736304" cy="430887"/>
          </a:xfrm>
          <a:prstGeom prst="rect">
            <a:avLst/>
          </a:prstGeom>
          <a:noFill/>
        </p:spPr>
        <p:txBody>
          <a:bodyPr wrap="square" rtlCol="0">
            <a:spAutoFit/>
          </a:bodyPr>
          <a:lstStyle/>
          <a:p>
            <a:r>
              <a:rPr lang="cs-CZ" sz="2200" dirty="0" err="1"/>
              <a:t>decubitus</a:t>
            </a:r>
            <a:r>
              <a:rPr lang="cs-CZ" sz="2200" dirty="0"/>
              <a:t> </a:t>
            </a:r>
            <a:r>
              <a:rPr lang="cs-CZ" sz="2200" dirty="0" err="1"/>
              <a:t>profundus</a:t>
            </a:r>
            <a:endParaRPr lang="cs-CZ" sz="2200" dirty="0"/>
          </a:p>
        </p:txBody>
      </p:sp>
    </p:spTree>
    <p:extLst>
      <p:ext uri="{BB962C8B-B14F-4D97-AF65-F5344CB8AC3E}">
        <p14:creationId xmlns:p14="http://schemas.microsoft.com/office/powerpoint/2010/main" val="3552501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nika.rs/v3/wp-content/uploads/2013/11/kako_se_lece_x_i_o_nog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72973"/>
            <a:ext cx="7717100" cy="5604299"/>
          </a:xfrm>
          <a:prstGeom prst="rect">
            <a:avLst/>
          </a:prstGeom>
          <a:noFill/>
          <a:extLst>
            <a:ext uri="{909E8E84-426E-40DD-AFC4-6F175D3DCCD1}">
              <a14:hiddenFill xmlns:a14="http://schemas.microsoft.com/office/drawing/2010/main">
                <a:solidFill>
                  <a:srgbClr val="FFFFFF"/>
                </a:solidFill>
              </a14:hiddenFill>
            </a:ext>
          </a:extLst>
        </p:spPr>
      </p:pic>
      <p:sp>
        <p:nvSpPr>
          <p:cNvPr id="2" name="TextovéPole 1"/>
          <p:cNvSpPr txBox="1"/>
          <p:nvPr/>
        </p:nvSpPr>
        <p:spPr>
          <a:xfrm>
            <a:off x="1331640" y="6319853"/>
            <a:ext cx="7029162" cy="430887"/>
          </a:xfrm>
          <a:prstGeom prst="rect">
            <a:avLst/>
          </a:prstGeom>
          <a:noFill/>
        </p:spPr>
        <p:txBody>
          <a:bodyPr wrap="square" rtlCol="0">
            <a:spAutoFit/>
          </a:bodyPr>
          <a:lstStyle/>
          <a:p>
            <a:r>
              <a:rPr lang="cs-CZ" sz="2200" dirty="0" err="1"/>
              <a:t>genua</a:t>
            </a:r>
            <a:r>
              <a:rPr lang="cs-CZ" sz="2200" dirty="0"/>
              <a:t> </a:t>
            </a:r>
            <a:r>
              <a:rPr lang="cs-CZ" sz="2200" dirty="0" err="1"/>
              <a:t>valga</a:t>
            </a:r>
            <a:r>
              <a:rPr lang="cs-CZ" sz="2200" dirty="0"/>
              <a:t>				</a:t>
            </a:r>
            <a:r>
              <a:rPr lang="cs-CZ" sz="2200" dirty="0" err="1"/>
              <a:t>genua</a:t>
            </a:r>
            <a:r>
              <a:rPr lang="cs-CZ" sz="2200" dirty="0"/>
              <a:t> </a:t>
            </a:r>
            <a:r>
              <a:rPr lang="cs-CZ" sz="2200" dirty="0" err="1"/>
              <a:t>vara</a:t>
            </a:r>
            <a:endParaRPr lang="cs-CZ" sz="2200" dirty="0"/>
          </a:p>
        </p:txBody>
      </p:sp>
    </p:spTree>
    <p:extLst>
      <p:ext uri="{BB962C8B-B14F-4D97-AF65-F5344CB8AC3E}">
        <p14:creationId xmlns:p14="http://schemas.microsoft.com/office/powerpoint/2010/main" val="2799900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allthetests.com/quiz25/picture/pic_1212359139_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28048" y="2557541"/>
            <a:ext cx="2217445" cy="196909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encrypted-tbn1.gstatic.com/images?q=tbn:ANd9GcQVuvpzALAjjWfkALt8SAKHT_Gok7DbxIItbSGzkUP7oOR5j3EJKGNAJ9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58950" y="4620587"/>
            <a:ext cx="2284550" cy="171341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u.smedata.sk/blogidnes/article/5/35/358165/358165_clanok_foto_4.jpg?r=05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70194" y="4511103"/>
            <a:ext cx="2143125" cy="19050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zsskolnikaplice.cz/files/zaci/web9/web2010/machack/files/hmat1234.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2714" y="3229571"/>
            <a:ext cx="1600756" cy="2623984"/>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inscribe.org/wp-content/uploads/2014/03/Sour-taste.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195736" y="2393579"/>
            <a:ext cx="2143125" cy="2057401"/>
          </a:xfrm>
          <a:prstGeom prst="rect">
            <a:avLst/>
          </a:prstGeom>
          <a:noFill/>
          <a:extLst>
            <a:ext uri="{909E8E84-426E-40DD-AFC4-6F175D3DCCD1}">
              <a14:hiddenFill xmlns:a14="http://schemas.microsoft.com/office/drawing/2010/main">
                <a:solidFill>
                  <a:srgbClr val="FFFFFF"/>
                </a:solidFill>
              </a14:hiddenFill>
            </a:ext>
          </a:extLst>
        </p:spPr>
      </p:pic>
      <p:sp>
        <p:nvSpPr>
          <p:cNvPr id="3" name="Obdélník 2"/>
          <p:cNvSpPr/>
          <p:nvPr/>
        </p:nvSpPr>
        <p:spPr>
          <a:xfrm>
            <a:off x="3652622" y="2294644"/>
            <a:ext cx="524503" cy="923330"/>
          </a:xfrm>
          <a:prstGeom prst="rect">
            <a:avLst/>
          </a:prstGeom>
          <a:noFill/>
        </p:spPr>
        <p:txBody>
          <a:bodyPr wrap="none" lIns="91440" tIns="45720" rIns="91440" bIns="45720">
            <a:spAutoFit/>
          </a:bodyPr>
          <a:lstStyle/>
          <a:p>
            <a:pPr algn="ctr"/>
            <a:r>
              <a:rPr lang="cs-CZ" sz="5400" b="1" cap="none" spc="0" dirty="0">
                <a:ln w="22225">
                  <a:solidFill>
                    <a:schemeClr val="accent2"/>
                  </a:solidFill>
                  <a:prstDash val="solid"/>
                </a:ln>
                <a:solidFill>
                  <a:schemeClr val="accent2">
                    <a:lumMod val="40000"/>
                    <a:lumOff val="60000"/>
                  </a:schemeClr>
                </a:solidFill>
                <a:effectLst/>
              </a:rPr>
              <a:t>1</a:t>
            </a:r>
          </a:p>
        </p:txBody>
      </p:sp>
      <p:sp>
        <p:nvSpPr>
          <p:cNvPr id="9" name="Obdélník 8"/>
          <p:cNvSpPr/>
          <p:nvPr/>
        </p:nvSpPr>
        <p:spPr>
          <a:xfrm>
            <a:off x="7084523" y="4293096"/>
            <a:ext cx="599844" cy="923330"/>
          </a:xfrm>
          <a:prstGeom prst="rect">
            <a:avLst/>
          </a:prstGeom>
          <a:noFill/>
        </p:spPr>
        <p:txBody>
          <a:bodyPr wrap="none" lIns="91440" tIns="45720" rIns="91440" bIns="45720">
            <a:spAutoFit/>
          </a:bodyPr>
          <a:lstStyle/>
          <a:p>
            <a:pPr algn="ctr"/>
            <a:r>
              <a:rPr lang="cs-CZ" sz="5400" b="1" dirty="0">
                <a:ln w="22225">
                  <a:solidFill>
                    <a:schemeClr val="accent2"/>
                  </a:solidFill>
                  <a:prstDash val="solid"/>
                </a:ln>
                <a:solidFill>
                  <a:schemeClr val="accent2">
                    <a:lumMod val="40000"/>
                    <a:lumOff val="60000"/>
                  </a:schemeClr>
                </a:solidFill>
              </a:rPr>
              <a:t>5</a:t>
            </a:r>
            <a:endParaRPr lang="cs-CZ" sz="5400" b="1" cap="none" spc="0" dirty="0">
              <a:ln w="22225">
                <a:solidFill>
                  <a:schemeClr val="accent2"/>
                </a:solidFill>
                <a:prstDash val="solid"/>
              </a:ln>
              <a:solidFill>
                <a:schemeClr val="accent2">
                  <a:lumMod val="40000"/>
                  <a:lumOff val="60000"/>
                </a:schemeClr>
              </a:solidFill>
              <a:effectLst/>
            </a:endParaRPr>
          </a:p>
        </p:txBody>
      </p:sp>
      <p:sp>
        <p:nvSpPr>
          <p:cNvPr id="10" name="Obdélník 9"/>
          <p:cNvSpPr/>
          <p:nvPr/>
        </p:nvSpPr>
        <p:spPr>
          <a:xfrm>
            <a:off x="2754713" y="4620587"/>
            <a:ext cx="635110" cy="923330"/>
          </a:xfrm>
          <a:prstGeom prst="rect">
            <a:avLst/>
          </a:prstGeom>
          <a:noFill/>
        </p:spPr>
        <p:txBody>
          <a:bodyPr wrap="none" lIns="91440" tIns="45720" rIns="91440" bIns="45720">
            <a:spAutoFit/>
          </a:bodyPr>
          <a:lstStyle/>
          <a:p>
            <a:pPr algn="ctr"/>
            <a:r>
              <a:rPr lang="cs-CZ" sz="5400" b="1" cap="none" spc="0" dirty="0">
                <a:ln w="22225">
                  <a:solidFill>
                    <a:schemeClr val="accent2"/>
                  </a:solidFill>
                  <a:prstDash val="solid"/>
                </a:ln>
                <a:solidFill>
                  <a:schemeClr val="accent2">
                    <a:lumMod val="40000"/>
                    <a:lumOff val="60000"/>
                  </a:schemeClr>
                </a:solidFill>
                <a:effectLst/>
              </a:rPr>
              <a:t>4</a:t>
            </a:r>
          </a:p>
        </p:txBody>
      </p:sp>
      <p:sp>
        <p:nvSpPr>
          <p:cNvPr id="11" name="Obdélník 10"/>
          <p:cNvSpPr/>
          <p:nvPr/>
        </p:nvSpPr>
        <p:spPr>
          <a:xfrm>
            <a:off x="372714" y="3234383"/>
            <a:ext cx="617478" cy="923330"/>
          </a:xfrm>
          <a:prstGeom prst="rect">
            <a:avLst/>
          </a:prstGeom>
          <a:noFill/>
        </p:spPr>
        <p:txBody>
          <a:bodyPr wrap="none" lIns="91440" tIns="45720" rIns="91440" bIns="45720">
            <a:spAutoFit/>
          </a:bodyPr>
          <a:lstStyle/>
          <a:p>
            <a:pPr algn="ctr"/>
            <a:r>
              <a:rPr lang="cs-CZ" sz="5400" b="1" dirty="0">
                <a:ln w="22225">
                  <a:solidFill>
                    <a:schemeClr val="accent2"/>
                  </a:solidFill>
                  <a:prstDash val="solid"/>
                </a:ln>
                <a:solidFill>
                  <a:schemeClr val="accent2">
                    <a:lumMod val="40000"/>
                    <a:lumOff val="60000"/>
                  </a:schemeClr>
                </a:solidFill>
              </a:rPr>
              <a:t>3</a:t>
            </a:r>
            <a:endParaRPr lang="cs-CZ" sz="5400" b="1" cap="none" spc="0" dirty="0">
              <a:ln w="22225">
                <a:solidFill>
                  <a:schemeClr val="accent2"/>
                </a:solidFill>
                <a:prstDash val="solid"/>
              </a:ln>
              <a:solidFill>
                <a:schemeClr val="accent2">
                  <a:lumMod val="40000"/>
                  <a:lumOff val="60000"/>
                </a:schemeClr>
              </a:solidFill>
              <a:effectLst/>
            </a:endParaRPr>
          </a:p>
        </p:txBody>
      </p:sp>
      <p:sp>
        <p:nvSpPr>
          <p:cNvPr id="12" name="Obdélník 11"/>
          <p:cNvSpPr/>
          <p:nvPr/>
        </p:nvSpPr>
        <p:spPr>
          <a:xfrm>
            <a:off x="6326413" y="2498950"/>
            <a:ext cx="619080" cy="923330"/>
          </a:xfrm>
          <a:prstGeom prst="rect">
            <a:avLst/>
          </a:prstGeom>
          <a:noFill/>
        </p:spPr>
        <p:txBody>
          <a:bodyPr wrap="none" lIns="91440" tIns="45720" rIns="91440" bIns="45720">
            <a:spAutoFit/>
          </a:bodyPr>
          <a:lstStyle/>
          <a:p>
            <a:pPr algn="ctr"/>
            <a:r>
              <a:rPr lang="cs-CZ" sz="5400" b="1" cap="none" spc="0" dirty="0">
                <a:ln w="22225">
                  <a:solidFill>
                    <a:schemeClr val="accent2"/>
                  </a:solidFill>
                  <a:prstDash val="solid"/>
                </a:ln>
                <a:solidFill>
                  <a:schemeClr val="accent2">
                    <a:lumMod val="40000"/>
                    <a:lumOff val="60000"/>
                  </a:schemeClr>
                </a:solidFill>
                <a:effectLst/>
              </a:rPr>
              <a:t>2</a:t>
            </a:r>
          </a:p>
        </p:txBody>
      </p:sp>
      <p:sp>
        <p:nvSpPr>
          <p:cNvPr id="4" name="Nadpis 3"/>
          <p:cNvSpPr>
            <a:spLocks noGrp="1"/>
          </p:cNvSpPr>
          <p:nvPr>
            <p:ph type="title"/>
          </p:nvPr>
        </p:nvSpPr>
        <p:spPr/>
        <p:txBody>
          <a:bodyPr/>
          <a:lstStyle/>
          <a:p>
            <a:r>
              <a:rPr lang="cs-CZ" dirty="0" err="1"/>
              <a:t>Sensus</a:t>
            </a:r>
            <a:r>
              <a:rPr lang="cs-CZ" dirty="0"/>
              <a:t> </a:t>
            </a:r>
            <a:r>
              <a:rPr lang="cs-CZ" dirty="0" err="1"/>
              <a:t>humani</a:t>
            </a:r>
            <a:r>
              <a:rPr lang="cs-CZ" dirty="0"/>
              <a:t>:</a:t>
            </a:r>
          </a:p>
        </p:txBody>
      </p:sp>
      <p:sp>
        <p:nvSpPr>
          <p:cNvPr id="5" name="Zástupný symbol pro obsah 4"/>
          <p:cNvSpPr>
            <a:spLocks noGrp="1"/>
          </p:cNvSpPr>
          <p:nvPr>
            <p:ph sz="quarter" idx="1"/>
          </p:nvPr>
        </p:nvSpPr>
        <p:spPr>
          <a:xfrm>
            <a:off x="179512" y="1527048"/>
            <a:ext cx="8856984" cy="4572000"/>
          </a:xfrm>
        </p:spPr>
        <p:txBody>
          <a:bodyPr/>
          <a:lstStyle/>
          <a:p>
            <a:pPr marL="0" indent="0">
              <a:buNone/>
            </a:pPr>
            <a:endParaRPr lang="cs-CZ" dirty="0"/>
          </a:p>
        </p:txBody>
      </p:sp>
      <p:sp>
        <p:nvSpPr>
          <p:cNvPr id="2" name="TextovéPole 1"/>
          <p:cNvSpPr txBox="1"/>
          <p:nvPr/>
        </p:nvSpPr>
        <p:spPr>
          <a:xfrm>
            <a:off x="640956" y="1694879"/>
            <a:ext cx="7200800" cy="754053"/>
          </a:xfrm>
          <a:prstGeom prst="rect">
            <a:avLst/>
          </a:prstGeom>
          <a:noFill/>
        </p:spPr>
        <p:txBody>
          <a:bodyPr wrap="square" rtlCol="0">
            <a:spAutoFit/>
          </a:bodyPr>
          <a:lstStyle/>
          <a:p>
            <a:r>
              <a:rPr lang="cs-CZ" sz="2500" i="1" dirty="0" err="1"/>
              <a:t>gustus</a:t>
            </a:r>
            <a:r>
              <a:rPr lang="cs-CZ" sz="2500" i="1" dirty="0"/>
              <a:t> ~ </a:t>
            </a:r>
            <a:r>
              <a:rPr lang="cs-CZ" sz="2500" i="1" dirty="0" err="1"/>
              <a:t>visus</a:t>
            </a:r>
            <a:r>
              <a:rPr lang="cs-CZ" sz="2500" i="1" dirty="0"/>
              <a:t> ~ </a:t>
            </a:r>
            <a:r>
              <a:rPr lang="cs-CZ" sz="2500" i="1" dirty="0" err="1"/>
              <a:t>tactus</a:t>
            </a:r>
            <a:r>
              <a:rPr lang="cs-CZ" sz="2500" i="1" dirty="0"/>
              <a:t> ~ </a:t>
            </a:r>
            <a:r>
              <a:rPr lang="cs-CZ" sz="2500" i="1" dirty="0" err="1"/>
              <a:t>auditus</a:t>
            </a:r>
            <a:r>
              <a:rPr lang="cs-CZ" sz="2500" i="1" dirty="0"/>
              <a:t> ~ </a:t>
            </a:r>
            <a:r>
              <a:rPr lang="cs-CZ" sz="2500" i="1" dirty="0" err="1"/>
              <a:t>olfactus</a:t>
            </a:r>
            <a:endParaRPr lang="cs-CZ" sz="2500" dirty="0"/>
          </a:p>
          <a:p>
            <a:endParaRPr lang="cs-CZ" dirty="0"/>
          </a:p>
        </p:txBody>
      </p:sp>
    </p:spTree>
    <p:extLst>
      <p:ext uri="{BB962C8B-B14F-4D97-AF65-F5344CB8AC3E}">
        <p14:creationId xmlns:p14="http://schemas.microsoft.com/office/powerpoint/2010/main" val="3298611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sz="quarter" idx="1"/>
          </p:nvPr>
        </p:nvSpPr>
        <p:spPr>
          <a:xfrm>
            <a:off x="179388" y="1341438"/>
            <a:ext cx="8626475" cy="4967287"/>
          </a:xfrm>
        </p:spPr>
        <p:txBody>
          <a:bodyPr/>
          <a:lstStyle/>
          <a:p>
            <a:pPr eaLnBrk="1" hangingPunct="1">
              <a:spcBef>
                <a:spcPts val="600"/>
              </a:spcBef>
            </a:pPr>
            <a:r>
              <a:rPr lang="cs-CZ" altLang="cs-CZ" sz="2800" dirty="0" smtClean="0">
                <a:latin typeface="Century Schoolbook" panose="02040604050505020304" pitchFamily="18" charset="0"/>
              </a:rPr>
              <a:t>genitive </a:t>
            </a:r>
            <a:r>
              <a:rPr lang="cs-CZ" altLang="cs-CZ" sz="2800" dirty="0" err="1" smtClean="0">
                <a:latin typeface="Century Schoolbook" panose="02040604050505020304" pitchFamily="18" charset="0"/>
              </a:rPr>
              <a:t>singular</a:t>
            </a:r>
            <a:r>
              <a:rPr lang="cs-CZ" altLang="cs-CZ" sz="2800" dirty="0" smtClean="0">
                <a:latin typeface="Century Schoolbook" panose="02040604050505020304" pitchFamily="18" charset="0"/>
              </a:rPr>
              <a:t> </a:t>
            </a:r>
            <a:r>
              <a:rPr lang="cs-CZ" altLang="cs-CZ" sz="2800" dirty="0" err="1" smtClean="0">
                <a:latin typeface="Century Schoolbook" panose="02040604050505020304" pitchFamily="18" charset="0"/>
              </a:rPr>
              <a:t>ending</a:t>
            </a:r>
            <a:r>
              <a:rPr lang="cs-CZ" altLang="cs-CZ" sz="2800" dirty="0" smtClean="0">
                <a:latin typeface="Century Schoolbook" panose="02040604050505020304" pitchFamily="18" charset="0"/>
              </a:rPr>
              <a:t> </a:t>
            </a:r>
            <a:r>
              <a:rPr lang="cs-CZ" altLang="cs-CZ" sz="2800" b="1" i="1" dirty="0" smtClean="0">
                <a:latin typeface="Century Schoolbook" panose="02040604050505020304" pitchFamily="18" charset="0"/>
              </a:rPr>
              <a:t>-</a:t>
            </a:r>
            <a:r>
              <a:rPr lang="cs-CZ" altLang="cs-CZ" sz="2800" b="1" i="1" dirty="0" err="1" smtClean="0">
                <a:latin typeface="Century Schoolbook" panose="02040604050505020304" pitchFamily="18" charset="0"/>
              </a:rPr>
              <a:t>ei</a:t>
            </a:r>
            <a:endParaRPr lang="cs-CZ" altLang="cs-CZ" sz="2800" dirty="0" smtClean="0">
              <a:latin typeface="Century Schoolbook" panose="02040604050505020304" pitchFamily="18" charset="0"/>
            </a:endParaRPr>
          </a:p>
          <a:p>
            <a:pPr eaLnBrk="1" hangingPunct="1">
              <a:spcBef>
                <a:spcPts val="600"/>
              </a:spcBef>
            </a:pPr>
            <a:r>
              <a:rPr lang="cs-CZ" altLang="cs-CZ" sz="2800" dirty="0" err="1" smtClean="0">
                <a:latin typeface="Century Schoolbook" panose="02040604050505020304" pitchFamily="18" charset="0"/>
              </a:rPr>
              <a:t>paradigm</a:t>
            </a:r>
            <a:r>
              <a:rPr lang="cs-CZ" altLang="cs-CZ" sz="2800" dirty="0" smtClean="0">
                <a:latin typeface="Century Schoolbook" panose="02040604050505020304" pitchFamily="18" charset="0"/>
              </a:rPr>
              <a:t> </a:t>
            </a:r>
            <a:r>
              <a:rPr lang="cs-CZ" altLang="cs-CZ" sz="2800" dirty="0" err="1" smtClean="0">
                <a:latin typeface="Century Schoolbook" panose="02040604050505020304" pitchFamily="18" charset="0"/>
              </a:rPr>
              <a:t>word</a:t>
            </a:r>
            <a:r>
              <a:rPr lang="cs-CZ" altLang="cs-CZ" sz="2800" dirty="0" smtClean="0">
                <a:latin typeface="Century Schoolbook" panose="02040604050505020304" pitchFamily="18" charset="0"/>
              </a:rPr>
              <a:t>: </a:t>
            </a:r>
            <a:r>
              <a:rPr lang="cs-CZ" altLang="cs-CZ" sz="2800" i="1" dirty="0" err="1" smtClean="0">
                <a:latin typeface="Century Schoolbook" panose="02040604050505020304" pitchFamily="18" charset="0"/>
              </a:rPr>
              <a:t>faciēs</a:t>
            </a:r>
            <a:r>
              <a:rPr lang="cs-CZ" altLang="cs-CZ" sz="2800" i="1" dirty="0" smtClean="0">
                <a:latin typeface="Century Schoolbook" panose="02040604050505020304" pitchFamily="18" charset="0"/>
              </a:rPr>
              <a:t> =</a:t>
            </a:r>
            <a:r>
              <a:rPr lang="cs-CZ" altLang="cs-CZ" sz="2800" dirty="0" smtClean="0">
                <a:latin typeface="Century Schoolbook" panose="02040604050505020304" pitchFamily="18" charset="0"/>
              </a:rPr>
              <a:t> face, front part</a:t>
            </a:r>
          </a:p>
          <a:p>
            <a:pPr eaLnBrk="1" hangingPunct="1">
              <a:spcBef>
                <a:spcPts val="600"/>
              </a:spcBef>
            </a:pPr>
            <a:r>
              <a:rPr lang="cs-CZ" altLang="cs-CZ" sz="2800" dirty="0" err="1" smtClean="0">
                <a:latin typeface="Century Schoolbook" panose="02040604050505020304" pitchFamily="18" charset="0"/>
              </a:rPr>
              <a:t>all</a:t>
            </a:r>
            <a:r>
              <a:rPr lang="cs-CZ" altLang="cs-CZ" sz="2800" dirty="0" smtClean="0">
                <a:latin typeface="Century Schoolbook" panose="02040604050505020304" pitchFamily="18" charset="0"/>
              </a:rPr>
              <a:t> </a:t>
            </a:r>
            <a:r>
              <a:rPr lang="cs-CZ" altLang="cs-CZ" sz="2800" dirty="0" err="1" smtClean="0">
                <a:latin typeface="Century Schoolbook" panose="02040604050505020304" pitchFamily="18" charset="0"/>
              </a:rPr>
              <a:t>the</a:t>
            </a:r>
            <a:r>
              <a:rPr lang="cs-CZ" altLang="cs-CZ" sz="2800" dirty="0" smtClean="0">
                <a:latin typeface="Century Schoolbook" panose="02040604050505020304" pitchFamily="18" charset="0"/>
              </a:rPr>
              <a:t> </a:t>
            </a:r>
            <a:r>
              <a:rPr lang="cs-CZ" altLang="cs-CZ" sz="2800" dirty="0" err="1" smtClean="0">
                <a:latin typeface="Century Schoolbook" panose="02040604050505020304" pitchFamily="18" charset="0"/>
              </a:rPr>
              <a:t>nouns</a:t>
            </a:r>
            <a:r>
              <a:rPr lang="cs-CZ" altLang="cs-CZ" sz="2800" dirty="0" smtClean="0">
                <a:latin typeface="Century Schoolbook" panose="02040604050505020304" pitchFamily="18" charset="0"/>
              </a:rPr>
              <a:t> </a:t>
            </a:r>
            <a:r>
              <a:rPr lang="cs-CZ" altLang="cs-CZ" sz="2800" dirty="0" err="1" smtClean="0">
                <a:latin typeface="Century Schoolbook" panose="02040604050505020304" pitchFamily="18" charset="0"/>
              </a:rPr>
              <a:t>of</a:t>
            </a:r>
            <a:r>
              <a:rPr lang="cs-CZ" altLang="cs-CZ" sz="2800" dirty="0" smtClean="0">
                <a:latin typeface="Century Schoolbook" panose="02040604050505020304" pitchFamily="18" charset="0"/>
              </a:rPr>
              <a:t> </a:t>
            </a:r>
            <a:r>
              <a:rPr lang="cs-CZ" altLang="cs-CZ" sz="2800" dirty="0" err="1" smtClean="0">
                <a:latin typeface="Century Schoolbook" panose="02040604050505020304" pitchFamily="18" charset="0"/>
              </a:rPr>
              <a:t>the</a:t>
            </a:r>
            <a:r>
              <a:rPr lang="cs-CZ" altLang="cs-CZ" sz="2800" dirty="0" smtClean="0">
                <a:latin typeface="Century Schoolbook" panose="02040604050505020304" pitchFamily="18" charset="0"/>
              </a:rPr>
              <a:t> 5</a:t>
            </a:r>
            <a:r>
              <a:rPr lang="cs-CZ" altLang="cs-CZ" sz="2800" baseline="30000" dirty="0" smtClean="0">
                <a:latin typeface="Century Schoolbook" panose="02040604050505020304" pitchFamily="18" charset="0"/>
              </a:rPr>
              <a:t>th</a:t>
            </a:r>
            <a:r>
              <a:rPr lang="cs-CZ" altLang="cs-CZ" sz="2800" dirty="0" smtClean="0">
                <a:latin typeface="Century Schoolbook" panose="02040604050505020304" pitchFamily="18" charset="0"/>
              </a:rPr>
              <a:t> </a:t>
            </a:r>
            <a:r>
              <a:rPr lang="cs-CZ" altLang="cs-CZ" sz="2800" dirty="0" err="1" smtClean="0">
                <a:latin typeface="Century Schoolbook" panose="02040604050505020304" pitchFamily="18" charset="0"/>
              </a:rPr>
              <a:t>declension</a:t>
            </a:r>
            <a:r>
              <a:rPr lang="cs-CZ" altLang="cs-CZ" sz="2800" dirty="0" smtClean="0">
                <a:latin typeface="Century Schoolbook" panose="02040604050505020304" pitchFamily="18" charset="0"/>
              </a:rPr>
              <a:t> are </a:t>
            </a:r>
            <a:r>
              <a:rPr lang="cs-CZ" altLang="cs-CZ" sz="2800" dirty="0" err="1" smtClean="0">
                <a:latin typeface="Century Schoolbook" panose="02040604050505020304" pitchFamily="18" charset="0"/>
              </a:rPr>
              <a:t>of</a:t>
            </a:r>
            <a:r>
              <a:rPr lang="cs-CZ" altLang="cs-CZ" sz="2800" dirty="0" smtClean="0">
                <a:latin typeface="Century Schoolbook" panose="02040604050505020304" pitchFamily="18" charset="0"/>
              </a:rPr>
              <a:t> </a:t>
            </a:r>
            <a:r>
              <a:rPr lang="cs-CZ" altLang="cs-CZ" sz="2800" dirty="0" err="1" smtClean="0">
                <a:latin typeface="Century Schoolbook" panose="02040604050505020304" pitchFamily="18" charset="0"/>
              </a:rPr>
              <a:t>feminine</a:t>
            </a:r>
            <a:r>
              <a:rPr lang="cs-CZ" altLang="cs-CZ" sz="2800" dirty="0" smtClean="0">
                <a:latin typeface="Century Schoolbook" panose="02040604050505020304" pitchFamily="18" charset="0"/>
              </a:rPr>
              <a:t> gender</a:t>
            </a:r>
          </a:p>
          <a:p>
            <a:pPr eaLnBrk="1" hangingPunct="1">
              <a:lnSpc>
                <a:spcPct val="90000"/>
              </a:lnSpc>
              <a:buFontTx/>
              <a:buNone/>
            </a:pPr>
            <a:endParaRPr lang="cs-CZ" altLang="cs-CZ" sz="2800" dirty="0" smtClean="0">
              <a:latin typeface="Century Schoolbook" panose="02040604050505020304" pitchFamily="18" charset="0"/>
            </a:endParaRPr>
          </a:p>
          <a:p>
            <a:pPr eaLnBrk="1" hangingPunct="1">
              <a:lnSpc>
                <a:spcPct val="90000"/>
              </a:lnSpc>
              <a:buFontTx/>
              <a:buNone/>
            </a:pPr>
            <a:r>
              <a:rPr lang="cs-CZ" altLang="cs-CZ" sz="2800" dirty="0" smtClean="0">
                <a:latin typeface="Century Schoolbook" panose="02040604050505020304" pitchFamily="18" charset="0"/>
              </a:rPr>
              <a:t>					</a:t>
            </a:r>
          </a:p>
          <a:p>
            <a:pPr eaLnBrk="1" hangingPunct="1">
              <a:lnSpc>
                <a:spcPct val="90000"/>
              </a:lnSpc>
              <a:buFontTx/>
              <a:buNone/>
            </a:pPr>
            <a:endParaRPr lang="cs-CZ" altLang="cs-CZ" sz="2800" dirty="0" smtClean="0">
              <a:latin typeface="Century Schoolbook" panose="02040604050505020304" pitchFamily="18" charset="0"/>
            </a:endParaRPr>
          </a:p>
          <a:p>
            <a:pPr eaLnBrk="1" hangingPunct="1">
              <a:lnSpc>
                <a:spcPct val="90000"/>
              </a:lnSpc>
              <a:buFontTx/>
              <a:buNone/>
            </a:pPr>
            <a:endParaRPr lang="cs-CZ" altLang="cs-CZ" sz="2800" dirty="0" smtClean="0">
              <a:latin typeface="Century Schoolbook" panose="02040604050505020304" pitchFamily="18" charset="0"/>
            </a:endParaRPr>
          </a:p>
          <a:p>
            <a:pPr eaLnBrk="1" hangingPunct="1">
              <a:lnSpc>
                <a:spcPct val="90000"/>
              </a:lnSpc>
              <a:buFontTx/>
              <a:buNone/>
            </a:pPr>
            <a:endParaRPr lang="cs-CZ" altLang="cs-CZ" sz="2800" dirty="0" smtClean="0">
              <a:latin typeface="Century Schoolbook" panose="02040604050505020304" pitchFamily="18" charset="0"/>
            </a:endParaRPr>
          </a:p>
          <a:p>
            <a:pPr eaLnBrk="1" hangingPunct="1">
              <a:lnSpc>
                <a:spcPct val="90000"/>
              </a:lnSpc>
              <a:buFontTx/>
              <a:buNone/>
            </a:pPr>
            <a:endParaRPr lang="cs-CZ" altLang="cs-CZ" sz="2800" dirty="0" smtClean="0">
              <a:latin typeface="Century Schoolbook" panose="02040604050505020304" pitchFamily="18" charset="0"/>
            </a:endParaRPr>
          </a:p>
        </p:txBody>
      </p:sp>
      <p:graphicFrame>
        <p:nvGraphicFramePr>
          <p:cNvPr id="2" name="Tabulka 1"/>
          <p:cNvGraphicFramePr>
            <a:graphicFrameLocks noGrp="1"/>
          </p:cNvGraphicFramePr>
          <p:nvPr>
            <p:extLst>
              <p:ext uri="{D42A27DB-BD31-4B8C-83A1-F6EECF244321}">
                <p14:modId xmlns:p14="http://schemas.microsoft.com/office/powerpoint/2010/main" val="2091871127"/>
              </p:ext>
            </p:extLst>
          </p:nvPr>
        </p:nvGraphicFramePr>
        <p:xfrm>
          <a:off x="1763688" y="3185875"/>
          <a:ext cx="4896495" cy="2790505"/>
        </p:xfrm>
        <a:graphic>
          <a:graphicData uri="http://schemas.openxmlformats.org/drawingml/2006/table">
            <a:tbl>
              <a:tblPr firstRow="1" bandRow="1">
                <a:tableStyleId>{5C22544A-7EE6-4342-B048-85BDC9FD1C3A}</a:tableStyleId>
              </a:tblPr>
              <a:tblGrid>
                <a:gridCol w="1088110">
                  <a:extLst>
                    <a:ext uri="{9D8B030D-6E8A-4147-A177-3AD203B41FA5}">
                      <a16:colId xmlns:a16="http://schemas.microsoft.com/office/drawing/2014/main" val="20000"/>
                    </a:ext>
                  </a:extLst>
                </a:gridCol>
                <a:gridCol w="1709887">
                  <a:extLst>
                    <a:ext uri="{9D8B030D-6E8A-4147-A177-3AD203B41FA5}">
                      <a16:colId xmlns:a16="http://schemas.microsoft.com/office/drawing/2014/main" val="20001"/>
                    </a:ext>
                  </a:extLst>
                </a:gridCol>
                <a:gridCol w="2098498">
                  <a:extLst>
                    <a:ext uri="{9D8B030D-6E8A-4147-A177-3AD203B41FA5}">
                      <a16:colId xmlns:a16="http://schemas.microsoft.com/office/drawing/2014/main" val="20002"/>
                    </a:ext>
                  </a:extLst>
                </a:gridCol>
              </a:tblGrid>
              <a:tr h="558101">
                <a:tc>
                  <a:txBody>
                    <a:bodyPr/>
                    <a:lstStyle/>
                    <a:p>
                      <a:endParaRPr lang="cs-CZ" sz="2800" dirty="0"/>
                    </a:p>
                  </a:txBody>
                  <a:tcPr marL="91452" marR="91452" anchor="ctr"/>
                </a:tc>
                <a:tc>
                  <a:txBody>
                    <a:bodyPr/>
                    <a:lstStyle/>
                    <a:p>
                      <a:r>
                        <a:rPr lang="cs-CZ" sz="2800" dirty="0" err="1" smtClean="0"/>
                        <a:t>singular</a:t>
                      </a:r>
                      <a:endParaRPr lang="cs-CZ" sz="2800" dirty="0"/>
                    </a:p>
                  </a:txBody>
                  <a:tcPr marL="91452" marR="91452" anchor="ctr"/>
                </a:tc>
                <a:tc>
                  <a:txBody>
                    <a:bodyPr/>
                    <a:lstStyle/>
                    <a:p>
                      <a:r>
                        <a:rPr lang="cs-CZ" sz="2800" dirty="0" err="1" smtClean="0"/>
                        <a:t>plural</a:t>
                      </a:r>
                      <a:endParaRPr lang="cs-CZ" sz="2800" dirty="0"/>
                    </a:p>
                  </a:txBody>
                  <a:tcPr marL="91452" marR="91452" anchor="ctr"/>
                </a:tc>
                <a:extLst>
                  <a:ext uri="{0D108BD9-81ED-4DB2-BD59-A6C34878D82A}">
                    <a16:rowId xmlns:a16="http://schemas.microsoft.com/office/drawing/2014/main" val="10000"/>
                  </a:ext>
                </a:extLst>
              </a:tr>
              <a:tr h="558101">
                <a:tc>
                  <a:txBody>
                    <a:bodyPr/>
                    <a:lstStyle/>
                    <a:p>
                      <a:r>
                        <a:rPr lang="cs-CZ" sz="2800" dirty="0" err="1" smtClean="0"/>
                        <a:t>nom</a:t>
                      </a:r>
                      <a:r>
                        <a:rPr lang="cs-CZ" sz="2800" dirty="0" smtClean="0"/>
                        <a:t>.</a:t>
                      </a:r>
                      <a:endParaRPr lang="cs-CZ" sz="2800" dirty="0"/>
                    </a:p>
                  </a:txBody>
                  <a:tcPr marL="91452" marR="91452" anchor="ctr"/>
                </a:tc>
                <a:tc>
                  <a:txBody>
                    <a:bodyPr/>
                    <a:lstStyle/>
                    <a:p>
                      <a:r>
                        <a:rPr lang="cs-CZ" altLang="cs-CZ" sz="2800" i="0" dirty="0" err="1" smtClean="0"/>
                        <a:t>faci-ēs</a:t>
                      </a:r>
                      <a:endParaRPr lang="cs-CZ" sz="2800" i="0" dirty="0"/>
                    </a:p>
                  </a:txBody>
                  <a:tcPr marL="91452" marR="9145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altLang="cs-CZ" sz="2800" i="0" dirty="0" err="1" smtClean="0"/>
                        <a:t>faci-ēs</a:t>
                      </a:r>
                      <a:endParaRPr lang="cs-CZ" sz="2800" i="0" dirty="0" smtClean="0"/>
                    </a:p>
                  </a:txBody>
                  <a:tcPr marL="91452" marR="91452" anchor="ctr"/>
                </a:tc>
                <a:extLst>
                  <a:ext uri="{0D108BD9-81ED-4DB2-BD59-A6C34878D82A}">
                    <a16:rowId xmlns:a16="http://schemas.microsoft.com/office/drawing/2014/main" val="10001"/>
                  </a:ext>
                </a:extLst>
              </a:tr>
              <a:tr h="558101">
                <a:tc>
                  <a:txBody>
                    <a:bodyPr/>
                    <a:lstStyle/>
                    <a:p>
                      <a:r>
                        <a:rPr lang="cs-CZ" sz="2800" dirty="0" smtClean="0"/>
                        <a:t>gen.</a:t>
                      </a:r>
                      <a:endParaRPr lang="cs-CZ" sz="2800" dirty="0"/>
                    </a:p>
                  </a:txBody>
                  <a:tcPr marL="91452" marR="91452" anchor="ctr"/>
                </a:tc>
                <a:tc>
                  <a:txBody>
                    <a:bodyPr/>
                    <a:lstStyle/>
                    <a:p>
                      <a:r>
                        <a:rPr lang="cs-CZ" altLang="cs-CZ" sz="2800" i="0" dirty="0" err="1" smtClean="0"/>
                        <a:t>faci-ēī</a:t>
                      </a:r>
                      <a:endParaRPr lang="cs-CZ" sz="2800" i="0" dirty="0"/>
                    </a:p>
                  </a:txBody>
                  <a:tcPr marL="91452" marR="9145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altLang="cs-CZ" sz="2800" i="0" dirty="0" err="1" smtClean="0"/>
                        <a:t>faci-ērum</a:t>
                      </a:r>
                      <a:endParaRPr lang="cs-CZ" sz="2800" i="0" dirty="0"/>
                    </a:p>
                  </a:txBody>
                  <a:tcPr marL="91452" marR="91452" anchor="ctr"/>
                </a:tc>
                <a:extLst>
                  <a:ext uri="{0D108BD9-81ED-4DB2-BD59-A6C34878D82A}">
                    <a16:rowId xmlns:a16="http://schemas.microsoft.com/office/drawing/2014/main" val="10002"/>
                  </a:ext>
                </a:extLst>
              </a:tr>
              <a:tr h="558101">
                <a:tc>
                  <a:txBody>
                    <a:bodyPr/>
                    <a:lstStyle/>
                    <a:p>
                      <a:r>
                        <a:rPr lang="cs-CZ" sz="2800" dirty="0" err="1" smtClean="0"/>
                        <a:t>ak</a:t>
                      </a:r>
                      <a:r>
                        <a:rPr lang="cs-CZ" sz="2800" dirty="0" smtClean="0"/>
                        <a:t>.</a:t>
                      </a:r>
                      <a:endParaRPr lang="cs-CZ" sz="2800" dirty="0"/>
                    </a:p>
                  </a:txBody>
                  <a:tcPr marL="91452" marR="91452" anchor="ctr"/>
                </a:tc>
                <a:tc>
                  <a:txBody>
                    <a:bodyPr/>
                    <a:lstStyle/>
                    <a:p>
                      <a:r>
                        <a:rPr lang="cs-CZ" sz="2800" i="0" dirty="0" err="1" smtClean="0"/>
                        <a:t>faci-em</a:t>
                      </a:r>
                      <a:endParaRPr lang="cs-CZ" sz="2800" i="0" dirty="0"/>
                    </a:p>
                  </a:txBody>
                  <a:tcPr marL="91452" marR="9145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altLang="cs-CZ" sz="2800" i="0" dirty="0" err="1" smtClean="0"/>
                        <a:t>faci-ēs</a:t>
                      </a:r>
                      <a:endParaRPr lang="cs-CZ" sz="2800" i="0" dirty="0" smtClean="0"/>
                    </a:p>
                  </a:txBody>
                  <a:tcPr marL="91452" marR="91452" anchor="ctr"/>
                </a:tc>
                <a:extLst>
                  <a:ext uri="{0D108BD9-81ED-4DB2-BD59-A6C34878D82A}">
                    <a16:rowId xmlns:a16="http://schemas.microsoft.com/office/drawing/2014/main" val="10003"/>
                  </a:ext>
                </a:extLst>
              </a:tr>
              <a:tr h="558101">
                <a:tc>
                  <a:txBody>
                    <a:bodyPr/>
                    <a:lstStyle/>
                    <a:p>
                      <a:r>
                        <a:rPr lang="cs-CZ" sz="2800" dirty="0" err="1" smtClean="0"/>
                        <a:t>abl</a:t>
                      </a:r>
                      <a:r>
                        <a:rPr lang="cs-CZ" sz="2800" dirty="0" smtClean="0"/>
                        <a:t>.</a:t>
                      </a:r>
                      <a:endParaRPr lang="cs-CZ" sz="2800" dirty="0"/>
                    </a:p>
                  </a:txBody>
                  <a:tcPr marL="91452" marR="91452" anchor="ctr"/>
                </a:tc>
                <a:tc>
                  <a:txBody>
                    <a:bodyPr/>
                    <a:lstStyle/>
                    <a:p>
                      <a:r>
                        <a:rPr lang="cs-CZ" altLang="cs-CZ" sz="2800" i="0" dirty="0" err="1" smtClean="0"/>
                        <a:t>faci</a:t>
                      </a:r>
                      <a:r>
                        <a:rPr lang="cs-CZ" altLang="cs-CZ" sz="2800" i="0" dirty="0" smtClean="0"/>
                        <a:t>-ē</a:t>
                      </a:r>
                      <a:endParaRPr lang="cs-CZ" sz="2800" i="0" dirty="0"/>
                    </a:p>
                  </a:txBody>
                  <a:tcPr marL="91452" marR="9145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altLang="cs-CZ" sz="2800" i="0" dirty="0" err="1" smtClean="0"/>
                        <a:t>faci-ēbus</a:t>
                      </a:r>
                      <a:endParaRPr lang="cs-CZ" sz="2800" i="0" dirty="0" smtClean="0"/>
                    </a:p>
                  </a:txBody>
                  <a:tcPr marL="91452" marR="91452" anchor="ctr"/>
                </a:tc>
                <a:extLst>
                  <a:ext uri="{0D108BD9-81ED-4DB2-BD59-A6C34878D82A}">
                    <a16:rowId xmlns:a16="http://schemas.microsoft.com/office/drawing/2014/main" val="10004"/>
                  </a:ext>
                </a:extLst>
              </a:tr>
            </a:tbl>
          </a:graphicData>
        </a:graphic>
      </p:graphicFrame>
      <p:sp>
        <p:nvSpPr>
          <p:cNvPr id="4" name="TextovéPole 3"/>
          <p:cNvSpPr txBox="1"/>
          <p:nvPr/>
        </p:nvSpPr>
        <p:spPr>
          <a:xfrm>
            <a:off x="107950" y="6381750"/>
            <a:ext cx="9144000" cy="341632"/>
          </a:xfrm>
          <a:prstGeom prst="rect">
            <a:avLst/>
          </a:prstGeom>
          <a:noFill/>
        </p:spPr>
        <p:txBody>
          <a:bodyPr>
            <a:spAutoFit/>
          </a:bodyPr>
          <a:lstStyle/>
          <a:p>
            <a:pPr eaLnBrk="1" hangingPunct="1">
              <a:lnSpc>
                <a:spcPct val="90000"/>
              </a:lnSpc>
              <a:defRPr/>
            </a:pPr>
            <a:r>
              <a:rPr lang="cs-CZ" altLang="cs-CZ" i="1" dirty="0">
                <a:solidFill>
                  <a:schemeClr val="bg1"/>
                </a:solidFill>
                <a:latin typeface="+mj-lt"/>
              </a:rPr>
              <a:t>SG: </a:t>
            </a:r>
            <a:r>
              <a:rPr lang="cs-CZ" altLang="cs-CZ" i="1" dirty="0" err="1">
                <a:solidFill>
                  <a:schemeClr val="bg1"/>
                </a:solidFill>
                <a:latin typeface="+mj-lt"/>
              </a:rPr>
              <a:t>speciēs</a:t>
            </a:r>
            <a:r>
              <a:rPr lang="cs-CZ" altLang="cs-CZ" i="1" dirty="0">
                <a:solidFill>
                  <a:schemeClr val="bg1"/>
                </a:solidFill>
                <a:latin typeface="+mj-lt"/>
              </a:rPr>
              <a:t>, </a:t>
            </a:r>
            <a:r>
              <a:rPr lang="cs-CZ" altLang="cs-CZ" i="1" dirty="0" err="1">
                <a:solidFill>
                  <a:schemeClr val="bg1"/>
                </a:solidFill>
                <a:latin typeface="+mj-lt"/>
              </a:rPr>
              <a:t>speciēī</a:t>
            </a:r>
            <a:r>
              <a:rPr lang="cs-CZ" altLang="cs-CZ" i="1" dirty="0">
                <a:solidFill>
                  <a:schemeClr val="bg1"/>
                </a:solidFill>
                <a:latin typeface="+mj-lt"/>
              </a:rPr>
              <a:t> f.</a:t>
            </a:r>
            <a:r>
              <a:rPr lang="cs-CZ" altLang="cs-CZ" dirty="0">
                <a:solidFill>
                  <a:schemeClr val="bg1"/>
                </a:solidFill>
                <a:latin typeface="+mj-lt"/>
              </a:rPr>
              <a:t> =</a:t>
            </a:r>
            <a:r>
              <a:rPr lang="cs-CZ" altLang="cs-CZ" dirty="0" smtClean="0">
                <a:solidFill>
                  <a:schemeClr val="bg1"/>
                </a:solidFill>
                <a:latin typeface="+mj-lt"/>
              </a:rPr>
              <a:t>species     </a:t>
            </a:r>
            <a:r>
              <a:rPr lang="cs-CZ" altLang="cs-CZ" dirty="0" smtClean="0">
                <a:solidFill>
                  <a:srgbClr val="FF0000"/>
                </a:solidFill>
                <a:latin typeface="+mj-lt"/>
              </a:rPr>
              <a:t>X</a:t>
            </a:r>
            <a:r>
              <a:rPr lang="cs-CZ" altLang="cs-CZ" dirty="0" smtClean="0">
                <a:solidFill>
                  <a:schemeClr val="bg1"/>
                </a:solidFill>
                <a:latin typeface="+mj-lt"/>
              </a:rPr>
              <a:t>     PL</a:t>
            </a:r>
            <a:r>
              <a:rPr lang="cs-CZ" altLang="cs-CZ" dirty="0">
                <a:solidFill>
                  <a:schemeClr val="bg1"/>
                </a:solidFill>
                <a:latin typeface="+mj-lt"/>
              </a:rPr>
              <a:t>: </a:t>
            </a:r>
            <a:r>
              <a:rPr lang="cs-CZ" altLang="cs-CZ" i="1" dirty="0" err="1">
                <a:solidFill>
                  <a:schemeClr val="bg1"/>
                </a:solidFill>
                <a:latin typeface="+mj-lt"/>
              </a:rPr>
              <a:t>speciēs</a:t>
            </a:r>
            <a:r>
              <a:rPr lang="cs-CZ" altLang="cs-CZ" i="1" dirty="0">
                <a:solidFill>
                  <a:schemeClr val="bg1"/>
                </a:solidFill>
                <a:latin typeface="+mj-lt"/>
              </a:rPr>
              <a:t> </a:t>
            </a:r>
            <a:r>
              <a:rPr lang="cs-CZ" altLang="cs-CZ" i="1" dirty="0" err="1" smtClean="0">
                <a:solidFill>
                  <a:schemeClr val="bg1"/>
                </a:solidFill>
                <a:latin typeface="+mj-lt"/>
              </a:rPr>
              <a:t>urologicae</a:t>
            </a:r>
            <a:r>
              <a:rPr lang="cs-CZ" altLang="cs-CZ" i="1" dirty="0" smtClean="0">
                <a:solidFill>
                  <a:schemeClr val="bg1"/>
                </a:solidFill>
                <a:latin typeface="+mj-lt"/>
              </a:rPr>
              <a:t> =</a:t>
            </a:r>
            <a:r>
              <a:rPr lang="cs-CZ" altLang="cs-CZ" i="1" dirty="0" err="1" smtClean="0">
                <a:solidFill>
                  <a:schemeClr val="bg1"/>
                </a:solidFill>
                <a:latin typeface="+mj-lt"/>
              </a:rPr>
              <a:t>mixture</a:t>
            </a:r>
            <a:r>
              <a:rPr lang="cs-CZ" altLang="cs-CZ" i="1" dirty="0" smtClean="0">
                <a:solidFill>
                  <a:schemeClr val="bg1"/>
                </a:solidFill>
                <a:latin typeface="+mj-lt"/>
              </a:rPr>
              <a:t> </a:t>
            </a:r>
            <a:r>
              <a:rPr lang="cs-CZ" altLang="cs-CZ" i="1" dirty="0" err="1" smtClean="0">
                <a:solidFill>
                  <a:schemeClr val="bg1"/>
                </a:solidFill>
                <a:latin typeface="+mj-lt"/>
              </a:rPr>
              <a:t>of</a:t>
            </a:r>
            <a:r>
              <a:rPr lang="cs-CZ" altLang="cs-CZ" i="1" dirty="0" smtClean="0">
                <a:solidFill>
                  <a:schemeClr val="bg1"/>
                </a:solidFill>
                <a:latin typeface="+mj-lt"/>
              </a:rPr>
              <a:t> </a:t>
            </a:r>
            <a:r>
              <a:rPr lang="cs-CZ" altLang="cs-CZ" i="1" dirty="0" err="1" smtClean="0">
                <a:solidFill>
                  <a:schemeClr val="bg1"/>
                </a:solidFill>
                <a:latin typeface="+mj-lt"/>
              </a:rPr>
              <a:t>dried</a:t>
            </a:r>
            <a:r>
              <a:rPr lang="cs-CZ" altLang="cs-CZ" i="1" dirty="0" smtClean="0">
                <a:solidFill>
                  <a:schemeClr val="bg1"/>
                </a:solidFill>
                <a:latin typeface="+mj-lt"/>
              </a:rPr>
              <a:t> </a:t>
            </a:r>
            <a:r>
              <a:rPr lang="cs-CZ" altLang="cs-CZ" i="1" dirty="0" err="1" smtClean="0">
                <a:solidFill>
                  <a:schemeClr val="bg1"/>
                </a:solidFill>
                <a:latin typeface="+mj-lt"/>
              </a:rPr>
              <a:t>plants</a:t>
            </a:r>
            <a:endParaRPr lang="cs-CZ" altLang="cs-CZ" i="1" dirty="0">
              <a:solidFill>
                <a:schemeClr val="bg1"/>
              </a:solidFill>
              <a:latin typeface="+mj-lt"/>
            </a:endParaRPr>
          </a:p>
        </p:txBody>
      </p:sp>
      <p:sp>
        <p:nvSpPr>
          <p:cNvPr id="5" name="Nadpis 4"/>
          <p:cNvSpPr>
            <a:spLocks noGrp="1"/>
          </p:cNvSpPr>
          <p:nvPr>
            <p:ph type="title"/>
          </p:nvPr>
        </p:nvSpPr>
        <p:spPr/>
        <p:txBody>
          <a:bodyPr>
            <a:normAutofit/>
          </a:bodyPr>
          <a:lstStyle/>
          <a:p>
            <a:r>
              <a:rPr lang="cs-CZ" altLang="cs-CZ" sz="3500" dirty="0" smtClean="0">
                <a:solidFill>
                  <a:schemeClr val="accent3"/>
                </a:solidFill>
                <a:latin typeface="Century Schoolbook" panose="02040604050505020304" pitchFamily="18" charset="0"/>
              </a:rPr>
              <a:t>5</a:t>
            </a:r>
            <a:r>
              <a:rPr lang="cs-CZ" altLang="cs-CZ" sz="3500" baseline="30000" dirty="0" smtClean="0">
                <a:solidFill>
                  <a:schemeClr val="accent3"/>
                </a:solidFill>
                <a:latin typeface="Century Schoolbook" panose="02040604050505020304" pitchFamily="18" charset="0"/>
              </a:rPr>
              <a:t>th</a:t>
            </a:r>
            <a:r>
              <a:rPr lang="cs-CZ" altLang="cs-CZ" sz="3500" dirty="0" smtClean="0">
                <a:solidFill>
                  <a:schemeClr val="accent3"/>
                </a:solidFill>
                <a:latin typeface="Century Schoolbook" panose="02040604050505020304" pitchFamily="18" charset="0"/>
              </a:rPr>
              <a:t> </a:t>
            </a:r>
            <a:r>
              <a:rPr lang="cs-CZ" altLang="cs-CZ" sz="3500" dirty="0" err="1">
                <a:solidFill>
                  <a:schemeClr val="accent3"/>
                </a:solidFill>
                <a:latin typeface="Century Schoolbook" panose="02040604050505020304" pitchFamily="18" charset="0"/>
              </a:rPr>
              <a:t>declension</a:t>
            </a:r>
            <a:endParaRPr lang="cs-CZ" sz="3500" dirty="0"/>
          </a:p>
        </p:txBody>
      </p:sp>
    </p:spTree>
    <p:extLst>
      <p:ext uri="{BB962C8B-B14F-4D97-AF65-F5344CB8AC3E}">
        <p14:creationId xmlns:p14="http://schemas.microsoft.com/office/powerpoint/2010/main" val="11796447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Administrativní">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140</TotalTime>
  <Words>546</Words>
  <Application>Microsoft Office PowerPoint</Application>
  <PresentationFormat>Předvádění na obrazovce (4:3)</PresentationFormat>
  <Paragraphs>155</Paragraphs>
  <Slides>15</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15</vt:i4>
      </vt:variant>
    </vt:vector>
  </HeadingPairs>
  <TitlesOfParts>
    <vt:vector size="21" baseType="lpstr">
      <vt:lpstr>Calibri</vt:lpstr>
      <vt:lpstr>Century Schoolbook</vt:lpstr>
      <vt:lpstr>Georgia</vt:lpstr>
      <vt:lpstr>Wingdings</vt:lpstr>
      <vt:lpstr>Wingdings 2</vt:lpstr>
      <vt:lpstr>Administrativní</vt:lpstr>
      <vt:lpstr>Latin nouns of the 4th and 5th declension</vt:lpstr>
      <vt:lpstr>4th declension</vt:lpstr>
      <vt:lpstr>Decide on the declension of the nouns</vt:lpstr>
      <vt:lpstr>4th declension - neuters</vt:lpstr>
      <vt:lpstr>Prezentace aplikace PowerPoint</vt:lpstr>
      <vt:lpstr>Prezentace aplikace PowerPoint</vt:lpstr>
      <vt:lpstr>Prezentace aplikace PowerPoint</vt:lpstr>
      <vt:lpstr>Sensus humani:</vt:lpstr>
      <vt:lpstr>5th declension</vt:lpstr>
      <vt:lpstr>Prezentace aplikace PowerPoint</vt:lpstr>
      <vt:lpstr>Prezentace aplikace PowerPoint</vt:lpstr>
      <vt:lpstr>Prezentace aplikace PowerPoint</vt:lpstr>
      <vt:lpstr>Connect the nouns with adjectives</vt:lpstr>
      <vt:lpstr>Form corresponding loose atributes</vt:lpstr>
      <vt:lpstr>Connect the phrases with the preposition</vt:lpstr>
    </vt:vector>
  </TitlesOfParts>
  <Company>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Ševčíková Tereza</dc:creator>
  <cp:lastModifiedBy>Filip Gája</cp:lastModifiedBy>
  <cp:revision>12</cp:revision>
  <dcterms:created xsi:type="dcterms:W3CDTF">2015-11-18T08:14:21Z</dcterms:created>
  <dcterms:modified xsi:type="dcterms:W3CDTF">2017-04-28T10:21:37Z</dcterms:modified>
</cp:coreProperties>
</file>