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19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18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75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62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88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40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05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76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23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88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8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4B7A4-5317-489D-B4F0-D223BB505082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0E940-D811-4AE1-8E83-768616072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26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78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Latin </a:t>
            </a:r>
            <a:r>
              <a:rPr lang="cs-CZ" dirty="0" smtClean="0"/>
              <a:t>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</a:t>
            </a:r>
            <a:r>
              <a:rPr lang="cs-CZ" dirty="0" smtClean="0"/>
              <a:t>en.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b="1" dirty="0" smtClean="0"/>
              <a:t>i</a:t>
            </a:r>
          </a:p>
          <a:p>
            <a:r>
              <a:rPr lang="cs-CZ" dirty="0"/>
              <a:t>g</a:t>
            </a:r>
            <a:r>
              <a:rPr lang="cs-CZ" dirty="0" smtClean="0"/>
              <a:t>ender: </a:t>
            </a:r>
            <a:r>
              <a:rPr lang="cs-CZ" b="1" dirty="0" err="1" smtClean="0"/>
              <a:t>mostly</a:t>
            </a:r>
            <a:r>
              <a:rPr lang="cs-CZ" b="1" dirty="0" smtClean="0"/>
              <a:t> M </a:t>
            </a:r>
            <a:r>
              <a:rPr lang="cs-CZ" dirty="0" smtClean="0"/>
              <a:t>and </a:t>
            </a:r>
            <a:r>
              <a:rPr lang="cs-CZ" b="1" dirty="0" smtClean="0"/>
              <a:t>neuter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! </a:t>
            </a:r>
            <a:r>
              <a:rPr lang="cs-CZ" dirty="0" err="1" smtClean="0"/>
              <a:t>feminine</a:t>
            </a:r>
            <a:r>
              <a:rPr lang="cs-CZ" dirty="0" smtClean="0"/>
              <a:t> gender: </a:t>
            </a:r>
            <a:r>
              <a:rPr lang="cs-CZ" dirty="0" err="1" smtClean="0"/>
              <a:t>methodus</a:t>
            </a:r>
            <a:r>
              <a:rPr lang="cs-CZ" dirty="0" smtClean="0"/>
              <a:t>, </a:t>
            </a:r>
            <a:r>
              <a:rPr lang="cs-CZ" dirty="0" err="1" smtClean="0"/>
              <a:t>periodus</a:t>
            </a:r>
            <a:r>
              <a:rPr lang="cs-CZ" dirty="0" smtClean="0"/>
              <a:t>, </a:t>
            </a:r>
            <a:r>
              <a:rPr lang="cs-CZ" dirty="0" err="1" smtClean="0"/>
              <a:t>diameter</a:t>
            </a:r>
            <a:r>
              <a:rPr lang="cs-CZ" dirty="0" smtClean="0"/>
              <a:t> (</a:t>
            </a:r>
            <a:r>
              <a:rPr lang="cs-CZ" dirty="0" err="1" smtClean="0"/>
              <a:t>example</a:t>
            </a:r>
            <a:r>
              <a:rPr lang="cs-CZ" dirty="0" smtClean="0"/>
              <a:t> 	</a:t>
            </a:r>
            <a:r>
              <a:rPr lang="cs-CZ" dirty="0" err="1" smtClean="0"/>
              <a:t>nervus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paradigm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 err="1" smtClean="0"/>
              <a:t>nervus</a:t>
            </a:r>
            <a:r>
              <a:rPr lang="cs-CZ" b="1" dirty="0" smtClean="0"/>
              <a:t>, i, m. </a:t>
            </a:r>
            <a:r>
              <a:rPr lang="cs-CZ" dirty="0" smtClean="0"/>
              <a:t>(M+F) (</a:t>
            </a:r>
            <a:r>
              <a:rPr lang="cs-CZ" i="1" dirty="0" smtClean="0"/>
              <a:t>nerve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 smtClean="0"/>
              <a:t>septum, i, n. </a:t>
            </a:r>
            <a:r>
              <a:rPr lang="cs-CZ" dirty="0" smtClean="0"/>
              <a:t>(N) (</a:t>
            </a:r>
            <a:r>
              <a:rPr lang="cs-CZ" i="1" dirty="0" smtClean="0"/>
              <a:t>septum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 smtClean="0"/>
              <a:t>! </a:t>
            </a:r>
            <a:r>
              <a:rPr lang="cs-CZ" dirty="0" err="1" smtClean="0"/>
              <a:t>nouns</a:t>
            </a:r>
            <a:r>
              <a:rPr lang="cs-CZ" dirty="0" smtClean="0"/>
              <a:t>/</a:t>
            </a:r>
            <a:r>
              <a:rPr lang="cs-CZ" dirty="0" err="1" smtClean="0"/>
              <a:t>adjectives</a:t>
            </a:r>
            <a:r>
              <a:rPr lang="cs-CZ" dirty="0" smtClean="0"/>
              <a:t> </a:t>
            </a:r>
            <a:r>
              <a:rPr lang="cs-CZ" dirty="0" err="1" smtClean="0"/>
              <a:t>ending</a:t>
            </a:r>
            <a:r>
              <a:rPr lang="cs-CZ" dirty="0" smtClean="0"/>
              <a:t> –</a:t>
            </a:r>
            <a:r>
              <a:rPr lang="cs-CZ" dirty="0" err="1" smtClean="0"/>
              <a:t>er</a:t>
            </a:r>
            <a:r>
              <a:rPr lang="cs-CZ" dirty="0" smtClean="0"/>
              <a:t>: </a:t>
            </a:r>
            <a:r>
              <a:rPr lang="cs-CZ" dirty="0" err="1" smtClean="0"/>
              <a:t>cancer</a:t>
            </a:r>
            <a:r>
              <a:rPr lang="cs-CZ" dirty="0" smtClean="0"/>
              <a:t>, </a:t>
            </a:r>
            <a:r>
              <a:rPr lang="cs-CZ" dirty="0" err="1" smtClean="0"/>
              <a:t>can</a:t>
            </a:r>
            <a:r>
              <a:rPr lang="cs-CZ" b="1" dirty="0" err="1" smtClean="0">
                <a:solidFill>
                  <a:srgbClr val="FF0000"/>
                </a:solidFill>
              </a:rPr>
              <a:t>cri</a:t>
            </a:r>
            <a:r>
              <a:rPr lang="cs-CZ" dirty="0" smtClean="0"/>
              <a:t>, m. X liber, </a:t>
            </a:r>
            <a:r>
              <a:rPr lang="cs-CZ" dirty="0" err="1" smtClean="0"/>
              <a:t>lib</a:t>
            </a:r>
            <a:r>
              <a:rPr lang="cs-CZ" b="1" dirty="0" err="1" smtClean="0">
                <a:solidFill>
                  <a:srgbClr val="FF0000"/>
                </a:solidFill>
              </a:rPr>
              <a:t>eri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81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genitive stem: </a:t>
            </a:r>
            <a:r>
              <a:rPr lang="cs-CZ" dirty="0" smtClean="0">
                <a:solidFill>
                  <a:srgbClr val="FF0000"/>
                </a:solidFill>
              </a:rPr>
              <a:t>nerv</a:t>
            </a:r>
            <a:r>
              <a:rPr lang="cs-CZ" dirty="0" smtClean="0"/>
              <a:t> (-i)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sg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  <a:r>
              <a:rPr lang="cs-CZ" dirty="0" smtClean="0"/>
              <a:t>				</a:t>
            </a:r>
            <a:r>
              <a:rPr lang="cs-CZ" dirty="0" err="1" smtClean="0">
                <a:solidFill>
                  <a:srgbClr val="00B050"/>
                </a:solidFill>
              </a:rPr>
              <a:t>pl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/>
              <a:t>1. nerv-</a:t>
            </a:r>
            <a:r>
              <a:rPr lang="cs-CZ" b="1" dirty="0" err="1" smtClean="0"/>
              <a:t>us</a:t>
            </a:r>
            <a:r>
              <a:rPr lang="cs-CZ" dirty="0" smtClean="0"/>
              <a:t>			</a:t>
            </a:r>
            <a:r>
              <a:rPr lang="cs-CZ" dirty="0" smtClean="0">
                <a:solidFill>
                  <a:srgbClr val="FF0000"/>
                </a:solidFill>
              </a:rPr>
              <a:t>nerv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 smtClean="0">
                <a:solidFill>
                  <a:srgbClr val="FF0000"/>
                </a:solidFill>
              </a:rPr>
              <a:t>nerv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  <a:r>
              <a:rPr lang="cs-CZ" dirty="0" smtClean="0"/>
              <a:t>			</a:t>
            </a:r>
            <a:r>
              <a:rPr lang="cs-CZ" dirty="0" smtClean="0">
                <a:solidFill>
                  <a:srgbClr val="FF0000"/>
                </a:solidFill>
              </a:rPr>
              <a:t>nerv</a:t>
            </a:r>
            <a:r>
              <a:rPr lang="cs-CZ" dirty="0" smtClean="0"/>
              <a:t>-</a:t>
            </a:r>
            <a:r>
              <a:rPr lang="cs-CZ" b="1" dirty="0" err="1" smtClean="0"/>
              <a:t>orum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dirty="0" smtClean="0">
                <a:solidFill>
                  <a:srgbClr val="FF0000"/>
                </a:solidFill>
              </a:rPr>
              <a:t>nerv</a:t>
            </a:r>
            <a:r>
              <a:rPr lang="cs-CZ" dirty="0" smtClean="0"/>
              <a:t>-</a:t>
            </a:r>
            <a:r>
              <a:rPr lang="cs-CZ" b="1" dirty="0" smtClean="0"/>
              <a:t>um</a:t>
            </a:r>
            <a:r>
              <a:rPr lang="cs-CZ" dirty="0" smtClean="0"/>
              <a:t>			</a:t>
            </a:r>
            <a:r>
              <a:rPr lang="cs-CZ" dirty="0" smtClean="0">
                <a:solidFill>
                  <a:srgbClr val="FF0000"/>
                </a:solidFill>
              </a:rPr>
              <a:t>nerv</a:t>
            </a:r>
            <a:r>
              <a:rPr lang="cs-CZ" dirty="0" smtClean="0"/>
              <a:t>-</a:t>
            </a:r>
            <a:r>
              <a:rPr lang="cs-CZ" b="1" dirty="0" smtClean="0"/>
              <a:t>os</a:t>
            </a:r>
          </a:p>
          <a:p>
            <a:pPr marL="0" indent="0">
              <a:buNone/>
            </a:pPr>
            <a:r>
              <a:rPr lang="cs-CZ" dirty="0" smtClean="0"/>
              <a:t>6. </a:t>
            </a:r>
            <a:r>
              <a:rPr lang="cs-CZ" dirty="0" smtClean="0">
                <a:solidFill>
                  <a:srgbClr val="FF0000"/>
                </a:solidFill>
              </a:rPr>
              <a:t>nerv</a:t>
            </a:r>
            <a:r>
              <a:rPr lang="cs-CZ" dirty="0" smtClean="0"/>
              <a:t>-</a:t>
            </a:r>
            <a:r>
              <a:rPr lang="cs-CZ" b="1" dirty="0" smtClean="0"/>
              <a:t>o</a:t>
            </a:r>
            <a:r>
              <a:rPr lang="cs-CZ" dirty="0" smtClean="0"/>
              <a:t>			</a:t>
            </a:r>
            <a:r>
              <a:rPr lang="cs-CZ" dirty="0" smtClean="0">
                <a:solidFill>
                  <a:srgbClr val="FF0000"/>
                </a:solidFill>
              </a:rPr>
              <a:t>nerv</a:t>
            </a:r>
            <a:r>
              <a:rPr lang="cs-CZ" dirty="0" smtClean="0"/>
              <a:t>-</a:t>
            </a:r>
            <a:r>
              <a:rPr lang="cs-CZ" b="1" dirty="0" err="1" smtClean="0"/>
              <a:t>is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8154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genitive stem: </a:t>
            </a:r>
            <a:r>
              <a:rPr lang="cs-CZ" dirty="0" smtClean="0">
                <a:solidFill>
                  <a:srgbClr val="FF0000"/>
                </a:solidFill>
              </a:rPr>
              <a:t>sept</a:t>
            </a:r>
            <a:r>
              <a:rPr lang="cs-CZ" dirty="0" smtClean="0"/>
              <a:t> (-i)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sg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  <a:r>
              <a:rPr lang="cs-CZ" dirty="0" smtClean="0">
                <a:solidFill>
                  <a:srgbClr val="FF0000"/>
                </a:solidFill>
              </a:rPr>
              <a:t>					</a:t>
            </a:r>
            <a:r>
              <a:rPr lang="cs-CZ" dirty="0" err="1" smtClean="0">
                <a:solidFill>
                  <a:srgbClr val="00B050"/>
                </a:solidFill>
              </a:rPr>
              <a:t>pl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/>
              <a:t>1. sept-</a:t>
            </a:r>
            <a:r>
              <a:rPr lang="cs-CZ" b="1" dirty="0" smtClean="0"/>
              <a:t>um				</a:t>
            </a:r>
            <a:r>
              <a:rPr lang="cs-CZ" dirty="0" smtClean="0">
                <a:solidFill>
                  <a:srgbClr val="FF0000"/>
                </a:solidFill>
              </a:rPr>
              <a:t>sept</a:t>
            </a:r>
            <a:r>
              <a:rPr lang="cs-CZ" b="1" dirty="0" smtClean="0"/>
              <a:t>-a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 smtClean="0">
                <a:solidFill>
                  <a:srgbClr val="FF0000"/>
                </a:solidFill>
              </a:rPr>
              <a:t>sept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  <a:r>
              <a:rPr lang="cs-CZ" dirty="0" smtClean="0"/>
              <a:t>				</a:t>
            </a:r>
            <a:r>
              <a:rPr lang="cs-CZ" dirty="0" smtClean="0">
                <a:solidFill>
                  <a:srgbClr val="FF0000"/>
                </a:solidFill>
              </a:rPr>
              <a:t>sept</a:t>
            </a:r>
            <a:r>
              <a:rPr lang="cs-CZ" dirty="0" smtClean="0"/>
              <a:t>-</a:t>
            </a:r>
            <a:r>
              <a:rPr lang="cs-CZ" b="1" dirty="0" err="1" smtClean="0"/>
              <a:t>orum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dirty="0" smtClean="0">
                <a:solidFill>
                  <a:srgbClr val="FF0000"/>
                </a:solidFill>
              </a:rPr>
              <a:t>sept</a:t>
            </a:r>
            <a:r>
              <a:rPr lang="cs-CZ" dirty="0" smtClean="0"/>
              <a:t>-</a:t>
            </a:r>
            <a:r>
              <a:rPr lang="cs-CZ" b="1" dirty="0" smtClean="0"/>
              <a:t>um	</a:t>
            </a:r>
            <a:r>
              <a:rPr lang="cs-CZ" dirty="0" smtClean="0"/>
              <a:t>(=nominative </a:t>
            </a:r>
            <a:r>
              <a:rPr lang="cs-CZ" dirty="0" err="1" smtClean="0"/>
              <a:t>sg</a:t>
            </a:r>
            <a:r>
              <a:rPr lang="cs-CZ" dirty="0" smtClean="0"/>
              <a:t>.)</a:t>
            </a:r>
            <a:r>
              <a:rPr lang="cs-CZ" b="1" dirty="0" smtClean="0"/>
              <a:t>	</a:t>
            </a:r>
            <a:r>
              <a:rPr lang="cs-CZ" dirty="0" smtClean="0">
                <a:solidFill>
                  <a:srgbClr val="FF0000"/>
                </a:solidFill>
              </a:rPr>
              <a:t>sept</a:t>
            </a:r>
            <a:r>
              <a:rPr lang="cs-CZ" dirty="0" smtClean="0"/>
              <a:t>-</a:t>
            </a:r>
            <a:r>
              <a:rPr lang="cs-CZ" b="1" dirty="0" smtClean="0"/>
              <a:t>a </a:t>
            </a:r>
            <a:r>
              <a:rPr lang="cs-CZ" dirty="0" smtClean="0"/>
              <a:t>(=nominative </a:t>
            </a:r>
            <a:r>
              <a:rPr lang="cs-CZ" dirty="0" err="1" smtClean="0"/>
              <a:t>pl</a:t>
            </a:r>
            <a:r>
              <a:rPr lang="cs-CZ" dirty="0" smtClean="0"/>
              <a:t>.)</a:t>
            </a:r>
          </a:p>
          <a:p>
            <a:pPr marL="0" indent="0">
              <a:buNone/>
            </a:pPr>
            <a:r>
              <a:rPr lang="cs-CZ" dirty="0" smtClean="0"/>
              <a:t>6. </a:t>
            </a:r>
            <a:r>
              <a:rPr lang="cs-CZ" dirty="0" smtClean="0">
                <a:solidFill>
                  <a:srgbClr val="FF0000"/>
                </a:solidFill>
              </a:rPr>
              <a:t>sept</a:t>
            </a:r>
            <a:r>
              <a:rPr lang="cs-CZ" dirty="0" smtClean="0"/>
              <a:t>-</a:t>
            </a:r>
            <a:r>
              <a:rPr lang="cs-CZ" b="1" dirty="0" smtClean="0"/>
              <a:t>o</a:t>
            </a:r>
            <a:r>
              <a:rPr lang="cs-CZ" dirty="0" smtClean="0"/>
              <a:t>				</a:t>
            </a:r>
            <a:r>
              <a:rPr lang="cs-CZ" dirty="0" smtClean="0">
                <a:solidFill>
                  <a:srgbClr val="FF0000"/>
                </a:solidFill>
              </a:rPr>
              <a:t>sept</a:t>
            </a:r>
            <a:r>
              <a:rPr lang="cs-CZ" dirty="0" smtClean="0"/>
              <a:t>-</a:t>
            </a:r>
            <a:r>
              <a:rPr lang="cs-CZ" b="1" dirty="0" err="1" smtClean="0"/>
              <a:t>is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861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cs-CZ" dirty="0" smtClean="0"/>
              <a:t>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masculines</a:t>
            </a:r>
            <a:r>
              <a:rPr lang="cs-CZ" dirty="0" smtClean="0"/>
              <a:t> (M): </a:t>
            </a:r>
            <a:r>
              <a:rPr lang="cs-CZ" dirty="0" err="1" smtClean="0"/>
              <a:t>nephr</a:t>
            </a:r>
            <a:r>
              <a:rPr lang="cs-CZ" dirty="0" err="1" smtClean="0">
                <a:solidFill>
                  <a:srgbClr val="00B050"/>
                </a:solidFill>
              </a:rPr>
              <a:t>os</a:t>
            </a:r>
            <a:r>
              <a:rPr lang="cs-CZ" dirty="0" smtClean="0"/>
              <a:t>, i, m. (</a:t>
            </a:r>
            <a:r>
              <a:rPr lang="cs-CZ" i="1" dirty="0" err="1" smtClean="0"/>
              <a:t>kidney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neuters</a:t>
            </a:r>
            <a:r>
              <a:rPr lang="cs-CZ" dirty="0" smtClean="0"/>
              <a:t> (N): gangli</a:t>
            </a:r>
            <a:r>
              <a:rPr lang="cs-CZ" dirty="0" smtClean="0">
                <a:solidFill>
                  <a:srgbClr val="00B050"/>
                </a:solidFill>
              </a:rPr>
              <a:t>on</a:t>
            </a:r>
            <a:r>
              <a:rPr lang="cs-CZ" dirty="0" smtClean="0"/>
              <a:t>, ganglii, n. (</a:t>
            </a:r>
            <a:r>
              <a:rPr lang="cs-CZ" i="1" dirty="0" smtClean="0"/>
              <a:t>ganglion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nominative </a:t>
            </a:r>
            <a:r>
              <a:rPr lang="cs-CZ" dirty="0" err="1" smtClean="0"/>
              <a:t>sg</a:t>
            </a:r>
            <a:r>
              <a:rPr lang="cs-CZ" dirty="0" smtClean="0"/>
              <a:t>. M: -</a:t>
            </a:r>
            <a:r>
              <a:rPr lang="cs-CZ" dirty="0" smtClean="0">
                <a:solidFill>
                  <a:srgbClr val="00B050"/>
                </a:solidFill>
              </a:rPr>
              <a:t>os</a:t>
            </a:r>
            <a:r>
              <a:rPr lang="cs-CZ" dirty="0" smtClean="0"/>
              <a:t>; akusative </a:t>
            </a:r>
            <a:r>
              <a:rPr lang="cs-CZ" dirty="0" err="1" smtClean="0"/>
              <a:t>sg</a:t>
            </a:r>
            <a:r>
              <a:rPr lang="cs-CZ" dirty="0" smtClean="0"/>
              <a:t>. M: -</a:t>
            </a:r>
            <a:r>
              <a:rPr lang="cs-CZ" dirty="0" smtClean="0">
                <a:solidFill>
                  <a:srgbClr val="00B050"/>
                </a:solidFill>
              </a:rPr>
              <a:t>on</a:t>
            </a:r>
          </a:p>
          <a:p>
            <a:r>
              <a:rPr lang="cs-CZ" dirty="0" smtClean="0"/>
              <a:t>nominative and akusative </a:t>
            </a:r>
            <a:r>
              <a:rPr lang="cs-CZ" dirty="0" err="1" smtClean="0"/>
              <a:t>sg</a:t>
            </a:r>
            <a:r>
              <a:rPr lang="cs-CZ" dirty="0" smtClean="0"/>
              <a:t>. N: -</a:t>
            </a:r>
            <a:r>
              <a:rPr lang="cs-CZ" dirty="0" smtClean="0">
                <a:solidFill>
                  <a:srgbClr val="00B050"/>
                </a:solidFill>
              </a:rPr>
              <a:t>on</a:t>
            </a:r>
            <a:r>
              <a:rPr lang="cs-CZ" dirty="0" smtClean="0"/>
              <a:t> (nominative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neuters</a:t>
            </a:r>
            <a:r>
              <a:rPr lang="cs-CZ" dirty="0" smtClean="0"/>
              <a:t> = akusative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neuters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57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adjectives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</a:t>
            </a:r>
            <a:r>
              <a:rPr lang="cs-CZ" baseline="30000" dirty="0" smtClean="0"/>
              <a:t>st</a:t>
            </a:r>
            <a:r>
              <a:rPr lang="cs-CZ" dirty="0" smtClean="0"/>
              <a:t> and 2</a:t>
            </a:r>
            <a:r>
              <a:rPr lang="cs-CZ" baseline="30000" dirty="0" smtClean="0"/>
              <a:t>nd</a:t>
            </a:r>
            <a:r>
              <a:rPr lang="cs-CZ" dirty="0" smtClean="0"/>
              <a:t> Latin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u="sng" dirty="0" err="1" smtClean="0"/>
              <a:t>word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order</a:t>
            </a:r>
            <a:r>
              <a:rPr lang="cs-CZ" i="1" u="sng" dirty="0" smtClean="0"/>
              <a:t> in </a:t>
            </a:r>
            <a:r>
              <a:rPr lang="cs-CZ" i="1" u="sng" dirty="0" err="1" smtClean="0"/>
              <a:t>your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vocabulary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 smtClean="0"/>
              <a:t>longus</a:t>
            </a:r>
            <a:r>
              <a:rPr lang="cs-CZ" dirty="0" smtClean="0"/>
              <a:t>, a, um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 </a:t>
            </a:r>
            <a:r>
              <a:rPr lang="cs-CZ" dirty="0" err="1" smtClean="0"/>
              <a:t>longus</a:t>
            </a:r>
            <a:r>
              <a:rPr lang="cs-CZ" dirty="0" smtClean="0"/>
              <a:t>, longa, </a:t>
            </a:r>
            <a:r>
              <a:rPr lang="cs-CZ" dirty="0" err="1" smtClean="0"/>
              <a:t>longum</a:t>
            </a:r>
            <a:r>
              <a:rPr lang="cs-CZ" dirty="0" smtClean="0"/>
              <a:t> (</a:t>
            </a:r>
            <a:r>
              <a:rPr lang="cs-CZ" i="1" dirty="0" smtClean="0"/>
              <a:t>long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→ long-</a:t>
            </a:r>
            <a:r>
              <a:rPr lang="cs-CZ" dirty="0" err="1" smtClean="0">
                <a:solidFill>
                  <a:srgbClr val="FF0000"/>
                </a:solidFill>
              </a:rPr>
              <a:t>us</a:t>
            </a:r>
            <a:r>
              <a:rPr lang="cs-CZ" dirty="0" smtClean="0"/>
              <a:t>: </a:t>
            </a:r>
            <a:r>
              <a:rPr lang="cs-CZ" dirty="0" err="1" smtClean="0"/>
              <a:t>for</a:t>
            </a:r>
            <a:r>
              <a:rPr lang="cs-CZ" dirty="0" smtClean="0"/>
              <a:t> M (</a:t>
            </a:r>
            <a:r>
              <a:rPr lang="cs-CZ" dirty="0" err="1" smtClean="0"/>
              <a:t>compare</a:t>
            </a:r>
            <a:r>
              <a:rPr lang="cs-CZ" dirty="0" smtClean="0"/>
              <a:t> nerv-</a:t>
            </a:r>
            <a:r>
              <a:rPr lang="cs-CZ" dirty="0" err="1" smtClean="0">
                <a:solidFill>
                  <a:srgbClr val="00B0F0"/>
                </a:solidFill>
              </a:rPr>
              <a:t>us</a:t>
            </a:r>
            <a:r>
              <a:rPr lang="cs-CZ" dirty="0" smtClean="0"/>
              <a:t>)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nasus</a:t>
            </a:r>
            <a:r>
              <a:rPr lang="cs-CZ" dirty="0" smtClean="0"/>
              <a:t> </a:t>
            </a:r>
            <a:r>
              <a:rPr lang="cs-CZ" dirty="0" err="1" smtClean="0"/>
              <a:t>longus</a:t>
            </a:r>
            <a:r>
              <a:rPr lang="cs-CZ" dirty="0" smtClean="0"/>
              <a:t> (</a:t>
            </a:r>
            <a:r>
              <a:rPr lang="cs-CZ" i="1" dirty="0" err="1" smtClean="0"/>
              <a:t>adjective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quality</a:t>
            </a:r>
            <a:r>
              <a:rPr lang="cs-CZ" i="1" dirty="0" smtClean="0"/>
              <a:t> on </a:t>
            </a:r>
            <a:r>
              <a:rPr lang="cs-CZ" i="1" dirty="0" err="1" smtClean="0"/>
              <a:t>the</a:t>
            </a:r>
            <a:r>
              <a:rPr lang="cs-CZ" i="1" dirty="0" smtClean="0"/>
              <a:t> second place</a:t>
            </a:r>
            <a:r>
              <a:rPr lang="cs-CZ" dirty="0" smtClean="0"/>
              <a:t>)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smtClean="0"/>
              <a:t>→ long-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: </a:t>
            </a:r>
            <a:r>
              <a:rPr lang="cs-CZ" dirty="0" err="1" smtClean="0"/>
              <a:t>for</a:t>
            </a:r>
            <a:r>
              <a:rPr lang="cs-CZ" dirty="0" smtClean="0"/>
              <a:t> F (</a:t>
            </a:r>
            <a:r>
              <a:rPr lang="cs-CZ" dirty="0" err="1" smtClean="0"/>
              <a:t>compare</a:t>
            </a:r>
            <a:r>
              <a:rPr lang="cs-CZ" dirty="0" smtClean="0"/>
              <a:t> ven-</a:t>
            </a:r>
            <a:r>
              <a:rPr lang="cs-CZ" dirty="0" smtClean="0">
                <a:solidFill>
                  <a:srgbClr val="00B0F0"/>
                </a:solidFill>
              </a:rPr>
              <a:t>a</a:t>
            </a:r>
            <a:r>
              <a:rPr lang="cs-CZ" dirty="0" smtClean="0"/>
              <a:t>) </a:t>
            </a:r>
            <a:r>
              <a:rPr lang="cs-CZ" dirty="0" err="1" smtClean="0"/>
              <a:t>e.g</a:t>
            </a:r>
            <a:r>
              <a:rPr lang="cs-CZ" dirty="0" smtClean="0"/>
              <a:t>. lingua longa</a:t>
            </a:r>
          </a:p>
          <a:p>
            <a:pPr marL="0" indent="0">
              <a:buNone/>
            </a:pPr>
            <a:r>
              <a:rPr lang="cs-CZ" dirty="0" smtClean="0"/>
              <a:t>→ long-</a:t>
            </a:r>
            <a:r>
              <a:rPr lang="cs-CZ" dirty="0" smtClean="0">
                <a:solidFill>
                  <a:srgbClr val="FF0000"/>
                </a:solidFill>
              </a:rPr>
              <a:t>um</a:t>
            </a:r>
            <a:r>
              <a:rPr lang="cs-CZ" dirty="0" smtClean="0"/>
              <a:t>: </a:t>
            </a:r>
            <a:r>
              <a:rPr lang="cs-CZ" dirty="0" err="1" smtClean="0"/>
              <a:t>for</a:t>
            </a:r>
            <a:r>
              <a:rPr lang="cs-CZ" dirty="0" smtClean="0"/>
              <a:t> N (</a:t>
            </a:r>
            <a:r>
              <a:rPr lang="cs-CZ" dirty="0" err="1" smtClean="0"/>
              <a:t>compare</a:t>
            </a:r>
            <a:r>
              <a:rPr lang="cs-CZ" dirty="0" smtClean="0"/>
              <a:t> sept-</a:t>
            </a:r>
            <a:r>
              <a:rPr lang="cs-CZ" dirty="0" smtClean="0">
                <a:solidFill>
                  <a:srgbClr val="00B0F0"/>
                </a:solidFill>
              </a:rPr>
              <a:t>um</a:t>
            </a:r>
            <a:r>
              <a:rPr lang="cs-CZ" dirty="0" smtClean="0"/>
              <a:t>) </a:t>
            </a:r>
            <a:r>
              <a:rPr lang="cs-CZ" dirty="0" err="1" smtClean="0"/>
              <a:t>e.g</a:t>
            </a:r>
            <a:r>
              <a:rPr lang="cs-CZ" dirty="0" smtClean="0"/>
              <a:t>. delirium </a:t>
            </a:r>
            <a:r>
              <a:rPr lang="cs-CZ" dirty="0" err="1" smtClean="0"/>
              <a:t>longum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05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112</Words>
  <Application>Microsoft Office PowerPoint</Application>
  <PresentationFormat>Širokoúhlá obrazovka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2nd declension</vt:lpstr>
      <vt:lpstr>Latin 2nd declension</vt:lpstr>
      <vt:lpstr>the genitive stem: nerv (-i)</vt:lpstr>
      <vt:lpstr>the genitive stem: sept (-i)</vt:lpstr>
      <vt:lpstr>Greek 2nd declension</vt:lpstr>
      <vt:lpstr>adjectives of the 1st and 2nd Latin declension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Mazalová</dc:creator>
  <cp:lastModifiedBy>Lucie Mazalová</cp:lastModifiedBy>
  <cp:revision>52</cp:revision>
  <dcterms:created xsi:type="dcterms:W3CDTF">2017-03-02T16:01:45Z</dcterms:created>
  <dcterms:modified xsi:type="dcterms:W3CDTF">2017-03-02T16:40:18Z</dcterms:modified>
</cp:coreProperties>
</file>