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3"/>
  </p:notesMasterIdLst>
  <p:sldIdLst>
    <p:sldId id="256" r:id="rId2"/>
    <p:sldId id="257" r:id="rId3"/>
    <p:sldId id="267" r:id="rId4"/>
    <p:sldId id="268" r:id="rId5"/>
    <p:sldId id="269" r:id="rId6"/>
    <p:sldId id="271" r:id="rId7"/>
    <p:sldId id="273" r:id="rId8"/>
    <p:sldId id="272" r:id="rId9"/>
    <p:sldId id="270" r:id="rId10"/>
    <p:sldId id="258" r:id="rId11"/>
    <p:sldId id="266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820" autoAdjust="0"/>
  </p:normalViewPr>
  <p:slideViewPr>
    <p:cSldViewPr>
      <p:cViewPr varScale="1">
        <p:scale>
          <a:sx n="110" d="100"/>
          <a:sy n="110" d="100"/>
        </p:scale>
        <p:origin x="164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C9368A-78F3-4921-BC8D-9BA3C1E2FC2B}" type="datetimeFigureOut">
              <a:rPr lang="cs-CZ" smtClean="0"/>
              <a:t>14.3.2017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21D787-4CE2-4970-9AB3-DCE0F1CCE4E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93361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21D787-4CE2-4970-9AB3-DCE0F1CCE4E9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40773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Nadpis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22" name="Podnadpis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B1A1FA5-EDDD-4B5C-9BB1-E3AAF7E85C70}" type="datetimeFigureOut">
              <a:rPr lang="cs-CZ" smtClean="0"/>
              <a:t>14.3.2017</a:t>
            </a:fld>
            <a:endParaRPr lang="cs-CZ"/>
          </a:p>
        </p:txBody>
      </p:sp>
      <p:sp>
        <p:nvSpPr>
          <p:cNvPr id="20" name="Zástupný symbol pro zápatí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306A2C0-1F66-4B1A-A19A-7272C8DD0529}" type="slidenum">
              <a:rPr lang="cs-CZ" smtClean="0"/>
              <a:t>‹#›</a:t>
            </a:fld>
            <a:endParaRPr lang="cs-CZ"/>
          </a:p>
        </p:txBody>
      </p:sp>
      <p:sp>
        <p:nvSpPr>
          <p:cNvPr id="8" name="Ová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á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B1A1FA5-EDDD-4B5C-9BB1-E3AAF7E85C70}" type="datetimeFigureOut">
              <a:rPr lang="cs-CZ" smtClean="0"/>
              <a:t>14.3.2017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306A2C0-1F66-4B1A-A19A-7272C8DD052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B1A1FA5-EDDD-4B5C-9BB1-E3AAF7E85C70}" type="datetimeFigureOut">
              <a:rPr lang="cs-CZ" smtClean="0"/>
              <a:t>14.3.2017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306A2C0-1F66-4B1A-A19A-7272C8DD052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B1A1FA5-EDDD-4B5C-9BB1-E3AAF7E85C70}" type="datetimeFigureOut">
              <a:rPr lang="cs-CZ" smtClean="0"/>
              <a:t>14.3.2017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306A2C0-1F66-4B1A-A19A-7272C8DD052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B1A1FA5-EDDD-4B5C-9BB1-E3AAF7E85C70}" type="datetimeFigureOut">
              <a:rPr lang="cs-CZ" smtClean="0"/>
              <a:t>14.3.2017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306A2C0-1F66-4B1A-A19A-7272C8DD0529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Obdélník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á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á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B1A1FA5-EDDD-4B5C-9BB1-E3AAF7E85C70}" type="datetimeFigureOut">
              <a:rPr lang="cs-CZ" smtClean="0"/>
              <a:t>14.3.2017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306A2C0-1F66-4B1A-A19A-7272C8DD052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B1A1FA5-EDDD-4B5C-9BB1-E3AAF7E85C70}" type="datetimeFigureOut">
              <a:rPr lang="cs-CZ" smtClean="0"/>
              <a:t>14.3.2017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306A2C0-1F66-4B1A-A19A-7272C8DD052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B1A1FA5-EDDD-4B5C-9BB1-E3AAF7E85C70}" type="datetimeFigureOut">
              <a:rPr lang="cs-CZ" smtClean="0"/>
              <a:t>14.3.2017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306A2C0-1F66-4B1A-A19A-7272C8DD052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B1A1FA5-EDDD-4B5C-9BB1-E3AAF7E85C70}" type="datetimeFigureOut">
              <a:rPr lang="cs-CZ" smtClean="0"/>
              <a:t>14.3.2017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306A2C0-1F66-4B1A-A19A-7272C8DD0529}" type="slidenum">
              <a:rPr lang="cs-CZ" smtClean="0"/>
              <a:t>‹#›</a:t>
            </a:fld>
            <a:endParaRPr lang="cs-CZ"/>
          </a:p>
        </p:txBody>
      </p:sp>
      <p:sp>
        <p:nvSpPr>
          <p:cNvPr id="6" name="Obdélník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B1A1FA5-EDDD-4B5C-9BB1-E3AAF7E85C70}" type="datetimeFigureOut">
              <a:rPr lang="cs-CZ" smtClean="0"/>
              <a:t>14.3.2017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306A2C0-1F66-4B1A-A19A-7272C8DD052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B1A1FA5-EDDD-4B5C-9BB1-E3AAF7E85C70}" type="datetimeFigureOut">
              <a:rPr lang="cs-CZ" smtClean="0"/>
              <a:t>14.3.2017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306A2C0-1F66-4B1A-A19A-7272C8DD0529}" type="slidenum">
              <a:rPr lang="cs-CZ" smtClean="0"/>
              <a:t>‹#›</a:t>
            </a:fld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9" name="Vývojový diagram: postup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Vývojový diagram: postup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ýseč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á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Prstenec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Zástupný symbol pro nadpis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Zástupný symbol pro text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24" name="Zástupný symbol pro datum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CB1A1FA5-EDDD-4B5C-9BB1-E3AAF7E85C70}" type="datetimeFigureOut">
              <a:rPr lang="cs-CZ" smtClean="0"/>
              <a:t>14.3.2017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E306A2C0-1F66-4B1A-A19A-7272C8DD0529}" type="slidenum">
              <a:rPr lang="cs-CZ" smtClean="0"/>
              <a:t>‹#›</a:t>
            </a:fld>
            <a:endParaRPr lang="cs-CZ"/>
          </a:p>
        </p:txBody>
      </p:sp>
      <p:sp>
        <p:nvSpPr>
          <p:cNvPr id="15" name="Obdélník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432560" y="4422939"/>
            <a:ext cx="7406640" cy="1454333"/>
          </a:xfrm>
        </p:spPr>
        <p:txBody>
          <a:bodyPr>
            <a:normAutofit fontScale="85000" lnSpcReduction="20000"/>
          </a:bodyPr>
          <a:lstStyle/>
          <a:p>
            <a:r>
              <a:rPr lang="en-US" sz="20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© Department of Physiology</a:t>
            </a:r>
          </a:p>
          <a:p>
            <a:r>
              <a:rPr lang="en-US" sz="20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Faculty of Medicine</a:t>
            </a:r>
          </a:p>
          <a:p>
            <a:r>
              <a:rPr lang="en-US" sz="20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Masaryk University</a:t>
            </a:r>
          </a:p>
          <a:p>
            <a:r>
              <a:rPr lang="en-US" sz="20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2016</a:t>
            </a:r>
          </a:p>
          <a:p>
            <a:r>
              <a:rPr lang="en-US" sz="20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M. </a:t>
            </a:r>
            <a:r>
              <a:rPr lang="en-US" sz="2000" i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Bébarová</a:t>
            </a:r>
            <a:endParaRPr lang="en-US" sz="2000" i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432560" y="284550"/>
            <a:ext cx="7406640" cy="3360474"/>
          </a:xfrm>
        </p:spPr>
        <p:txBody>
          <a:bodyPr>
            <a:noAutofit/>
          </a:bodyPr>
          <a:lstStyle/>
          <a:p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XXII. Measurement of basal metabolic expenditure (BME) </a:t>
            </a:r>
            <a:b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using indirect calorimetry </a:t>
            </a:r>
            <a:b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XXIII. Calculation of energy expenditure</a:t>
            </a:r>
            <a:endParaRPr lang="en-US" sz="6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68304" y="4405477"/>
            <a:ext cx="1585912" cy="1536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26829" y="4422939"/>
            <a:ext cx="1538287" cy="1519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8565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188640"/>
            <a:ext cx="7498080" cy="1143000"/>
          </a:xfrm>
        </p:spPr>
        <p:txBody>
          <a:bodyPr>
            <a:normAutofit/>
          </a:bodyPr>
          <a:lstStyle/>
          <a:p>
            <a:r>
              <a:rPr lang="en-US" sz="3400" b="1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Actual energy expenditure (AEE)</a:t>
            </a:r>
            <a:endParaRPr lang="en-US" sz="3400" b="1" dirty="0">
              <a:effectLst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86" y="5920028"/>
            <a:ext cx="949678" cy="9202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22" y="4947325"/>
            <a:ext cx="954541" cy="9427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Zástupný symbol pro obsah 2"/>
          <p:cNvSpPr txBox="1">
            <a:spLocks/>
          </p:cNvSpPr>
          <p:nvPr/>
        </p:nvSpPr>
        <p:spPr>
          <a:xfrm>
            <a:off x="1331640" y="1071404"/>
            <a:ext cx="7498080" cy="1728804"/>
          </a:xfrm>
          <a:prstGeom prst="rect">
            <a:avLst/>
          </a:prstGeom>
        </p:spPr>
        <p:txBody>
          <a:bodyPr>
            <a:normAutofit/>
          </a:bodyPr>
          <a:lstStyle>
            <a:lvl1pPr marL="365760" indent="-283464" algn="l" rtl="0" eaLnBrk="1" latinLnBrk="0" hangingPunct="1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37744" algn="l" rtl="0" eaLnBrk="1" latinLnBrk="0" hangingPunct="1">
              <a:lnSpc>
                <a:spcPct val="100000"/>
              </a:lnSpc>
              <a:spcBef>
                <a:spcPts val="550"/>
              </a:spcBef>
              <a:buClr>
                <a:schemeClr val="accent1"/>
              </a:buClr>
              <a:buFont typeface="Verdana"/>
              <a:buChar char="◦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86968" indent="-22860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2"/>
              </a:buClr>
              <a:buFont typeface="Wingdings 2"/>
              <a:buChar char="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173736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3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98448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4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0876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5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1907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024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3055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596646" indent="-514350">
              <a:buFont typeface="+mj-lt"/>
              <a:buAutoNum type="arabicParenR"/>
            </a:pP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at rest</a:t>
            </a:r>
          </a:p>
          <a:p>
            <a:pPr marL="596646" indent="-514350">
              <a:buFont typeface="+mj-lt"/>
              <a:buAutoNum type="arabicParenR"/>
            </a:pP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at standing</a:t>
            </a:r>
          </a:p>
          <a:p>
            <a:pPr marL="596646" indent="-514350">
              <a:buFont typeface="+mj-lt"/>
              <a:buAutoNum type="arabicParenR"/>
            </a:pP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after workload</a:t>
            </a: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Zástupný symbol pro obsah 2"/>
          <p:cNvSpPr txBox="1">
            <a:spLocks/>
          </p:cNvSpPr>
          <p:nvPr/>
        </p:nvSpPr>
        <p:spPr>
          <a:xfrm>
            <a:off x="1331640" y="3068960"/>
            <a:ext cx="7498080" cy="3384376"/>
          </a:xfrm>
          <a:prstGeom prst="rect">
            <a:avLst/>
          </a:prstGeom>
        </p:spPr>
        <p:txBody>
          <a:bodyPr>
            <a:normAutofit fontScale="92500" lnSpcReduction="20000"/>
          </a:bodyPr>
          <a:lstStyle>
            <a:lvl1pPr marL="365760" indent="-283464" algn="l" rtl="0" eaLnBrk="1" latinLnBrk="0" hangingPunct="1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37744" algn="l" rtl="0" eaLnBrk="1" latinLnBrk="0" hangingPunct="1">
              <a:lnSpc>
                <a:spcPct val="100000"/>
              </a:lnSpc>
              <a:spcBef>
                <a:spcPts val="550"/>
              </a:spcBef>
              <a:buClr>
                <a:schemeClr val="accent1"/>
              </a:buClr>
              <a:buFont typeface="Verdana"/>
              <a:buChar char="◦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86968" indent="-22860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2"/>
              </a:buClr>
              <a:buFont typeface="Wingdings 2"/>
              <a:buChar char="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173736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3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98448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4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0876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5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1907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024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3055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estimate the oxygen consumption (l/s)</a:t>
            </a:r>
          </a:p>
          <a:p>
            <a:pPr>
              <a:spcBef>
                <a:spcPts val="1400"/>
              </a:spcBef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correct the measured values to 0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C and 101,325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kPa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                                               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(for the formula see </a:t>
            </a:r>
            <a:r>
              <a:rPr lang="en-US" sz="2400" i="1" dirty="0" smtClean="0"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Physiology and Neuroscience </a:t>
            </a:r>
            <a:r>
              <a:rPr lang="en-US" sz="2400" i="1" dirty="0" err="1" smtClean="0"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Practicals</a:t>
            </a:r>
            <a:r>
              <a:rPr lang="en-US" sz="2400" i="1" dirty="0" smtClean="0"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, 2013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– page 87</a:t>
            </a:r>
            <a:r>
              <a:rPr lang="en-US" sz="2400" i="1" dirty="0" smtClean="0"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)</a:t>
            </a:r>
            <a:endParaRPr lang="en-US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1400"/>
              </a:spcBef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calculate AEE (kJ/s, kJ/day)</a:t>
            </a:r>
          </a:p>
          <a:p>
            <a:pPr>
              <a:spcBef>
                <a:spcPts val="1400"/>
              </a:spcBef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explain differences in AEE observed in different conditions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62987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86" y="5920028"/>
            <a:ext cx="949678" cy="9202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22" y="4947325"/>
            <a:ext cx="954541" cy="9427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Nadpis 1"/>
          <p:cNvSpPr>
            <a:spLocks noGrp="1"/>
          </p:cNvSpPr>
          <p:nvPr>
            <p:ph type="title"/>
          </p:nvPr>
        </p:nvSpPr>
        <p:spPr>
          <a:xfrm>
            <a:off x="1435608" y="188640"/>
            <a:ext cx="7498080" cy="1143000"/>
          </a:xfrm>
        </p:spPr>
        <p:txBody>
          <a:bodyPr>
            <a:normAutofit/>
          </a:bodyPr>
          <a:lstStyle/>
          <a:p>
            <a:r>
              <a:rPr lang="en-US" sz="3400" b="1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Calculation of energy expenditure</a:t>
            </a:r>
            <a:endParaRPr lang="en-US" sz="3400" b="1" dirty="0">
              <a:effectLst/>
            </a:endParaRPr>
          </a:p>
        </p:txBody>
      </p:sp>
      <p:sp>
        <p:nvSpPr>
          <p:cNvPr id="9" name="Zástupný symbol pro obsah 2"/>
          <p:cNvSpPr txBox="1">
            <a:spLocks/>
          </p:cNvSpPr>
          <p:nvPr/>
        </p:nvSpPr>
        <p:spPr>
          <a:xfrm>
            <a:off x="1331640" y="1243128"/>
            <a:ext cx="7498080" cy="629404"/>
          </a:xfrm>
          <a:prstGeom prst="rect">
            <a:avLst/>
          </a:prstGeom>
        </p:spPr>
        <p:txBody>
          <a:bodyPr>
            <a:normAutofit/>
          </a:bodyPr>
          <a:lstStyle>
            <a:lvl1pPr marL="365760" indent="-283464" algn="l" rtl="0" eaLnBrk="1" latinLnBrk="0" hangingPunct="1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37744" algn="l" rtl="0" eaLnBrk="1" latinLnBrk="0" hangingPunct="1">
              <a:lnSpc>
                <a:spcPct val="100000"/>
              </a:lnSpc>
              <a:spcBef>
                <a:spcPts val="550"/>
              </a:spcBef>
              <a:buClr>
                <a:schemeClr val="accent1"/>
              </a:buClr>
              <a:buFont typeface="Verdana"/>
              <a:buChar char="◦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86968" indent="-22860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2"/>
              </a:buClr>
              <a:buFont typeface="Wingdings 2"/>
              <a:buChar char="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173736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3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98448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4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0876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5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1907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024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3055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596646" indent="-514350">
              <a:buFont typeface="+mj-lt"/>
              <a:buAutoNum type="arabicParenR"/>
            </a:pP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basal energy expenditure (BEE)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1331640" y="3429000"/>
            <a:ext cx="7498080" cy="629404"/>
          </a:xfrm>
          <a:prstGeom prst="rect">
            <a:avLst/>
          </a:prstGeom>
        </p:spPr>
        <p:txBody>
          <a:bodyPr>
            <a:normAutofit/>
          </a:bodyPr>
          <a:lstStyle>
            <a:lvl1pPr marL="365760" indent="-283464" algn="l" rtl="0" eaLnBrk="1" latinLnBrk="0" hangingPunct="1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37744" algn="l" rtl="0" eaLnBrk="1" latinLnBrk="0" hangingPunct="1">
              <a:lnSpc>
                <a:spcPct val="100000"/>
              </a:lnSpc>
              <a:spcBef>
                <a:spcPts val="550"/>
              </a:spcBef>
              <a:buClr>
                <a:schemeClr val="accent1"/>
              </a:buClr>
              <a:buFont typeface="Verdana"/>
              <a:buChar char="◦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86968" indent="-22860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2"/>
              </a:buClr>
              <a:buFont typeface="Wingdings 2"/>
              <a:buChar char="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173736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3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98448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4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0876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5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1907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024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3055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596646" indent="-514350">
              <a:buFont typeface="+mj-lt"/>
              <a:buAutoNum type="arabicParenR" startAt="2"/>
            </a:pP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actual energy expenditure (AEE)</a:t>
            </a: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1857468" y="1872532"/>
            <a:ext cx="7286532" cy="1584176"/>
          </a:xfrm>
          <a:prstGeom prst="rect">
            <a:avLst/>
          </a:prstGeom>
        </p:spPr>
        <p:txBody>
          <a:bodyPr>
            <a:normAutofit fontScale="92500"/>
          </a:bodyPr>
          <a:lstStyle>
            <a:lvl1pPr marL="365760" indent="-283464" algn="l" rtl="0" eaLnBrk="1" latinLnBrk="0" hangingPunct="1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37744" algn="l" rtl="0" eaLnBrk="1" latinLnBrk="0" hangingPunct="1">
              <a:lnSpc>
                <a:spcPct val="100000"/>
              </a:lnSpc>
              <a:spcBef>
                <a:spcPts val="550"/>
              </a:spcBef>
              <a:buClr>
                <a:schemeClr val="accent1"/>
              </a:buClr>
              <a:buFont typeface="Verdana"/>
              <a:buChar char="◦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86968" indent="-22860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2"/>
              </a:buClr>
              <a:buFont typeface="Wingdings 2"/>
              <a:buChar char="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173736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3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98448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4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0876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5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1907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024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3055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according to Harris-Benedict formula                    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(</a:t>
            </a:r>
            <a:r>
              <a:rPr lang="en-US" sz="2200" i="1" dirty="0" smtClean="0"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Physiology and Neuroscience </a:t>
            </a:r>
            <a:r>
              <a:rPr lang="en-US" sz="2200" i="1" dirty="0" err="1" smtClean="0"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Practicals</a:t>
            </a:r>
            <a:r>
              <a:rPr lang="en-US" sz="2200" i="1" dirty="0" smtClean="0"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, 2013 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– page 89</a:t>
            </a:r>
            <a:r>
              <a:rPr lang="en-US" sz="2200" i="1" dirty="0" smtClean="0"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)</a:t>
            </a:r>
          </a:p>
          <a:p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kcal/day - transform to kJ/day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(1 kcal = 4.18 kJ)</a:t>
            </a:r>
            <a:endParaRPr lang="en-U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Zástupný symbol pro obsah 2"/>
          <p:cNvSpPr txBox="1">
            <a:spLocks/>
          </p:cNvSpPr>
          <p:nvPr/>
        </p:nvSpPr>
        <p:spPr>
          <a:xfrm>
            <a:off x="1857468" y="4054210"/>
            <a:ext cx="7286532" cy="697773"/>
          </a:xfrm>
          <a:prstGeom prst="rect">
            <a:avLst/>
          </a:prstGeom>
        </p:spPr>
        <p:txBody>
          <a:bodyPr>
            <a:normAutofit/>
          </a:bodyPr>
          <a:lstStyle>
            <a:lvl1pPr marL="365760" indent="-283464" algn="l" rtl="0" eaLnBrk="1" latinLnBrk="0" hangingPunct="1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37744" algn="l" rtl="0" eaLnBrk="1" latinLnBrk="0" hangingPunct="1">
              <a:lnSpc>
                <a:spcPct val="100000"/>
              </a:lnSpc>
              <a:spcBef>
                <a:spcPts val="550"/>
              </a:spcBef>
              <a:buClr>
                <a:schemeClr val="accent1"/>
              </a:buClr>
              <a:buFont typeface="Verdana"/>
              <a:buChar char="◦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86968" indent="-22860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2"/>
              </a:buClr>
              <a:buFont typeface="Wingdings 2"/>
              <a:buChar char="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173736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3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98448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4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0876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5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1907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024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3055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may be calculated based on:</a:t>
            </a:r>
          </a:p>
        </p:txBody>
      </p:sp>
      <p:sp>
        <p:nvSpPr>
          <p:cNvPr id="14" name="Zástupný symbol pro obsah 2"/>
          <p:cNvSpPr txBox="1">
            <a:spLocks/>
          </p:cNvSpPr>
          <p:nvPr/>
        </p:nvSpPr>
        <p:spPr>
          <a:xfrm>
            <a:off x="2156386" y="4591459"/>
            <a:ext cx="6624736" cy="1849901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marL="365760" indent="-283464" algn="l" rtl="0" eaLnBrk="1" latinLnBrk="0" hangingPunct="1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37744" algn="l" rtl="0" eaLnBrk="1" latinLnBrk="0" hangingPunct="1">
              <a:lnSpc>
                <a:spcPct val="100000"/>
              </a:lnSpc>
              <a:spcBef>
                <a:spcPts val="550"/>
              </a:spcBef>
              <a:buClr>
                <a:schemeClr val="accent1"/>
              </a:buClr>
              <a:buFont typeface="Verdana"/>
              <a:buChar char="◦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86968" indent="-22860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2"/>
              </a:buClr>
              <a:buFont typeface="Wingdings 2"/>
              <a:buChar char="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173736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3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98448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4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0876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5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1907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024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3055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>
              <a:buFontTx/>
              <a:buChar char="-"/>
            </a:pP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BEE</a:t>
            </a:r>
          </a:p>
          <a:p>
            <a:pPr>
              <a:buFontTx/>
              <a:buChar char="-"/>
            </a:pP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AF (activity factor)</a:t>
            </a:r>
          </a:p>
          <a:p>
            <a:pPr>
              <a:buFontTx/>
              <a:buChar char="-"/>
            </a:pP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TF (temperature factor)</a:t>
            </a:r>
          </a:p>
          <a:p>
            <a:pPr>
              <a:buFontTx/>
              <a:buChar char="-"/>
            </a:pP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IF (injury factor)</a:t>
            </a:r>
          </a:p>
        </p:txBody>
      </p:sp>
    </p:spTree>
    <p:extLst>
      <p:ext uri="{BB962C8B-B14F-4D97-AF65-F5344CB8AC3E}">
        <p14:creationId xmlns:p14="http://schemas.microsoft.com/office/powerpoint/2010/main" val="4317333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3" grpId="0"/>
      <p:bldP spid="1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35608" y="546108"/>
            <a:ext cx="7498080" cy="757064"/>
          </a:xfrm>
        </p:spPr>
        <p:txBody>
          <a:bodyPr/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direct and indirect calorimetry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86" y="5920028"/>
            <a:ext cx="949678" cy="9202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22" y="4947325"/>
            <a:ext cx="954541" cy="9427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Zástupný symbol pro obsah 2"/>
          <p:cNvSpPr txBox="1">
            <a:spLocks/>
          </p:cNvSpPr>
          <p:nvPr/>
        </p:nvSpPr>
        <p:spPr>
          <a:xfrm>
            <a:off x="1428764" y="1556180"/>
            <a:ext cx="7498080" cy="757064"/>
          </a:xfrm>
          <a:prstGeom prst="rect">
            <a:avLst/>
          </a:prstGeom>
        </p:spPr>
        <p:txBody>
          <a:bodyPr>
            <a:normAutofit fontScale="92500"/>
          </a:bodyPr>
          <a:lstStyle>
            <a:lvl1pPr marL="365760" indent="-283464" algn="l" rtl="0" eaLnBrk="1" latinLnBrk="0" hangingPunct="1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37744" algn="l" rtl="0" eaLnBrk="1" latinLnBrk="0" hangingPunct="1">
              <a:lnSpc>
                <a:spcPct val="100000"/>
              </a:lnSpc>
              <a:spcBef>
                <a:spcPts val="550"/>
              </a:spcBef>
              <a:buClr>
                <a:schemeClr val="accent1"/>
              </a:buClr>
              <a:buFont typeface="Verdana"/>
              <a:buChar char="◦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86968" indent="-22860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2"/>
              </a:buClr>
              <a:buFont typeface="Wingdings 2"/>
              <a:buChar char="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173736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3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98448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4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0876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5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1907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024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3055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metabolic expenditure: basal </a:t>
            </a:r>
            <a:r>
              <a:rPr lang="en-US" i="1" dirty="0" smtClean="0">
                <a:latin typeface="Arial" panose="020B0604020202020204" pitchFamily="34" charset="0"/>
                <a:cs typeface="Arial" panose="020B0604020202020204" pitchFamily="34" charset="0"/>
              </a:rPr>
              <a:t>vs.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resting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1428764" y="3210610"/>
            <a:ext cx="7498080" cy="757064"/>
          </a:xfrm>
          <a:prstGeom prst="rect">
            <a:avLst/>
          </a:prstGeom>
        </p:spPr>
        <p:txBody>
          <a:bodyPr>
            <a:normAutofit/>
          </a:bodyPr>
          <a:lstStyle>
            <a:lvl1pPr marL="365760" indent="-283464" algn="l" rtl="0" eaLnBrk="1" latinLnBrk="0" hangingPunct="1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37744" algn="l" rtl="0" eaLnBrk="1" latinLnBrk="0" hangingPunct="1">
              <a:lnSpc>
                <a:spcPct val="100000"/>
              </a:lnSpc>
              <a:spcBef>
                <a:spcPts val="550"/>
              </a:spcBef>
              <a:buClr>
                <a:schemeClr val="accent1"/>
              </a:buClr>
              <a:buFont typeface="Verdana"/>
              <a:buChar char="◦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86968" indent="-22860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2"/>
              </a:buClr>
              <a:buFont typeface="Wingdings 2"/>
              <a:buChar char="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173736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3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98448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4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0876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5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1907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024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3055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catabolism/anabolism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1427094" y="3908918"/>
            <a:ext cx="7498080" cy="757064"/>
          </a:xfrm>
          <a:prstGeom prst="rect">
            <a:avLst/>
          </a:prstGeom>
        </p:spPr>
        <p:txBody>
          <a:bodyPr>
            <a:normAutofit/>
          </a:bodyPr>
          <a:lstStyle>
            <a:lvl1pPr marL="365760" indent="-283464" algn="l" rtl="0" eaLnBrk="1" latinLnBrk="0" hangingPunct="1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37744" algn="l" rtl="0" eaLnBrk="1" latinLnBrk="0" hangingPunct="1">
              <a:lnSpc>
                <a:spcPct val="100000"/>
              </a:lnSpc>
              <a:spcBef>
                <a:spcPts val="550"/>
              </a:spcBef>
              <a:buClr>
                <a:schemeClr val="accent1"/>
              </a:buClr>
              <a:buFont typeface="Verdana"/>
              <a:buChar char="◦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86968" indent="-22860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2"/>
              </a:buClr>
              <a:buFont typeface="Wingdings 2"/>
              <a:buChar char="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173736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3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98448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4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0876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5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1907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024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3055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energy balance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Zástupný symbol pro obsah 2"/>
          <p:cNvSpPr txBox="1">
            <a:spLocks/>
          </p:cNvSpPr>
          <p:nvPr/>
        </p:nvSpPr>
        <p:spPr>
          <a:xfrm>
            <a:off x="1427094" y="4613786"/>
            <a:ext cx="7498080" cy="757064"/>
          </a:xfrm>
          <a:prstGeom prst="rect">
            <a:avLst/>
          </a:prstGeom>
        </p:spPr>
        <p:txBody>
          <a:bodyPr>
            <a:normAutofit/>
          </a:bodyPr>
          <a:lstStyle>
            <a:lvl1pPr marL="365760" indent="-283464" algn="l" rtl="0" eaLnBrk="1" latinLnBrk="0" hangingPunct="1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37744" algn="l" rtl="0" eaLnBrk="1" latinLnBrk="0" hangingPunct="1">
              <a:lnSpc>
                <a:spcPct val="100000"/>
              </a:lnSpc>
              <a:spcBef>
                <a:spcPts val="550"/>
              </a:spcBef>
              <a:buClr>
                <a:schemeClr val="accent1"/>
              </a:buClr>
              <a:buFont typeface="Verdana"/>
              <a:buChar char="◦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86968" indent="-22860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2"/>
              </a:buClr>
              <a:buFont typeface="Wingdings 2"/>
              <a:buChar char="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173736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3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98448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4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0876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5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1907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024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3055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nitrogen balance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1431239" y="5589240"/>
            <a:ext cx="7498080" cy="702568"/>
          </a:xfrm>
          <a:prstGeom prst="rect">
            <a:avLst/>
          </a:prstGeom>
        </p:spPr>
        <p:txBody>
          <a:bodyPr>
            <a:normAutofit/>
          </a:bodyPr>
          <a:lstStyle>
            <a:lvl1pPr marL="365760" indent="-283464" algn="l" rtl="0" eaLnBrk="1" latinLnBrk="0" hangingPunct="1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37744" algn="l" rtl="0" eaLnBrk="1" latinLnBrk="0" hangingPunct="1">
              <a:lnSpc>
                <a:spcPct val="100000"/>
              </a:lnSpc>
              <a:spcBef>
                <a:spcPts val="550"/>
              </a:spcBef>
              <a:buClr>
                <a:schemeClr val="accent1"/>
              </a:buClr>
              <a:buFont typeface="Verdana"/>
              <a:buChar char="◦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86968" indent="-22860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2"/>
              </a:buClr>
              <a:buFont typeface="Wingdings 2"/>
              <a:buChar char="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173736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3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98448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4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0876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5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1907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024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3055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energetic equivalent of oxygen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Zástupný symbol pro obsah 2"/>
          <p:cNvSpPr txBox="1">
            <a:spLocks/>
          </p:cNvSpPr>
          <p:nvPr/>
        </p:nvSpPr>
        <p:spPr>
          <a:xfrm>
            <a:off x="1436306" y="2225818"/>
            <a:ext cx="7498080" cy="688240"/>
          </a:xfrm>
          <a:prstGeom prst="rect">
            <a:avLst/>
          </a:prstGeom>
        </p:spPr>
        <p:txBody>
          <a:bodyPr>
            <a:normAutofit/>
          </a:bodyPr>
          <a:lstStyle>
            <a:lvl1pPr marL="365760" indent="-283464" algn="l" rtl="0" eaLnBrk="1" latinLnBrk="0" hangingPunct="1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37744" algn="l" rtl="0" eaLnBrk="1" latinLnBrk="0" hangingPunct="1">
              <a:lnSpc>
                <a:spcPct val="100000"/>
              </a:lnSpc>
              <a:spcBef>
                <a:spcPts val="550"/>
              </a:spcBef>
              <a:buClr>
                <a:schemeClr val="accent1"/>
              </a:buClr>
              <a:buFont typeface="Verdana"/>
              <a:buChar char="◦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86968" indent="-22860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2"/>
              </a:buClr>
              <a:buFont typeface="Wingdings 2"/>
              <a:buChar char="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173736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3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98448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4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0876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5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1907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024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3055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basal conditions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41322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/>
      <p:bldP spid="7" grpId="0"/>
      <p:bldP spid="8" grpId="0"/>
      <p:bldP spid="9" grpId="0"/>
      <p:bldP spid="10" grpId="0"/>
      <p:bldP spid="1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35608" y="546108"/>
            <a:ext cx="7498080" cy="757064"/>
          </a:xfrm>
        </p:spPr>
        <p:txBody>
          <a:bodyPr/>
          <a:lstStyle/>
          <a:p>
            <a:pPr marL="82296" indent="0">
              <a:buNone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Direct calorimetry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86" y="5920028"/>
            <a:ext cx="949678" cy="9202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22" y="4947325"/>
            <a:ext cx="954541" cy="9427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Zástupný symbol pro obsah 2"/>
          <p:cNvSpPr txBox="1">
            <a:spLocks/>
          </p:cNvSpPr>
          <p:nvPr/>
        </p:nvSpPr>
        <p:spPr>
          <a:xfrm>
            <a:off x="1043608" y="1268760"/>
            <a:ext cx="7498080" cy="4105068"/>
          </a:xfrm>
          <a:prstGeom prst="rect">
            <a:avLst/>
          </a:prstGeom>
        </p:spPr>
        <p:txBody>
          <a:bodyPr>
            <a:normAutofit/>
          </a:bodyPr>
          <a:lstStyle>
            <a:lvl1pPr marL="365760" indent="-283464" algn="l" rtl="0" eaLnBrk="1" latinLnBrk="0" hangingPunct="1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37744" algn="l" rtl="0" eaLnBrk="1" latinLnBrk="0" hangingPunct="1">
              <a:lnSpc>
                <a:spcPct val="100000"/>
              </a:lnSpc>
              <a:spcBef>
                <a:spcPts val="550"/>
              </a:spcBef>
              <a:buClr>
                <a:schemeClr val="accent1"/>
              </a:buClr>
              <a:buFont typeface="Verdana"/>
              <a:buChar char="◦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86968" indent="-22860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2"/>
              </a:buClr>
              <a:buFont typeface="Wingdings 2"/>
              <a:buChar char="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173736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3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98448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4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0876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5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1907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024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3055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r>
              <a:rPr lang="en-GB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Works on presumption that all metabolic actions are accompanied by heat production</a:t>
            </a:r>
            <a:endParaRPr lang="en-US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Technically demanding</a:t>
            </a:r>
          </a:p>
          <a:p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In practice, </a:t>
            </a: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often not used</a:t>
            </a:r>
          </a:p>
          <a:p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1428764" y="3210610"/>
            <a:ext cx="7498080" cy="757064"/>
          </a:xfrm>
          <a:prstGeom prst="rect">
            <a:avLst/>
          </a:prstGeom>
        </p:spPr>
        <p:txBody>
          <a:bodyPr>
            <a:normAutofit/>
          </a:bodyPr>
          <a:lstStyle>
            <a:lvl1pPr marL="365760" indent="-283464" algn="l" rtl="0" eaLnBrk="1" latinLnBrk="0" hangingPunct="1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37744" algn="l" rtl="0" eaLnBrk="1" latinLnBrk="0" hangingPunct="1">
              <a:lnSpc>
                <a:spcPct val="100000"/>
              </a:lnSpc>
              <a:spcBef>
                <a:spcPts val="550"/>
              </a:spcBef>
              <a:buClr>
                <a:schemeClr val="accent1"/>
              </a:buClr>
              <a:buFont typeface="Verdana"/>
              <a:buChar char="◦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86968" indent="-22860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2"/>
              </a:buClr>
              <a:buFont typeface="Wingdings 2"/>
              <a:buChar char="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173736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3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98448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4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0876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5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1907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024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3055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Zástupný symbol pro obsah 2"/>
          <p:cNvSpPr txBox="1">
            <a:spLocks/>
          </p:cNvSpPr>
          <p:nvPr/>
        </p:nvSpPr>
        <p:spPr>
          <a:xfrm>
            <a:off x="1427094" y="4613786"/>
            <a:ext cx="7498080" cy="757064"/>
          </a:xfrm>
          <a:prstGeom prst="rect">
            <a:avLst/>
          </a:prstGeom>
        </p:spPr>
        <p:txBody>
          <a:bodyPr>
            <a:normAutofit/>
          </a:bodyPr>
          <a:lstStyle>
            <a:lvl1pPr marL="365760" indent="-283464" algn="l" rtl="0" eaLnBrk="1" latinLnBrk="0" hangingPunct="1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37744" algn="l" rtl="0" eaLnBrk="1" latinLnBrk="0" hangingPunct="1">
              <a:lnSpc>
                <a:spcPct val="100000"/>
              </a:lnSpc>
              <a:spcBef>
                <a:spcPts val="550"/>
              </a:spcBef>
              <a:buClr>
                <a:schemeClr val="accent1"/>
              </a:buClr>
              <a:buFont typeface="Verdana"/>
              <a:buChar char="◦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86968" indent="-22860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2"/>
              </a:buClr>
              <a:buFont typeface="Wingdings 2"/>
              <a:buChar char="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173736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3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98448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4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0876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5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1907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024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3055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1431239" y="5589240"/>
            <a:ext cx="7498080" cy="702568"/>
          </a:xfrm>
          <a:prstGeom prst="rect">
            <a:avLst/>
          </a:prstGeom>
        </p:spPr>
        <p:txBody>
          <a:bodyPr>
            <a:normAutofit/>
          </a:bodyPr>
          <a:lstStyle>
            <a:lvl1pPr marL="365760" indent="-283464" algn="l" rtl="0" eaLnBrk="1" latinLnBrk="0" hangingPunct="1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37744" algn="l" rtl="0" eaLnBrk="1" latinLnBrk="0" hangingPunct="1">
              <a:lnSpc>
                <a:spcPct val="100000"/>
              </a:lnSpc>
              <a:spcBef>
                <a:spcPts val="550"/>
              </a:spcBef>
              <a:buClr>
                <a:schemeClr val="accent1"/>
              </a:buClr>
              <a:buFont typeface="Verdana"/>
              <a:buChar char="◦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86968" indent="-22860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2"/>
              </a:buClr>
              <a:buFont typeface="Wingdings 2"/>
              <a:buChar char="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173736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3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98448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4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0876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5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1907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024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3055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Zástupný symbol pro obsah 2"/>
          <p:cNvSpPr txBox="1">
            <a:spLocks/>
          </p:cNvSpPr>
          <p:nvPr/>
        </p:nvSpPr>
        <p:spPr>
          <a:xfrm>
            <a:off x="1436306" y="2225818"/>
            <a:ext cx="7498080" cy="688240"/>
          </a:xfrm>
          <a:prstGeom prst="rect">
            <a:avLst/>
          </a:prstGeom>
        </p:spPr>
        <p:txBody>
          <a:bodyPr>
            <a:normAutofit/>
          </a:bodyPr>
          <a:lstStyle>
            <a:lvl1pPr marL="365760" indent="-283464" algn="l" rtl="0" eaLnBrk="1" latinLnBrk="0" hangingPunct="1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37744" algn="l" rtl="0" eaLnBrk="1" latinLnBrk="0" hangingPunct="1">
              <a:lnSpc>
                <a:spcPct val="100000"/>
              </a:lnSpc>
              <a:spcBef>
                <a:spcPts val="550"/>
              </a:spcBef>
              <a:buClr>
                <a:schemeClr val="accent1"/>
              </a:buClr>
              <a:buFont typeface="Verdana"/>
              <a:buChar char="◦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86968" indent="-22860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2"/>
              </a:buClr>
              <a:buFont typeface="Wingdings 2"/>
              <a:buChar char="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173736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3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98448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4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0876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5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1907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024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3055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12" name="Skupina 111"/>
          <p:cNvGrpSpPr/>
          <p:nvPr/>
        </p:nvGrpSpPr>
        <p:grpSpPr>
          <a:xfrm>
            <a:off x="3707904" y="3143842"/>
            <a:ext cx="5647562" cy="3492082"/>
            <a:chOff x="4374483" y="3787035"/>
            <a:chExt cx="4532391" cy="2702322"/>
          </a:xfrm>
        </p:grpSpPr>
        <p:sp>
          <p:nvSpPr>
            <p:cNvPr id="113" name="Obdélník 112"/>
            <p:cNvSpPr/>
            <p:nvPr/>
          </p:nvSpPr>
          <p:spPr>
            <a:xfrm>
              <a:off x="4705080" y="3787035"/>
              <a:ext cx="3533797" cy="2702322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14" name="Obdélník 113"/>
            <p:cNvSpPr/>
            <p:nvPr/>
          </p:nvSpPr>
          <p:spPr>
            <a:xfrm>
              <a:off x="5113691" y="4136152"/>
              <a:ext cx="2748232" cy="1968723"/>
            </a:xfrm>
            <a:prstGeom prst="rect">
              <a:avLst/>
            </a:prstGeom>
            <a:solidFill>
              <a:srgbClr val="66CCFF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grpSp>
          <p:nvGrpSpPr>
            <p:cNvPr id="115" name="Skupina 114"/>
            <p:cNvGrpSpPr/>
            <p:nvPr/>
          </p:nvGrpSpPr>
          <p:grpSpPr>
            <a:xfrm rot="3775261">
              <a:off x="7221505" y="2878571"/>
              <a:ext cx="112021" cy="1941365"/>
              <a:chOff x="1907704" y="976960"/>
              <a:chExt cx="216024" cy="5300056"/>
            </a:xfrm>
          </p:grpSpPr>
          <p:sp>
            <p:nvSpPr>
              <p:cNvPr id="129" name="Zaoblený obdélník 128"/>
              <p:cNvSpPr/>
              <p:nvPr/>
            </p:nvSpPr>
            <p:spPr>
              <a:xfrm>
                <a:off x="1907704" y="976960"/>
                <a:ext cx="216024" cy="5040560"/>
              </a:xfrm>
              <a:prstGeom prst="round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cxnSp>
            <p:nvCxnSpPr>
              <p:cNvPr id="130" name="Přímá spojnice 129"/>
              <p:cNvCxnSpPr/>
              <p:nvPr/>
            </p:nvCxnSpPr>
            <p:spPr>
              <a:xfrm flipH="1" flipV="1">
                <a:off x="2015716" y="1124744"/>
                <a:ext cx="0" cy="4896000"/>
              </a:xfrm>
              <a:prstGeom prst="line">
                <a:avLst/>
              </a:prstGeom>
              <a:ln w="38100">
                <a:solidFill>
                  <a:schemeClr val="accent1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1" name="Přímá spojnice 130"/>
              <p:cNvCxnSpPr/>
              <p:nvPr/>
            </p:nvCxnSpPr>
            <p:spPr>
              <a:xfrm flipH="1" flipV="1">
                <a:off x="2015716" y="4509288"/>
                <a:ext cx="0" cy="1512000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32" name="Zaoblený obdélník 131"/>
              <p:cNvSpPr/>
              <p:nvPr/>
            </p:nvSpPr>
            <p:spPr>
              <a:xfrm>
                <a:off x="1977331" y="5989016"/>
                <a:ext cx="75153" cy="288000"/>
              </a:xfrm>
              <a:prstGeom prst="roundRect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grpSp>
            <p:nvGrpSpPr>
              <p:cNvPr id="133" name="Skupina 132"/>
              <p:cNvGrpSpPr/>
              <p:nvPr/>
            </p:nvGrpSpPr>
            <p:grpSpPr>
              <a:xfrm>
                <a:off x="1944930" y="1203635"/>
                <a:ext cx="117994" cy="4716394"/>
                <a:chOff x="1475656" y="1203634"/>
                <a:chExt cx="117994" cy="2915479"/>
              </a:xfrm>
            </p:grpSpPr>
            <p:grpSp>
              <p:nvGrpSpPr>
                <p:cNvPr id="134" name="Skupina 133"/>
                <p:cNvGrpSpPr/>
                <p:nvPr/>
              </p:nvGrpSpPr>
              <p:grpSpPr>
                <a:xfrm>
                  <a:off x="1475656" y="3737908"/>
                  <a:ext cx="117994" cy="381205"/>
                  <a:chOff x="1475656" y="5136027"/>
                  <a:chExt cx="117994" cy="381205"/>
                </a:xfrm>
              </p:grpSpPr>
              <p:cxnSp>
                <p:nvCxnSpPr>
                  <p:cNvPr id="201" name="Přímá spojnice 200"/>
                  <p:cNvCxnSpPr/>
                  <p:nvPr/>
                </p:nvCxnSpPr>
                <p:spPr>
                  <a:xfrm>
                    <a:off x="1475656" y="5347807"/>
                    <a:ext cx="101138" cy="0"/>
                  </a:xfrm>
                  <a:prstGeom prst="line">
                    <a:avLst/>
                  </a:prstGeom>
                  <a:ln w="127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02" name="Přímá spojnice 201"/>
                  <p:cNvCxnSpPr/>
                  <p:nvPr/>
                </p:nvCxnSpPr>
                <p:spPr>
                  <a:xfrm>
                    <a:off x="1475656" y="5390163"/>
                    <a:ext cx="64457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03" name="Přímá spojnice 202"/>
                  <p:cNvCxnSpPr/>
                  <p:nvPr/>
                </p:nvCxnSpPr>
                <p:spPr>
                  <a:xfrm>
                    <a:off x="1475656" y="5432518"/>
                    <a:ext cx="64457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04" name="Přímá spojnice 203"/>
                  <p:cNvCxnSpPr/>
                  <p:nvPr/>
                </p:nvCxnSpPr>
                <p:spPr>
                  <a:xfrm>
                    <a:off x="1475656" y="5517232"/>
                    <a:ext cx="64457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05" name="Přímá spojnice 204"/>
                  <p:cNvCxnSpPr/>
                  <p:nvPr/>
                </p:nvCxnSpPr>
                <p:spPr>
                  <a:xfrm>
                    <a:off x="1475656" y="5474874"/>
                    <a:ext cx="64457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06" name="Přímá spojnice 205"/>
                  <p:cNvCxnSpPr/>
                  <p:nvPr/>
                </p:nvCxnSpPr>
                <p:spPr>
                  <a:xfrm>
                    <a:off x="1475656" y="5136027"/>
                    <a:ext cx="117994" cy="0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07" name="Přímá spojnice 206"/>
                  <p:cNvCxnSpPr/>
                  <p:nvPr/>
                </p:nvCxnSpPr>
                <p:spPr>
                  <a:xfrm>
                    <a:off x="1475656" y="5178383"/>
                    <a:ext cx="64457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08" name="Přímá spojnice 207"/>
                  <p:cNvCxnSpPr/>
                  <p:nvPr/>
                </p:nvCxnSpPr>
                <p:spPr>
                  <a:xfrm>
                    <a:off x="1475656" y="5220739"/>
                    <a:ext cx="64457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09" name="Přímá spojnice 208"/>
                  <p:cNvCxnSpPr/>
                  <p:nvPr/>
                </p:nvCxnSpPr>
                <p:spPr>
                  <a:xfrm>
                    <a:off x="1475656" y="5305451"/>
                    <a:ext cx="64457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10" name="Přímá spojnice 209"/>
                  <p:cNvCxnSpPr/>
                  <p:nvPr/>
                </p:nvCxnSpPr>
                <p:spPr>
                  <a:xfrm>
                    <a:off x="1475656" y="5263095"/>
                    <a:ext cx="64457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35" name="Skupina 134"/>
                <p:cNvGrpSpPr/>
                <p:nvPr/>
              </p:nvGrpSpPr>
              <p:grpSpPr>
                <a:xfrm>
                  <a:off x="1475656" y="3315529"/>
                  <a:ext cx="117994" cy="381205"/>
                  <a:chOff x="1475656" y="5136027"/>
                  <a:chExt cx="117994" cy="381205"/>
                </a:xfrm>
              </p:grpSpPr>
              <p:cxnSp>
                <p:nvCxnSpPr>
                  <p:cNvPr id="191" name="Přímá spojnice 190"/>
                  <p:cNvCxnSpPr/>
                  <p:nvPr/>
                </p:nvCxnSpPr>
                <p:spPr>
                  <a:xfrm>
                    <a:off x="1475656" y="5347807"/>
                    <a:ext cx="101138" cy="0"/>
                  </a:xfrm>
                  <a:prstGeom prst="line">
                    <a:avLst/>
                  </a:prstGeom>
                  <a:ln w="127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92" name="Přímá spojnice 191"/>
                  <p:cNvCxnSpPr/>
                  <p:nvPr/>
                </p:nvCxnSpPr>
                <p:spPr>
                  <a:xfrm>
                    <a:off x="1475656" y="5390163"/>
                    <a:ext cx="64457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93" name="Přímá spojnice 192"/>
                  <p:cNvCxnSpPr/>
                  <p:nvPr/>
                </p:nvCxnSpPr>
                <p:spPr>
                  <a:xfrm>
                    <a:off x="1475656" y="5432518"/>
                    <a:ext cx="64457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94" name="Přímá spojnice 193"/>
                  <p:cNvCxnSpPr/>
                  <p:nvPr/>
                </p:nvCxnSpPr>
                <p:spPr>
                  <a:xfrm>
                    <a:off x="1475656" y="5517232"/>
                    <a:ext cx="64457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95" name="Přímá spojnice 194"/>
                  <p:cNvCxnSpPr/>
                  <p:nvPr/>
                </p:nvCxnSpPr>
                <p:spPr>
                  <a:xfrm>
                    <a:off x="1475656" y="5474874"/>
                    <a:ext cx="64457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96" name="Přímá spojnice 195"/>
                  <p:cNvCxnSpPr/>
                  <p:nvPr/>
                </p:nvCxnSpPr>
                <p:spPr>
                  <a:xfrm>
                    <a:off x="1475656" y="5136027"/>
                    <a:ext cx="117994" cy="0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97" name="Přímá spojnice 196"/>
                  <p:cNvCxnSpPr/>
                  <p:nvPr/>
                </p:nvCxnSpPr>
                <p:spPr>
                  <a:xfrm>
                    <a:off x="1475656" y="5178383"/>
                    <a:ext cx="64457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98" name="Přímá spojnice 197"/>
                  <p:cNvCxnSpPr/>
                  <p:nvPr/>
                </p:nvCxnSpPr>
                <p:spPr>
                  <a:xfrm>
                    <a:off x="1475656" y="5220739"/>
                    <a:ext cx="64457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99" name="Přímá spojnice 198"/>
                  <p:cNvCxnSpPr/>
                  <p:nvPr/>
                </p:nvCxnSpPr>
                <p:spPr>
                  <a:xfrm>
                    <a:off x="1475656" y="5305451"/>
                    <a:ext cx="64457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00" name="Přímá spojnice 199"/>
                  <p:cNvCxnSpPr/>
                  <p:nvPr/>
                </p:nvCxnSpPr>
                <p:spPr>
                  <a:xfrm>
                    <a:off x="1475656" y="5263095"/>
                    <a:ext cx="64457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36" name="Skupina 135"/>
                <p:cNvGrpSpPr/>
                <p:nvPr/>
              </p:nvGrpSpPr>
              <p:grpSpPr>
                <a:xfrm>
                  <a:off x="1475656" y="2893150"/>
                  <a:ext cx="117994" cy="381205"/>
                  <a:chOff x="1475656" y="5136027"/>
                  <a:chExt cx="117994" cy="381205"/>
                </a:xfrm>
              </p:grpSpPr>
              <p:cxnSp>
                <p:nvCxnSpPr>
                  <p:cNvPr id="181" name="Přímá spojnice 180"/>
                  <p:cNvCxnSpPr/>
                  <p:nvPr/>
                </p:nvCxnSpPr>
                <p:spPr>
                  <a:xfrm>
                    <a:off x="1475656" y="5347807"/>
                    <a:ext cx="101138" cy="0"/>
                  </a:xfrm>
                  <a:prstGeom prst="line">
                    <a:avLst/>
                  </a:prstGeom>
                  <a:ln w="127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82" name="Přímá spojnice 181"/>
                  <p:cNvCxnSpPr/>
                  <p:nvPr/>
                </p:nvCxnSpPr>
                <p:spPr>
                  <a:xfrm>
                    <a:off x="1475656" y="5390163"/>
                    <a:ext cx="64457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83" name="Přímá spojnice 182"/>
                  <p:cNvCxnSpPr/>
                  <p:nvPr/>
                </p:nvCxnSpPr>
                <p:spPr>
                  <a:xfrm>
                    <a:off x="1475656" y="5432518"/>
                    <a:ext cx="64457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84" name="Přímá spojnice 183"/>
                  <p:cNvCxnSpPr/>
                  <p:nvPr/>
                </p:nvCxnSpPr>
                <p:spPr>
                  <a:xfrm>
                    <a:off x="1475656" y="5517232"/>
                    <a:ext cx="64457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85" name="Přímá spojnice 184"/>
                  <p:cNvCxnSpPr/>
                  <p:nvPr/>
                </p:nvCxnSpPr>
                <p:spPr>
                  <a:xfrm>
                    <a:off x="1475656" y="5474874"/>
                    <a:ext cx="64457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86" name="Přímá spojnice 185"/>
                  <p:cNvCxnSpPr/>
                  <p:nvPr/>
                </p:nvCxnSpPr>
                <p:spPr>
                  <a:xfrm>
                    <a:off x="1475656" y="5136027"/>
                    <a:ext cx="117994" cy="0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87" name="Přímá spojnice 186"/>
                  <p:cNvCxnSpPr/>
                  <p:nvPr/>
                </p:nvCxnSpPr>
                <p:spPr>
                  <a:xfrm>
                    <a:off x="1475656" y="5178383"/>
                    <a:ext cx="64457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88" name="Přímá spojnice 187"/>
                  <p:cNvCxnSpPr/>
                  <p:nvPr/>
                </p:nvCxnSpPr>
                <p:spPr>
                  <a:xfrm>
                    <a:off x="1475656" y="5220739"/>
                    <a:ext cx="64457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89" name="Přímá spojnice 188"/>
                  <p:cNvCxnSpPr/>
                  <p:nvPr/>
                </p:nvCxnSpPr>
                <p:spPr>
                  <a:xfrm>
                    <a:off x="1475656" y="5305451"/>
                    <a:ext cx="64457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90" name="Přímá spojnice 189"/>
                  <p:cNvCxnSpPr/>
                  <p:nvPr/>
                </p:nvCxnSpPr>
                <p:spPr>
                  <a:xfrm>
                    <a:off x="1475656" y="5263095"/>
                    <a:ext cx="64457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37" name="Skupina 136"/>
                <p:cNvGrpSpPr/>
                <p:nvPr/>
              </p:nvGrpSpPr>
              <p:grpSpPr>
                <a:xfrm>
                  <a:off x="1475656" y="2470771"/>
                  <a:ext cx="117994" cy="381205"/>
                  <a:chOff x="1475656" y="5136027"/>
                  <a:chExt cx="117994" cy="381205"/>
                </a:xfrm>
              </p:grpSpPr>
              <p:cxnSp>
                <p:nvCxnSpPr>
                  <p:cNvPr id="171" name="Přímá spojnice 170"/>
                  <p:cNvCxnSpPr/>
                  <p:nvPr/>
                </p:nvCxnSpPr>
                <p:spPr>
                  <a:xfrm>
                    <a:off x="1475656" y="5347807"/>
                    <a:ext cx="101138" cy="0"/>
                  </a:xfrm>
                  <a:prstGeom prst="line">
                    <a:avLst/>
                  </a:prstGeom>
                  <a:ln w="127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72" name="Přímá spojnice 171"/>
                  <p:cNvCxnSpPr/>
                  <p:nvPr/>
                </p:nvCxnSpPr>
                <p:spPr>
                  <a:xfrm>
                    <a:off x="1475656" y="5390163"/>
                    <a:ext cx="64457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73" name="Přímá spojnice 172"/>
                  <p:cNvCxnSpPr/>
                  <p:nvPr/>
                </p:nvCxnSpPr>
                <p:spPr>
                  <a:xfrm>
                    <a:off x="1475656" y="5432518"/>
                    <a:ext cx="64457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74" name="Přímá spojnice 173"/>
                  <p:cNvCxnSpPr/>
                  <p:nvPr/>
                </p:nvCxnSpPr>
                <p:spPr>
                  <a:xfrm>
                    <a:off x="1475656" y="5517232"/>
                    <a:ext cx="64457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75" name="Přímá spojnice 174"/>
                  <p:cNvCxnSpPr/>
                  <p:nvPr/>
                </p:nvCxnSpPr>
                <p:spPr>
                  <a:xfrm>
                    <a:off x="1475656" y="5474874"/>
                    <a:ext cx="64457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76" name="Přímá spojnice 175"/>
                  <p:cNvCxnSpPr/>
                  <p:nvPr/>
                </p:nvCxnSpPr>
                <p:spPr>
                  <a:xfrm>
                    <a:off x="1475656" y="5136027"/>
                    <a:ext cx="117994" cy="0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77" name="Přímá spojnice 176"/>
                  <p:cNvCxnSpPr/>
                  <p:nvPr/>
                </p:nvCxnSpPr>
                <p:spPr>
                  <a:xfrm>
                    <a:off x="1475656" y="5178383"/>
                    <a:ext cx="64457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78" name="Přímá spojnice 177"/>
                  <p:cNvCxnSpPr/>
                  <p:nvPr/>
                </p:nvCxnSpPr>
                <p:spPr>
                  <a:xfrm>
                    <a:off x="1475656" y="5220739"/>
                    <a:ext cx="64457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79" name="Přímá spojnice 178"/>
                  <p:cNvCxnSpPr/>
                  <p:nvPr/>
                </p:nvCxnSpPr>
                <p:spPr>
                  <a:xfrm>
                    <a:off x="1475656" y="5305451"/>
                    <a:ext cx="64457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80" name="Přímá spojnice 179"/>
                  <p:cNvCxnSpPr/>
                  <p:nvPr/>
                </p:nvCxnSpPr>
                <p:spPr>
                  <a:xfrm>
                    <a:off x="1475656" y="5263095"/>
                    <a:ext cx="64457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38" name="Skupina 137"/>
                <p:cNvGrpSpPr/>
                <p:nvPr/>
              </p:nvGrpSpPr>
              <p:grpSpPr>
                <a:xfrm>
                  <a:off x="1475656" y="2048392"/>
                  <a:ext cx="117994" cy="381205"/>
                  <a:chOff x="1475656" y="5136027"/>
                  <a:chExt cx="117994" cy="381205"/>
                </a:xfrm>
              </p:grpSpPr>
              <p:cxnSp>
                <p:nvCxnSpPr>
                  <p:cNvPr id="161" name="Přímá spojnice 160"/>
                  <p:cNvCxnSpPr/>
                  <p:nvPr/>
                </p:nvCxnSpPr>
                <p:spPr>
                  <a:xfrm>
                    <a:off x="1475656" y="5347807"/>
                    <a:ext cx="101138" cy="0"/>
                  </a:xfrm>
                  <a:prstGeom prst="line">
                    <a:avLst/>
                  </a:prstGeom>
                  <a:ln w="127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62" name="Přímá spojnice 161"/>
                  <p:cNvCxnSpPr/>
                  <p:nvPr/>
                </p:nvCxnSpPr>
                <p:spPr>
                  <a:xfrm>
                    <a:off x="1475656" y="5390163"/>
                    <a:ext cx="64457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63" name="Přímá spojnice 162"/>
                  <p:cNvCxnSpPr/>
                  <p:nvPr/>
                </p:nvCxnSpPr>
                <p:spPr>
                  <a:xfrm>
                    <a:off x="1475656" y="5432518"/>
                    <a:ext cx="64457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64" name="Přímá spojnice 163"/>
                  <p:cNvCxnSpPr/>
                  <p:nvPr/>
                </p:nvCxnSpPr>
                <p:spPr>
                  <a:xfrm>
                    <a:off x="1475656" y="5517232"/>
                    <a:ext cx="64457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65" name="Přímá spojnice 164"/>
                  <p:cNvCxnSpPr/>
                  <p:nvPr/>
                </p:nvCxnSpPr>
                <p:spPr>
                  <a:xfrm>
                    <a:off x="1475656" y="5474874"/>
                    <a:ext cx="64457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66" name="Přímá spojnice 165"/>
                  <p:cNvCxnSpPr/>
                  <p:nvPr/>
                </p:nvCxnSpPr>
                <p:spPr>
                  <a:xfrm>
                    <a:off x="1475656" y="5136027"/>
                    <a:ext cx="117994" cy="0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67" name="Přímá spojnice 166"/>
                  <p:cNvCxnSpPr/>
                  <p:nvPr/>
                </p:nvCxnSpPr>
                <p:spPr>
                  <a:xfrm>
                    <a:off x="1475656" y="5178383"/>
                    <a:ext cx="64457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68" name="Přímá spojnice 167"/>
                  <p:cNvCxnSpPr/>
                  <p:nvPr/>
                </p:nvCxnSpPr>
                <p:spPr>
                  <a:xfrm>
                    <a:off x="1475656" y="5220739"/>
                    <a:ext cx="64457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69" name="Přímá spojnice 168"/>
                  <p:cNvCxnSpPr/>
                  <p:nvPr/>
                </p:nvCxnSpPr>
                <p:spPr>
                  <a:xfrm>
                    <a:off x="1475656" y="5305451"/>
                    <a:ext cx="64457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70" name="Přímá spojnice 169"/>
                  <p:cNvCxnSpPr/>
                  <p:nvPr/>
                </p:nvCxnSpPr>
                <p:spPr>
                  <a:xfrm>
                    <a:off x="1475656" y="5263095"/>
                    <a:ext cx="64457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39" name="Skupina 138"/>
                <p:cNvGrpSpPr/>
                <p:nvPr/>
              </p:nvGrpSpPr>
              <p:grpSpPr>
                <a:xfrm>
                  <a:off x="1475656" y="1626013"/>
                  <a:ext cx="117994" cy="381205"/>
                  <a:chOff x="1475656" y="5136027"/>
                  <a:chExt cx="117994" cy="381205"/>
                </a:xfrm>
              </p:grpSpPr>
              <p:cxnSp>
                <p:nvCxnSpPr>
                  <p:cNvPr id="151" name="Přímá spojnice 150"/>
                  <p:cNvCxnSpPr/>
                  <p:nvPr/>
                </p:nvCxnSpPr>
                <p:spPr>
                  <a:xfrm>
                    <a:off x="1475656" y="5347807"/>
                    <a:ext cx="101138" cy="0"/>
                  </a:xfrm>
                  <a:prstGeom prst="line">
                    <a:avLst/>
                  </a:prstGeom>
                  <a:ln w="127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2" name="Přímá spojnice 151"/>
                  <p:cNvCxnSpPr/>
                  <p:nvPr/>
                </p:nvCxnSpPr>
                <p:spPr>
                  <a:xfrm>
                    <a:off x="1475656" y="5390163"/>
                    <a:ext cx="64457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3" name="Přímá spojnice 152"/>
                  <p:cNvCxnSpPr/>
                  <p:nvPr/>
                </p:nvCxnSpPr>
                <p:spPr>
                  <a:xfrm>
                    <a:off x="1475656" y="5432518"/>
                    <a:ext cx="64457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4" name="Přímá spojnice 153"/>
                  <p:cNvCxnSpPr/>
                  <p:nvPr/>
                </p:nvCxnSpPr>
                <p:spPr>
                  <a:xfrm>
                    <a:off x="1475656" y="5517232"/>
                    <a:ext cx="64457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5" name="Přímá spojnice 154"/>
                  <p:cNvCxnSpPr/>
                  <p:nvPr/>
                </p:nvCxnSpPr>
                <p:spPr>
                  <a:xfrm>
                    <a:off x="1475656" y="5474874"/>
                    <a:ext cx="64457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6" name="Přímá spojnice 155"/>
                  <p:cNvCxnSpPr/>
                  <p:nvPr/>
                </p:nvCxnSpPr>
                <p:spPr>
                  <a:xfrm>
                    <a:off x="1475656" y="5136027"/>
                    <a:ext cx="117994" cy="0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7" name="Přímá spojnice 156"/>
                  <p:cNvCxnSpPr/>
                  <p:nvPr/>
                </p:nvCxnSpPr>
                <p:spPr>
                  <a:xfrm>
                    <a:off x="1475656" y="5178383"/>
                    <a:ext cx="64457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8" name="Přímá spojnice 157"/>
                  <p:cNvCxnSpPr/>
                  <p:nvPr/>
                </p:nvCxnSpPr>
                <p:spPr>
                  <a:xfrm>
                    <a:off x="1475656" y="5220739"/>
                    <a:ext cx="64457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9" name="Přímá spojnice 158"/>
                  <p:cNvCxnSpPr/>
                  <p:nvPr/>
                </p:nvCxnSpPr>
                <p:spPr>
                  <a:xfrm>
                    <a:off x="1475656" y="5305451"/>
                    <a:ext cx="64457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60" name="Přímá spojnice 159"/>
                  <p:cNvCxnSpPr/>
                  <p:nvPr/>
                </p:nvCxnSpPr>
                <p:spPr>
                  <a:xfrm>
                    <a:off x="1475656" y="5263095"/>
                    <a:ext cx="64457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40" name="Skupina 139"/>
                <p:cNvGrpSpPr/>
                <p:nvPr/>
              </p:nvGrpSpPr>
              <p:grpSpPr>
                <a:xfrm>
                  <a:off x="1475656" y="1203634"/>
                  <a:ext cx="117994" cy="381205"/>
                  <a:chOff x="1475656" y="5136027"/>
                  <a:chExt cx="117994" cy="381205"/>
                </a:xfrm>
              </p:grpSpPr>
              <p:cxnSp>
                <p:nvCxnSpPr>
                  <p:cNvPr id="141" name="Přímá spojnice 140"/>
                  <p:cNvCxnSpPr/>
                  <p:nvPr/>
                </p:nvCxnSpPr>
                <p:spPr>
                  <a:xfrm>
                    <a:off x="1475656" y="5347807"/>
                    <a:ext cx="101138" cy="0"/>
                  </a:xfrm>
                  <a:prstGeom prst="line">
                    <a:avLst/>
                  </a:prstGeom>
                  <a:ln w="127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2" name="Přímá spojnice 141"/>
                  <p:cNvCxnSpPr/>
                  <p:nvPr/>
                </p:nvCxnSpPr>
                <p:spPr>
                  <a:xfrm>
                    <a:off x="1475656" y="5390163"/>
                    <a:ext cx="64457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3" name="Přímá spojnice 142"/>
                  <p:cNvCxnSpPr/>
                  <p:nvPr/>
                </p:nvCxnSpPr>
                <p:spPr>
                  <a:xfrm>
                    <a:off x="1475656" y="5432518"/>
                    <a:ext cx="64457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4" name="Přímá spojnice 143"/>
                  <p:cNvCxnSpPr/>
                  <p:nvPr/>
                </p:nvCxnSpPr>
                <p:spPr>
                  <a:xfrm>
                    <a:off x="1475656" y="5517232"/>
                    <a:ext cx="64457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5" name="Přímá spojnice 144"/>
                  <p:cNvCxnSpPr/>
                  <p:nvPr/>
                </p:nvCxnSpPr>
                <p:spPr>
                  <a:xfrm>
                    <a:off x="1475656" y="5474874"/>
                    <a:ext cx="64457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6" name="Přímá spojnice 145"/>
                  <p:cNvCxnSpPr/>
                  <p:nvPr/>
                </p:nvCxnSpPr>
                <p:spPr>
                  <a:xfrm>
                    <a:off x="1475656" y="5136027"/>
                    <a:ext cx="117994" cy="0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7" name="Přímá spojnice 146"/>
                  <p:cNvCxnSpPr/>
                  <p:nvPr/>
                </p:nvCxnSpPr>
                <p:spPr>
                  <a:xfrm>
                    <a:off x="1475656" y="5178383"/>
                    <a:ext cx="64457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8" name="Přímá spojnice 147"/>
                  <p:cNvCxnSpPr/>
                  <p:nvPr/>
                </p:nvCxnSpPr>
                <p:spPr>
                  <a:xfrm>
                    <a:off x="1475656" y="5220739"/>
                    <a:ext cx="64457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9" name="Přímá spojnice 148"/>
                  <p:cNvCxnSpPr/>
                  <p:nvPr/>
                </p:nvCxnSpPr>
                <p:spPr>
                  <a:xfrm>
                    <a:off x="1475656" y="5305451"/>
                    <a:ext cx="64457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0" name="Přímá spojnice 149"/>
                  <p:cNvCxnSpPr/>
                  <p:nvPr/>
                </p:nvCxnSpPr>
                <p:spPr>
                  <a:xfrm>
                    <a:off x="1475656" y="5263095"/>
                    <a:ext cx="64457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</p:grpSp>
        <p:sp>
          <p:nvSpPr>
            <p:cNvPr id="116" name="TextovéPole 115"/>
            <p:cNvSpPr txBox="1"/>
            <p:nvPr/>
          </p:nvSpPr>
          <p:spPr>
            <a:xfrm>
              <a:off x="5744544" y="5777029"/>
              <a:ext cx="1385623" cy="28580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 dirty="0" err="1" smtClean="0"/>
                <a:t>Water</a:t>
              </a:r>
              <a:endParaRPr lang="cs-CZ" dirty="0"/>
            </a:p>
          </p:txBody>
        </p:sp>
        <p:sp>
          <p:nvSpPr>
            <p:cNvPr id="117" name="TextovéPole 116"/>
            <p:cNvSpPr txBox="1"/>
            <p:nvPr/>
          </p:nvSpPr>
          <p:spPr>
            <a:xfrm>
              <a:off x="5257669" y="6175748"/>
              <a:ext cx="2349051" cy="28580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 dirty="0" smtClean="0">
                  <a:solidFill>
                    <a:schemeClr val="bg1"/>
                  </a:solidFill>
                </a:rPr>
                <a:t>Heat </a:t>
              </a:r>
              <a:r>
                <a:rPr lang="cs-CZ" dirty="0" err="1" smtClean="0">
                  <a:solidFill>
                    <a:schemeClr val="bg1"/>
                  </a:solidFill>
                </a:rPr>
                <a:t>insulation</a:t>
              </a:r>
              <a:endParaRPr lang="cs-CZ" dirty="0">
                <a:solidFill>
                  <a:schemeClr val="bg1"/>
                </a:solidFill>
              </a:endParaRPr>
            </a:p>
          </p:txBody>
        </p:sp>
        <p:pic>
          <p:nvPicPr>
            <p:cNvPr id="118" name="Obrázek 117"/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0434" t="11940" r="11489"/>
            <a:stretch/>
          </p:blipFill>
          <p:spPr>
            <a:xfrm>
              <a:off x="5760318" y="4472736"/>
              <a:ext cx="1527331" cy="1308085"/>
            </a:xfrm>
            <a:prstGeom prst="rect">
              <a:avLst/>
            </a:prstGeom>
            <a:ln w="38100">
              <a:solidFill>
                <a:schemeClr val="tx1"/>
              </a:solidFill>
            </a:ln>
          </p:spPr>
        </p:pic>
        <p:grpSp>
          <p:nvGrpSpPr>
            <p:cNvPr id="119" name="Skupina 118"/>
            <p:cNvGrpSpPr/>
            <p:nvPr/>
          </p:nvGrpSpPr>
          <p:grpSpPr>
            <a:xfrm>
              <a:off x="4422973" y="4652804"/>
              <a:ext cx="1431453" cy="259839"/>
              <a:chOff x="2616408" y="2060848"/>
              <a:chExt cx="1739568" cy="216024"/>
            </a:xfrm>
          </p:grpSpPr>
          <p:sp>
            <p:nvSpPr>
              <p:cNvPr id="126" name="Obdélník 125"/>
              <p:cNvSpPr/>
              <p:nvPr/>
            </p:nvSpPr>
            <p:spPr>
              <a:xfrm>
                <a:off x="2627784" y="2060848"/>
                <a:ext cx="1728192" cy="216024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cxnSp>
            <p:nvCxnSpPr>
              <p:cNvPr id="127" name="Přímá spojnice 126"/>
              <p:cNvCxnSpPr/>
              <p:nvPr/>
            </p:nvCxnSpPr>
            <p:spPr>
              <a:xfrm flipH="1">
                <a:off x="2627784" y="2065434"/>
                <a:ext cx="1728192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8" name="Přímá spojnice 127"/>
              <p:cNvCxnSpPr/>
              <p:nvPr/>
            </p:nvCxnSpPr>
            <p:spPr>
              <a:xfrm flipH="1">
                <a:off x="2616408" y="2276872"/>
                <a:ext cx="1728192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20" name="Skupina 119"/>
            <p:cNvGrpSpPr/>
            <p:nvPr/>
          </p:nvGrpSpPr>
          <p:grpSpPr>
            <a:xfrm>
              <a:off x="7198989" y="4655723"/>
              <a:ext cx="1247759" cy="300317"/>
              <a:chOff x="2627041" y="2060848"/>
              <a:chExt cx="1728935" cy="216024"/>
            </a:xfrm>
          </p:grpSpPr>
          <p:sp>
            <p:nvSpPr>
              <p:cNvPr id="123" name="Obdélník 122"/>
              <p:cNvSpPr/>
              <p:nvPr/>
            </p:nvSpPr>
            <p:spPr>
              <a:xfrm>
                <a:off x="2627784" y="2060848"/>
                <a:ext cx="1728192" cy="216024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cxnSp>
            <p:nvCxnSpPr>
              <p:cNvPr id="124" name="Přímá spojnice 123"/>
              <p:cNvCxnSpPr/>
              <p:nvPr/>
            </p:nvCxnSpPr>
            <p:spPr>
              <a:xfrm flipH="1">
                <a:off x="2627784" y="2065434"/>
                <a:ext cx="1728192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5" name="Přímá spojnice 124"/>
              <p:cNvCxnSpPr/>
              <p:nvPr/>
            </p:nvCxnSpPr>
            <p:spPr>
              <a:xfrm flipH="1">
                <a:off x="2627041" y="2276872"/>
                <a:ext cx="1728192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21" name="TextovéPole 120"/>
            <p:cNvSpPr txBox="1"/>
            <p:nvPr/>
          </p:nvSpPr>
          <p:spPr>
            <a:xfrm>
              <a:off x="4374483" y="4632118"/>
              <a:ext cx="1974116" cy="28580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dirty="0" smtClean="0"/>
                <a:t>Air in</a:t>
              </a:r>
              <a:endParaRPr lang="cs-CZ" dirty="0"/>
            </a:p>
          </p:txBody>
        </p:sp>
        <p:sp>
          <p:nvSpPr>
            <p:cNvPr id="122" name="TextovéPole 121"/>
            <p:cNvSpPr txBox="1"/>
            <p:nvPr/>
          </p:nvSpPr>
          <p:spPr>
            <a:xfrm>
              <a:off x="7164713" y="4646133"/>
              <a:ext cx="1742161" cy="28580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dirty="0" smtClean="0"/>
                <a:t>Air </a:t>
              </a:r>
              <a:r>
                <a:rPr lang="cs-CZ" dirty="0" err="1" smtClean="0"/>
                <a:t>out</a:t>
              </a:r>
              <a:endParaRPr lang="cs-CZ" dirty="0"/>
            </a:p>
          </p:txBody>
        </p:sp>
      </p:grpSp>
    </p:spTree>
    <p:extLst>
      <p:ext uri="{BB962C8B-B14F-4D97-AF65-F5344CB8AC3E}">
        <p14:creationId xmlns:p14="http://schemas.microsoft.com/office/powerpoint/2010/main" val="19728924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8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4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4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/>
      <p:bldP spid="7" grpId="0"/>
      <p:bldP spid="9" grpId="0"/>
      <p:bldP spid="10" grpId="0"/>
      <p:bldP spid="1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35608" y="546108"/>
            <a:ext cx="7498080" cy="6123252"/>
          </a:xfrm>
        </p:spPr>
        <p:txBody>
          <a:bodyPr>
            <a:normAutofit/>
          </a:bodyPr>
          <a:lstStyle/>
          <a:p>
            <a:pPr marL="82296" indent="0">
              <a:buNone/>
            </a:pPr>
            <a:r>
              <a:rPr lang="en-GB" b="1" dirty="0" smtClean="0">
                <a:latin typeface="Arial" panose="020B0604020202020204" pitchFamily="34" charset="0"/>
                <a:cs typeface="Arial" panose="020B0604020202020204" pitchFamily="34" charset="0"/>
              </a:rPr>
              <a:t>Indirect </a:t>
            </a:r>
            <a:r>
              <a:rPr lang="en-GB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calorimetry</a:t>
            </a:r>
            <a:endParaRPr lang="en-GB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Works on presumption that consumption of oxygen, CO</a:t>
            </a:r>
            <a:r>
              <a:rPr lang="en-GB" sz="2800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2 </a:t>
            </a:r>
            <a:r>
              <a:rPr lang="en-GB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production and nitrate metabolites waste correspond to the energetic output</a:t>
            </a:r>
          </a:p>
          <a:p>
            <a:pPr marL="82296" indent="0">
              <a:buNone/>
            </a:pPr>
            <a:endParaRPr lang="en-GB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Tx/>
              <a:buChar char="-"/>
            </a:pPr>
            <a:r>
              <a:rPr lang="en-GB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Open or closed cycle setup</a:t>
            </a:r>
          </a:p>
          <a:p>
            <a:pPr>
              <a:buFontTx/>
              <a:buChar char="-"/>
            </a:pPr>
            <a:r>
              <a:rPr lang="en-GB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In </a:t>
            </a:r>
            <a:r>
              <a:rPr lang="en-GB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practicals</a:t>
            </a:r>
            <a:r>
              <a:rPr lang="en-GB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: closed system setup using Krogh </a:t>
            </a:r>
            <a:r>
              <a:rPr lang="en-GB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respirometer</a:t>
            </a:r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 (CO</a:t>
            </a:r>
            <a:r>
              <a:rPr lang="en-GB" sz="2800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GB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is absorbed by filter)</a:t>
            </a:r>
            <a:endParaRPr lang="en-GB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86" y="5920028"/>
            <a:ext cx="949678" cy="9202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22" y="4947325"/>
            <a:ext cx="954541" cy="9427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Zástupný symbol pro obsah 2"/>
          <p:cNvSpPr txBox="1">
            <a:spLocks/>
          </p:cNvSpPr>
          <p:nvPr/>
        </p:nvSpPr>
        <p:spPr>
          <a:xfrm>
            <a:off x="1428764" y="1556180"/>
            <a:ext cx="7498080" cy="757064"/>
          </a:xfrm>
          <a:prstGeom prst="rect">
            <a:avLst/>
          </a:prstGeom>
        </p:spPr>
        <p:txBody>
          <a:bodyPr>
            <a:normAutofit/>
          </a:bodyPr>
          <a:lstStyle>
            <a:lvl1pPr marL="365760" indent="-283464" algn="l" rtl="0" eaLnBrk="1" latinLnBrk="0" hangingPunct="1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37744" algn="l" rtl="0" eaLnBrk="1" latinLnBrk="0" hangingPunct="1">
              <a:lnSpc>
                <a:spcPct val="100000"/>
              </a:lnSpc>
              <a:spcBef>
                <a:spcPts val="550"/>
              </a:spcBef>
              <a:buClr>
                <a:schemeClr val="accent1"/>
              </a:buClr>
              <a:buFont typeface="Verdana"/>
              <a:buChar char="◦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86968" indent="-22860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2"/>
              </a:buClr>
              <a:buFont typeface="Wingdings 2"/>
              <a:buChar char="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173736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3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98448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4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0876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5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1907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024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3055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1428764" y="3210610"/>
            <a:ext cx="7498080" cy="757064"/>
          </a:xfrm>
          <a:prstGeom prst="rect">
            <a:avLst/>
          </a:prstGeom>
        </p:spPr>
        <p:txBody>
          <a:bodyPr>
            <a:normAutofit/>
          </a:bodyPr>
          <a:lstStyle>
            <a:lvl1pPr marL="365760" indent="-283464" algn="l" rtl="0" eaLnBrk="1" latinLnBrk="0" hangingPunct="1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37744" algn="l" rtl="0" eaLnBrk="1" latinLnBrk="0" hangingPunct="1">
              <a:lnSpc>
                <a:spcPct val="100000"/>
              </a:lnSpc>
              <a:spcBef>
                <a:spcPts val="550"/>
              </a:spcBef>
              <a:buClr>
                <a:schemeClr val="accent1"/>
              </a:buClr>
              <a:buFont typeface="Verdana"/>
              <a:buChar char="◦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86968" indent="-22860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2"/>
              </a:buClr>
              <a:buFont typeface="Wingdings 2"/>
              <a:buChar char="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173736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3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98448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4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0876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5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1907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024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3055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1427094" y="3908918"/>
            <a:ext cx="7498080" cy="757064"/>
          </a:xfrm>
          <a:prstGeom prst="rect">
            <a:avLst/>
          </a:prstGeom>
        </p:spPr>
        <p:txBody>
          <a:bodyPr>
            <a:normAutofit/>
          </a:bodyPr>
          <a:lstStyle>
            <a:lvl1pPr marL="365760" indent="-283464" algn="l" rtl="0" eaLnBrk="1" latinLnBrk="0" hangingPunct="1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37744" algn="l" rtl="0" eaLnBrk="1" latinLnBrk="0" hangingPunct="1">
              <a:lnSpc>
                <a:spcPct val="100000"/>
              </a:lnSpc>
              <a:spcBef>
                <a:spcPts val="550"/>
              </a:spcBef>
              <a:buClr>
                <a:schemeClr val="accent1"/>
              </a:buClr>
              <a:buFont typeface="Verdana"/>
              <a:buChar char="◦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86968" indent="-22860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2"/>
              </a:buClr>
              <a:buFont typeface="Wingdings 2"/>
              <a:buChar char="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173736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3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98448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4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0876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5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1907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024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3055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Zástupný symbol pro obsah 2"/>
          <p:cNvSpPr txBox="1">
            <a:spLocks/>
          </p:cNvSpPr>
          <p:nvPr/>
        </p:nvSpPr>
        <p:spPr>
          <a:xfrm>
            <a:off x="1547664" y="4725144"/>
            <a:ext cx="7498080" cy="688240"/>
          </a:xfrm>
          <a:prstGeom prst="rect">
            <a:avLst/>
          </a:prstGeom>
        </p:spPr>
        <p:txBody>
          <a:bodyPr>
            <a:normAutofit/>
          </a:bodyPr>
          <a:lstStyle>
            <a:lvl1pPr marL="365760" indent="-283464" algn="l" rtl="0" eaLnBrk="1" latinLnBrk="0" hangingPunct="1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37744" algn="l" rtl="0" eaLnBrk="1" latinLnBrk="0" hangingPunct="1">
              <a:lnSpc>
                <a:spcPct val="100000"/>
              </a:lnSpc>
              <a:spcBef>
                <a:spcPts val="550"/>
              </a:spcBef>
              <a:buClr>
                <a:schemeClr val="accent1"/>
              </a:buClr>
              <a:buFont typeface="Verdana"/>
              <a:buChar char="◦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86968" indent="-22860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2"/>
              </a:buClr>
              <a:buFont typeface="Wingdings 2"/>
              <a:buChar char="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173736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3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98448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4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0876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5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1907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024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3055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59664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22" presetClass="entr" presetSubtype="8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4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/>
      <p:bldP spid="7" grpId="0"/>
      <p:bldP spid="8" grpId="0"/>
      <p:bldP spid="1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56218" y="527516"/>
            <a:ext cx="7498080" cy="6123252"/>
          </a:xfrm>
        </p:spPr>
        <p:txBody>
          <a:bodyPr>
            <a:normAutofit/>
          </a:bodyPr>
          <a:lstStyle/>
          <a:p>
            <a:pPr marL="82296" indent="0">
              <a:buNone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Caloric (energetic) equivalent of oxygen (EE)</a:t>
            </a:r>
          </a:p>
          <a:p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= amount of energy released during consumption of 1 L of oxygen:</a:t>
            </a:r>
          </a:p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For mixed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diet</a:t>
            </a: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b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EE = 20.19 kJ/L O</a:t>
            </a:r>
            <a:r>
              <a:rPr lang="en-US" sz="2800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en-US" sz="2800" baseline="-25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86" y="5920028"/>
            <a:ext cx="949678" cy="9202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22" y="4947325"/>
            <a:ext cx="954541" cy="9427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Zástupný symbol pro obsah 2"/>
          <p:cNvSpPr txBox="1">
            <a:spLocks/>
          </p:cNvSpPr>
          <p:nvPr/>
        </p:nvSpPr>
        <p:spPr>
          <a:xfrm>
            <a:off x="1428764" y="1556180"/>
            <a:ext cx="7498080" cy="757064"/>
          </a:xfrm>
          <a:prstGeom prst="rect">
            <a:avLst/>
          </a:prstGeom>
        </p:spPr>
        <p:txBody>
          <a:bodyPr>
            <a:normAutofit/>
          </a:bodyPr>
          <a:lstStyle>
            <a:lvl1pPr marL="365760" indent="-283464" algn="l" rtl="0" eaLnBrk="1" latinLnBrk="0" hangingPunct="1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37744" algn="l" rtl="0" eaLnBrk="1" latinLnBrk="0" hangingPunct="1">
              <a:lnSpc>
                <a:spcPct val="100000"/>
              </a:lnSpc>
              <a:spcBef>
                <a:spcPts val="550"/>
              </a:spcBef>
              <a:buClr>
                <a:schemeClr val="accent1"/>
              </a:buClr>
              <a:buFont typeface="Verdana"/>
              <a:buChar char="◦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86968" indent="-22860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2"/>
              </a:buClr>
              <a:buFont typeface="Wingdings 2"/>
              <a:buChar char="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173736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3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98448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4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0876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5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1907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024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3055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1428764" y="3210610"/>
            <a:ext cx="7498080" cy="757064"/>
          </a:xfrm>
          <a:prstGeom prst="rect">
            <a:avLst/>
          </a:prstGeom>
        </p:spPr>
        <p:txBody>
          <a:bodyPr>
            <a:normAutofit/>
          </a:bodyPr>
          <a:lstStyle>
            <a:lvl1pPr marL="365760" indent="-283464" algn="l" rtl="0" eaLnBrk="1" latinLnBrk="0" hangingPunct="1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37744" algn="l" rtl="0" eaLnBrk="1" latinLnBrk="0" hangingPunct="1">
              <a:lnSpc>
                <a:spcPct val="100000"/>
              </a:lnSpc>
              <a:spcBef>
                <a:spcPts val="550"/>
              </a:spcBef>
              <a:buClr>
                <a:schemeClr val="accent1"/>
              </a:buClr>
              <a:buFont typeface="Verdana"/>
              <a:buChar char="◦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86968" indent="-22860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2"/>
              </a:buClr>
              <a:buFont typeface="Wingdings 2"/>
              <a:buChar char="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173736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3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98448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4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0876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5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1907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024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3055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1619672" y="4663487"/>
            <a:ext cx="648072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latin typeface="Arial" pitchFamily="34" charset="0"/>
                <a:cs typeface="Arial" pitchFamily="34" charset="0"/>
              </a:rPr>
              <a:t>EE of nutrients:</a:t>
            </a:r>
          </a:p>
          <a:p>
            <a:r>
              <a:rPr lang="en-GB" dirty="0" smtClean="0">
                <a:latin typeface="Arial" pitchFamily="34" charset="0"/>
                <a:cs typeface="Arial" pitchFamily="34" charset="0"/>
              </a:rPr>
              <a:t>Glucose 21,4 kJ / </a:t>
            </a:r>
            <a:r>
              <a:rPr lang="en-GB" dirty="0" err="1" smtClean="0">
                <a:latin typeface="Arial" pitchFamily="34" charset="0"/>
                <a:cs typeface="Arial" pitchFamily="34" charset="0"/>
              </a:rPr>
              <a:t>litr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 O</a:t>
            </a:r>
            <a:r>
              <a:rPr lang="en-GB" baseline="-25000" dirty="0" smtClean="0">
                <a:latin typeface="Arial" pitchFamily="34" charset="0"/>
                <a:cs typeface="Arial" pitchFamily="34" charset="0"/>
              </a:rPr>
              <a:t>2</a:t>
            </a:r>
          </a:p>
          <a:p>
            <a:r>
              <a:rPr lang="en-GB" dirty="0" smtClean="0">
                <a:latin typeface="Arial" pitchFamily="34" charset="0"/>
                <a:cs typeface="Arial" pitchFamily="34" charset="0"/>
              </a:rPr>
              <a:t>Proteins 18,8 kJ / </a:t>
            </a:r>
            <a:r>
              <a:rPr lang="en-GB" dirty="0" err="1" smtClean="0">
                <a:latin typeface="Arial" pitchFamily="34" charset="0"/>
                <a:cs typeface="Arial" pitchFamily="34" charset="0"/>
              </a:rPr>
              <a:t>litr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 O</a:t>
            </a:r>
            <a:r>
              <a:rPr lang="en-GB" baseline="-25000" dirty="0" smtClean="0">
                <a:latin typeface="Arial" pitchFamily="34" charset="0"/>
                <a:cs typeface="Arial" pitchFamily="34" charset="0"/>
              </a:rPr>
              <a:t>2</a:t>
            </a:r>
            <a:endParaRPr lang="en-GB" dirty="0" smtClean="0">
              <a:latin typeface="Arial" pitchFamily="34" charset="0"/>
              <a:cs typeface="Arial" pitchFamily="34" charset="0"/>
            </a:endParaRPr>
          </a:p>
          <a:p>
            <a:r>
              <a:rPr lang="en-GB" dirty="0" smtClean="0">
                <a:latin typeface="Arial" pitchFamily="34" charset="0"/>
                <a:cs typeface="Arial" pitchFamily="34" charset="0"/>
              </a:rPr>
              <a:t>Lipids 19,6 kJ / </a:t>
            </a:r>
            <a:r>
              <a:rPr lang="en-GB" dirty="0" err="1" smtClean="0">
                <a:latin typeface="Arial" pitchFamily="34" charset="0"/>
                <a:cs typeface="Arial" pitchFamily="34" charset="0"/>
              </a:rPr>
              <a:t>litr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 O</a:t>
            </a:r>
            <a:r>
              <a:rPr lang="en-GB" baseline="-25000" dirty="0" smtClean="0">
                <a:latin typeface="Arial" pitchFamily="34" charset="0"/>
                <a:cs typeface="Arial" pitchFamily="34" charset="0"/>
              </a:rPr>
              <a:t>2</a:t>
            </a:r>
            <a:endParaRPr lang="en-GB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41065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/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66264" y="527516"/>
            <a:ext cx="7988034" cy="6312720"/>
          </a:xfrm>
        </p:spPr>
        <p:txBody>
          <a:bodyPr>
            <a:normAutofit lnSpcReduction="10000"/>
          </a:bodyPr>
          <a:lstStyle/>
          <a:p>
            <a:pPr marL="82296" indent="0">
              <a:buNone/>
            </a:pP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ombustion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heat</a:t>
            </a:r>
            <a:endParaRPr lang="cs-CZ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2296" indent="0">
              <a:buNone/>
            </a:pP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en-U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otal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energy released as heat when a </a:t>
            </a: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1 g </a:t>
            </a:r>
            <a:r>
              <a:rPr lang="cs-CZ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substance undergoes complete combustion with oxygen</a:t>
            </a:r>
            <a:endParaRPr lang="cs-CZ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physical combustion heat - </a:t>
            </a:r>
            <a:r>
              <a:rPr lang="cs-CZ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energy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is produced by burning the substrate</a:t>
            </a:r>
          </a:p>
          <a:p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physiological combustion heat - energy produced by the oxidation of the substrate by a living 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organism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cs-CZ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carbohydrates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and lipids: physiological = physical combustion heat</a:t>
            </a:r>
          </a:p>
          <a:p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rotein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hysi</a:t>
            </a:r>
            <a:r>
              <a:rPr lang="cs-CZ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cal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&gt;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physiological combustion heat</a:t>
            </a:r>
          </a:p>
          <a:p>
            <a:pPr marL="82296" indent="0">
              <a:buNone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(burning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rotein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products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nitroge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n </a:t>
            </a:r>
            <a:r>
              <a:rPr lang="cs-CZ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oxides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the metabolism of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protein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s </a:t>
            </a:r>
            <a:r>
              <a:rPr lang="cs-CZ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products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urea,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which </a:t>
            </a:r>
            <a:r>
              <a:rPr lang="cs-CZ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contains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rezidual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amount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chemical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energ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cs-CZ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49263" indent="0">
              <a:buNone/>
            </a:pPr>
            <a:r>
              <a:rPr 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carbohydrates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17,1 </a:t>
            </a:r>
            <a:r>
              <a:rPr lang="cs-CZ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kJ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/g</a:t>
            </a:r>
            <a:b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lipids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38,9 </a:t>
            </a:r>
            <a:r>
              <a:rPr lang="cs-CZ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kJ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/g</a:t>
            </a:r>
            <a:b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physical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combustion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heat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proteins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23 </a:t>
            </a:r>
            <a:r>
              <a:rPr 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kJ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/g</a:t>
            </a:r>
            <a:b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physiological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combustion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heat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proteins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17,1 </a:t>
            </a:r>
            <a:r>
              <a:rPr 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kJ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/g</a:t>
            </a:r>
          </a:p>
          <a:p>
            <a:pPr marL="82296" indent="0">
              <a:buNone/>
            </a:pPr>
            <a:endParaRPr lang="en-US" sz="2000" baseline="-25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86" y="5920028"/>
            <a:ext cx="949678" cy="9202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22" y="4947325"/>
            <a:ext cx="954541" cy="9427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780186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66264" y="527516"/>
            <a:ext cx="7988034" cy="6312720"/>
          </a:xfrm>
        </p:spPr>
        <p:txBody>
          <a:bodyPr>
            <a:normAutofit/>
          </a:bodyPr>
          <a:lstStyle/>
          <a:p>
            <a:pPr marL="82296" indent="0">
              <a:buNone/>
            </a:pPr>
            <a:r>
              <a:rPr lang="cs-CZ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Metabolism</a:t>
            </a:r>
            <a:endParaRPr lang="cs-CZ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2296" indent="0">
              <a:buNone/>
            </a:pP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set 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of life-sustaining chemical transformations within the cells of living 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organisms</a:t>
            </a:r>
            <a:endParaRPr lang="cs-CZ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catabolism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set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of metabolic pathways that breaks down molecules into smaller units that are either oxidized to release energy, or used in other anabolic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reactions</a:t>
            </a: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cs-CZ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nabolism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set of metabolic pathways that construct molecules from smaller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units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he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se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reactions require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energy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86" y="5920028"/>
            <a:ext cx="949678" cy="9202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22" y="4947325"/>
            <a:ext cx="954541" cy="9427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273670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66263" y="272640"/>
            <a:ext cx="7988034" cy="5244592"/>
          </a:xfrm>
        </p:spPr>
        <p:txBody>
          <a:bodyPr>
            <a:normAutofit/>
          </a:bodyPr>
          <a:lstStyle/>
          <a:p>
            <a:pPr marL="82296" indent="0">
              <a:buNone/>
            </a:pPr>
            <a:r>
              <a:rPr lang="cs-CZ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Nitrogen</a:t>
            </a:r>
            <a:r>
              <a:rPr lang="cs-CZ" b="1" dirty="0" smtClean="0">
                <a:latin typeface="Arial" panose="020B0604020202020204" pitchFamily="34" charset="0"/>
                <a:cs typeface="Arial" panose="020B0604020202020204" pitchFamily="34" charset="0"/>
              </a:rPr>
              <a:t> balance</a:t>
            </a:r>
          </a:p>
          <a:p>
            <a:pPr marL="82296" indent="0">
              <a:buNone/>
            </a:pP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= </a:t>
            </a: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itrogen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intake</a:t>
            </a: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cs-CZ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proteins</a:t>
            </a: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aminoacides</a:t>
            </a: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itrogen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loss</a:t>
            </a: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(urine)</a:t>
            </a:r>
            <a:endParaRPr lang="en-US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2296" indent="0">
              <a:buNone/>
            </a:pPr>
            <a:endParaRPr lang="cs-CZ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cs-CZ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ositive</a:t>
            </a: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itrogen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intake</a:t>
            </a: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&gt; </a:t>
            </a: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itrogen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loss</a:t>
            </a: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n-US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growth, pregnancy, tissue repair</a:t>
            </a:r>
            <a:endParaRPr lang="cs-CZ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negative</a:t>
            </a: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(n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itrogen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loss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&gt; </a:t>
            </a: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itrogen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intake</a:t>
            </a: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burns, serious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tissue injuries, fevers, hyperthyroidism, wasting diseases, and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during long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periods of fasting</a:t>
            </a:r>
            <a:endParaRPr lang="cs-CZ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86" y="5920028"/>
            <a:ext cx="949678" cy="9202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22" y="4947325"/>
            <a:ext cx="954541" cy="9427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124744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35608" y="546108"/>
            <a:ext cx="7498080" cy="6123252"/>
          </a:xfrm>
        </p:spPr>
        <p:txBody>
          <a:bodyPr>
            <a:normAutofit/>
          </a:bodyPr>
          <a:lstStyle/>
          <a:p>
            <a:pPr marL="82296" indent="0">
              <a:buNone/>
            </a:pP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Basal metabolism</a:t>
            </a: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2296" indent="0">
              <a:buNone/>
            </a:pP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Energetic expenditure of organism established in define</a:t>
            </a: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(basal) conditions:</a:t>
            </a:r>
          </a:p>
          <a:p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Thermoneutral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environment</a:t>
            </a:r>
          </a:p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12-18 hours after the last meal containing proteins</a:t>
            </a:r>
            <a:endParaRPr lang="en-US" sz="2400" baseline="-25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Psychological and social well-being, optimally in the morning before leaving the bed</a:t>
            </a:r>
          </a:p>
          <a:p>
            <a:pPr marL="82296" indent="0">
              <a:buNone/>
            </a:pPr>
            <a:endParaRPr lang="en-US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2296" indent="0">
              <a:buNone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Despite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preserving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of the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conditions, the obtained value of basal energetic expenditure is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only an estimate of </a:t>
            </a:r>
            <a:r>
              <a:rPr lang="en-US" sz="2000"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US" sz="2000" smtClean="0">
                <a:latin typeface="Arial" panose="020B0604020202020204" pitchFamily="34" charset="0"/>
                <a:cs typeface="Arial" panose="020B0604020202020204" pitchFamily="34" charset="0"/>
              </a:rPr>
              <a:t>real energy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associated with basal metabolism</a:t>
            </a:r>
            <a:endParaRPr lang="en-US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86" y="5920028"/>
            <a:ext cx="949678" cy="9202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22" y="4947325"/>
            <a:ext cx="954541" cy="9427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852308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lunovrat">
  <a:themeElements>
    <a:clrScheme name="Slunovrat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lunovrat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unovrat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331</TotalTime>
  <Words>470</Words>
  <Application>Microsoft Office PowerPoint</Application>
  <PresentationFormat>Předvádění na obrazovce (4:3)</PresentationFormat>
  <Paragraphs>81</Paragraphs>
  <Slides>11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8" baseType="lpstr">
      <vt:lpstr>Arial</vt:lpstr>
      <vt:lpstr>Calibri</vt:lpstr>
      <vt:lpstr>Gill Sans MT</vt:lpstr>
      <vt:lpstr>Symbol</vt:lpstr>
      <vt:lpstr>Verdana</vt:lpstr>
      <vt:lpstr>Wingdings 2</vt:lpstr>
      <vt:lpstr>Slunovrat</vt:lpstr>
      <vt:lpstr>XXII. Measurement of basal metabolic expenditure (BME)  using indirect calorimetry   XXIII. Calculation of energy expenditure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Actual energy expenditure (AEE)</vt:lpstr>
      <vt:lpstr>Calculation of energy expenditure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Electrocardiography</dc:title>
  <dc:creator>Markéta</dc:creator>
  <cp:lastModifiedBy>Zuzana Nováková</cp:lastModifiedBy>
  <cp:revision>60</cp:revision>
  <dcterms:created xsi:type="dcterms:W3CDTF">2015-09-14T18:44:08Z</dcterms:created>
  <dcterms:modified xsi:type="dcterms:W3CDTF">2017-03-14T14:25:33Z</dcterms:modified>
</cp:coreProperties>
</file>