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66" r:id="rId2"/>
    <p:sldId id="256" r:id="rId3"/>
    <p:sldId id="277" r:id="rId4"/>
    <p:sldId id="278" r:id="rId5"/>
    <p:sldId id="273" r:id="rId6"/>
    <p:sldId id="267" r:id="rId7"/>
    <p:sldId id="268" r:id="rId8"/>
    <p:sldId id="27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89" d="100"/>
          <a:sy n="89" d="100"/>
        </p:scale>
        <p:origin x="418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3/14/2017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107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3/14/2017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9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3/14/2017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3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7485" y="273050"/>
            <a:ext cx="10968567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7484" y="1598613"/>
            <a:ext cx="5382683" cy="44973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nline obrázek 3"/>
          <p:cNvSpPr>
            <a:spLocks noGrp="1"/>
          </p:cNvSpPr>
          <p:nvPr>
            <p:ph type="clipArt" sz="half" idx="2"/>
          </p:nvPr>
        </p:nvSpPr>
        <p:spPr>
          <a:xfrm>
            <a:off x="6193367" y="1598613"/>
            <a:ext cx="5382684" cy="4497387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07485" y="6242051"/>
            <a:ext cx="2840567" cy="474663"/>
          </a:xfrm>
        </p:spPr>
        <p:txBody>
          <a:bodyPr/>
          <a:lstStyle>
            <a:lvl1pPr>
              <a:defRPr/>
            </a:lvl1pPr>
          </a:lstStyle>
          <a:p>
            <a:endParaRPr lang="en-GB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165600" y="6242051"/>
            <a:ext cx="3860800" cy="474663"/>
          </a:xfrm>
        </p:spPr>
        <p:txBody>
          <a:bodyPr/>
          <a:lstStyle>
            <a:lvl1pPr>
              <a:defRPr/>
            </a:lvl1pPr>
          </a:lstStyle>
          <a:p>
            <a:endParaRPr lang="en-GB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737601" y="6242051"/>
            <a:ext cx="2840567" cy="474663"/>
          </a:xfrm>
        </p:spPr>
        <p:txBody>
          <a:bodyPr/>
          <a:lstStyle>
            <a:lvl1pPr>
              <a:defRPr/>
            </a:lvl1pPr>
          </a:lstStyle>
          <a:p>
            <a:fld id="{99752ED3-C38D-4CA2-B8CF-0D182364FB9C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787537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3/14/2017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612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3/14/2017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458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3/14/2017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843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3/14/2017</a:t>
            </a:fld>
            <a:endParaRPr lang="en-US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384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3/14/2017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962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3/14/2017</a:t>
            </a:fld>
            <a:endParaRPr lang="en-US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960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3/14/2017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980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3/14/2017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44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3/14/2017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026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(XVII.) PNEUMOGRAPHY</a:t>
            </a:r>
            <a:endParaRPr lang="cs-CZ" dirty="0"/>
          </a:p>
        </p:txBody>
      </p:sp>
      <p:sp>
        <p:nvSpPr>
          <p:cNvPr id="6" name="Zástupný symbol pro zápatí 3"/>
          <p:cNvSpPr>
            <a:spLocks noGrp="1"/>
          </p:cNvSpPr>
          <p:nvPr/>
        </p:nvSpPr>
        <p:spPr>
          <a:xfrm>
            <a:off x="4704862" y="6126956"/>
            <a:ext cx="7026763" cy="5984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800" dirty="0"/>
              <a:t>Dep. of Physiology, Fac. of Medicine, </a:t>
            </a:r>
            <a:r>
              <a:rPr lang="en-US" sz="1800" dirty="0" smtClean="0"/>
              <a:t>MU</a:t>
            </a:r>
            <a:r>
              <a:rPr lang="sk-SK" sz="1800" dirty="0" smtClean="0"/>
              <a:t>, </a:t>
            </a:r>
            <a:r>
              <a:rPr lang="en-US" sz="1800" dirty="0" smtClean="0"/>
              <a:t>2015 </a:t>
            </a:r>
            <a:r>
              <a:rPr lang="en-US" sz="1800" dirty="0"/>
              <a:t>© </a:t>
            </a:r>
            <a:r>
              <a:rPr lang="cs-CZ" sz="1800" dirty="0" smtClean="0"/>
              <a:t>Mohamed Al-Kubati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39004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Anatomy of respiratory system</a:t>
            </a:r>
            <a:endParaRPr lang="en-US" b="1" dirty="0"/>
          </a:p>
        </p:txBody>
      </p:sp>
      <p:sp>
        <p:nvSpPr>
          <p:cNvPr id="3" name="Podnadpis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 smtClean="0"/>
              <a:t>Respiratory system</a:t>
            </a:r>
          </a:p>
          <a:p>
            <a:r>
              <a:rPr lang="en-US" sz="2200" b="1" i="1" dirty="0" smtClean="0"/>
              <a:t>Airways</a:t>
            </a:r>
          </a:p>
          <a:p>
            <a:pPr lvl="1"/>
            <a:r>
              <a:rPr lang="en-US" sz="1800" dirty="0" smtClean="0"/>
              <a:t>Upper airways</a:t>
            </a:r>
          </a:p>
          <a:p>
            <a:pPr lvl="1"/>
            <a:r>
              <a:rPr lang="en-US" sz="1800" dirty="0" smtClean="0"/>
              <a:t>Lower airways</a:t>
            </a:r>
          </a:p>
          <a:p>
            <a:endParaRPr lang="en-US" sz="2200" b="1" i="1" dirty="0" smtClean="0"/>
          </a:p>
          <a:p>
            <a:r>
              <a:rPr lang="en-US" sz="2200" b="1" i="1" dirty="0" smtClean="0"/>
              <a:t>Lungs</a:t>
            </a:r>
            <a:endParaRPr lang="en-US" sz="2200" b="1" i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cap="none" dirty="0" smtClean="0"/>
              <a:t>Respiratory muscles</a:t>
            </a:r>
            <a:endParaRPr lang="en-US" b="1" i="1" cap="none" dirty="0" smtClean="0">
              <a:solidFill>
                <a:schemeClr val="tx1"/>
              </a:solidFill>
            </a:endParaRPr>
          </a:p>
          <a:p>
            <a:r>
              <a:rPr lang="en-US" b="1" i="1" cap="none" dirty="0" smtClean="0">
                <a:solidFill>
                  <a:schemeClr val="tx1"/>
                </a:solidFill>
              </a:rPr>
              <a:t>Inspiratory muscles</a:t>
            </a:r>
            <a:endParaRPr lang="en-US" cap="none" dirty="0" smtClean="0">
              <a:solidFill>
                <a:schemeClr val="tx1"/>
              </a:solidFill>
            </a:endParaRPr>
          </a:p>
          <a:p>
            <a:pPr lvl="1"/>
            <a:r>
              <a:rPr lang="en-US" cap="none" dirty="0" smtClean="0">
                <a:solidFill>
                  <a:schemeClr val="tx1"/>
                </a:solidFill>
              </a:rPr>
              <a:t>Diaphragm</a:t>
            </a:r>
          </a:p>
          <a:p>
            <a:pPr lvl="1"/>
            <a:r>
              <a:rPr lang="en-US" dirty="0" smtClean="0"/>
              <a:t>External intercostal muscles</a:t>
            </a:r>
            <a:endParaRPr lang="en-US" b="1" i="1" cap="none" dirty="0" smtClean="0">
              <a:solidFill>
                <a:schemeClr val="tx1"/>
              </a:solidFill>
            </a:endParaRPr>
          </a:p>
          <a:p>
            <a:r>
              <a:rPr lang="en-US" b="1" i="1" cap="none" dirty="0" smtClean="0">
                <a:solidFill>
                  <a:schemeClr val="tx1"/>
                </a:solidFill>
              </a:rPr>
              <a:t>Accessory inspiratory muscles</a:t>
            </a:r>
            <a:endParaRPr lang="en-US" cap="none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/>
              <a:t>Scalene and sternocleidomastoid muscles</a:t>
            </a:r>
            <a:endParaRPr lang="en-US" b="1" i="1" cap="none" dirty="0" smtClean="0">
              <a:solidFill>
                <a:schemeClr val="tx1"/>
              </a:solidFill>
            </a:endParaRPr>
          </a:p>
          <a:p>
            <a:r>
              <a:rPr lang="en-US" b="1" i="1" cap="none" dirty="0" smtClean="0">
                <a:solidFill>
                  <a:schemeClr val="tx1"/>
                </a:solidFill>
              </a:rPr>
              <a:t>Expiratory muscles </a:t>
            </a:r>
          </a:p>
          <a:p>
            <a:pPr lvl="1"/>
            <a:r>
              <a:rPr lang="en-US" cap="none" dirty="0" smtClean="0">
                <a:solidFill>
                  <a:schemeClr val="tx1"/>
                </a:solidFill>
              </a:rPr>
              <a:t>Internal intercostal muscles</a:t>
            </a:r>
            <a:r>
              <a:rPr lang="en-US" dirty="0" smtClean="0"/>
              <a:t>; abdominal muscles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92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149" y="124247"/>
            <a:ext cx="10364451" cy="1123528"/>
          </a:xfrm>
        </p:spPr>
        <p:txBody>
          <a:bodyPr>
            <a:normAutofit/>
          </a:bodyPr>
          <a:lstStyle/>
          <a:p>
            <a:pPr algn="l"/>
            <a:r>
              <a:rPr lang="en-US" sz="3200" b="1" cap="none" dirty="0" smtClean="0"/>
              <a:t>Changes of </a:t>
            </a:r>
            <a:r>
              <a:rPr lang="en-US" sz="3200" b="1" cap="none" dirty="0" err="1" smtClean="0"/>
              <a:t>intrapleural</a:t>
            </a:r>
            <a:r>
              <a:rPr lang="en-US" sz="3200" b="1" cap="none" dirty="0" smtClean="0"/>
              <a:t> and </a:t>
            </a:r>
            <a:r>
              <a:rPr lang="en-US" sz="3200" b="1" cap="none" dirty="0" err="1" smtClean="0"/>
              <a:t>intraalveolar</a:t>
            </a:r>
            <a:r>
              <a:rPr lang="en-US" sz="3200" b="1" cap="none" dirty="0" smtClean="0"/>
              <a:t> pressure (related to atmospheric pressure) during inspiration and expiration</a:t>
            </a:r>
            <a:endParaRPr lang="en-US" sz="2000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64782" t="17818" r="13202" b="12987"/>
          <a:stretch/>
        </p:blipFill>
        <p:spPr>
          <a:xfrm>
            <a:off x="3257766" y="1828800"/>
            <a:ext cx="2151485" cy="4226272"/>
          </a:xfrm>
          <a:prstGeom prst="rect">
            <a:avLst/>
          </a:prstGeom>
        </p:spPr>
      </p:pic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205" r="42531" b="18574"/>
          <a:stretch/>
        </p:blipFill>
        <p:spPr>
          <a:xfrm>
            <a:off x="296984" y="1930327"/>
            <a:ext cx="3007675" cy="3570693"/>
          </a:xfrm>
          <a:prstGeom prst="rect">
            <a:avLst/>
          </a:prstGeom>
        </p:spPr>
      </p:pic>
      <p:sp>
        <p:nvSpPr>
          <p:cNvPr id="7" name="Zástupný symbol pro obsah 4"/>
          <p:cNvSpPr txBox="1">
            <a:spLocks/>
          </p:cNvSpPr>
          <p:nvPr/>
        </p:nvSpPr>
        <p:spPr>
          <a:xfrm>
            <a:off x="5744309" y="1516185"/>
            <a:ext cx="5609492" cy="466077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/>
              <a:t>Inspiration</a:t>
            </a:r>
            <a:endParaRPr lang="en-US" b="1" i="1" dirty="0" smtClean="0"/>
          </a:p>
          <a:p>
            <a:r>
              <a:rPr lang="en-US" dirty="0" smtClean="0"/>
              <a:t>Active process – contraction of respiratory muscles</a:t>
            </a:r>
          </a:p>
          <a:p>
            <a:r>
              <a:rPr lang="en-US" dirty="0" smtClean="0"/>
              <a:t>Decrease of </a:t>
            </a:r>
            <a:r>
              <a:rPr lang="en-US" dirty="0" err="1" smtClean="0"/>
              <a:t>intrapleural</a:t>
            </a:r>
            <a:r>
              <a:rPr lang="en-US" dirty="0" smtClean="0"/>
              <a:t> pressure </a:t>
            </a:r>
          </a:p>
          <a:p>
            <a:r>
              <a:rPr lang="en-US" dirty="0" smtClean="0"/>
              <a:t>Decrease of </a:t>
            </a:r>
            <a:r>
              <a:rPr lang="en-US" dirty="0" err="1" smtClean="0"/>
              <a:t>intraalveolar</a:t>
            </a:r>
            <a:r>
              <a:rPr lang="en-US" dirty="0" smtClean="0"/>
              <a:t> pressure</a:t>
            </a:r>
          </a:p>
          <a:p>
            <a:r>
              <a:rPr lang="en-US" dirty="0" smtClean="0"/>
              <a:t>Due to pressure gradient, air flows into lungs</a:t>
            </a:r>
          </a:p>
          <a:p>
            <a:endParaRPr lang="en-US" b="1" i="1" dirty="0" smtClean="0"/>
          </a:p>
          <a:p>
            <a:pPr marL="0" indent="0">
              <a:buNone/>
            </a:pPr>
            <a:r>
              <a:rPr lang="en-US" b="1" dirty="0" smtClean="0"/>
              <a:t>Expiration</a:t>
            </a:r>
            <a:endParaRPr lang="en-US" dirty="0" smtClean="0"/>
          </a:p>
          <a:p>
            <a:r>
              <a:rPr lang="en-US" dirty="0" smtClean="0"/>
              <a:t>Passive process (quiet expiration) – elasticity of thoracic wall and lungs</a:t>
            </a:r>
          </a:p>
          <a:p>
            <a:r>
              <a:rPr lang="en-US" dirty="0" smtClean="0"/>
              <a:t>Increase of </a:t>
            </a:r>
            <a:r>
              <a:rPr lang="en-US" dirty="0" err="1" smtClean="0"/>
              <a:t>intrapleural</a:t>
            </a:r>
            <a:r>
              <a:rPr lang="en-US" dirty="0" smtClean="0"/>
              <a:t> and </a:t>
            </a:r>
            <a:r>
              <a:rPr lang="en-US" dirty="0" err="1" smtClean="0"/>
              <a:t>intraalveolar</a:t>
            </a:r>
            <a:r>
              <a:rPr lang="en-US" dirty="0" smtClean="0"/>
              <a:t> pressure</a:t>
            </a:r>
          </a:p>
          <a:p>
            <a:r>
              <a:rPr lang="en-US" dirty="0" smtClean="0"/>
              <a:t>Air flows out of lungs</a:t>
            </a:r>
          </a:p>
        </p:txBody>
      </p:sp>
    </p:spTree>
    <p:extLst>
      <p:ext uri="{BB962C8B-B14F-4D97-AF65-F5344CB8AC3E}">
        <p14:creationId xmlns:p14="http://schemas.microsoft.com/office/powerpoint/2010/main" val="363993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2113" y="80683"/>
            <a:ext cx="10364451" cy="1124465"/>
          </a:xfrm>
        </p:spPr>
        <p:txBody>
          <a:bodyPr>
            <a:normAutofit/>
          </a:bodyPr>
          <a:lstStyle/>
          <a:p>
            <a:r>
              <a:rPr lang="en-US" sz="3200" b="1" dirty="0"/>
              <a:t>Partial pressures of gases (mm Hg) in various</a:t>
            </a:r>
            <a:br>
              <a:rPr lang="en-US" sz="3200" b="1" dirty="0"/>
            </a:br>
            <a:r>
              <a:rPr lang="en-US" sz="3200" b="1" dirty="0"/>
              <a:t>parts of the respiratory system and in the circulatory </a:t>
            </a:r>
            <a:r>
              <a:rPr lang="en-US" sz="3200" b="1" dirty="0" smtClean="0"/>
              <a:t>system</a:t>
            </a:r>
            <a:endParaRPr lang="cs-CZ" sz="3200" b="1" cap="none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29039" t="16974" r="47137" b="36891"/>
          <a:stretch/>
        </p:blipFill>
        <p:spPr>
          <a:xfrm>
            <a:off x="3623763" y="1047261"/>
            <a:ext cx="4707438" cy="569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65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84095" y="273050"/>
            <a:ext cx="11091958" cy="1143000"/>
          </a:xfrm>
        </p:spPr>
        <p:txBody>
          <a:bodyPr>
            <a:normAutofit/>
          </a:bodyPr>
          <a:lstStyle/>
          <a:p>
            <a:r>
              <a:rPr lang="en-US" altLang="cs-CZ" sz="3200" b="1" cap="none" dirty="0" smtClean="0">
                <a:latin typeface="+mn-lt"/>
              </a:rPr>
              <a:t> Chemical control of breathing</a:t>
            </a:r>
            <a:endParaRPr lang="en-US" altLang="cs-CZ" sz="3200" b="1" cap="none" dirty="0">
              <a:latin typeface="+mn-lt"/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7486" y="1598614"/>
            <a:ext cx="5425762" cy="4497387"/>
          </a:xfrm>
        </p:spPr>
        <p:txBody>
          <a:bodyPr>
            <a:noAutofit/>
          </a:bodyPr>
          <a:lstStyle/>
          <a:p>
            <a:pPr marL="0" indent="0">
              <a:buClr>
                <a:srgbClr val="00FF00"/>
              </a:buClr>
              <a:buNone/>
            </a:pPr>
            <a:r>
              <a:rPr lang="en-US" sz="2800" b="1" cap="none" dirty="0" smtClean="0"/>
              <a:t>Chemoreceptors</a:t>
            </a:r>
            <a:endParaRPr lang="en-US" altLang="cs-CZ" sz="2800" cap="none" dirty="0" smtClean="0">
              <a:latin typeface="Tw Cen MT" panose="020B0602020104020603" pitchFamily="34" charset="-18"/>
            </a:endParaRPr>
          </a:p>
          <a:p>
            <a:pPr marL="0" indent="0">
              <a:buClr>
                <a:srgbClr val="00FF00"/>
              </a:buClr>
              <a:buNone/>
            </a:pPr>
            <a:r>
              <a:rPr lang="en-US" dirty="0" smtClean="0">
                <a:latin typeface="Tw Cen MT" panose="020B0602020104020603" pitchFamily="34" charset="-18"/>
              </a:rPr>
              <a:t>- </a:t>
            </a:r>
            <a:r>
              <a:rPr lang="en-US" sz="2800" cap="none" dirty="0" smtClean="0"/>
              <a:t>Peripheral</a:t>
            </a:r>
          </a:p>
          <a:p>
            <a:pPr marL="0" indent="0">
              <a:buClr>
                <a:srgbClr val="00FF00"/>
              </a:buClr>
              <a:buNone/>
            </a:pPr>
            <a:r>
              <a:rPr lang="en-US" sz="2800" cap="none" dirty="0" smtClean="0"/>
              <a:t>- Central</a:t>
            </a:r>
          </a:p>
          <a:p>
            <a:pPr>
              <a:buClr>
                <a:srgbClr val="00FF00"/>
              </a:buClr>
              <a:buFontTx/>
              <a:buChar char="-"/>
            </a:pPr>
            <a:endParaRPr lang="en-US" altLang="cs-CZ" sz="2800" cap="none" dirty="0" smtClean="0">
              <a:latin typeface="Tw Cen MT" panose="020B0602020104020603" pitchFamily="34" charset="-18"/>
            </a:endParaRPr>
          </a:p>
        </p:txBody>
      </p:sp>
      <p:sp>
        <p:nvSpPr>
          <p:cNvPr id="107528" name="Rectangle 8"/>
          <p:cNvSpPr>
            <a:spLocks noChangeArrowheads="1"/>
          </p:cNvSpPr>
          <p:nvPr/>
        </p:nvSpPr>
        <p:spPr bwMode="auto">
          <a:xfrm>
            <a:off x="8458200" y="2362200"/>
            <a:ext cx="1524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7530" name="Rectangle 10"/>
          <p:cNvSpPr>
            <a:spLocks noChangeArrowheads="1"/>
          </p:cNvSpPr>
          <p:nvPr/>
        </p:nvSpPr>
        <p:spPr bwMode="auto">
          <a:xfrm>
            <a:off x="8686800" y="2438400"/>
            <a:ext cx="8382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/>
          <a:srcRect l="31420" t="21050" r="48539" b="21105"/>
          <a:stretch/>
        </p:blipFill>
        <p:spPr>
          <a:xfrm>
            <a:off x="6492472" y="1139276"/>
            <a:ext cx="3002218" cy="541606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/>
          <a:srcRect l="58979" t="31357" r="19829" b="35484"/>
          <a:stretch/>
        </p:blipFill>
        <p:spPr>
          <a:xfrm>
            <a:off x="9290559" y="48265"/>
            <a:ext cx="2797460" cy="273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60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9624" y="791035"/>
            <a:ext cx="10364451" cy="2085889"/>
          </a:xfrm>
        </p:spPr>
        <p:txBody>
          <a:bodyPr>
            <a:normAutofit fontScale="90000"/>
          </a:bodyPr>
          <a:lstStyle/>
          <a:p>
            <a:pPr algn="l"/>
            <a:r>
              <a:rPr lang="en-US" b="1" cap="none" dirty="0" smtClean="0"/>
              <a:t>Equipment</a:t>
            </a:r>
            <a:r>
              <a:rPr lang="en-US" sz="3200" cap="none" dirty="0" smtClean="0"/>
              <a:t/>
            </a:r>
            <a:br>
              <a:rPr lang="en-US" sz="3200" cap="none" dirty="0" smtClean="0"/>
            </a:br>
            <a:r>
              <a:rPr lang="en-US" sz="2700" cap="none" dirty="0" smtClean="0"/>
              <a:t>- two respiratory belts for registration of respiratory movements </a:t>
            </a:r>
            <a:br>
              <a:rPr lang="en-US" sz="2700" cap="none" dirty="0" smtClean="0"/>
            </a:br>
            <a:r>
              <a:rPr lang="en-US" sz="2700" cap="none" dirty="0" smtClean="0"/>
              <a:t>- nose clip</a:t>
            </a:r>
            <a:br>
              <a:rPr lang="en-US" sz="2700" cap="none" dirty="0" smtClean="0"/>
            </a:br>
            <a:r>
              <a:rPr lang="en-US" sz="2700" cap="none" dirty="0" smtClean="0"/>
              <a:t>- sterile mouthpiece</a:t>
            </a:r>
            <a:br>
              <a:rPr lang="en-US" sz="2700" cap="none" dirty="0" smtClean="0"/>
            </a:br>
            <a:r>
              <a:rPr lang="en-US" sz="2700" cap="none" dirty="0" smtClean="0"/>
              <a:t>- Krogh </a:t>
            </a:r>
            <a:r>
              <a:rPr lang="en-US" sz="2700" cap="none" dirty="0" err="1" smtClean="0"/>
              <a:t>respirometer</a:t>
            </a:r>
            <a:r>
              <a:rPr lang="en-US" sz="2700" cap="none" dirty="0" smtClean="0"/>
              <a:t> </a:t>
            </a:r>
            <a:br>
              <a:rPr lang="en-US" sz="2700" cap="none" dirty="0" smtClean="0"/>
            </a:br>
            <a:r>
              <a:rPr lang="en-US" sz="2700" cap="none" dirty="0" smtClean="0"/>
              <a:t>- </a:t>
            </a:r>
            <a:r>
              <a:rPr lang="en-US" sz="2700" cap="none" dirty="0" err="1" smtClean="0"/>
              <a:t>PowerLab</a:t>
            </a:r>
            <a:r>
              <a:rPr lang="en-US" sz="2700" cap="none" dirty="0" smtClean="0"/>
              <a:t> system</a:t>
            </a:r>
            <a:r>
              <a:rPr lang="en-US" cap="none" dirty="0" smtClean="0"/>
              <a:t/>
            </a:r>
            <a:br>
              <a:rPr lang="en-US" cap="none" dirty="0" smtClean="0"/>
            </a:br>
            <a:endParaRPr lang="en-US" cap="non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9624" y="3233418"/>
            <a:ext cx="11842376" cy="3424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latin typeface="+mj-lt"/>
                <a:ea typeface="+mj-ea"/>
                <a:cs typeface="+mj-cs"/>
              </a:rPr>
              <a:t>Procedure</a:t>
            </a:r>
          </a:p>
          <a:p>
            <a:pPr marL="0" indent="0">
              <a:buNone/>
            </a:pPr>
            <a:r>
              <a:rPr lang="en-US" sz="2400" dirty="0" smtClean="0">
                <a:latin typeface="+mj-lt"/>
                <a:ea typeface="+mj-ea"/>
                <a:cs typeface="+mj-cs"/>
              </a:rPr>
              <a:t>Record:</a:t>
            </a:r>
          </a:p>
          <a:p>
            <a:pPr marL="0" indent="0">
              <a:buNone/>
            </a:pPr>
            <a:r>
              <a:rPr lang="en-US" sz="2400" dirty="0" smtClean="0">
                <a:latin typeface="+mj-lt"/>
                <a:ea typeface="+mj-ea"/>
                <a:cs typeface="+mj-cs"/>
              </a:rPr>
              <a:t>- Resting respiration (1 min)</a:t>
            </a:r>
          </a:p>
          <a:p>
            <a:pPr marL="0" indent="0">
              <a:buNone/>
            </a:pPr>
            <a:r>
              <a:rPr lang="en-US" sz="2400" dirty="0" smtClean="0">
                <a:latin typeface="+mj-lt"/>
                <a:ea typeface="+mj-ea"/>
                <a:cs typeface="+mj-cs"/>
              </a:rPr>
              <a:t>- Respiration after a mild exertion (5 squats – 10 breathing cycles)</a:t>
            </a:r>
          </a:p>
          <a:p>
            <a:pPr marL="0" indent="0">
              <a:buNone/>
            </a:pPr>
            <a:r>
              <a:rPr lang="en-US" sz="2400" dirty="0" smtClean="0">
                <a:latin typeface="+mj-lt"/>
                <a:ea typeface="+mj-ea"/>
                <a:cs typeface="+mj-cs"/>
              </a:rPr>
              <a:t>- Respiration after an intensive exertion (30 squats – 10 BC)</a:t>
            </a:r>
          </a:p>
          <a:p>
            <a:pPr marL="0" indent="0">
              <a:buNone/>
            </a:pPr>
            <a:r>
              <a:rPr lang="en-US" sz="2400" dirty="0" smtClean="0">
                <a:latin typeface="+mj-lt"/>
                <a:ea typeface="+mj-ea"/>
                <a:cs typeface="+mj-cs"/>
              </a:rPr>
              <a:t>- Respiration after re-breathing of the expired air from Krogh </a:t>
            </a:r>
            <a:r>
              <a:rPr lang="en-US" sz="2400" dirty="0" err="1" smtClean="0">
                <a:latin typeface="+mj-lt"/>
                <a:ea typeface="+mj-ea"/>
                <a:cs typeface="+mj-cs"/>
              </a:rPr>
              <a:t>respirometer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 (2-3 min + recovery)</a:t>
            </a:r>
          </a:p>
          <a:p>
            <a:endParaRPr lang="en-US" sz="3000" cap="none" dirty="0"/>
          </a:p>
        </p:txBody>
      </p:sp>
    </p:spTree>
    <p:extLst>
      <p:ext uri="{BB962C8B-B14F-4D97-AF65-F5344CB8AC3E}">
        <p14:creationId xmlns:p14="http://schemas.microsoft.com/office/powerpoint/2010/main" val="247610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659" y="524147"/>
            <a:ext cx="11492752" cy="4025200"/>
          </a:xfrm>
        </p:spPr>
        <p:txBody>
          <a:bodyPr anchor="t">
            <a:normAutofit fontScale="90000"/>
          </a:bodyPr>
          <a:lstStyle/>
          <a:p>
            <a:r>
              <a:rPr lang="en-US" sz="4000" b="1" dirty="0" smtClean="0"/>
              <a:t>Evaluation</a:t>
            </a:r>
            <a:r>
              <a:rPr lang="en-US" sz="3200" b="1" i="1" cap="none" dirty="0" smtClean="0"/>
              <a:t/>
            </a:r>
            <a:br>
              <a:rPr lang="en-US" sz="3200" b="1" i="1" cap="none" dirty="0" smtClean="0"/>
            </a:br>
            <a:r>
              <a:rPr lang="en-US" sz="3200" b="1" i="1" cap="none" dirty="0" smtClean="0"/>
              <a:t/>
            </a:r>
            <a:br>
              <a:rPr lang="en-US" sz="3200" b="1" i="1" cap="none" dirty="0" smtClean="0"/>
            </a:br>
            <a:r>
              <a:rPr lang="en-US" sz="2800" dirty="0" smtClean="0"/>
              <a:t>Following parameters in 6 chosen breathing cycles in each recorded situation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b="1" cap="none" dirty="0" err="1" smtClean="0"/>
              <a:t>T</a:t>
            </a:r>
            <a:r>
              <a:rPr lang="en-US" sz="2800" b="1" cap="none" baseline="-25000" dirty="0" err="1" smtClean="0"/>
              <a:t>i</a:t>
            </a:r>
            <a:r>
              <a:rPr lang="en-US" sz="2800" dirty="0" smtClean="0"/>
              <a:t> 	- </a:t>
            </a:r>
            <a:r>
              <a:rPr lang="en-US" sz="2800" cap="none" dirty="0" smtClean="0"/>
              <a:t>duration of inspiration</a:t>
            </a:r>
            <a:br>
              <a:rPr lang="en-US" sz="2800" cap="none" dirty="0" smtClean="0"/>
            </a:br>
            <a:r>
              <a:rPr lang="en-US" sz="2800" b="1" cap="none" dirty="0" err="1" smtClean="0"/>
              <a:t>T</a:t>
            </a:r>
            <a:r>
              <a:rPr lang="en-US" sz="2800" b="1" cap="none" baseline="-25000" dirty="0" err="1" smtClean="0"/>
              <a:t>e</a:t>
            </a:r>
            <a:r>
              <a:rPr lang="en-US" sz="2800" b="1" cap="none" baseline="-25000" dirty="0" smtClean="0"/>
              <a:t> </a:t>
            </a:r>
            <a:r>
              <a:rPr lang="en-US" sz="2800" dirty="0" smtClean="0"/>
              <a:t> 	- </a:t>
            </a:r>
            <a:r>
              <a:rPr lang="en-US" sz="2800" cap="none" dirty="0" smtClean="0"/>
              <a:t>duration of expiration</a:t>
            </a:r>
            <a:br>
              <a:rPr lang="en-US" sz="2800" cap="none" dirty="0" smtClean="0"/>
            </a:br>
            <a:r>
              <a:rPr lang="en-US" sz="2800" b="1" cap="none" dirty="0" smtClean="0"/>
              <a:t>BI </a:t>
            </a:r>
            <a:r>
              <a:rPr lang="en-US" sz="2800" cap="none" dirty="0" smtClean="0"/>
              <a:t>	- duration of whole breathing cycle</a:t>
            </a:r>
            <a:r>
              <a:rPr lang="en-US" sz="2800" dirty="0" smtClean="0"/>
              <a:t> </a:t>
            </a:r>
            <a:r>
              <a:rPr lang="en-US" sz="2800" cap="none" dirty="0" smtClean="0"/>
              <a:t>(breathing interval)</a:t>
            </a:r>
            <a:br>
              <a:rPr lang="en-US" sz="2800" cap="none" dirty="0" smtClean="0"/>
            </a:br>
            <a:r>
              <a:rPr lang="en-US" sz="2800" b="1" dirty="0" err="1" smtClean="0"/>
              <a:t>Ampl</a:t>
            </a:r>
            <a:r>
              <a:rPr lang="en-US" sz="2800" b="1" dirty="0" smtClean="0"/>
              <a:t>	</a:t>
            </a:r>
            <a:r>
              <a:rPr lang="en-US" sz="2800" dirty="0" smtClean="0"/>
              <a:t>- amplitude of breathing movements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Create a table, </a:t>
            </a:r>
            <a:r>
              <a:rPr lang="cs-CZ" sz="2800" dirty="0" err="1" smtClean="0"/>
              <a:t>calculate</a:t>
            </a:r>
            <a:r>
              <a:rPr lang="cs-CZ" sz="2800" dirty="0" smtClean="0"/>
              <a:t> </a:t>
            </a:r>
            <a:r>
              <a:rPr lang="en-US" sz="2800" dirty="0" smtClean="0"/>
              <a:t>arithmetic means and standard deviations</a:t>
            </a:r>
            <a:endParaRPr lang="en-US" sz="2800" cap="none" dirty="0"/>
          </a:p>
        </p:txBody>
      </p:sp>
      <p:grpSp>
        <p:nvGrpSpPr>
          <p:cNvPr id="18" name="Skupina 17"/>
          <p:cNvGrpSpPr/>
          <p:nvPr/>
        </p:nvGrpSpPr>
        <p:grpSpPr>
          <a:xfrm>
            <a:off x="4005403" y="4869187"/>
            <a:ext cx="4163265" cy="1450061"/>
            <a:chOff x="6872287" y="4903694"/>
            <a:chExt cx="4163265" cy="1450061"/>
          </a:xfrm>
        </p:grpSpPr>
        <p:sp>
          <p:nvSpPr>
            <p:cNvPr id="4" name="Freeform 2"/>
            <p:cNvSpPr>
              <a:spLocks/>
            </p:cNvSpPr>
            <p:nvPr/>
          </p:nvSpPr>
          <p:spPr bwMode="auto">
            <a:xfrm>
              <a:off x="6872287" y="4903694"/>
              <a:ext cx="4163265" cy="1009011"/>
            </a:xfrm>
            <a:custGeom>
              <a:avLst/>
              <a:gdLst>
                <a:gd name="T0" fmla="*/ 0 w 3240"/>
                <a:gd name="T1" fmla="*/ 720 h 720"/>
                <a:gd name="T2" fmla="*/ 540 w 3240"/>
                <a:gd name="T3" fmla="*/ 0 h 720"/>
                <a:gd name="T4" fmla="*/ 1080 w 3240"/>
                <a:gd name="T5" fmla="*/ 720 h 720"/>
                <a:gd name="T6" fmla="*/ 1620 w 3240"/>
                <a:gd name="T7" fmla="*/ 0 h 720"/>
                <a:gd name="T8" fmla="*/ 2160 w 3240"/>
                <a:gd name="T9" fmla="*/ 720 h 720"/>
                <a:gd name="T10" fmla="*/ 2700 w 3240"/>
                <a:gd name="T11" fmla="*/ 0 h 720"/>
                <a:gd name="T12" fmla="*/ 3240 w 3240"/>
                <a:gd name="T13" fmla="*/ 72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40" h="720">
                  <a:moveTo>
                    <a:pt x="0" y="720"/>
                  </a:moveTo>
                  <a:cubicBezTo>
                    <a:pt x="180" y="360"/>
                    <a:pt x="360" y="0"/>
                    <a:pt x="540" y="0"/>
                  </a:cubicBezTo>
                  <a:cubicBezTo>
                    <a:pt x="720" y="0"/>
                    <a:pt x="900" y="720"/>
                    <a:pt x="1080" y="720"/>
                  </a:cubicBezTo>
                  <a:cubicBezTo>
                    <a:pt x="1260" y="720"/>
                    <a:pt x="1440" y="0"/>
                    <a:pt x="1620" y="0"/>
                  </a:cubicBezTo>
                  <a:cubicBezTo>
                    <a:pt x="1800" y="0"/>
                    <a:pt x="1980" y="720"/>
                    <a:pt x="2160" y="720"/>
                  </a:cubicBezTo>
                  <a:cubicBezTo>
                    <a:pt x="2340" y="720"/>
                    <a:pt x="2520" y="0"/>
                    <a:pt x="2700" y="0"/>
                  </a:cubicBezTo>
                  <a:cubicBezTo>
                    <a:pt x="2880" y="0"/>
                    <a:pt x="3150" y="600"/>
                    <a:pt x="3240" y="72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6" name="Přímá spojnice se šipkou 5"/>
            <p:cNvCxnSpPr>
              <a:stCxn id="4" idx="0"/>
            </p:cNvCxnSpPr>
            <p:nvPr/>
          </p:nvCxnSpPr>
          <p:spPr>
            <a:xfrm>
              <a:off x="6872287" y="5912705"/>
              <a:ext cx="693925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Přímá spojnice se šipkou 6"/>
            <p:cNvCxnSpPr/>
            <p:nvPr/>
          </p:nvCxnSpPr>
          <p:spPr>
            <a:xfrm>
              <a:off x="7566212" y="5912705"/>
              <a:ext cx="693925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Přímá spojnice se šipkou 10"/>
            <p:cNvCxnSpPr>
              <a:endCxn id="4" idx="1"/>
            </p:cNvCxnSpPr>
            <p:nvPr/>
          </p:nvCxnSpPr>
          <p:spPr>
            <a:xfrm flipH="1" flipV="1">
              <a:off x="7566165" y="4903694"/>
              <a:ext cx="47" cy="1009011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Přímá spojnice se šipkou 11"/>
            <p:cNvCxnSpPr>
              <a:endCxn id="4" idx="4"/>
            </p:cNvCxnSpPr>
            <p:nvPr/>
          </p:nvCxnSpPr>
          <p:spPr>
            <a:xfrm>
              <a:off x="8260137" y="5912705"/>
              <a:ext cx="1387660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ovéPole 13"/>
            <p:cNvSpPr txBox="1"/>
            <p:nvPr/>
          </p:nvSpPr>
          <p:spPr>
            <a:xfrm>
              <a:off x="7585360" y="5223533"/>
              <a:ext cx="6912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b="1" dirty="0" err="1" smtClean="0">
                  <a:solidFill>
                    <a:srgbClr val="FF0000"/>
                  </a:solidFill>
                </a:rPr>
                <a:t>Ampl</a:t>
              </a:r>
              <a:endParaRPr lang="en-US" b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7035545" y="5984423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dirty="0" smtClean="0"/>
                <a:t>T</a:t>
              </a:r>
              <a:r>
                <a:rPr lang="sk-SK" baseline="-25000" dirty="0" smtClean="0"/>
                <a:t>i</a:t>
              </a:r>
              <a:endParaRPr lang="en-US" baseline="-25000" dirty="0"/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7747103" y="5984423"/>
              <a:ext cx="3533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dirty="0" smtClean="0"/>
                <a:t>T</a:t>
              </a:r>
              <a:r>
                <a:rPr lang="sk-SK" baseline="-25000" dirty="0" smtClean="0"/>
                <a:t>e</a:t>
              </a:r>
              <a:endParaRPr lang="en-US" baseline="-25000" dirty="0"/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8787848" y="5984423"/>
              <a:ext cx="3674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dirty="0" smtClean="0"/>
                <a:t>BI</a:t>
              </a:r>
              <a:endParaRPr lang="en-US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8849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40660" y="573741"/>
            <a:ext cx="11492752" cy="3576918"/>
          </a:xfrm>
        </p:spPr>
        <p:txBody>
          <a:bodyPr anchor="t">
            <a:normAutofit/>
          </a:bodyPr>
          <a:lstStyle/>
          <a:p>
            <a:r>
              <a:rPr lang="en-US" sz="4000" b="1" dirty="0" smtClean="0"/>
              <a:t>Statistical analysis of obtained data </a:t>
            </a:r>
            <a:r>
              <a:rPr lang="en-US" sz="3200" b="1" i="1" cap="none" dirty="0" smtClean="0"/>
              <a:t/>
            </a:r>
            <a:br>
              <a:rPr lang="en-US" sz="3200" b="1" i="1" cap="none" dirty="0" smtClean="0"/>
            </a:br>
            <a:r>
              <a:rPr lang="en-US" sz="3200" b="1" i="1" cap="none" dirty="0" smtClean="0"/>
              <a:t/>
            </a:r>
            <a:br>
              <a:rPr lang="en-US" sz="3200" b="1" i="1" cap="none" dirty="0" smtClean="0"/>
            </a:br>
            <a:r>
              <a:rPr lang="en-US" sz="3200" b="1" i="1" cap="none" dirty="0" smtClean="0"/>
              <a:t/>
            </a:r>
            <a:br>
              <a:rPr lang="en-US" sz="3200" b="1" i="1" cap="none" dirty="0" smtClean="0"/>
            </a:br>
            <a:r>
              <a:rPr lang="en-US" sz="2800" dirty="0" smtClean="0"/>
              <a:t>Choose two sets of data which will be analyzed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Follow the procedure in textbook</a:t>
            </a:r>
            <a:br>
              <a:rPr lang="en-US" sz="2800" dirty="0" smtClean="0"/>
            </a:br>
            <a:endParaRPr lang="en-US" sz="2800" cap="none" dirty="0"/>
          </a:p>
        </p:txBody>
      </p:sp>
    </p:spTree>
    <p:extLst>
      <p:ext uri="{BB962C8B-B14F-4D97-AF65-F5344CB8AC3E}">
        <p14:creationId xmlns:p14="http://schemas.microsoft.com/office/powerpoint/2010/main" val="148290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1714</TotalTime>
  <Words>206</Words>
  <Application>Microsoft Office PowerPoint</Application>
  <PresentationFormat>Širokoúhlá obrazovka</PresentationFormat>
  <Paragraphs>46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Tw Cen MT</vt:lpstr>
      <vt:lpstr>Motiv Office</vt:lpstr>
      <vt:lpstr>(XVII.) PNEUMOGRAPHY</vt:lpstr>
      <vt:lpstr>Anatomy of respiratory system</vt:lpstr>
      <vt:lpstr>Changes of intrapleural and intraalveolar pressure (related to atmospheric pressure) during inspiration and expiration</vt:lpstr>
      <vt:lpstr>Partial pressures of gases (mm Hg) in various parts of the respiratory system and in the circulatory system</vt:lpstr>
      <vt:lpstr> Chemical control of breathing</vt:lpstr>
      <vt:lpstr>Equipment - two respiratory belts for registration of respiratory movements  - nose clip - sterile mouthpiece - Krogh respirometer  - PowerLab system </vt:lpstr>
      <vt:lpstr>Evaluation  Following parameters in 6 chosen breathing cycles in each recorded situation  Ti  - duration of inspiration Te   - duration of expiration BI  - duration of whole breathing cycle (breathing interval) Ampl - amplitude of breathing movements  Create a table, calculate arithmetic means and standard deviations</vt:lpstr>
      <vt:lpstr>Statistical analysis of obtained data    Choose two sets of data which will be analyzed  Follow the procedure in textbook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Dýchací svaly</dc:title>
  <dc:creator>Al-Kubati</dc:creator>
  <cp:lastModifiedBy>Zuzana-A-Mirek-Novak</cp:lastModifiedBy>
  <cp:revision>78</cp:revision>
  <dcterms:created xsi:type="dcterms:W3CDTF">2015-10-29T23:17:27Z</dcterms:created>
  <dcterms:modified xsi:type="dcterms:W3CDTF">2017-03-14T20:45:24Z</dcterms:modified>
</cp:coreProperties>
</file>