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58" r:id="rId3"/>
    <p:sldId id="259" r:id="rId4"/>
    <p:sldId id="260" r:id="rId5"/>
    <p:sldId id="321" r:id="rId6"/>
    <p:sldId id="322" r:id="rId7"/>
    <p:sldId id="324" r:id="rId8"/>
    <p:sldId id="261" r:id="rId9"/>
    <p:sldId id="319" r:id="rId10"/>
    <p:sldId id="323" r:id="rId11"/>
    <p:sldId id="318" r:id="rId12"/>
    <p:sldId id="263" r:id="rId13"/>
    <p:sldId id="264" r:id="rId14"/>
    <p:sldId id="320" r:id="rId15"/>
    <p:sldId id="265" r:id="rId16"/>
    <p:sldId id="266" r:id="rId17"/>
    <p:sldId id="267"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6" r:id="rId55"/>
    <p:sldId id="307" r:id="rId56"/>
    <p:sldId id="308" r:id="rId57"/>
    <p:sldId id="309" r:id="rId58"/>
    <p:sldId id="310" r:id="rId59"/>
    <p:sldId id="311" r:id="rId60"/>
    <p:sldId id="312" r:id="rId61"/>
    <p:sldId id="313" r:id="rId62"/>
    <p:sldId id="325" r:id="rId63"/>
    <p:sldId id="315" r:id="rId64"/>
    <p:sldId id="314" r:id="rId65"/>
    <p:sldId id="317" r:id="rId66"/>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23" d="100"/>
          <a:sy n="123" d="100"/>
        </p:scale>
        <p:origin x="-1290"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cs-CZ"/>
          </a:p>
        </p:txBody>
      </p:sp>
      <p:sp>
        <p:nvSpPr>
          <p:cNvPr id="88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6FB036F-225C-4720-855D-B9ECB74E95A5}" type="datetimeFigureOut">
              <a:rPr lang="cs-CZ"/>
              <a:pPr/>
              <a:t>24.2.2016</a:t>
            </a:fld>
            <a:endParaRPr lang="cs-CZ"/>
          </a:p>
        </p:txBody>
      </p:sp>
      <p:sp>
        <p:nvSpPr>
          <p:cNvPr id="8806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8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88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cs-CZ"/>
          </a:p>
        </p:txBody>
      </p:sp>
      <p:sp>
        <p:nvSpPr>
          <p:cNvPr id="88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E3B71902-C204-4AD3-A299-F20D3151FEEE}" type="slidenum">
              <a:rPr lang="cs-CZ"/>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p:cNvSpPr>
            <a:spLocks noGrp="1" noRot="1" noChangeAspect="1" noTextEdit="1"/>
          </p:cNvSpPr>
          <p:nvPr>
            <p:ph type="sldImg"/>
          </p:nvPr>
        </p:nvSpPr>
        <p:spPr>
          <a:xfrm>
            <a:off x="1371600" y="1143000"/>
            <a:ext cx="4114800" cy="3086100"/>
          </a:xfrm>
          <a:ln/>
        </p:spPr>
      </p:sp>
      <p:sp>
        <p:nvSpPr>
          <p:cNvPr id="89091" name="Zástupný symbol pro poznámky 2"/>
          <p:cNvSpPr>
            <a:spLocks noGrp="1"/>
          </p:cNvSpPr>
          <p:nvPr>
            <p:ph type="body" idx="1"/>
          </p:nvPr>
        </p:nvSpPr>
        <p:spPr>
          <a:xfrm>
            <a:off x="685800" y="4400550"/>
            <a:ext cx="5486400" cy="3600450"/>
          </a:xfrm>
        </p:spPr>
        <p:txBody>
          <a:bodyPr/>
          <a:lstStyle/>
          <a:p>
            <a:pPr>
              <a:spcBef>
                <a:spcPct val="0"/>
              </a:spcBef>
            </a:pPr>
            <a:r>
              <a:rPr lang="cs-CZ"/>
              <a:t>Golgiho aparát ve žlázové buňce</a:t>
            </a:r>
          </a:p>
          <a:p>
            <a:pPr>
              <a:spcBef>
                <a:spcPct val="0"/>
              </a:spcBef>
            </a:pPr>
            <a:r>
              <a:rPr lang="cs-CZ"/>
              <a:t>Cisterny</a:t>
            </a:r>
          </a:p>
          <a:p>
            <a:pPr>
              <a:spcBef>
                <a:spcPct val="0"/>
              </a:spcBef>
            </a:pPr>
            <a:r>
              <a:rPr lang="cs-CZ"/>
              <a:t>Granulární ER s transportními váčky</a:t>
            </a:r>
          </a:p>
          <a:p>
            <a:pPr>
              <a:spcBef>
                <a:spcPct val="0"/>
              </a:spcBef>
            </a:pPr>
            <a:r>
              <a:rPr lang="cs-CZ"/>
              <a:t>Nezralá sekreční granula</a:t>
            </a:r>
          </a:p>
        </p:txBody>
      </p:sp>
      <p:sp>
        <p:nvSpPr>
          <p:cNvPr id="89092" name="Zástupný symbol pro číslo snímku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135DD64C-7E12-4145-AD28-B7203B3E9581}" type="slidenum">
              <a:rPr lang="cs-CZ" sz="1200">
                <a:latin typeface="Calibri" pitchFamily="34" charset="0"/>
              </a:rPr>
              <a:pPr algn="r"/>
              <a:t>62</a:t>
            </a:fld>
            <a:endParaRPr lang="cs-CZ"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fld id="{937A150D-5FEA-4CDA-899B-8DCC2578BA71}" type="datetimeFigureOut">
              <a:rPr lang="cs-CZ"/>
              <a:pPr>
                <a:defRPr/>
              </a:pPr>
              <a:t>24.2.2016</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0A03BD8E-E0E9-497C-AD77-B6C4B011010A}"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lvl1pPr>
              <a:defRPr/>
            </a:lvl1pPr>
          </a:lstStyle>
          <a:p>
            <a:pPr>
              <a:defRPr/>
            </a:pPr>
            <a:fld id="{D73BC815-C6B1-450E-8647-985AF7D08488}" type="datetimeFigureOut">
              <a:rPr lang="cs-CZ"/>
              <a:pPr>
                <a:defRPr/>
              </a:pPr>
              <a:t>24.2.2016</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1AE1E953-E29F-43E2-8DF3-A8FCA77AD086}"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lvl1pPr>
              <a:defRPr/>
            </a:lvl1pPr>
          </a:lstStyle>
          <a:p>
            <a:pPr>
              <a:defRPr/>
            </a:pPr>
            <a:fld id="{B14F9343-61FD-4DD3-9A13-3CF4CCC832E8}" type="datetimeFigureOut">
              <a:rPr lang="cs-CZ"/>
              <a:pPr>
                <a:defRPr/>
              </a:pPr>
              <a:t>24.2.2016</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4E6CAF8E-3965-4D70-9EA6-40A8D87879A1}"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78563"/>
            <a:ext cx="2133600" cy="457200"/>
          </a:xfrm>
        </p:spPr>
        <p:txBody>
          <a:bodyPr/>
          <a:lstStyle>
            <a:lvl1pPr>
              <a:defRPr/>
            </a:lvl1pPr>
          </a:lstStyle>
          <a:p>
            <a:pPr>
              <a:defRPr/>
            </a:pPr>
            <a:endParaRPr lang="cs-CZ"/>
          </a:p>
        </p:txBody>
      </p:sp>
      <p:sp>
        <p:nvSpPr>
          <p:cNvPr id="6" name="Zástupný symbol pro zápatí 5"/>
          <p:cNvSpPr>
            <a:spLocks noGrp="1"/>
          </p:cNvSpPr>
          <p:nvPr>
            <p:ph type="ftr" sz="quarter" idx="11"/>
          </p:nvPr>
        </p:nvSpPr>
        <p:spPr>
          <a:xfrm>
            <a:off x="3124200" y="6278563"/>
            <a:ext cx="2895600" cy="457200"/>
          </a:xfrm>
        </p:spPr>
        <p:txBody>
          <a:bodyPr/>
          <a:lstStyle>
            <a:lvl1pPr>
              <a:defRPr/>
            </a:lvl1pPr>
          </a:lstStyle>
          <a:p>
            <a:pPr>
              <a:defRPr/>
            </a:pPr>
            <a:endParaRPr lang="cs-CZ"/>
          </a:p>
        </p:txBody>
      </p:sp>
      <p:sp>
        <p:nvSpPr>
          <p:cNvPr id="7" name="Zástupný symbol pro číslo snímku 6"/>
          <p:cNvSpPr>
            <a:spLocks noGrp="1"/>
          </p:cNvSpPr>
          <p:nvPr>
            <p:ph type="sldNum" sz="quarter" idx="12"/>
          </p:nvPr>
        </p:nvSpPr>
        <p:spPr>
          <a:xfrm>
            <a:off x="6553200" y="6278563"/>
            <a:ext cx="2133600" cy="457200"/>
          </a:xfrm>
        </p:spPr>
        <p:txBody>
          <a:bodyPr/>
          <a:lstStyle>
            <a:lvl1pPr>
              <a:defRPr/>
            </a:lvl1pPr>
          </a:lstStyle>
          <a:p>
            <a:pPr>
              <a:defRPr/>
            </a:pPr>
            <a:fld id="{F4187054-AD75-440C-8266-390F07A1327D}"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41763"/>
            <a:ext cx="4038600" cy="218916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78563"/>
            <a:ext cx="2133600" cy="457200"/>
          </a:xfrm>
        </p:spPr>
        <p:txBody>
          <a:bodyPr/>
          <a:lstStyle>
            <a:lvl1pPr>
              <a:defRPr/>
            </a:lvl1pPr>
          </a:lstStyle>
          <a:p>
            <a:pPr>
              <a:defRPr/>
            </a:pPr>
            <a:endParaRPr lang="cs-CZ"/>
          </a:p>
        </p:txBody>
      </p:sp>
      <p:sp>
        <p:nvSpPr>
          <p:cNvPr id="7" name="Zástupný symbol pro zápatí 6"/>
          <p:cNvSpPr>
            <a:spLocks noGrp="1"/>
          </p:cNvSpPr>
          <p:nvPr>
            <p:ph type="ftr" sz="quarter" idx="11"/>
          </p:nvPr>
        </p:nvSpPr>
        <p:spPr>
          <a:xfrm>
            <a:off x="3124200" y="6278563"/>
            <a:ext cx="2895600" cy="457200"/>
          </a:xfrm>
        </p:spPr>
        <p:txBody>
          <a:bodyPr/>
          <a:lstStyle>
            <a:lvl1pPr>
              <a:defRPr/>
            </a:lvl1pPr>
          </a:lstStyle>
          <a:p>
            <a:pPr>
              <a:defRPr/>
            </a:pPr>
            <a:endParaRPr lang="cs-CZ"/>
          </a:p>
        </p:txBody>
      </p:sp>
      <p:sp>
        <p:nvSpPr>
          <p:cNvPr id="8" name="Zástupný symbol pro číslo snímku 7"/>
          <p:cNvSpPr>
            <a:spLocks noGrp="1"/>
          </p:cNvSpPr>
          <p:nvPr>
            <p:ph type="sldNum" sz="quarter" idx="12"/>
          </p:nvPr>
        </p:nvSpPr>
        <p:spPr>
          <a:xfrm>
            <a:off x="6553200" y="6278563"/>
            <a:ext cx="2133600" cy="457200"/>
          </a:xfrm>
        </p:spPr>
        <p:txBody>
          <a:bodyPr/>
          <a:lstStyle>
            <a:lvl1pPr>
              <a:defRPr/>
            </a:lvl1pPr>
          </a:lstStyle>
          <a:p>
            <a:pPr>
              <a:defRPr/>
            </a:pPr>
            <a:fld id="{ADC15ED8-EC4B-4379-91E2-283444C2ADA6}"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8229600" cy="21891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57200" y="3941763"/>
            <a:ext cx="8229600" cy="218916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9"/>
          <p:cNvSpPr>
            <a:spLocks noGrp="1" noChangeArrowheads="1"/>
          </p:cNvSpPr>
          <p:nvPr>
            <p:ph type="dt" sz="half" idx="10"/>
          </p:nvPr>
        </p:nvSpPr>
        <p:spPr/>
        <p:txBody>
          <a:bodyPr/>
          <a:lstStyle>
            <a:lvl1pPr>
              <a:defRPr/>
            </a:lvl1pPr>
          </a:lstStyle>
          <a:p>
            <a:pPr>
              <a:defRPr/>
            </a:pPr>
            <a:endParaRPr lang="cs-CZ"/>
          </a:p>
        </p:txBody>
      </p:sp>
      <p:sp>
        <p:nvSpPr>
          <p:cNvPr id="6" name="Rectangle 40"/>
          <p:cNvSpPr>
            <a:spLocks noGrp="1" noChangeArrowheads="1"/>
          </p:cNvSpPr>
          <p:nvPr>
            <p:ph type="ftr" sz="quarter" idx="11"/>
          </p:nvPr>
        </p:nvSpPr>
        <p:spPr/>
        <p:txBody>
          <a:bodyPr/>
          <a:lstStyle>
            <a:lvl1pPr>
              <a:defRPr/>
            </a:lvl1pPr>
          </a:lstStyle>
          <a:p>
            <a:pPr>
              <a:defRPr/>
            </a:pPr>
            <a:endParaRPr lang="cs-CZ"/>
          </a:p>
        </p:txBody>
      </p:sp>
      <p:sp>
        <p:nvSpPr>
          <p:cNvPr id="7" name="Rectangle 41"/>
          <p:cNvSpPr>
            <a:spLocks noGrp="1" noChangeArrowheads="1"/>
          </p:cNvSpPr>
          <p:nvPr>
            <p:ph type="sldNum" sz="quarter" idx="12"/>
          </p:nvPr>
        </p:nvSpPr>
        <p:spPr/>
        <p:txBody>
          <a:bodyPr/>
          <a:lstStyle>
            <a:lvl1pPr>
              <a:defRPr/>
            </a:lvl1pPr>
          </a:lstStyle>
          <a:p>
            <a:pPr>
              <a:defRPr/>
            </a:pPr>
            <a:fld id="{3C1A8473-2235-4CFE-87FE-FC39DD59A415}"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lvl1pPr>
              <a:defRPr/>
            </a:lvl1pPr>
          </a:lstStyle>
          <a:p>
            <a:pPr>
              <a:defRPr/>
            </a:pPr>
            <a:fld id="{549FB345-5F0A-49AB-9A26-0CD0B1062F40}" type="datetimeFigureOut">
              <a:rPr lang="cs-CZ"/>
              <a:pPr>
                <a:defRPr/>
              </a:pPr>
              <a:t>24.2.2016</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CC51EF42-CCDF-4E87-87AC-54423287A29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lvl1pPr>
              <a:defRPr/>
            </a:lvl1pPr>
          </a:lstStyle>
          <a:p>
            <a:pPr>
              <a:defRPr/>
            </a:pPr>
            <a:fld id="{B7ED568C-7A81-4AA7-8995-D1704274D16C}" type="datetimeFigureOut">
              <a:rPr lang="cs-CZ"/>
              <a:pPr>
                <a:defRPr/>
              </a:pPr>
              <a:t>24.2.2016</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226FC3D2-E4E9-44C9-8505-CEC7411DA084}"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3"/>
          <p:cNvSpPr>
            <a:spLocks noGrp="1"/>
          </p:cNvSpPr>
          <p:nvPr>
            <p:ph type="dt" sz="half" idx="10"/>
          </p:nvPr>
        </p:nvSpPr>
        <p:spPr/>
        <p:txBody>
          <a:bodyPr/>
          <a:lstStyle>
            <a:lvl1pPr>
              <a:defRPr/>
            </a:lvl1pPr>
          </a:lstStyle>
          <a:p>
            <a:pPr>
              <a:defRPr/>
            </a:pPr>
            <a:fld id="{97856177-7A37-4CD9-87FC-243BB6687225}" type="datetimeFigureOut">
              <a:rPr lang="cs-CZ"/>
              <a:pPr>
                <a:defRPr/>
              </a:pPr>
              <a:t>24.2.2016</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330A42FF-F0B3-4BAA-8665-7F0185F94CE2}"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0"/>
          </p:nvPr>
        </p:nvSpPr>
        <p:spPr/>
        <p:txBody>
          <a:bodyPr/>
          <a:lstStyle>
            <a:lvl1pPr>
              <a:defRPr/>
            </a:lvl1pPr>
          </a:lstStyle>
          <a:p>
            <a:pPr>
              <a:defRPr/>
            </a:pPr>
            <a:fld id="{36205B27-2272-4E38-A59C-350696CCDBC0}" type="datetimeFigureOut">
              <a:rPr lang="cs-CZ"/>
              <a:pPr>
                <a:defRPr/>
              </a:pPr>
              <a:t>24.2.2016</a:t>
            </a:fld>
            <a:endParaRPr lang="cs-CZ"/>
          </a:p>
        </p:txBody>
      </p:sp>
      <p:sp>
        <p:nvSpPr>
          <p:cNvPr id="8" name="Footer Placeholder 4"/>
          <p:cNvSpPr>
            <a:spLocks noGrp="1"/>
          </p:cNvSpPr>
          <p:nvPr>
            <p:ph type="ftr" sz="quarter" idx="11"/>
          </p:nvPr>
        </p:nvSpPr>
        <p:spPr/>
        <p:txBody>
          <a:bodyPr/>
          <a:lstStyle>
            <a:lvl1pPr>
              <a:defRPr/>
            </a:lvl1pPr>
          </a:lstStyle>
          <a:p>
            <a:pPr>
              <a:defRPr/>
            </a:pPr>
            <a:endParaRPr lang="cs-CZ"/>
          </a:p>
        </p:txBody>
      </p:sp>
      <p:sp>
        <p:nvSpPr>
          <p:cNvPr id="9" name="Slide Number Placeholder 5"/>
          <p:cNvSpPr>
            <a:spLocks noGrp="1"/>
          </p:cNvSpPr>
          <p:nvPr>
            <p:ph type="sldNum" sz="quarter" idx="12"/>
          </p:nvPr>
        </p:nvSpPr>
        <p:spPr/>
        <p:txBody>
          <a:bodyPr/>
          <a:lstStyle>
            <a:lvl1pPr>
              <a:defRPr/>
            </a:lvl1pPr>
          </a:lstStyle>
          <a:p>
            <a:pPr>
              <a:defRPr/>
            </a:pPr>
            <a:fld id="{6B35321C-C246-47FF-9928-B0E396A1BAAE}"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fld id="{B30DB311-4B98-4010-85C3-71B995C91919}" type="datetimeFigureOut">
              <a:rPr lang="cs-CZ"/>
              <a:pPr>
                <a:defRPr/>
              </a:pPr>
              <a:t>24.2.2016</a:t>
            </a:fld>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EF3D34D5-1BD2-48F4-B85F-6ACF61AA5B57}"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312E5E-DE45-49AC-9AC6-147E45C56AA1}" type="datetimeFigureOut">
              <a:rPr lang="cs-CZ"/>
              <a:pPr>
                <a:defRPr/>
              </a:pPr>
              <a:t>24.2.2016</a:t>
            </a:fld>
            <a:endParaRPr lang="cs-CZ"/>
          </a:p>
        </p:txBody>
      </p:sp>
      <p:sp>
        <p:nvSpPr>
          <p:cNvPr id="3" name="Footer Placeholder 4"/>
          <p:cNvSpPr>
            <a:spLocks noGrp="1"/>
          </p:cNvSpPr>
          <p:nvPr>
            <p:ph type="ftr" sz="quarter" idx="11"/>
          </p:nvPr>
        </p:nvSpPr>
        <p:spPr/>
        <p:txBody>
          <a:bodyPr/>
          <a:lstStyle>
            <a:lvl1pPr>
              <a:defRPr/>
            </a:lvl1pPr>
          </a:lstStyle>
          <a:p>
            <a:pPr>
              <a:defRPr/>
            </a:pPr>
            <a:endParaRPr lang="cs-CZ"/>
          </a:p>
        </p:txBody>
      </p:sp>
      <p:sp>
        <p:nvSpPr>
          <p:cNvPr id="4" name="Slide Number Placeholder 5"/>
          <p:cNvSpPr>
            <a:spLocks noGrp="1"/>
          </p:cNvSpPr>
          <p:nvPr>
            <p:ph type="sldNum" sz="quarter" idx="12"/>
          </p:nvPr>
        </p:nvSpPr>
        <p:spPr/>
        <p:txBody>
          <a:bodyPr/>
          <a:lstStyle>
            <a:lvl1pPr>
              <a:defRPr/>
            </a:lvl1pPr>
          </a:lstStyle>
          <a:p>
            <a:pPr>
              <a:defRPr/>
            </a:pPr>
            <a:fld id="{ECD29C47-2D73-49BC-BC4C-CC728D7066DD}"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fld id="{17C875FB-7A39-4823-B2C6-9F146CD0ECD6}" type="datetimeFigureOut">
              <a:rPr lang="cs-CZ"/>
              <a:pPr>
                <a:defRPr/>
              </a:pPr>
              <a:t>24.2.2016</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148FAB6B-37E7-4A39-8BEF-DE8C734E98DF}"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fld id="{5FED773C-9DD6-42D0-B11F-A2942859DB4D}" type="datetimeFigureOut">
              <a:rPr lang="cs-CZ"/>
              <a:pPr>
                <a:defRPr/>
              </a:pPr>
              <a:t>24.2.2016</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5012FBDD-A9E7-440D-95F9-142E8366B0DC}"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Kliknutím lze upravit styl.</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34E4314-C30B-461F-AF21-10D55AE43691}" type="datetimeFigureOut">
              <a:rPr lang="cs-CZ"/>
              <a:pPr>
                <a:defRPr/>
              </a:pPr>
              <a:t>24.2.2016</a:t>
            </a:fld>
            <a:endParaRPr lang="cs-CZ"/>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cs-CZ"/>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64A60CE7-2742-4907-AEFC-DD197DBEFD0C}"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http://www.schuco.co.uk/images\embedding-moulds.jpg" TargetMode="External"/><Relationship Id="rId7" Type="http://schemas.openxmlformats.org/officeDocument/2006/relationships/image" Target="http://www.emsdiasum.com/microscopy/products/histology/imaages2/62525_W_.jpg" TargetMode="Externa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http://www.cmhd.ca/enu_mutagenesis/assets/kidney_tissue_block.jpg" TargetMode="External"/><Relationship Id="rId5" Type="http://schemas.openxmlformats.org/officeDocument/2006/relationships/image" Target="http://www.emsdiasum.com/microscopy/products/histology/imaages2/62527__6.jpg" TargetMode="External"/><Relationship Id="rId10"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image" Target="http://www.emsdiasum.com/microscopy/products/histology/imaages2/62520__.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http://www.tedpella.com/glasswar_html/432-1.jpg" TargetMode="External"/><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http://www.aname.es/microscopia/ems/histology/HIST44.gif"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http://homer.hsr.ornl.gov/CBPS/Arraytechnology/WashSTD.jpg" TargetMode="External"/><Relationship Id="rId3" Type="http://schemas.openxmlformats.org/officeDocument/2006/relationships/image" Target="../media/image46.jpeg"/><Relationship Id="rId7"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http://www.tedpella.com/glasswar_html/432-1.jpg" TargetMode="External"/><Relationship Id="rId5" Type="http://schemas.openxmlformats.org/officeDocument/2006/relationships/image" Target="../media/image43.jpeg"/><Relationship Id="rId10" Type="http://schemas.openxmlformats.org/officeDocument/2006/relationships/image" Target="http://www.bio-optica.it/gfx/set%203.jpg" TargetMode="External"/><Relationship Id="rId4" Type="http://schemas.openxmlformats.org/officeDocument/2006/relationships/image" Target="../media/image47.jpeg"/><Relationship Id="rId9"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http://www.tedpella.com/glasswar_html/432-1.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http://www.canemco.com/images5/4470.jpg" TargetMode="External"/><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http://nationaldiagnostics.com/images/h1_7a.gif" TargetMode="Externa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med.muni.cz/histology"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http://stoopidsavant.com/v-web/gallery/albums/em/IMG_8449.sized.jpg" TargetMode="External"/><Relationship Id="rId3" Type="http://schemas.openxmlformats.org/officeDocument/2006/relationships/image" Target="http://www.erawat.com/gifs/tablets.jpg" TargetMode="External"/><Relationship Id="rId7" Type="http://schemas.openxmlformats.org/officeDocument/2006/relationships/image" Target="http://www.emsdiasum.com/microscopy/products/preparation/images2/70000.jpg" TargetMode="External"/><Relationship Id="rId12"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http://www.emsdiasum.com/microscopy/products/preparation/images2/70900_70.jpg" TargetMode="External"/><Relationship Id="rId5" Type="http://schemas.openxmlformats.org/officeDocument/2006/relationships/image" Target="http://www.emsdiasum.com/microscopy/products/preparation/images2/69916_01.jpg" TargetMode="External"/><Relationship Id="rId10" Type="http://schemas.openxmlformats.org/officeDocument/2006/relationships/image" Target="../media/image78.jpeg"/><Relationship Id="rId4" Type="http://schemas.openxmlformats.org/officeDocument/2006/relationships/image" Target="../media/image75.jpeg"/><Relationship Id="rId9" Type="http://schemas.openxmlformats.org/officeDocument/2006/relationships/image" Target="http://www.emsdiasum.com/microscopy/products/preparation/images2/70166.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http://www.udel.edu/Biology/Wags/b617/micro/micro21.gif" TargetMode="External"/><Relationship Id="rId5" Type="http://schemas.openxmlformats.org/officeDocument/2006/relationships/image" Target="../media/image83.jpe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http://www.udel.edu/Biology/Wags/b617/micro/micro9.gif" TargetMode="External"/><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5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https://www.shop.boeckelerdirect.com/images/product_17_lg.jpg" TargetMode="External"/><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http://bomi.ou.edu/bmz5364/making-knives_files/image006.jpg" TargetMode="External"/><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ovéPole 3"/>
          <p:cNvSpPr txBox="1">
            <a:spLocks noChangeArrowheads="1"/>
          </p:cNvSpPr>
          <p:nvPr/>
        </p:nvSpPr>
        <p:spPr bwMode="auto">
          <a:xfrm>
            <a:off x="76200" y="1768475"/>
            <a:ext cx="8999538" cy="1754188"/>
          </a:xfrm>
          <a:prstGeom prst="rect">
            <a:avLst/>
          </a:prstGeom>
          <a:noFill/>
          <a:ln w="9525">
            <a:noFill/>
            <a:miter lim="800000"/>
            <a:headEnd/>
            <a:tailEnd/>
          </a:ln>
        </p:spPr>
        <p:txBody>
          <a:bodyPr>
            <a:spAutoFit/>
          </a:bodyPr>
          <a:lstStyle/>
          <a:p>
            <a:pPr algn="ctr"/>
            <a:r>
              <a:rPr lang="cs-CZ" sz="5400">
                <a:latin typeface="Calibri" pitchFamily="34" charset="0"/>
              </a:rPr>
              <a:t>Practical training </a:t>
            </a:r>
          </a:p>
          <a:p>
            <a:pPr algn="ctr"/>
            <a:r>
              <a:rPr lang="cs-CZ" sz="5400">
                <a:latin typeface="Calibri" pitchFamily="34" charset="0"/>
              </a:rPr>
              <a:t>in Histology and Embryology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207963" y="134938"/>
            <a:ext cx="8229600" cy="701675"/>
          </a:xfrm>
        </p:spPr>
        <p:txBody>
          <a:bodyPr/>
          <a:lstStyle/>
          <a:p>
            <a:pPr algn="ctr"/>
            <a:r>
              <a:rPr lang="sk-SK" sz="4000" smtClean="0"/>
              <a:t>RECOMMENDED LITERATURE</a:t>
            </a:r>
          </a:p>
        </p:txBody>
      </p:sp>
      <p:sp>
        <p:nvSpPr>
          <p:cNvPr id="25602" name="Obdélník 1"/>
          <p:cNvSpPr>
            <a:spLocks noChangeArrowheads="1"/>
          </p:cNvSpPr>
          <p:nvPr/>
        </p:nvSpPr>
        <p:spPr bwMode="auto">
          <a:xfrm>
            <a:off x="0" y="946150"/>
            <a:ext cx="8963025" cy="3195638"/>
          </a:xfrm>
          <a:prstGeom prst="rect">
            <a:avLst/>
          </a:prstGeom>
          <a:noFill/>
          <a:ln w="9525">
            <a:noFill/>
            <a:miter lim="800000"/>
            <a:headEnd/>
            <a:tailEnd/>
          </a:ln>
        </p:spPr>
        <p:txBody>
          <a:bodyPr>
            <a:spAutoFit/>
          </a:bodyPr>
          <a:lstStyle/>
          <a:p>
            <a:r>
              <a:rPr lang="cs-CZ" sz="1200">
                <a:latin typeface="Calibri" pitchFamily="34" charset="0"/>
                <a:cs typeface="Times New Roman" pitchFamily="18" charset="0"/>
              </a:rPr>
              <a:t>Čech, S. a D. Horký. </a:t>
            </a:r>
            <a:r>
              <a:rPr lang="cs-CZ" sz="1200" b="1" i="1">
                <a:latin typeface="Calibri" pitchFamily="34" charset="0"/>
                <a:cs typeface="Times New Roman" pitchFamily="18" charset="0"/>
              </a:rPr>
              <a:t>Přehled obecné histologie</a:t>
            </a:r>
            <a:r>
              <a:rPr lang="cs-CZ" sz="1200">
                <a:latin typeface="Calibri" pitchFamily="34" charset="0"/>
                <a:cs typeface="Times New Roman" pitchFamily="18" charset="0"/>
              </a:rPr>
              <a:t>. 1. vyd. Brno: Masarykova univerzita, 2005. 140 s. ISBN 8021038543.</a:t>
            </a:r>
            <a:endParaRPr lang="cs-CZ" sz="1200">
              <a:latin typeface="Calibri" pitchFamily="34" charset="0"/>
              <a:ea typeface="Calibri" pitchFamily="34" charset="0"/>
              <a:cs typeface="Times New Roman" pitchFamily="18" charset="0"/>
            </a:endParaRPr>
          </a:p>
          <a:p>
            <a:r>
              <a:rPr lang="cs-CZ" sz="1200">
                <a:latin typeface="Calibri" pitchFamily="34" charset="0"/>
                <a:cs typeface="Times New Roman" pitchFamily="18" charset="0"/>
              </a:rPr>
              <a:t>Horký, D. a S. Čech. </a:t>
            </a:r>
            <a:r>
              <a:rPr lang="cs-CZ" sz="1200" b="1" i="1">
                <a:latin typeface="Calibri" pitchFamily="34" charset="0"/>
                <a:cs typeface="Times New Roman" pitchFamily="18" charset="0"/>
              </a:rPr>
              <a:t>Mikroskopická anatomie</a:t>
            </a:r>
            <a:r>
              <a:rPr lang="cs-CZ" sz="1200">
                <a:latin typeface="Calibri" pitchFamily="34" charset="0"/>
                <a:cs typeface="Times New Roman" pitchFamily="18" charset="0"/>
              </a:rPr>
              <a:t>. 2. nezm. vyd. Brno: Masarykova univerzita, 2005. 353 s. ISBN 802103775X.</a:t>
            </a:r>
            <a:endParaRPr lang="cs-CZ" sz="1200">
              <a:latin typeface="Calibri" pitchFamily="34" charset="0"/>
              <a:ea typeface="Calibri" pitchFamily="34" charset="0"/>
              <a:cs typeface="Calibri" pitchFamily="34" charset="0"/>
            </a:endParaRPr>
          </a:p>
          <a:p>
            <a:r>
              <a:rPr lang="cs-CZ" sz="1200">
                <a:latin typeface="Calibri" pitchFamily="34" charset="0"/>
                <a:cs typeface="Times New Roman" pitchFamily="18" charset="0"/>
              </a:rPr>
              <a:t>Čech, S., D. Horký a M. Sedláčková. </a:t>
            </a:r>
            <a:r>
              <a:rPr lang="cs-CZ" sz="1200" b="1" i="1">
                <a:latin typeface="Calibri" pitchFamily="34" charset="0"/>
                <a:cs typeface="Times New Roman" pitchFamily="18" charset="0"/>
              </a:rPr>
              <a:t>Přehled embryologie člověka</a:t>
            </a:r>
            <a:r>
              <a:rPr lang="cs-CZ" sz="1200">
                <a:latin typeface="Calibri" pitchFamily="34" charset="0"/>
                <a:cs typeface="Times New Roman" pitchFamily="18" charset="0"/>
              </a:rPr>
              <a:t>. 1. vyd. Brno: Masarykova univerzita, 2011. 187 s. ISBN 978-80-210-5414-1.</a:t>
            </a:r>
            <a:endParaRPr lang="cs-CZ" sz="1200">
              <a:latin typeface="Calibri" pitchFamily="34" charset="0"/>
            </a:endParaRPr>
          </a:p>
          <a:p>
            <a:r>
              <a:rPr lang="cs-CZ" sz="1200">
                <a:solidFill>
                  <a:srgbClr val="FF0000"/>
                </a:solidFill>
                <a:latin typeface="Calibri" pitchFamily="34" charset="0"/>
                <a:cs typeface="Times New Roman" pitchFamily="18" charset="0"/>
              </a:rPr>
              <a:t>Mescher, A.L. </a:t>
            </a:r>
            <a:r>
              <a:rPr lang="cs-CZ" sz="1200" b="1" i="1">
                <a:solidFill>
                  <a:srgbClr val="FF0000"/>
                </a:solidFill>
                <a:latin typeface="Calibri" pitchFamily="34" charset="0"/>
                <a:cs typeface="Times New Roman" pitchFamily="18" charset="0"/>
              </a:rPr>
              <a:t>Junqueira's basic histology </a:t>
            </a:r>
            <a:r>
              <a:rPr lang="cs-CZ" sz="1200" i="1">
                <a:solidFill>
                  <a:srgbClr val="FF0000"/>
                </a:solidFill>
                <a:latin typeface="Calibri" pitchFamily="34" charset="0"/>
                <a:cs typeface="Times New Roman" pitchFamily="18" charset="0"/>
              </a:rPr>
              <a:t>:text and atlas</a:t>
            </a:r>
            <a:r>
              <a:rPr lang="cs-CZ" sz="1200">
                <a:solidFill>
                  <a:srgbClr val="FF0000"/>
                </a:solidFill>
                <a:latin typeface="Calibri" pitchFamily="34" charset="0"/>
                <a:cs typeface="Times New Roman" pitchFamily="18" charset="0"/>
              </a:rPr>
              <a:t>. 13th ed. New York: McGraw-Hill Medical, 2013. xi, 544. ISBN 9781259072321.</a:t>
            </a:r>
            <a:endParaRPr lang="cs-CZ" sz="1200">
              <a:solidFill>
                <a:srgbClr val="FF0000"/>
              </a:solidFill>
              <a:latin typeface="Calibri" pitchFamily="34" charset="0"/>
            </a:endParaRPr>
          </a:p>
          <a:p>
            <a:r>
              <a:rPr lang="cs-CZ" sz="1200">
                <a:solidFill>
                  <a:srgbClr val="FF0000"/>
                </a:solidFill>
                <a:latin typeface="Calibri" pitchFamily="34" charset="0"/>
                <a:cs typeface="Times New Roman" pitchFamily="18" charset="0"/>
              </a:rPr>
              <a:t>Moore, K.L., T.V.N. Persaud a M.G. Torchia. </a:t>
            </a:r>
            <a:r>
              <a:rPr lang="cs-CZ" sz="1200" b="1" i="1">
                <a:solidFill>
                  <a:srgbClr val="FF0000"/>
                </a:solidFill>
                <a:latin typeface="Calibri" pitchFamily="34" charset="0"/>
                <a:cs typeface="Times New Roman" pitchFamily="18" charset="0"/>
              </a:rPr>
              <a:t>The developing human :clinically oriented embryology</a:t>
            </a:r>
            <a:r>
              <a:rPr lang="cs-CZ" sz="1200">
                <a:solidFill>
                  <a:srgbClr val="FF0000"/>
                </a:solidFill>
                <a:latin typeface="Calibri" pitchFamily="34" charset="0"/>
                <a:cs typeface="Times New Roman" pitchFamily="18" charset="0"/>
              </a:rPr>
              <a:t>. 9th ed. Philadelphia, PA: Saunders/Elsevier, 2013. xix, 540. ISBN 9781437720020</a:t>
            </a:r>
            <a:r>
              <a:rPr lang="cs-CZ" sz="1200">
                <a:latin typeface="Calibri" pitchFamily="34" charset="0"/>
                <a:cs typeface="Times New Roman" pitchFamily="18" charset="0"/>
              </a:rPr>
              <a:t>.</a:t>
            </a:r>
            <a:endParaRPr lang="cs-CZ" sz="1200">
              <a:latin typeface="Calibri" pitchFamily="34" charset="0"/>
            </a:endParaRPr>
          </a:p>
          <a:p>
            <a:r>
              <a:rPr lang="cs-CZ" sz="1200">
                <a:latin typeface="Calibri" pitchFamily="34" charset="0"/>
                <a:cs typeface="Times New Roman" pitchFamily="18" charset="0"/>
              </a:rPr>
              <a:t>Vacek, Z. </a:t>
            </a:r>
            <a:r>
              <a:rPr lang="cs-CZ" sz="1200" b="1" i="1">
                <a:latin typeface="Calibri" pitchFamily="34" charset="0"/>
                <a:cs typeface="Times New Roman" pitchFamily="18" charset="0"/>
              </a:rPr>
              <a:t>Embryologie :učebnice pro studenty lékařství a oborů všeobecná sestra a porodní aistentka</a:t>
            </a:r>
            <a:r>
              <a:rPr lang="cs-CZ" sz="1200">
                <a:latin typeface="Calibri" pitchFamily="34" charset="0"/>
                <a:cs typeface="Times New Roman" pitchFamily="18" charset="0"/>
              </a:rPr>
              <a:t>. 1. vyd. Praha: Grada, 2006. 255 s. ISBN 9788024712673.</a:t>
            </a:r>
            <a:endParaRPr lang="cs-CZ" sz="1200">
              <a:latin typeface="Calibri" pitchFamily="34" charset="0"/>
            </a:endParaRPr>
          </a:p>
          <a:p>
            <a:r>
              <a:rPr lang="cs-CZ" sz="1200">
                <a:latin typeface="Calibri" pitchFamily="34" charset="0"/>
                <a:cs typeface="Times New Roman" pitchFamily="18" charset="0"/>
              </a:rPr>
              <a:t>Sadler, T.W. </a:t>
            </a:r>
            <a:r>
              <a:rPr lang="cs-CZ" sz="1200" b="1" i="1">
                <a:latin typeface="Calibri" pitchFamily="34" charset="0"/>
                <a:cs typeface="Times New Roman" pitchFamily="18" charset="0"/>
              </a:rPr>
              <a:t>Langmanova lékařská embryologie</a:t>
            </a:r>
            <a:r>
              <a:rPr lang="cs-CZ" sz="1200">
                <a:latin typeface="Calibri" pitchFamily="34" charset="0"/>
                <a:cs typeface="Times New Roman" pitchFamily="18" charset="0"/>
              </a:rPr>
              <a:t>. 1. české vyd. Praha: Grada, 2011. xviii, 414. ISBN 9788024726403.</a:t>
            </a:r>
            <a:endParaRPr lang="cs-CZ" sz="1200">
              <a:latin typeface="Calibri" pitchFamily="34" charset="0"/>
            </a:endParaRPr>
          </a:p>
          <a:p>
            <a:r>
              <a:rPr lang="cs-CZ" sz="1200">
                <a:latin typeface="Calibri" pitchFamily="34" charset="0"/>
                <a:cs typeface="Times New Roman" pitchFamily="18" charset="0"/>
              </a:rPr>
              <a:t>Kapeller, K. a V. Pospíšilová. </a:t>
            </a:r>
            <a:r>
              <a:rPr lang="cs-CZ" sz="1200" b="1" i="1">
                <a:latin typeface="Calibri" pitchFamily="34" charset="0"/>
                <a:cs typeface="Times New Roman" pitchFamily="18" charset="0"/>
              </a:rPr>
              <a:t>Embryológia človeka</a:t>
            </a:r>
            <a:r>
              <a:rPr lang="cs-CZ" sz="1200" i="1">
                <a:latin typeface="Calibri" pitchFamily="34" charset="0"/>
                <a:cs typeface="Times New Roman" pitchFamily="18" charset="0"/>
              </a:rPr>
              <a:t>: učebnica pre lekárske fakulty</a:t>
            </a:r>
            <a:r>
              <a:rPr lang="cs-CZ" sz="1200">
                <a:latin typeface="Calibri" pitchFamily="34" charset="0"/>
                <a:cs typeface="Times New Roman" pitchFamily="18" charset="0"/>
              </a:rPr>
              <a:t>. Martin: Osveta, 2001. 370 s. ISBN 80-8063-072-0.</a:t>
            </a:r>
            <a:endParaRPr lang="cs-CZ" sz="1200">
              <a:latin typeface="Calibri" pitchFamily="34" charset="0"/>
            </a:endParaRPr>
          </a:p>
          <a:p>
            <a:r>
              <a:rPr lang="cs-CZ" sz="1200">
                <a:latin typeface="Calibri" pitchFamily="34" charset="0"/>
                <a:cs typeface="Times New Roman" pitchFamily="18" charset="0"/>
              </a:rPr>
              <a:t>Lüllmann-Rauch, R. </a:t>
            </a:r>
            <a:r>
              <a:rPr lang="cs-CZ" sz="1200" b="1" i="1">
                <a:latin typeface="Calibri" pitchFamily="34" charset="0"/>
                <a:cs typeface="Times New Roman" pitchFamily="18" charset="0"/>
              </a:rPr>
              <a:t>Histologie</a:t>
            </a:r>
            <a:r>
              <a:rPr lang="cs-CZ" sz="1200">
                <a:latin typeface="Calibri" pitchFamily="34" charset="0"/>
                <a:cs typeface="Times New Roman" pitchFamily="18" charset="0"/>
              </a:rPr>
              <a:t>. Translated by Radomír Čihák. 1. české vyd. Praha: Grada, 2012. xx, 556. ISBN 9788024737294.</a:t>
            </a:r>
            <a:endParaRPr lang="cs-CZ" sz="1200">
              <a:latin typeface="Calibri" pitchFamily="34" charset="0"/>
            </a:endParaRPr>
          </a:p>
          <a:p>
            <a:r>
              <a:rPr lang="cs-CZ" sz="1200">
                <a:solidFill>
                  <a:srgbClr val="FF0000"/>
                </a:solidFill>
                <a:latin typeface="Calibri" pitchFamily="34" charset="0"/>
                <a:cs typeface="Times New Roman" pitchFamily="18" charset="0"/>
              </a:rPr>
              <a:t>Ovalle, W.K., P.C. Nahirney a F.H. Netter. </a:t>
            </a:r>
            <a:r>
              <a:rPr lang="cs-CZ" sz="1200" b="1" i="1">
                <a:solidFill>
                  <a:srgbClr val="FF0000"/>
                </a:solidFill>
                <a:latin typeface="Calibri" pitchFamily="34" charset="0"/>
                <a:cs typeface="Times New Roman" pitchFamily="18" charset="0"/>
              </a:rPr>
              <a:t>Netter's essential histology</a:t>
            </a:r>
            <a:r>
              <a:rPr lang="cs-CZ" sz="1200">
                <a:solidFill>
                  <a:srgbClr val="FF0000"/>
                </a:solidFill>
                <a:latin typeface="Calibri" pitchFamily="34" charset="0"/>
                <a:cs typeface="Times New Roman" pitchFamily="18" charset="0"/>
              </a:rPr>
              <a:t>. 2nd ed. Philadelphia, PA: Elsevier/Saunders, 2013. xv, 517. ISBN 9781455706310.</a:t>
            </a:r>
            <a:endParaRPr lang="cs-CZ" sz="1200">
              <a:solidFill>
                <a:srgbClr val="FF0000"/>
              </a:solidFill>
              <a:latin typeface="Calibri" pitchFamily="34" charset="0"/>
            </a:endParaRPr>
          </a:p>
          <a:p>
            <a:r>
              <a:rPr lang="cs-CZ" sz="1200">
                <a:solidFill>
                  <a:srgbClr val="FF0000"/>
                </a:solidFill>
                <a:latin typeface="Calibri" pitchFamily="34" charset="0"/>
                <a:cs typeface="Times New Roman" pitchFamily="18" charset="0"/>
              </a:rPr>
              <a:t>Young, B. </a:t>
            </a:r>
            <a:r>
              <a:rPr lang="cs-CZ" sz="1200" b="1" i="1">
                <a:solidFill>
                  <a:srgbClr val="FF0000"/>
                </a:solidFill>
                <a:latin typeface="Calibri" pitchFamily="34" charset="0"/>
                <a:cs typeface="Times New Roman" pitchFamily="18" charset="0"/>
              </a:rPr>
              <a:t>Wheater's functional histology :a text and colour atlas</a:t>
            </a:r>
            <a:r>
              <a:rPr lang="cs-CZ" sz="1200">
                <a:solidFill>
                  <a:srgbClr val="FF0000"/>
                </a:solidFill>
                <a:latin typeface="Calibri" pitchFamily="34" charset="0"/>
                <a:cs typeface="Times New Roman" pitchFamily="18" charset="0"/>
              </a:rPr>
              <a:t>. 5th ed. [Oxford]: Churchill Livingstone, 2006. x, 437. ISBN 044306850X.</a:t>
            </a:r>
            <a:endParaRPr lang="cs-CZ" sz="1200">
              <a:solidFill>
                <a:srgbClr val="FF0000"/>
              </a:solidFill>
              <a:latin typeface="Calibri" pitchFamily="34" charset="0"/>
            </a:endParaRPr>
          </a:p>
          <a:p>
            <a:r>
              <a:rPr lang="cs-CZ" sz="1200">
                <a:solidFill>
                  <a:srgbClr val="FF0000"/>
                </a:solidFill>
                <a:latin typeface="Calibri" pitchFamily="34" charset="0"/>
                <a:cs typeface="Times New Roman" pitchFamily="18" charset="0"/>
              </a:rPr>
              <a:t>Sadler, T.W. a J. Langman. </a:t>
            </a:r>
            <a:r>
              <a:rPr lang="cs-CZ" sz="1200" b="1" i="1">
                <a:solidFill>
                  <a:srgbClr val="FF0000"/>
                </a:solidFill>
                <a:latin typeface="Calibri" pitchFamily="34" charset="0"/>
                <a:cs typeface="Times New Roman" pitchFamily="18" charset="0"/>
              </a:rPr>
              <a:t>Langman's medical embryology</a:t>
            </a:r>
            <a:r>
              <a:rPr lang="cs-CZ" sz="1200">
                <a:solidFill>
                  <a:srgbClr val="FF0000"/>
                </a:solidFill>
                <a:latin typeface="Calibri" pitchFamily="34" charset="0"/>
                <a:cs typeface="Times New Roman" pitchFamily="18" charset="0"/>
              </a:rPr>
              <a:t>. Illustrated by Jill Leland. 11th ed. Baltimore, Md.: Lippincott William &amp; Wilkins, 2010. ix, 385. ISBN 9781605476568.</a:t>
            </a:r>
            <a:endParaRPr lang="cs-CZ" sz="1200">
              <a:solidFill>
                <a:srgbClr val="FF0000"/>
              </a:solidFill>
              <a:latin typeface="Calibri" pitchFamily="34" charset="0"/>
            </a:endParaRPr>
          </a:p>
          <a:p>
            <a:r>
              <a:rPr lang="cs-CZ" sz="1200">
                <a:solidFill>
                  <a:srgbClr val="FF0000"/>
                </a:solidFill>
                <a:latin typeface="Calibri" pitchFamily="34" charset="0"/>
                <a:cs typeface="Times New Roman" pitchFamily="18" charset="0"/>
              </a:rPr>
              <a:t>Lowe, J.S. a P.G. Anderson. </a:t>
            </a:r>
            <a:r>
              <a:rPr lang="cs-CZ" sz="1200" b="1" i="1">
                <a:solidFill>
                  <a:srgbClr val="FF0000"/>
                </a:solidFill>
                <a:latin typeface="Calibri" pitchFamily="34" charset="0"/>
                <a:cs typeface="Times New Roman" pitchFamily="18" charset="0"/>
              </a:rPr>
              <a:t>Stevens and Lowe´s Human Histology</a:t>
            </a:r>
            <a:r>
              <a:rPr lang="cs-CZ" sz="1200">
                <a:solidFill>
                  <a:srgbClr val="FF0000"/>
                </a:solidFill>
                <a:latin typeface="Calibri" pitchFamily="34" charset="0"/>
                <a:cs typeface="Times New Roman" pitchFamily="18" charset="0"/>
              </a:rPr>
              <a:t>. 4th. : Elsevier, 2015. ISBN 978-0-7234-3502-0.</a:t>
            </a:r>
            <a:endParaRPr lang="cs-CZ" sz="1200">
              <a:solidFill>
                <a:srgbClr val="FF0000"/>
              </a:solidFill>
              <a:latin typeface="Calibri" pitchFamily="34" charset="0"/>
            </a:endParaRPr>
          </a:p>
        </p:txBody>
      </p:sp>
      <p:sp>
        <p:nvSpPr>
          <p:cNvPr id="25604" name="TextovéPole 1"/>
          <p:cNvSpPr txBox="1">
            <a:spLocks noChangeArrowheads="1"/>
          </p:cNvSpPr>
          <p:nvPr/>
        </p:nvSpPr>
        <p:spPr bwMode="auto">
          <a:xfrm>
            <a:off x="1719263" y="4905375"/>
            <a:ext cx="2651125" cy="1216025"/>
          </a:xfrm>
          <a:prstGeom prst="rect">
            <a:avLst/>
          </a:prstGeom>
          <a:noFill/>
          <a:ln w="25400">
            <a:solidFill>
              <a:srgbClr val="FF0000"/>
            </a:solidFill>
            <a:miter lim="800000"/>
            <a:headEnd/>
            <a:tailEnd/>
          </a:ln>
        </p:spPr>
        <p:txBody>
          <a:bodyPr>
            <a:spAutoFit/>
          </a:bodyPr>
          <a:lstStyle/>
          <a:p>
            <a:pPr algn="ctr"/>
            <a:r>
              <a:rPr lang="cs-CZ" sz="3600" b="1">
                <a:latin typeface="Calibri" pitchFamily="34" charset="0"/>
              </a:rPr>
              <a:t>Lectures</a:t>
            </a:r>
          </a:p>
          <a:p>
            <a:pPr algn="ctr"/>
            <a:r>
              <a:rPr lang="cs-CZ" sz="3600" b="1">
                <a:latin typeface="Calibri" pitchFamily="34" charset="0"/>
              </a:rPr>
              <a:t>Protocols</a:t>
            </a:r>
          </a:p>
        </p:txBody>
      </p:sp>
      <p:sp>
        <p:nvSpPr>
          <p:cNvPr id="25605" name="TextovéPole 2"/>
          <p:cNvSpPr txBox="1">
            <a:spLocks noChangeArrowheads="1"/>
          </p:cNvSpPr>
          <p:nvPr/>
        </p:nvSpPr>
        <p:spPr bwMode="auto">
          <a:xfrm>
            <a:off x="1055688" y="5029200"/>
            <a:ext cx="603250" cy="1006475"/>
          </a:xfrm>
          <a:prstGeom prst="rect">
            <a:avLst/>
          </a:prstGeom>
          <a:noFill/>
          <a:ln w="9525">
            <a:noFill/>
            <a:miter lim="800000"/>
            <a:headEnd/>
            <a:tailEnd/>
          </a:ln>
        </p:spPr>
        <p:txBody>
          <a:bodyPr wrap="none">
            <a:spAutoFit/>
          </a:bodyPr>
          <a:lstStyle/>
          <a:p>
            <a:r>
              <a:rPr lang="en-US" sz="6000" b="1">
                <a:latin typeface="Calibri" pitchFamily="34" charset="0"/>
                <a:sym typeface="Symbol" pitchFamily="18" charset="2"/>
              </a:rPr>
              <a:t></a:t>
            </a:r>
            <a:endParaRPr lang="en-US" sz="6000" b="1">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Obrázek 7"/>
          <p:cNvPicPr>
            <a:picLocks noChangeAspect="1"/>
          </p:cNvPicPr>
          <p:nvPr/>
        </p:nvPicPr>
        <p:blipFill>
          <a:blip r:embed="rId2"/>
          <a:srcRect/>
          <a:stretch>
            <a:fillRect/>
          </a:stretch>
        </p:blipFill>
        <p:spPr bwMode="auto">
          <a:xfrm>
            <a:off x="80963" y="128588"/>
            <a:ext cx="5087937" cy="3967162"/>
          </a:xfrm>
          <a:prstGeom prst="rect">
            <a:avLst/>
          </a:prstGeom>
          <a:noFill/>
          <a:ln w="9525">
            <a:noFill/>
            <a:miter lim="800000"/>
            <a:headEnd/>
            <a:tailEnd/>
          </a:ln>
        </p:spPr>
      </p:pic>
      <p:sp>
        <p:nvSpPr>
          <p:cNvPr id="27650" name="Rectangle 9"/>
          <p:cNvSpPr>
            <a:spLocks noChangeArrowheads="1"/>
          </p:cNvSpPr>
          <p:nvPr/>
        </p:nvSpPr>
        <p:spPr bwMode="auto">
          <a:xfrm>
            <a:off x="0" y="4811713"/>
            <a:ext cx="3595688" cy="369887"/>
          </a:xfrm>
          <a:prstGeom prst="rect">
            <a:avLst/>
          </a:prstGeom>
          <a:noFill/>
          <a:ln w="9525">
            <a:noFill/>
            <a:miter lim="800000"/>
            <a:headEnd/>
            <a:tailEnd/>
          </a:ln>
        </p:spPr>
        <p:txBody>
          <a:bodyPr wrap="none">
            <a:spAutoFit/>
          </a:bodyPr>
          <a:lstStyle/>
          <a:p>
            <a:r>
              <a:rPr lang="en-US" u="sng">
                <a:solidFill>
                  <a:srgbClr val="0000B0"/>
                </a:solidFill>
                <a:cs typeface="Arial" charset="0"/>
              </a:rPr>
              <a:t>http://www.med.muni.cz/hist</a:t>
            </a:r>
            <a:r>
              <a:rPr lang="cs-CZ" u="sng">
                <a:solidFill>
                  <a:srgbClr val="0000B0"/>
                </a:solidFill>
                <a:cs typeface="Arial" charset="0"/>
              </a:rPr>
              <a:t>ology</a:t>
            </a:r>
            <a:endParaRPr lang="en-US" u="sng">
              <a:solidFill>
                <a:srgbClr val="0000B0"/>
              </a:solidFill>
              <a:cs typeface="Arial" charset="0"/>
            </a:endParaRPr>
          </a:p>
        </p:txBody>
      </p:sp>
      <p:sp>
        <p:nvSpPr>
          <p:cNvPr id="7" name="Ovál 6"/>
          <p:cNvSpPr/>
          <p:nvPr/>
        </p:nvSpPr>
        <p:spPr>
          <a:xfrm>
            <a:off x="80963" y="2705100"/>
            <a:ext cx="1103312" cy="279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pic>
        <p:nvPicPr>
          <p:cNvPr id="2" name="Obrázek 1"/>
          <p:cNvPicPr>
            <a:picLocks noChangeAspect="1"/>
          </p:cNvPicPr>
          <p:nvPr/>
        </p:nvPicPr>
        <p:blipFill>
          <a:blip r:embed="rId3"/>
          <a:srcRect r="16003"/>
          <a:stretch>
            <a:fillRect/>
          </a:stretch>
        </p:blipFill>
        <p:spPr bwMode="auto">
          <a:xfrm>
            <a:off x="1203325" y="987425"/>
            <a:ext cx="6896100" cy="4741863"/>
          </a:xfrm>
          <a:prstGeom prst="rect">
            <a:avLst/>
          </a:prstGeom>
          <a:noFill/>
          <a:ln w="25400">
            <a:solidFill>
              <a:schemeClr val="tx1"/>
            </a:solidFill>
            <a:miter lim="800000"/>
            <a:headEnd/>
            <a:tailEnd/>
          </a:ln>
        </p:spPr>
      </p:pic>
      <p:pic>
        <p:nvPicPr>
          <p:cNvPr id="3" name="Obrázek 2"/>
          <p:cNvPicPr>
            <a:picLocks noChangeAspect="1"/>
          </p:cNvPicPr>
          <p:nvPr/>
        </p:nvPicPr>
        <p:blipFill>
          <a:blip r:embed="rId4"/>
          <a:srcRect/>
          <a:stretch>
            <a:fillRect/>
          </a:stretch>
        </p:blipFill>
        <p:spPr bwMode="auto">
          <a:xfrm>
            <a:off x="3381375" y="1174750"/>
            <a:ext cx="5762625" cy="5568950"/>
          </a:xfrm>
          <a:prstGeom prst="rect">
            <a:avLst/>
          </a:prstGeom>
          <a:noFill/>
          <a:ln w="254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cs-CZ" b="1" smtClean="0"/>
              <a:t>HISTOLOGY</a:t>
            </a:r>
          </a:p>
        </p:txBody>
      </p:sp>
      <p:sp>
        <p:nvSpPr>
          <p:cNvPr id="28674" name="Rectangle 3"/>
          <p:cNvSpPr>
            <a:spLocks noGrp="1" noChangeArrowheads="1"/>
          </p:cNvSpPr>
          <p:nvPr>
            <p:ph type="body" idx="1"/>
          </p:nvPr>
        </p:nvSpPr>
        <p:spPr>
          <a:xfrm>
            <a:off x="457200" y="1341438"/>
            <a:ext cx="8578850" cy="5183187"/>
          </a:xfrm>
        </p:spPr>
        <p:txBody>
          <a:bodyPr/>
          <a:lstStyle/>
          <a:p>
            <a:pPr>
              <a:buFont typeface="Wingdings" pitchFamily="2" charset="2"/>
              <a:buNone/>
            </a:pPr>
            <a:endParaRPr lang="en-US" sz="2400" smtClean="0"/>
          </a:p>
          <a:p>
            <a:r>
              <a:rPr lang="cs-CZ" sz="2400" smtClean="0"/>
              <a:t>s</a:t>
            </a:r>
            <a:r>
              <a:rPr lang="en-US" sz="2400" smtClean="0"/>
              <a:t>tructure and ultrastructure of normal cells and tissues, </a:t>
            </a:r>
          </a:p>
          <a:p>
            <a:r>
              <a:rPr lang="en-US" sz="2400" b="1" smtClean="0"/>
              <a:t>cytology and general histology</a:t>
            </a:r>
            <a:endParaRPr lang="en-US" sz="2400" smtClean="0"/>
          </a:p>
          <a:p>
            <a:r>
              <a:rPr lang="en-US" sz="2400" b="1" smtClean="0"/>
              <a:t>special histology</a:t>
            </a:r>
            <a:r>
              <a:rPr lang="en-US" sz="2400" smtClean="0"/>
              <a:t> = microscopic anatomy of individual organs</a:t>
            </a:r>
          </a:p>
          <a:p>
            <a:pPr>
              <a:buFont typeface="Wingdings" pitchFamily="2" charset="2"/>
              <a:buNone/>
            </a:pPr>
            <a:endParaRPr lang="cs-CZ" sz="2400" u="sng" smtClean="0"/>
          </a:p>
          <a:p>
            <a:pPr>
              <a:buFont typeface="Wingdings" pitchFamily="2" charset="2"/>
              <a:buNone/>
            </a:pPr>
            <a:endParaRPr lang="en-US" sz="2400" u="sng" smtClean="0"/>
          </a:p>
          <a:p>
            <a:r>
              <a:rPr lang="en-US" sz="2400" u="sng" smtClean="0"/>
              <a:t>relevance</a:t>
            </a:r>
            <a:r>
              <a:rPr lang="en-US" sz="2400" smtClean="0"/>
              <a:t>: oncology, surgery, hematology, pathology, forensic,…</a:t>
            </a:r>
            <a:endParaRPr lang="en-US" sz="2400" b="1" u="sng" smtClean="0"/>
          </a:p>
          <a:p>
            <a:endParaRPr lang="en-US" sz="24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277813"/>
            <a:ext cx="8229600" cy="630237"/>
          </a:xfrm>
        </p:spPr>
        <p:txBody>
          <a:bodyPr rtlCol="0">
            <a:normAutofit fontScale="90000"/>
          </a:bodyPr>
          <a:lstStyle/>
          <a:p>
            <a:pPr fontAlgn="auto">
              <a:spcAft>
                <a:spcPts val="0"/>
              </a:spcAft>
              <a:defRPr/>
            </a:pPr>
            <a:r>
              <a:rPr lang="cs-CZ" b="1" dirty="0"/>
              <a:t>EMBRYOLOGY</a:t>
            </a:r>
          </a:p>
        </p:txBody>
      </p:sp>
      <p:sp>
        <p:nvSpPr>
          <p:cNvPr id="29698" name="Rectangle 3"/>
          <p:cNvSpPr>
            <a:spLocks noGrp="1" noChangeArrowheads="1"/>
          </p:cNvSpPr>
          <p:nvPr>
            <p:ph type="body" idx="1"/>
          </p:nvPr>
        </p:nvSpPr>
        <p:spPr>
          <a:xfrm>
            <a:off x="179388" y="1196975"/>
            <a:ext cx="8785225" cy="5184775"/>
          </a:xfrm>
        </p:spPr>
        <p:txBody>
          <a:bodyPr/>
          <a:lstStyle/>
          <a:p>
            <a:pPr>
              <a:buFont typeface="Wingdings" pitchFamily="2" charset="2"/>
              <a:buNone/>
            </a:pPr>
            <a:r>
              <a:rPr lang="en-US" sz="2000" smtClean="0"/>
              <a:t>– prenatal (intra uterine) development</a:t>
            </a:r>
          </a:p>
          <a:p>
            <a:pPr>
              <a:buFont typeface="Wingdings" pitchFamily="2" charset="2"/>
              <a:buNone/>
            </a:pPr>
            <a:endParaRPr lang="en-US" sz="2000" smtClean="0"/>
          </a:p>
          <a:p>
            <a:r>
              <a:rPr lang="en-US" sz="2000" b="1" smtClean="0"/>
              <a:t>General embryology </a:t>
            </a:r>
            <a:r>
              <a:rPr lang="en-US" sz="2000" smtClean="0"/>
              <a:t>(until 2nd month – EMBRYO )</a:t>
            </a:r>
          </a:p>
          <a:p>
            <a:pPr>
              <a:buFont typeface="Wingdings" pitchFamily="2" charset="2"/>
              <a:buNone/>
            </a:pPr>
            <a:r>
              <a:rPr lang="en-US" sz="2000" smtClean="0"/>
              <a:t>	</a:t>
            </a:r>
          </a:p>
          <a:p>
            <a:pPr>
              <a:buFont typeface="Wingdings" pitchFamily="2" charset="2"/>
              <a:buNone/>
            </a:pPr>
            <a:r>
              <a:rPr lang="en-US" sz="2000" smtClean="0"/>
              <a:t>	gametogene</a:t>
            </a:r>
            <a:r>
              <a:rPr lang="cs-CZ" sz="2000" smtClean="0"/>
              <a:t>s</a:t>
            </a:r>
            <a:r>
              <a:rPr lang="en-US" sz="2000" smtClean="0"/>
              <a:t>is and early embryonic development</a:t>
            </a:r>
          </a:p>
          <a:p>
            <a:endParaRPr lang="en-US" sz="2000" b="1" smtClean="0"/>
          </a:p>
          <a:p>
            <a:r>
              <a:rPr lang="en-US" sz="2000" b="1" smtClean="0"/>
              <a:t>Special embryology</a:t>
            </a:r>
            <a:r>
              <a:rPr lang="en-US" sz="2000" smtClean="0"/>
              <a:t> (since 3rd month to birth – FETUS )                 </a:t>
            </a:r>
          </a:p>
          <a:p>
            <a:pPr>
              <a:buFont typeface="Wingdings" pitchFamily="2" charset="2"/>
              <a:buNone/>
            </a:pPr>
            <a:r>
              <a:rPr lang="en-US" sz="2000" smtClean="0"/>
              <a:t>    organogenesis</a:t>
            </a:r>
          </a:p>
          <a:p>
            <a:pPr>
              <a:buFont typeface="Wingdings" pitchFamily="2" charset="2"/>
              <a:buNone/>
            </a:pPr>
            <a:r>
              <a:rPr lang="en-US" sz="2000" smtClean="0"/>
              <a:t> </a:t>
            </a:r>
          </a:p>
          <a:p>
            <a:r>
              <a:rPr lang="en-US" sz="2000" b="1" smtClean="0"/>
              <a:t>Teratology</a:t>
            </a:r>
            <a:r>
              <a:rPr lang="en-US" sz="2000" smtClean="0"/>
              <a:t> – defects in organ development, malformations, anomalies;  prenatal screening – ultrasonography, amniocentesis, genetic and karyotype screening</a:t>
            </a:r>
          </a:p>
          <a:p>
            <a:pPr>
              <a:buFont typeface="Wingdings" pitchFamily="2" charset="2"/>
              <a:buNone/>
            </a:pPr>
            <a:endParaRPr lang="en-US" sz="2000" smtClean="0"/>
          </a:p>
          <a:p>
            <a:r>
              <a:rPr lang="en-US" sz="2000" u="sng" smtClean="0"/>
              <a:t>Relevance</a:t>
            </a:r>
            <a:r>
              <a:rPr lang="en-US" sz="2000" smtClean="0"/>
              <a:t>: gynecology and obstetrics, pediatric</a:t>
            </a:r>
            <a:r>
              <a:rPr lang="cs-CZ" sz="2000" smtClean="0"/>
              <a:t>s</a:t>
            </a:r>
            <a:r>
              <a:rPr lang="en-US" sz="2000" smtClean="0"/>
              <a:t>, assisted reproduction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aoblený obdélník 10"/>
          <p:cNvSpPr/>
          <p:nvPr/>
        </p:nvSpPr>
        <p:spPr>
          <a:xfrm>
            <a:off x="644525" y="687388"/>
            <a:ext cx="4989513" cy="4406900"/>
          </a:xfrm>
          <a:prstGeom prst="roundRect">
            <a:avLst/>
          </a:prstGeom>
          <a:solidFill>
            <a:schemeClr val="accent1">
              <a:alpha val="2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4" name="Ovál 3"/>
          <p:cNvSpPr/>
          <p:nvPr/>
        </p:nvSpPr>
        <p:spPr>
          <a:xfrm>
            <a:off x="827088" y="957263"/>
            <a:ext cx="2290762" cy="203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t>Histology and </a:t>
            </a:r>
            <a:r>
              <a:rPr lang="cs-CZ" dirty="0" err="1"/>
              <a:t>ulstrastructural</a:t>
            </a:r>
            <a:r>
              <a:rPr lang="cs-CZ" dirty="0"/>
              <a:t> </a:t>
            </a:r>
            <a:r>
              <a:rPr lang="cs-CZ" dirty="0" err="1"/>
              <a:t>architecture</a:t>
            </a:r>
            <a:endParaRPr lang="cs-CZ" dirty="0"/>
          </a:p>
        </p:txBody>
      </p:sp>
      <p:sp>
        <p:nvSpPr>
          <p:cNvPr id="5" name="Ovál 4"/>
          <p:cNvSpPr/>
          <p:nvPr/>
        </p:nvSpPr>
        <p:spPr>
          <a:xfrm>
            <a:off x="4916488" y="2765425"/>
            <a:ext cx="2289175" cy="2036763"/>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t>Cell biology</a:t>
            </a:r>
            <a:endParaRPr lang="cs-CZ" dirty="0"/>
          </a:p>
        </p:txBody>
      </p:sp>
      <p:sp>
        <p:nvSpPr>
          <p:cNvPr id="6" name="Ovál 5"/>
          <p:cNvSpPr/>
          <p:nvPr/>
        </p:nvSpPr>
        <p:spPr>
          <a:xfrm>
            <a:off x="2554288" y="2686050"/>
            <a:ext cx="2289175" cy="203835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err="1"/>
              <a:t>Molecular</a:t>
            </a:r>
            <a:r>
              <a:rPr lang="cs-CZ" dirty="0"/>
              <a:t> biology</a:t>
            </a:r>
            <a:endParaRPr lang="cs-CZ" dirty="0"/>
          </a:p>
        </p:txBody>
      </p:sp>
      <p:sp>
        <p:nvSpPr>
          <p:cNvPr id="7" name="Ovál 6"/>
          <p:cNvSpPr/>
          <p:nvPr/>
        </p:nvSpPr>
        <p:spPr>
          <a:xfrm>
            <a:off x="3705225" y="687388"/>
            <a:ext cx="2290763" cy="203835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err="1"/>
              <a:t>Physiology</a:t>
            </a:r>
            <a:endParaRPr lang="cs-CZ" dirty="0"/>
          </a:p>
        </p:txBody>
      </p:sp>
      <p:sp>
        <p:nvSpPr>
          <p:cNvPr id="8" name="Ovál 7"/>
          <p:cNvSpPr/>
          <p:nvPr/>
        </p:nvSpPr>
        <p:spPr>
          <a:xfrm>
            <a:off x="4189413" y="4344988"/>
            <a:ext cx="2289175" cy="203835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err="1"/>
              <a:t>Biochemistry</a:t>
            </a:r>
            <a:endParaRPr lang="cs-CZ" dirty="0"/>
          </a:p>
        </p:txBody>
      </p:sp>
      <p:sp>
        <p:nvSpPr>
          <p:cNvPr id="9" name="Ovál 8"/>
          <p:cNvSpPr/>
          <p:nvPr/>
        </p:nvSpPr>
        <p:spPr>
          <a:xfrm>
            <a:off x="6583363" y="438150"/>
            <a:ext cx="2290762" cy="2036763"/>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t>Gene, cell and </a:t>
            </a:r>
            <a:r>
              <a:rPr lang="cs-CZ" dirty="0" err="1"/>
              <a:t>tissue</a:t>
            </a:r>
            <a:r>
              <a:rPr lang="cs-CZ" dirty="0"/>
              <a:t> </a:t>
            </a:r>
            <a:r>
              <a:rPr lang="cs-CZ" dirty="0" err="1"/>
              <a:t>engineering</a:t>
            </a:r>
            <a:endParaRPr lang="cs-CZ" dirty="0"/>
          </a:p>
        </p:txBody>
      </p:sp>
      <p:sp>
        <p:nvSpPr>
          <p:cNvPr id="10" name="Ovál 9"/>
          <p:cNvSpPr/>
          <p:nvPr/>
        </p:nvSpPr>
        <p:spPr>
          <a:xfrm>
            <a:off x="790575" y="3409950"/>
            <a:ext cx="2363788" cy="22748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s-CZ" sz="1200" dirty="0" err="1"/>
              <a:t>Quantitative</a:t>
            </a:r>
            <a:r>
              <a:rPr lang="cs-CZ" sz="1200" dirty="0"/>
              <a:t> </a:t>
            </a:r>
            <a:r>
              <a:rPr lang="cs-CZ" sz="1200" dirty="0" err="1"/>
              <a:t>analyses</a:t>
            </a:r>
            <a:r>
              <a:rPr lang="cs-CZ" sz="1200" dirty="0"/>
              <a:t> </a:t>
            </a:r>
            <a:r>
              <a:rPr lang="cs-CZ" sz="1200" dirty="0" err="1"/>
              <a:t>of</a:t>
            </a:r>
            <a:r>
              <a:rPr lang="cs-CZ" sz="1200" dirty="0"/>
              <a:t> </a:t>
            </a:r>
            <a:r>
              <a:rPr lang="cs-CZ" sz="1200" dirty="0" err="1"/>
              <a:t>cells</a:t>
            </a:r>
            <a:r>
              <a:rPr lang="cs-CZ" sz="1200" dirty="0"/>
              <a:t> and </a:t>
            </a:r>
            <a:r>
              <a:rPr lang="cs-CZ" sz="1200" dirty="0" err="1"/>
              <a:t>tissues</a:t>
            </a:r>
            <a:endParaRPr lang="cs-CZ" sz="1200" dirty="0"/>
          </a:p>
          <a:p>
            <a:pPr marL="285750" indent="-285750" fontAlgn="auto">
              <a:spcBef>
                <a:spcPts val="0"/>
              </a:spcBef>
              <a:spcAft>
                <a:spcPts val="0"/>
              </a:spcAft>
              <a:buFontTx/>
              <a:buChar char="-"/>
              <a:defRPr/>
            </a:pPr>
            <a:r>
              <a:rPr lang="cs-CZ" sz="1200" dirty="0" err="1"/>
              <a:t>Genomics</a:t>
            </a:r>
            <a:endParaRPr lang="cs-CZ" sz="1200" dirty="0"/>
          </a:p>
          <a:p>
            <a:pPr marL="285750" indent="-285750" fontAlgn="auto">
              <a:spcBef>
                <a:spcPts val="0"/>
              </a:spcBef>
              <a:spcAft>
                <a:spcPts val="0"/>
              </a:spcAft>
              <a:buFontTx/>
              <a:buChar char="-"/>
              <a:defRPr/>
            </a:pPr>
            <a:r>
              <a:rPr lang="cs-CZ" sz="1200" dirty="0" err="1"/>
              <a:t>Transcriptomics</a:t>
            </a:r>
            <a:endParaRPr lang="cs-CZ" sz="1200" dirty="0"/>
          </a:p>
          <a:p>
            <a:pPr marL="285750" indent="-285750" fontAlgn="auto">
              <a:spcBef>
                <a:spcPts val="0"/>
              </a:spcBef>
              <a:spcAft>
                <a:spcPts val="0"/>
              </a:spcAft>
              <a:buFontTx/>
              <a:buChar char="-"/>
              <a:defRPr/>
            </a:pPr>
            <a:r>
              <a:rPr lang="cs-CZ" sz="1200" dirty="0" err="1"/>
              <a:t>Proteomics</a:t>
            </a:r>
            <a:endParaRPr lang="cs-CZ" sz="1200" dirty="0"/>
          </a:p>
          <a:p>
            <a:pPr marL="285750" indent="-285750" fontAlgn="auto">
              <a:spcBef>
                <a:spcPts val="0"/>
              </a:spcBef>
              <a:spcAft>
                <a:spcPts val="0"/>
              </a:spcAft>
              <a:buFontTx/>
              <a:buChar char="-"/>
              <a:defRPr/>
            </a:pPr>
            <a:r>
              <a:rPr lang="cs-CZ" sz="1200" dirty="0" err="1"/>
              <a:t>Metabolomics</a:t>
            </a:r>
            <a:endParaRPr lang="cs-CZ" sz="1200" dirty="0"/>
          </a:p>
          <a:p>
            <a:pPr marL="285750" indent="-285750" fontAlgn="auto">
              <a:spcBef>
                <a:spcPts val="0"/>
              </a:spcBef>
              <a:spcAft>
                <a:spcPts val="0"/>
              </a:spcAft>
              <a:buFontTx/>
              <a:buChar char="-"/>
              <a:defRPr/>
            </a:pPr>
            <a:r>
              <a:rPr lang="cs-CZ" sz="1200" dirty="0"/>
              <a:t>…</a:t>
            </a:r>
          </a:p>
        </p:txBody>
      </p:sp>
      <p:sp>
        <p:nvSpPr>
          <p:cNvPr id="12" name="TextovéPole 11"/>
          <p:cNvSpPr txBox="1"/>
          <p:nvPr/>
        </p:nvSpPr>
        <p:spPr>
          <a:xfrm>
            <a:off x="5816600" y="438150"/>
            <a:ext cx="3235325" cy="5632450"/>
          </a:xfrm>
          <a:prstGeom prst="rect">
            <a:avLst/>
          </a:prstGeom>
          <a:noFill/>
        </p:spPr>
        <p:txBody>
          <a:bodyPr>
            <a:spAutoFit/>
          </a:bodyPr>
          <a:lstStyle/>
          <a:p>
            <a:pPr algn="ctr" fontAlgn="auto">
              <a:lnSpc>
                <a:spcPct val="150000"/>
              </a:lnSpc>
              <a:spcBef>
                <a:spcPts val="0"/>
              </a:spcBef>
              <a:spcAft>
                <a:spcPts val="0"/>
              </a:spcAft>
              <a:defRPr/>
            </a:pPr>
            <a:r>
              <a:rPr lang="cs-CZ" sz="2000" b="1" dirty="0" err="1">
                <a:solidFill>
                  <a:srgbClr val="FF0000"/>
                </a:solidFill>
                <a:latin typeface="+mn-lt"/>
              </a:rPr>
              <a:t>Understaning</a:t>
            </a:r>
            <a:r>
              <a:rPr lang="cs-CZ" sz="2000" b="1" dirty="0">
                <a:solidFill>
                  <a:srgbClr val="FF0000"/>
                </a:solidFill>
                <a:latin typeface="+mn-lt"/>
              </a:rPr>
              <a:t> </a:t>
            </a:r>
            <a:r>
              <a:rPr lang="cs-CZ" sz="2000" b="1" dirty="0" err="1">
                <a:solidFill>
                  <a:srgbClr val="FF0000"/>
                </a:solidFill>
                <a:latin typeface="+mn-lt"/>
              </a:rPr>
              <a:t>of</a:t>
            </a:r>
            <a:r>
              <a:rPr lang="cs-CZ" sz="2000" b="1" dirty="0">
                <a:solidFill>
                  <a:srgbClr val="FF0000"/>
                </a:solidFill>
                <a:latin typeface="+mn-lt"/>
              </a:rPr>
              <a:t> </a:t>
            </a:r>
            <a:r>
              <a:rPr lang="cs-CZ" sz="2000" b="1" dirty="0" err="1">
                <a:solidFill>
                  <a:srgbClr val="FF0000"/>
                </a:solidFill>
                <a:latin typeface="+mn-lt"/>
              </a:rPr>
              <a:t>the</a:t>
            </a:r>
            <a:r>
              <a:rPr lang="cs-CZ" sz="2000" b="1" dirty="0">
                <a:solidFill>
                  <a:srgbClr val="FF0000"/>
                </a:solidFill>
                <a:latin typeface="+mn-lt"/>
              </a:rPr>
              <a:t> </a:t>
            </a:r>
            <a:r>
              <a:rPr lang="cs-CZ" sz="2000" b="1" dirty="0" err="1">
                <a:solidFill>
                  <a:srgbClr val="FF0000"/>
                </a:solidFill>
                <a:latin typeface="+mn-lt"/>
              </a:rPr>
              <a:t>whole</a:t>
            </a:r>
            <a:r>
              <a:rPr lang="cs-CZ" sz="2000" b="1" dirty="0">
                <a:solidFill>
                  <a:srgbClr val="FF0000"/>
                </a:solidFill>
                <a:latin typeface="+mn-lt"/>
              </a:rPr>
              <a:t> </a:t>
            </a:r>
            <a:r>
              <a:rPr lang="cs-CZ" sz="2000" b="1" dirty="0" err="1">
                <a:solidFill>
                  <a:srgbClr val="FF0000"/>
                </a:solidFill>
                <a:latin typeface="+mn-lt"/>
              </a:rPr>
              <a:t>system</a:t>
            </a:r>
            <a:endParaRPr lang="cs-CZ" sz="2000" b="1" dirty="0">
              <a:solidFill>
                <a:srgbClr val="FF0000"/>
              </a:solidFill>
              <a:latin typeface="+mn-lt"/>
            </a:endParaRPr>
          </a:p>
          <a:p>
            <a:pPr fontAlgn="auto">
              <a:lnSpc>
                <a:spcPct val="150000"/>
              </a:lnSpc>
              <a:spcBef>
                <a:spcPts val="0"/>
              </a:spcBef>
              <a:spcAft>
                <a:spcPts val="0"/>
              </a:spcAft>
              <a:defRPr/>
            </a:pPr>
            <a:endParaRPr lang="cs-CZ" sz="2000" dirty="0">
              <a:latin typeface="+mn-lt"/>
            </a:endParaRPr>
          </a:p>
          <a:p>
            <a:pPr marL="285750" indent="-285750" fontAlgn="auto">
              <a:lnSpc>
                <a:spcPct val="150000"/>
              </a:lnSpc>
              <a:spcBef>
                <a:spcPts val="0"/>
              </a:spcBef>
              <a:spcAft>
                <a:spcPts val="0"/>
              </a:spcAft>
              <a:buFontTx/>
              <a:buChar char="-"/>
              <a:defRPr/>
            </a:pPr>
            <a:r>
              <a:rPr lang="cs-CZ" sz="2000" dirty="0" err="1">
                <a:latin typeface="+mn-lt"/>
              </a:rPr>
              <a:t>Personalized</a:t>
            </a:r>
            <a:r>
              <a:rPr lang="cs-CZ" sz="2000" dirty="0">
                <a:latin typeface="+mn-lt"/>
              </a:rPr>
              <a:t> </a:t>
            </a:r>
            <a:r>
              <a:rPr lang="cs-CZ" sz="2000" dirty="0" err="1">
                <a:latin typeface="+mn-lt"/>
              </a:rPr>
              <a:t>medicine</a:t>
            </a:r>
            <a:endParaRPr lang="cs-CZ" sz="2000" dirty="0">
              <a:latin typeface="+mn-lt"/>
            </a:endParaRPr>
          </a:p>
          <a:p>
            <a:pPr marL="285750" indent="-285750" fontAlgn="auto">
              <a:lnSpc>
                <a:spcPct val="150000"/>
              </a:lnSpc>
              <a:spcBef>
                <a:spcPts val="0"/>
              </a:spcBef>
              <a:spcAft>
                <a:spcPts val="0"/>
              </a:spcAft>
              <a:buFontTx/>
              <a:buChar char="-"/>
              <a:defRPr/>
            </a:pPr>
            <a:r>
              <a:rPr lang="cs-CZ" sz="2000" dirty="0" err="1">
                <a:latin typeface="+mn-lt"/>
              </a:rPr>
              <a:t>Regenerative</a:t>
            </a:r>
            <a:r>
              <a:rPr lang="cs-CZ" sz="2000" dirty="0">
                <a:latin typeface="+mn-lt"/>
              </a:rPr>
              <a:t> </a:t>
            </a:r>
            <a:r>
              <a:rPr lang="cs-CZ" sz="2000" dirty="0" err="1">
                <a:latin typeface="+mn-lt"/>
              </a:rPr>
              <a:t>medicne</a:t>
            </a:r>
            <a:endParaRPr lang="cs-CZ" sz="2000" dirty="0">
              <a:latin typeface="+mn-lt"/>
            </a:endParaRPr>
          </a:p>
          <a:p>
            <a:pPr marL="285750" indent="-285750" fontAlgn="auto">
              <a:lnSpc>
                <a:spcPct val="150000"/>
              </a:lnSpc>
              <a:spcBef>
                <a:spcPts val="0"/>
              </a:spcBef>
              <a:spcAft>
                <a:spcPts val="0"/>
              </a:spcAft>
              <a:buFontTx/>
              <a:buChar char="-"/>
              <a:defRPr/>
            </a:pPr>
            <a:r>
              <a:rPr lang="cs-CZ" sz="2000" dirty="0" err="1">
                <a:latin typeface="+mn-lt"/>
              </a:rPr>
              <a:t>Assisted</a:t>
            </a:r>
            <a:r>
              <a:rPr lang="cs-CZ" sz="2000" dirty="0">
                <a:latin typeface="+mn-lt"/>
              </a:rPr>
              <a:t> </a:t>
            </a:r>
            <a:r>
              <a:rPr lang="cs-CZ" sz="2000" dirty="0" err="1">
                <a:latin typeface="+mn-lt"/>
              </a:rPr>
              <a:t>reproduction</a:t>
            </a:r>
            <a:endParaRPr lang="cs-CZ" sz="2000" dirty="0">
              <a:latin typeface="+mn-lt"/>
            </a:endParaRPr>
          </a:p>
          <a:p>
            <a:pPr marL="285750" indent="-285750" fontAlgn="auto">
              <a:lnSpc>
                <a:spcPct val="150000"/>
              </a:lnSpc>
              <a:spcBef>
                <a:spcPts val="0"/>
              </a:spcBef>
              <a:spcAft>
                <a:spcPts val="0"/>
              </a:spcAft>
              <a:buFontTx/>
              <a:buChar char="-"/>
              <a:defRPr/>
            </a:pPr>
            <a:r>
              <a:rPr lang="cs-CZ" sz="2000" dirty="0">
                <a:latin typeface="+mn-lt"/>
              </a:rPr>
              <a:t>Gene </a:t>
            </a:r>
            <a:r>
              <a:rPr lang="cs-CZ" sz="2000" dirty="0" err="1">
                <a:latin typeface="+mn-lt"/>
              </a:rPr>
              <a:t>therapy</a:t>
            </a:r>
            <a:endParaRPr lang="cs-CZ" sz="2000" dirty="0">
              <a:latin typeface="+mn-lt"/>
            </a:endParaRPr>
          </a:p>
          <a:p>
            <a:pPr marL="285750" indent="-285750" fontAlgn="auto">
              <a:lnSpc>
                <a:spcPct val="150000"/>
              </a:lnSpc>
              <a:spcBef>
                <a:spcPts val="0"/>
              </a:spcBef>
              <a:spcAft>
                <a:spcPts val="0"/>
              </a:spcAft>
              <a:buFontTx/>
              <a:buChar char="-"/>
              <a:defRPr/>
            </a:pPr>
            <a:r>
              <a:rPr lang="cs-CZ" sz="2000" dirty="0" err="1">
                <a:latin typeface="+mn-lt"/>
              </a:rPr>
              <a:t>Cancer</a:t>
            </a:r>
            <a:r>
              <a:rPr lang="cs-CZ" sz="2000" dirty="0">
                <a:latin typeface="+mn-lt"/>
              </a:rPr>
              <a:t> </a:t>
            </a:r>
            <a:r>
              <a:rPr lang="cs-CZ" sz="2000" dirty="0" err="1">
                <a:latin typeface="+mn-lt"/>
              </a:rPr>
              <a:t>therapy</a:t>
            </a:r>
            <a:endParaRPr lang="cs-CZ" sz="2000" dirty="0">
              <a:latin typeface="+mn-lt"/>
            </a:endParaRPr>
          </a:p>
          <a:p>
            <a:pPr marL="285750" indent="-285750" fontAlgn="auto">
              <a:lnSpc>
                <a:spcPct val="150000"/>
              </a:lnSpc>
              <a:spcBef>
                <a:spcPts val="0"/>
              </a:spcBef>
              <a:spcAft>
                <a:spcPts val="0"/>
              </a:spcAft>
              <a:buFontTx/>
              <a:buChar char="-"/>
              <a:defRPr/>
            </a:pPr>
            <a:r>
              <a:rPr lang="cs-CZ" sz="2000" dirty="0" err="1">
                <a:latin typeface="+mn-lt"/>
              </a:rPr>
              <a:t>Biomedical</a:t>
            </a:r>
            <a:r>
              <a:rPr lang="cs-CZ" sz="2000" dirty="0">
                <a:latin typeface="+mn-lt"/>
              </a:rPr>
              <a:t> </a:t>
            </a:r>
            <a:r>
              <a:rPr lang="cs-CZ" sz="2000" dirty="0" err="1">
                <a:latin typeface="+mn-lt"/>
              </a:rPr>
              <a:t>research</a:t>
            </a:r>
            <a:endParaRPr lang="cs-CZ" sz="2000" dirty="0">
              <a:latin typeface="+mn-lt"/>
            </a:endParaRPr>
          </a:p>
          <a:p>
            <a:pPr marL="285750" indent="-285750" fontAlgn="auto">
              <a:lnSpc>
                <a:spcPct val="150000"/>
              </a:lnSpc>
              <a:spcBef>
                <a:spcPts val="0"/>
              </a:spcBef>
              <a:spcAft>
                <a:spcPts val="0"/>
              </a:spcAft>
              <a:buFontTx/>
              <a:buChar char="-"/>
              <a:defRPr/>
            </a:pPr>
            <a:endParaRPr lang="cs-CZ" sz="2000" dirty="0">
              <a:latin typeface="+mn-lt"/>
            </a:endParaRPr>
          </a:p>
          <a:p>
            <a:pPr fontAlgn="auto">
              <a:lnSpc>
                <a:spcPct val="150000"/>
              </a:lnSpc>
              <a:spcBef>
                <a:spcPts val="0"/>
              </a:spcBef>
              <a:spcAft>
                <a:spcPts val="0"/>
              </a:spcAft>
              <a:defRPr/>
            </a:pPr>
            <a:endParaRPr lang="cs-CZ" sz="2000" dirty="0">
              <a:latin typeface="+mn-lt"/>
            </a:endParaRPr>
          </a:p>
          <a:p>
            <a:pPr fontAlgn="auto">
              <a:lnSpc>
                <a:spcPct val="150000"/>
              </a:lnSpc>
              <a:spcBef>
                <a:spcPts val="0"/>
              </a:spcBef>
              <a:spcAft>
                <a:spcPts val="0"/>
              </a:spcAft>
              <a:defRPr/>
            </a:pPr>
            <a:endParaRPr lang="cs-CZ" sz="2000" dirty="0">
              <a:latin typeface="+mn-lt"/>
            </a:endParaRPr>
          </a:p>
        </p:txBody>
      </p:sp>
      <p:sp>
        <p:nvSpPr>
          <p:cNvPr id="13" name="TextovéPole 12"/>
          <p:cNvSpPr txBox="1">
            <a:spLocks noChangeArrowheads="1"/>
          </p:cNvSpPr>
          <p:nvPr/>
        </p:nvSpPr>
        <p:spPr bwMode="auto">
          <a:xfrm>
            <a:off x="257175" y="6111875"/>
            <a:ext cx="8789988" cy="460375"/>
          </a:xfrm>
          <a:prstGeom prst="rect">
            <a:avLst/>
          </a:prstGeom>
          <a:noFill/>
          <a:ln w="9525">
            <a:noFill/>
            <a:miter lim="800000"/>
            <a:headEnd/>
            <a:tailEnd/>
          </a:ln>
        </p:spPr>
        <p:txBody>
          <a:bodyPr wrap="none">
            <a:spAutoFit/>
          </a:bodyPr>
          <a:lstStyle/>
          <a:p>
            <a:r>
              <a:rPr lang="cs-CZ" sz="2400" b="1">
                <a:latin typeface="Calibri" pitchFamily="34" charset="0"/>
              </a:rPr>
              <a:t>Histology cannot be put out of the biological and functional context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1.48148E-6 L 1.11111E-6 0.00023 C -0.00208 0.00092 -0.01059 0.00532 -0.01337 0.00625 C -0.01476 0.00671 -0.01597 0.00694 -0.01719 0.00741 C -0.02656 0.0118 -0.01736 0.00879 -0.02674 0.01134 C -0.02795 0.0125 -0.02917 0.01412 -0.03056 0.01504 C -0.03629 0.01898 -0.04271 0.01829 -0.04861 0.02014 C -0.05087 0.02083 -0.05313 0.02199 -0.05538 0.02268 C -0.05816 0.02361 -0.06111 0.0243 -0.06389 0.02523 C -0.06649 0.02616 -0.06892 0.02754 -0.07153 0.02778 C -0.07691 0.0287 -0.08229 0.0287 -0.08767 0.02917 C -0.09028 0.03032 -0.09271 0.03217 -0.09531 0.03287 C -0.09809 0.03379 -0.10104 0.03379 -0.10399 0.03426 L -0.11146 0.03542 C -0.11945 0.03704 -0.1158 0.0368 -0.12483 0.03796 C -0.12899 0.03866 -0.13316 0.03866 -0.13733 0.03935 C -0.14722 0.04074 -0.14045 0.04028 -0.14861 0.0419 C -0.15313 0.04282 -0.15677 0.04282 -0.16111 0.04444 C -0.17517 0.04954 -0.15781 0.04467 -0.17344 0.04815 C -0.18629 0.05116 -0.18038 0.04954 -0.19063 0.05324 C -0.19184 0.0537 -0.19323 0.05417 -0.19445 0.05463 C -0.19636 0.05532 -0.19809 0.05648 -0.20017 0.05717 C -0.20382 0.05833 -0.21163 0.05972 -0.21163 0.05995 C -0.22379 0.06504 -0.21129 0.05995 -0.22205 0.06342 C -0.22431 0.06412 -0.22639 0.06528 -0.22865 0.06597 C -0.23212 0.06713 -0.23576 0.06759 -0.23924 0.06852 C -0.24653 0.0706 -0.23958 0.06944 -0.24965 0.07245 C -0.25191 0.07292 -0.25417 0.07315 -0.25625 0.07361 C -0.26962 0.07963 -0.25313 0.07245 -0.27066 0.0787 C -0.27257 0.0794 -0.27431 0.08079 -0.27639 0.08125 C -0.28142 0.08241 -0.28646 0.08287 -0.29149 0.08379 C -0.29375 0.08426 -0.29601 0.08449 -0.29826 0.08518 C -0.30087 0.08565 -0.3033 0.0868 -0.3059 0.08773 C -0.30816 0.08842 -0.31024 0.08958 -0.3125 0.09028 C -0.32986 0.09514 -0.30556 0.08588 -0.32969 0.09514 C -0.3316 0.09606 -0.33351 0.09699 -0.33542 0.09768 C -0.33698 0.09861 -0.33854 0.09977 -0.34011 0.10023 C -0.34201 0.10092 -0.34392 0.10116 -0.34583 0.10162 C -0.34722 0.10185 -0.34844 0.10254 -0.34965 0.10278 C -0.35122 0.10324 -0.35278 0.1037 -0.35451 0.10417 C -0.36858 0.10879 -0.35469 0.10509 -0.3658 0.10787 C -0.37292 0.11273 -0.36632 0.10879 -0.37448 0.1118 C -0.38594 0.11597 -0.37396 0.11319 -0.38785 0.11551 C -0.38872 0.11597 -0.38958 0.11667 -0.39063 0.1169 C -0.39583 0.11829 -0.40434 0.11921 -0.40868 0.11944 C -0.42656 0.11967 -0.44427 0.11944 -0.46198 0.11944 L -0.46111 0.11944 " pathEditMode="relative" rAng="0" ptsTypes="AAAAAAAAAAAAAAAAAAAAAAAAAAAAAAAAAAAAAAAAAAAAAAA">
                                      <p:cBhvr>
                                        <p:cTn id="6" dur="2000" fill="hold"/>
                                        <p:tgtEl>
                                          <p:spTgt spid="9"/>
                                        </p:tgtEl>
                                        <p:attrNameLst>
                                          <p:attrName>ppt_x</p:attrName>
                                          <p:attrName>ppt_y</p:attrName>
                                        </p:attrNameLst>
                                      </p:cBhvr>
                                      <p:rCtr x="-23108" y="5972"/>
                                    </p:animMotion>
                                  </p:childTnLst>
                                </p:cTn>
                              </p:par>
                              <p:par>
                                <p:cTn id="7" presetID="0" presetClass="path" presetSubtype="0" accel="50000" decel="50000" fill="hold" grpId="0" nodeType="withEffect">
                                  <p:stCondLst>
                                    <p:cond delay="0"/>
                                  </p:stCondLst>
                                  <p:childTnLst>
                                    <p:animMotion origin="layout" path="M -6.93889E-18 -3.7037E-7 L -6.93889E-18 -3.7037E-7 C -0.00452 -0.00231 -0.00886 -0.00463 -0.01337 -0.00648 C -0.01597 -0.00741 -0.01858 -0.0081 -0.02101 -0.00903 C -0.02396 -0.01018 -0.02674 -0.01157 -0.02969 -0.01273 C -0.03282 -0.01412 -0.03611 -0.01505 -0.03907 -0.01667 C -0.04202 -0.01805 -0.04479 -0.02037 -0.04775 -0.02176 C -0.05052 -0.02292 -0.05347 -0.02315 -0.05625 -0.0243 C -0.06216 -0.02662 -0.06754 -0.02986 -0.07344 -0.03194 C -0.07604 -0.03264 -0.07865 -0.03333 -0.08108 -0.03449 C -0.09636 -0.04167 -0.08299 -0.03843 -0.09722 -0.04074 C -0.10886 -0.04514 -0.09931 -0.04097 -0.11146 -0.04838 C -0.11597 -0.05093 -0.12066 -0.05278 -0.12483 -0.05602 C -0.12778 -0.0581 -0.13038 -0.06065 -0.13351 -0.06227 C -0.15035 -0.07176 -0.13559 -0.05995 -0.15243 -0.0713 C -0.15452 -0.07245 -0.15625 -0.07477 -0.15816 -0.07639 C -0.1632 -0.08032 -0.16806 -0.08472 -0.17344 -0.08773 C -0.17969 -0.0912 -0.18091 -0.09167 -0.18681 -0.09653 C -0.19219 -0.10116 -0.19341 -0.10393 -0.19913 -0.10671 C -0.2007 -0.10741 -0.20243 -0.10764 -0.204 -0.1081 C -0.20486 -0.10926 -0.20573 -0.11088 -0.20677 -0.1118 C -0.20799 -0.11296 -0.20938 -0.11343 -0.21059 -0.11435 C -0.2125 -0.11597 -0.21424 -0.11805 -0.21632 -0.11944 C -0.21754 -0.12037 -0.21893 -0.12106 -0.22014 -0.12199 C -0.22657 -0.12708 -0.23195 -0.13403 -0.23924 -0.13727 C -0.24011 -0.13773 -0.24115 -0.13796 -0.24202 -0.13843 C -0.24462 -0.14005 -0.24688 -0.14282 -0.24966 -0.14352 C -0.25122 -0.14398 -0.25295 -0.14421 -0.25452 -0.14491 C -0.25538 -0.14514 -0.25625 -0.14583 -0.25729 -0.14606 C -0.25816 -0.1463 -0.2592 -0.14606 -0.26007 -0.14606 L -0.26007 -0.14606 " pathEditMode="relative" ptsTypes="AAAAAAAAAAAAAAAAAAAAAAAAAAAAAAA">
                                      <p:cBhvr>
                                        <p:cTn id="8" dur="200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66667E-6 -6.2963E-6 L 1.66667E-6 -6.2963E-6 C -0.02344 -0.01204 -0.01302 -0.0095 -0.03055 -0.01158 C -0.03715 -0.01436 -0.04739 -0.01876 -0.05434 -0.02038 C -0.05937 -0.02154 -0.06458 -0.02223 -0.06962 -0.02292 C -0.07969 -0.0264 -0.08976 -0.03149 -0.1 -0.03311 C -0.11232 -0.03519 -0.12014 -0.03612 -0.13246 -0.03959 C -0.16441 -0.04792 -0.13351 -0.04191 -0.16285 -0.047 C -0.16701 -0.04885 -0.17118 -0.05093 -0.17535 -0.05209 C -0.18524 -0.0551 -0.19618 -0.05441 -0.20573 -0.05973 C -0.21857 -0.06714 -0.2059 -0.06019 -0.22101 -0.06737 C -0.22569 -0.06968 -0.24045 -0.0764 -0.24583 -0.08149 C -0.24826 -0.0838 -0.25 -0.08751 -0.25243 -0.09029 C -0.25521 -0.09353 -0.25816 -0.0963 -0.26094 -0.09908 C -0.26371 -0.10186 -0.26701 -0.10371 -0.26962 -0.10672 C -0.27569 -0.1139 -0.27795 -0.12038 -0.28298 -0.12848 C -0.3125 -0.17617 -0.27083 -0.10603 -0.29618 -0.15117 C -0.30972 -0.17524 -0.29357 -0.14306 -0.30868 -0.17154 C -0.31041 -0.17478 -0.31163 -0.17848 -0.31337 -0.18172 C -0.31736 -0.18913 -0.32239 -0.19538 -0.32569 -0.20325 C -0.33437 -0.22408 -0.32691 -0.20533 -0.33437 -0.22617 C -0.33594 -0.23033 -0.33785 -0.2345 -0.33906 -0.2389 C -0.34618 -0.26204 -0.34739 -0.26552 -0.35052 -0.28334 C -0.35121 -0.28704 -0.35173 -0.29098 -0.35243 -0.29468 C -0.35295 -0.29816 -0.35382 -0.3014 -0.35434 -0.30487 C -0.35469 -0.30742 -0.35573 -0.31853 -0.35625 -0.3213 C -0.35677 -0.32362 -0.35746 -0.3257 -0.35816 -0.32779 C -0.35851 -0.33103 -0.35868 -0.3345 -0.35903 -0.33797 C -0.35937 -0.34005 -0.35989 -0.34214 -0.36007 -0.34422 C -0.36024 -0.34978 -0.36007 -0.35533 -0.36007 -0.36066 L -0.36007 -0.36066 " pathEditMode="relative" ptsTypes="AAAAAAAAAAAAAAAAAAAAAAAAAAAAAAA">
                                      <p:cBhvr>
                                        <p:cTn id="10" dur="2000" fill="hold"/>
                                        <p:tgtEl>
                                          <p:spTgt spid="8"/>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5.55556E-7 1.11111E-6 L 5.55556E-7 1.11111E-6 C 0.0125 0.01667 -0.00052 -0.00023 0.01042 0.0125 C 0.01546 0.01852 0.01077 0.01459 0.01702 0.01898 C 0.02257 0.02871 0.01719 0.02037 0.02275 0.02662 C 0.02622 0.03033 0.02518 0.03102 0.02952 0.03426 C 0.03091 0.03519 0.03264 0.03588 0.03421 0.03658 C 0.03959 0.04398 0.03421 0.0375 0.0408 0.04306 C 0.04219 0.04422 0.04323 0.04584 0.04462 0.04676 C 0.04619 0.04792 0.04792 0.04838 0.04948 0.04931 C 0.05087 0.05047 0.05191 0.05209 0.0533 0.05324 C 0.05452 0.05417 0.05573 0.05486 0.05712 0.05579 C 0.05869 0.05695 0.06007 0.05857 0.06181 0.05949 C 0.06355 0.06065 0.06563 0.06088 0.06754 0.06204 C 0.06928 0.0632 0.07066 0.06459 0.07223 0.06598 C 0.07327 0.06667 0.07414 0.06783 0.07518 0.06852 C 0.07726 0.06945 0.07952 0.06991 0.08178 0.07084 C 0.0882 0.07385 0.08438 0.07338 0.08855 0.07338 L 0.08855 0.07338 " pathEditMode="relative" ptsTypes="AAAAAAAAAAAAAAAAAAA">
                                      <p:cBhvr>
                                        <p:cTn id="12" dur="2000" fill="hold"/>
                                        <p:tgtEl>
                                          <p:spTgt spid="4"/>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 0 C 0.00156 -0.00347 0.0033 -0.00671 0.00469 -0.01019 C 0.00521 -0.01181 0.00503 -0.01366 0.00555 -0.01528 C 0.00607 -0.01667 0.00694 -0.01782 0.00746 -0.01921 C 0.00833 -0.0213 0.00868 -0.02361 0.00937 -0.02546 C 0.01389 -0.03611 0.01094 -0.02477 0.0151 -0.03704 C 0.01597 -0.03935 0.01614 -0.04213 0.01701 -0.04444 C 0.01788 -0.04676 0.0191 -0.04861 0.01996 -0.05093 C 0.02101 -0.0537 0.02187 -0.05671 0.02274 -0.05972 C 0.0243 -0.06528 0.02587 -0.07083 0.02743 -0.07639 C 0.02847 -0.07963 0.02917 -0.0831 0.03038 -0.08634 C 0.03125 -0.08889 0.03212 -0.09167 0.03316 -0.09398 C 0.03368 -0.09537 0.03455 -0.09653 0.03507 -0.09792 C 0.03594 -0.1 0.03628 -0.10208 0.03698 -0.10417 C 0.0375 -0.10556 0.03837 -0.10671 0.03889 -0.1081 C 0.04357 -0.12037 0.03837 -0.10926 0.04271 -0.11829 C 0.04305 -0.11991 0.04323 -0.12153 0.04375 -0.12315 C 0.04618 -0.13218 0.04479 -0.12477 0.04739 -0.13218 C 0.04792 -0.13333 0.04809 -0.13472 0.04844 -0.13588 C 0.04896 -0.13819 0.04965 -0.14028 0.05035 -0.14236 C 0.05278 -0.16157 0.04913 -0.14005 0.05417 -0.15509 C 0.05486 -0.15694 0.05451 -0.15926 0.05503 -0.16134 C 0.05607 -0.16481 0.05816 -0.16782 0.05885 -0.17153 C 0.0592 -0.17315 0.06007 -0.17847 0.06076 -0.18032 C 0.06128 -0.18171 0.06215 -0.18287 0.06267 -0.18426 C 0.06545 -0.19884 0.06128 -0.18125 0.06649 -0.1919 C 0.06719 -0.19329 0.06701 -0.19537 0.06753 -0.19699 C 0.06892 -0.20185 0.06892 -0.20139 0.07135 -0.2044 L 0.07135 -0.2044 " pathEditMode="relative" ptsTypes="AAAAAAAAAAAAAAAAAAAAAAAAAAAAAA">
                                      <p:cBhvr>
                                        <p:cTn id="14" dur="2000" fill="hold"/>
                                        <p:tgtEl>
                                          <p:spTgt spid="10"/>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4.16667E-6 1.85185E-6 L 4.16667E-6 1.85185E-6 C -0.00261 0.00208 -0.00521 0.00394 -0.00764 0.00625 C -0.00851 0.00695 -0.00886 0.0081 -0.00955 0.0088 C -0.01719 0.0169 -0.00695 0.0044 -0.01632 0.01505 C -0.01736 0.0162 -0.01806 0.01782 -0.0191 0.01898 C -0.02188 0.02199 -0.02483 0.02477 -0.02778 0.02778 C -0.02934 0.0294 -0.03108 0.03102 -0.03247 0.03287 C -0.03507 0.03634 -0.03681 0.04097 -0.04011 0.04306 C -0.04306 0.04491 -0.04531 0.04607 -0.04775 0.04931 C -0.04879 0.05093 -0.04948 0.05278 -0.05052 0.0544 C -0.05608 0.0625 -0.05504 0.06111 -0.06111 0.06574 C -0.06198 0.06759 -0.06268 0.06945 -0.06389 0.07083 C -0.07327 0.08148 -0.07205 0.07755 -0.08108 0.08611 C -0.08715 0.0919 -0.08004 0.08889 -0.08872 0.0912 C -0.08959 0.09236 -0.09045 0.09398 -0.0915 0.09491 C -0.09618 0.09931 -0.0941 0.09607 -0.09827 0.09884 C -0.10938 0.10625 -0.09722 0.09907 -0.10677 0.10648 C -0.11302 0.11134 -0.11389 0.11134 -0.12014 0.11412 L -0.12292 0.11528 C -0.12396 0.11574 -0.12483 0.1162 -0.12587 0.11667 C -0.12743 0.1169 -0.129 0.11736 -0.13056 0.11782 C -0.1316 0.11806 -0.13334 0.11921 -0.13334 0.11921 L -0.13334 0.11921 " pathEditMode="relative" ptsTypes="AAAAAAAAAAAAAAAAAAAAAAAA">
                                      <p:cBhvr>
                                        <p:cTn id="16" dur="2000" fill="hold"/>
                                        <p:tgtEl>
                                          <p:spTgt spid="7"/>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4.16667E-6 -1.85185E-6 L 4.16667E-6 -1.85185E-6 C -0.00226 -0.00232 -0.00434 -0.00463 -0.00677 -0.00648 C -0.00816 -0.00764 -0.01007 -0.0081 -0.01146 -0.00903 C -0.01319 -0.01019 -0.01458 -0.01157 -0.01632 -0.01273 C -0.02066 -0.01597 -0.02535 -0.01852 -0.02969 -0.02176 C -0.04271 -0.03171 -0.02951 -0.02199 -0.04479 -0.03194 C -0.05069 -0.03565 -0.05625 -0.03958 -0.06198 -0.04329 C -0.06528 -0.04537 -0.06823 -0.04792 -0.07153 -0.04954 C -0.07465 -0.05139 -0.07795 -0.05278 -0.08108 -0.05463 C -0.08368 -0.05625 -0.08611 -0.0581 -0.08872 -0.05972 C -0.09097 -0.06111 -0.09323 -0.06204 -0.09531 -0.06366 C -0.0974 -0.06505 -0.09913 -0.06713 -0.10104 -0.06875 C -0.1026 -0.06991 -0.10434 -0.07014 -0.1059 -0.0713 C -0.10694 -0.07199 -0.10781 -0.07292 -0.10868 -0.07384 C -0.11128 -0.07616 -0.11354 -0.07917 -0.11632 -0.08148 C -0.11753 -0.08218 -0.11892 -0.08218 -0.12014 -0.08264 C -0.12135 -0.08588 -0.12222 -0.08889 -0.12396 -0.09167 C -0.12708 -0.09653 -0.12674 -0.09329 -0.12674 -0.09653 L -0.12674 -0.09653 " pathEditMode="relative" ptsTypes="AAAAAAAAAAAAAAAAAAAA">
                                      <p:cBhvr>
                                        <p:cTn id="18" dur="2000" fill="hold"/>
                                        <p:tgtEl>
                                          <p:spTgt spid="6"/>
                                        </p:tgtEl>
                                        <p:attrNameLst>
                                          <p:attrName>ppt_x</p:attrName>
                                          <p:attrName>ppt_y</p:attrName>
                                        </p:attrNameLst>
                                      </p:cBhvr>
                                    </p:animMotion>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animBg="1"/>
      <p:bldP spid="6" grpId="0" animBg="1"/>
      <p:bldP spid="7" grpId="0" animBg="1"/>
      <p:bldP spid="8" grpId="0" animBg="1"/>
      <p:bldP spid="9" grpId="0" animBg="1"/>
      <p:bldP spid="10" grpId="0" animBg="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4"/>
          <p:cNvPicPr>
            <a:picLocks noChangeAspect="1" noChangeArrowheads="1"/>
          </p:cNvPicPr>
          <p:nvPr/>
        </p:nvPicPr>
        <p:blipFill>
          <a:blip r:embed="rId2"/>
          <a:srcRect/>
          <a:stretch>
            <a:fillRect/>
          </a:stretch>
        </p:blipFill>
        <p:spPr bwMode="auto">
          <a:xfrm>
            <a:off x="179388" y="2349500"/>
            <a:ext cx="2879725" cy="2159000"/>
          </a:xfrm>
          <a:prstGeom prst="rect">
            <a:avLst/>
          </a:prstGeom>
          <a:noFill/>
          <a:ln w="9525">
            <a:noFill/>
            <a:miter lim="800000"/>
            <a:headEnd/>
            <a:tailEnd/>
          </a:ln>
        </p:spPr>
      </p:pic>
      <p:pic>
        <p:nvPicPr>
          <p:cNvPr id="31746" name="Picture 68"/>
          <p:cNvPicPr>
            <a:picLocks noChangeAspect="1" noChangeArrowheads="1"/>
          </p:cNvPicPr>
          <p:nvPr/>
        </p:nvPicPr>
        <p:blipFill>
          <a:blip r:embed="rId3"/>
          <a:srcRect/>
          <a:stretch>
            <a:fillRect/>
          </a:stretch>
        </p:blipFill>
        <p:spPr bwMode="auto">
          <a:xfrm>
            <a:off x="2843213" y="3213100"/>
            <a:ext cx="3097212" cy="2319338"/>
          </a:xfrm>
          <a:prstGeom prst="rect">
            <a:avLst/>
          </a:prstGeom>
          <a:noFill/>
          <a:ln w="25400">
            <a:solidFill>
              <a:schemeClr val="tx1"/>
            </a:solidFill>
            <a:miter lim="800000"/>
            <a:headEnd/>
            <a:tailEnd/>
          </a:ln>
        </p:spPr>
      </p:pic>
      <p:sp>
        <p:nvSpPr>
          <p:cNvPr id="31747" name="Rectangle 2"/>
          <p:cNvSpPr>
            <a:spLocks noGrp="1" noChangeArrowheads="1"/>
          </p:cNvSpPr>
          <p:nvPr>
            <p:ph type="title"/>
          </p:nvPr>
        </p:nvSpPr>
        <p:spPr>
          <a:xfrm>
            <a:off x="0" y="188913"/>
            <a:ext cx="8229600" cy="703262"/>
          </a:xfrm>
        </p:spPr>
        <p:txBody>
          <a:bodyPr/>
          <a:lstStyle/>
          <a:p>
            <a:r>
              <a:rPr lang="en-US" smtClean="0"/>
              <a:t>Histology </a:t>
            </a:r>
          </a:p>
        </p:txBody>
      </p:sp>
      <p:sp>
        <p:nvSpPr>
          <p:cNvPr id="21563" name="Rectangle 59"/>
          <p:cNvSpPr>
            <a:spLocks noGrp="1" noChangeArrowheads="1"/>
          </p:cNvSpPr>
          <p:nvPr>
            <p:ph type="body" idx="1"/>
          </p:nvPr>
        </p:nvSpPr>
        <p:spPr>
          <a:xfrm>
            <a:off x="457200" y="1196975"/>
            <a:ext cx="8229600" cy="11525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sz="2400"/>
              <a:t>Resolution of naked eye – 0,1 mm</a:t>
            </a:r>
          </a:p>
          <a:p>
            <a:pPr fontAlgn="auto">
              <a:lnSpc>
                <a:spcPct val="80000"/>
              </a:lnSpc>
              <a:spcAft>
                <a:spcPts val="0"/>
              </a:spcAft>
              <a:buFont typeface="Arial" panose="020B0604020202020204" pitchFamily="34" charset="0"/>
              <a:buChar char="•"/>
              <a:defRPr/>
            </a:pPr>
            <a:r>
              <a:rPr lang="en-US" sz="2400"/>
              <a:t>Resolution of light microscopy – 10 nm</a:t>
            </a:r>
          </a:p>
          <a:p>
            <a:pPr fontAlgn="auto">
              <a:lnSpc>
                <a:spcPct val="80000"/>
              </a:lnSpc>
              <a:spcAft>
                <a:spcPts val="0"/>
              </a:spcAft>
              <a:buFont typeface="Arial" panose="020B0604020202020204" pitchFamily="34" charset="0"/>
              <a:buChar char="•"/>
              <a:defRPr/>
            </a:pPr>
            <a:r>
              <a:rPr lang="en-US" sz="2400"/>
              <a:t>Resolution of electron microscopy – 0,1 nm</a:t>
            </a:r>
          </a:p>
        </p:txBody>
      </p:sp>
      <p:pic>
        <p:nvPicPr>
          <p:cNvPr id="31749" name="Picture 61"/>
          <p:cNvPicPr>
            <a:picLocks noChangeAspect="1" noChangeArrowheads="1"/>
          </p:cNvPicPr>
          <p:nvPr/>
        </p:nvPicPr>
        <p:blipFill>
          <a:blip r:embed="rId4"/>
          <a:srcRect/>
          <a:stretch>
            <a:fillRect/>
          </a:stretch>
        </p:blipFill>
        <p:spPr bwMode="auto">
          <a:xfrm>
            <a:off x="5867400" y="4437063"/>
            <a:ext cx="3128963" cy="2330450"/>
          </a:xfrm>
          <a:prstGeom prst="rect">
            <a:avLst/>
          </a:prstGeom>
          <a:noFill/>
          <a:ln w="22225">
            <a:solidFill>
              <a:srgbClr val="FF0000"/>
            </a:solidFill>
            <a:miter lim="800000"/>
            <a:headEnd/>
            <a:tailEnd/>
          </a:ln>
        </p:spPr>
      </p:pic>
      <p:sp>
        <p:nvSpPr>
          <p:cNvPr id="31750" name="Rectangle 65"/>
          <p:cNvSpPr>
            <a:spLocks noChangeArrowheads="1"/>
          </p:cNvSpPr>
          <p:nvPr/>
        </p:nvSpPr>
        <p:spPr bwMode="auto">
          <a:xfrm>
            <a:off x="1187450" y="2852738"/>
            <a:ext cx="73025" cy="73025"/>
          </a:xfrm>
          <a:prstGeom prst="rect">
            <a:avLst/>
          </a:prstGeom>
          <a:noFill/>
          <a:ln w="22225">
            <a:solidFill>
              <a:schemeClr val="tx1"/>
            </a:solidFill>
            <a:miter lim="800000"/>
            <a:headEnd/>
            <a:tailEnd/>
          </a:ln>
        </p:spPr>
        <p:txBody>
          <a:bodyPr wrap="none" anchor="ctr"/>
          <a:lstStyle/>
          <a:p>
            <a:endParaRPr lang="cs-CZ">
              <a:latin typeface="Calibri" pitchFamily="34" charset="0"/>
            </a:endParaRPr>
          </a:p>
        </p:txBody>
      </p:sp>
      <p:sp>
        <p:nvSpPr>
          <p:cNvPr id="31751" name="Line 66"/>
          <p:cNvSpPr>
            <a:spLocks noChangeShapeType="1"/>
          </p:cNvSpPr>
          <p:nvPr/>
        </p:nvSpPr>
        <p:spPr bwMode="auto">
          <a:xfrm>
            <a:off x="1258888" y="2924175"/>
            <a:ext cx="1441450" cy="792163"/>
          </a:xfrm>
          <a:prstGeom prst="line">
            <a:avLst/>
          </a:prstGeom>
          <a:noFill/>
          <a:ln w="28575">
            <a:solidFill>
              <a:schemeClr val="tx1"/>
            </a:solidFill>
            <a:round/>
            <a:headEnd/>
            <a:tailEnd type="triangle" w="lg" len="lg"/>
          </a:ln>
        </p:spPr>
        <p:txBody>
          <a:bodyPr/>
          <a:lstStyle/>
          <a:p>
            <a:endParaRPr lang="cs-CZ"/>
          </a:p>
        </p:txBody>
      </p:sp>
      <p:sp>
        <p:nvSpPr>
          <p:cNvPr id="31752" name="Line 67"/>
          <p:cNvSpPr>
            <a:spLocks noChangeShapeType="1"/>
          </p:cNvSpPr>
          <p:nvPr/>
        </p:nvSpPr>
        <p:spPr bwMode="auto">
          <a:xfrm>
            <a:off x="5148263" y="4365625"/>
            <a:ext cx="576262" cy="863600"/>
          </a:xfrm>
          <a:prstGeom prst="line">
            <a:avLst/>
          </a:prstGeom>
          <a:noFill/>
          <a:ln w="28575">
            <a:solidFill>
              <a:srgbClr val="FF0000"/>
            </a:solidFill>
            <a:round/>
            <a:headEnd/>
            <a:tailEnd type="triangle" w="lg" len="lg"/>
          </a:ln>
        </p:spPr>
        <p:txBody>
          <a:bodyPr/>
          <a:lstStyle/>
          <a:p>
            <a:endParaRPr lang="cs-CZ"/>
          </a:p>
        </p:txBody>
      </p:sp>
      <p:sp>
        <p:nvSpPr>
          <p:cNvPr id="31753" name="Rectangle 63"/>
          <p:cNvSpPr>
            <a:spLocks noChangeArrowheads="1"/>
          </p:cNvSpPr>
          <p:nvPr/>
        </p:nvSpPr>
        <p:spPr bwMode="auto">
          <a:xfrm>
            <a:off x="4716463" y="3933825"/>
            <a:ext cx="792162" cy="360363"/>
          </a:xfrm>
          <a:prstGeom prst="rect">
            <a:avLst/>
          </a:prstGeom>
          <a:noFill/>
          <a:ln w="31750">
            <a:solidFill>
              <a:srgbClr val="FF0000"/>
            </a:solidFill>
            <a:miter lim="800000"/>
            <a:headEnd/>
            <a:tailEnd/>
          </a:ln>
        </p:spPr>
        <p:txBody>
          <a:bodyPr wrap="none" anchor="ctr"/>
          <a:lstStyle/>
          <a:p>
            <a:endParaRPr lang="cs-CZ">
              <a:latin typeface="Calibri" pitchFamily="34" charset="0"/>
            </a:endParaRPr>
          </a:p>
        </p:txBody>
      </p:sp>
      <p:pic>
        <p:nvPicPr>
          <p:cNvPr id="31754" name="Picture 70" descr="frozensections"/>
          <p:cNvPicPr>
            <a:picLocks noChangeAspect="1" noChangeArrowheads="1"/>
          </p:cNvPicPr>
          <p:nvPr/>
        </p:nvPicPr>
        <p:blipFill>
          <a:blip r:embed="rId5"/>
          <a:srcRect/>
          <a:stretch>
            <a:fillRect/>
          </a:stretch>
        </p:blipFill>
        <p:spPr bwMode="auto">
          <a:xfrm>
            <a:off x="6227763" y="404813"/>
            <a:ext cx="2771775"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179388" y="260350"/>
            <a:ext cx="8713787" cy="1143000"/>
          </a:xfrm>
        </p:spPr>
        <p:txBody>
          <a:bodyPr/>
          <a:lstStyle/>
          <a:p>
            <a:r>
              <a:rPr lang="en-US" sz="2800" b="1" u="sng" smtClean="0"/>
              <a:t>Tissue processing for the light mi</a:t>
            </a:r>
            <a:r>
              <a:rPr lang="cs-CZ" sz="2800" b="1" u="sng" smtClean="0"/>
              <a:t>c</a:t>
            </a:r>
            <a:r>
              <a:rPr lang="en-US" sz="2800" b="1" u="sng" smtClean="0"/>
              <a:t>roscopy (LM)</a:t>
            </a:r>
            <a:br>
              <a:rPr lang="en-US" sz="2800" b="1" u="sng" smtClean="0"/>
            </a:br>
            <a:r>
              <a:rPr lang="en-US" sz="1800" smtClean="0"/>
              <a:t>(making of permanent preparations – slides)</a:t>
            </a:r>
            <a:r>
              <a:rPr lang="en-US" smtClean="0"/>
              <a:t> </a:t>
            </a:r>
          </a:p>
        </p:txBody>
      </p:sp>
      <p:sp>
        <p:nvSpPr>
          <p:cNvPr id="32770" name="Rectangle 3"/>
          <p:cNvSpPr>
            <a:spLocks noGrp="1" noChangeArrowheads="1"/>
          </p:cNvSpPr>
          <p:nvPr>
            <p:ph type="body" sz="half" idx="1"/>
          </p:nvPr>
        </p:nvSpPr>
        <p:spPr>
          <a:xfrm>
            <a:off x="457200" y="1989138"/>
            <a:ext cx="8075613" cy="4141787"/>
          </a:xfrm>
        </p:spPr>
        <p:txBody>
          <a:bodyPr/>
          <a:lstStyle/>
          <a:p>
            <a:r>
              <a:rPr lang="en-US" sz="2400" b="1" smtClean="0"/>
              <a:t>SAMPLING</a:t>
            </a:r>
            <a:r>
              <a:rPr lang="en-US" sz="2400" smtClean="0"/>
              <a:t> (obtaining of material – cells, tissue pieces)</a:t>
            </a:r>
            <a:endParaRPr lang="en-US" sz="2400" b="1" smtClean="0"/>
          </a:p>
          <a:p>
            <a:r>
              <a:rPr lang="en-US" sz="2400" b="1" smtClean="0"/>
              <a:t>FIXATION </a:t>
            </a:r>
            <a:r>
              <a:rPr lang="en-US" sz="2400" smtClean="0"/>
              <a:t>of samples (tissue blocks)</a:t>
            </a:r>
            <a:endParaRPr lang="en-US" sz="2400" b="1" smtClean="0"/>
          </a:p>
          <a:p>
            <a:r>
              <a:rPr lang="en-US" sz="2400" b="1" smtClean="0"/>
              <a:t>RINSING </a:t>
            </a:r>
            <a:r>
              <a:rPr lang="en-US" sz="2400" smtClean="0"/>
              <a:t>(washing) of samples</a:t>
            </a:r>
            <a:endParaRPr lang="en-US" sz="2400" b="1" smtClean="0"/>
          </a:p>
          <a:p>
            <a:r>
              <a:rPr lang="en-US" sz="2400" b="1" smtClean="0"/>
              <a:t>EMBEDDING </a:t>
            </a:r>
            <a:r>
              <a:rPr lang="en-US" sz="2400" smtClean="0"/>
              <a:t>of samples </a:t>
            </a:r>
            <a:r>
              <a:rPr lang="en-US" sz="2400" smtClean="0">
                <a:sym typeface="Wingdings 3" pitchFamily="18" charset="2"/>
              </a:rPr>
              <a:t>-</a:t>
            </a:r>
            <a:r>
              <a:rPr lang="en-US" sz="2400" smtClean="0"/>
              <a:t> embedded blocks</a:t>
            </a:r>
            <a:endParaRPr lang="en-US" sz="2400" b="1" smtClean="0"/>
          </a:p>
          <a:p>
            <a:r>
              <a:rPr lang="en-US" sz="2400" b="1" smtClean="0"/>
              <a:t>CUTTING </a:t>
            </a:r>
            <a:r>
              <a:rPr lang="en-US" sz="2400" smtClean="0"/>
              <a:t>of blocks </a:t>
            </a:r>
            <a:r>
              <a:rPr lang="en-US" sz="2400" smtClean="0">
                <a:sym typeface="Wingdings 3" pitchFamily="18" charset="2"/>
              </a:rPr>
              <a:t>-</a:t>
            </a:r>
            <a:r>
              <a:rPr lang="en-US" sz="2400" smtClean="0"/>
              <a:t> sections</a:t>
            </a:r>
            <a:endParaRPr lang="en-US" sz="2400" b="1" smtClean="0"/>
          </a:p>
          <a:p>
            <a:r>
              <a:rPr lang="en-US" sz="2400" b="1" smtClean="0"/>
              <a:t>AFFIXING </a:t>
            </a:r>
            <a:r>
              <a:rPr lang="en-US" sz="2400" smtClean="0"/>
              <a:t>of sections</a:t>
            </a:r>
            <a:endParaRPr lang="en-US" sz="2400" b="1" smtClean="0"/>
          </a:p>
          <a:p>
            <a:r>
              <a:rPr lang="en-US" sz="2400" b="1" smtClean="0"/>
              <a:t>STAINING </a:t>
            </a:r>
            <a:r>
              <a:rPr lang="en-US" sz="2400" smtClean="0"/>
              <a:t>of sections</a:t>
            </a:r>
            <a:endParaRPr lang="en-US" sz="2400" b="1" smtClean="0"/>
          </a:p>
          <a:p>
            <a:r>
              <a:rPr lang="en-US" sz="2400" b="1" smtClean="0"/>
              <a:t>MOUNTING </a:t>
            </a:r>
            <a:r>
              <a:rPr lang="en-US" sz="2400" smtClean="0"/>
              <a:t>of sections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r>
              <a:rPr lang="sk-SK" b="1" smtClean="0"/>
              <a:t>SAMPLING</a:t>
            </a:r>
          </a:p>
        </p:txBody>
      </p:sp>
      <p:sp>
        <p:nvSpPr>
          <p:cNvPr id="33794" name="Rectangle 3"/>
          <p:cNvSpPr>
            <a:spLocks noGrp="1" noChangeArrowheads="1"/>
          </p:cNvSpPr>
          <p:nvPr>
            <p:ph type="body" idx="1"/>
          </p:nvPr>
        </p:nvSpPr>
        <p:spPr/>
        <p:txBody>
          <a:bodyPr/>
          <a:lstStyle/>
          <a:p>
            <a:r>
              <a:rPr lang="en-US" sz="1800" smtClean="0"/>
              <a:t>A small piece of organ (tissue) is sampled and quickly put into the fixative medium.</a:t>
            </a:r>
          </a:p>
          <a:p>
            <a:endParaRPr lang="en-US" sz="1800" smtClean="0"/>
          </a:p>
          <a:p>
            <a:r>
              <a:rPr lang="en-US" sz="1800" smtClean="0"/>
              <a:t>Biopsy during surgical dissection of organs in living organism                                       </a:t>
            </a:r>
          </a:p>
          <a:p>
            <a:pPr>
              <a:buFont typeface="Wingdings" pitchFamily="2" charset="2"/>
              <a:buNone/>
            </a:pPr>
            <a:r>
              <a:rPr lang="en-US" sz="1800" smtClean="0"/>
              <a:t>             = excision</a:t>
            </a:r>
          </a:p>
          <a:p>
            <a:pPr>
              <a:buFont typeface="Wingdings" pitchFamily="2" charset="2"/>
              <a:buNone/>
            </a:pPr>
            <a:r>
              <a:rPr lang="en-US" sz="1800" smtClean="0"/>
              <a:t>             = puncture (liver or kidney parenchyma, bone marrow)</a:t>
            </a:r>
          </a:p>
          <a:p>
            <a:pPr>
              <a:buFont typeface="Wingdings" pitchFamily="2" charset="2"/>
              <a:buNone/>
            </a:pPr>
            <a:r>
              <a:rPr lang="en-US" sz="1800" smtClean="0"/>
              <a:t>             = curettage (uterine endometrium, adenoid vegetation)</a:t>
            </a:r>
          </a:p>
          <a:p>
            <a:r>
              <a:rPr lang="en-US" sz="1800" smtClean="0"/>
              <a:t>Necropsy from dead individual (sections); in experiments laboratory animals are used and tissue have to be sampled as soon as possible after the break of blood  circulation</a:t>
            </a:r>
          </a:p>
          <a:p>
            <a:endParaRPr lang="en-US" sz="1800" smtClean="0"/>
          </a:p>
          <a:p>
            <a:r>
              <a:rPr lang="en-US" sz="1800" smtClean="0"/>
              <a:t>The specimens shouldn't be more than </a:t>
            </a:r>
            <a:r>
              <a:rPr lang="en-US" sz="1800" b="1" smtClean="0"/>
              <a:t>5 – 10 mm</a:t>
            </a:r>
            <a:r>
              <a:rPr lang="en-US" sz="1800" b="1" baseline="30000" smtClean="0"/>
              <a:t>3</a:t>
            </a:r>
            <a:r>
              <a:rPr lang="en-US" sz="1800" smtClean="0"/>
              <a:t> thick and fixation should follow immediately.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r>
              <a:rPr lang="en-US" b="1" smtClean="0"/>
              <a:t>FIXATION</a:t>
            </a:r>
          </a:p>
        </p:txBody>
      </p:sp>
      <p:sp>
        <p:nvSpPr>
          <p:cNvPr id="34818" name="Rectangle 3"/>
          <p:cNvSpPr>
            <a:spLocks noGrp="1" noChangeArrowheads="1"/>
          </p:cNvSpPr>
          <p:nvPr>
            <p:ph type="body" idx="1"/>
          </p:nvPr>
        </p:nvSpPr>
        <p:spPr>
          <a:xfrm>
            <a:off x="107950" y="1600200"/>
            <a:ext cx="8928100" cy="4530725"/>
          </a:xfrm>
        </p:spPr>
        <p:txBody>
          <a:bodyPr/>
          <a:lstStyle/>
          <a:p>
            <a:r>
              <a:rPr lang="en-US" sz="1800" smtClean="0"/>
              <a:t>Definition: denaturation and stabilization of cell proteins</a:t>
            </a:r>
            <a:r>
              <a:rPr lang="cs-CZ" sz="1800" smtClean="0"/>
              <a:t> </a:t>
            </a:r>
            <a:r>
              <a:rPr lang="en-US" sz="1800" smtClean="0"/>
              <a:t>with minimum artifacts</a:t>
            </a:r>
          </a:p>
          <a:p>
            <a:endParaRPr lang="en-US" sz="1800" smtClean="0"/>
          </a:p>
          <a:p>
            <a:r>
              <a:rPr lang="en-US" sz="1800" u="sng" smtClean="0"/>
              <a:t>The reason of fixation</a:t>
            </a:r>
            <a:r>
              <a:rPr lang="en-US" sz="1800" smtClean="0"/>
              <a:t>: freshly removed tissues are chemically unstable –  dry, shrink</a:t>
            </a:r>
            <a:r>
              <a:rPr lang="cs-CZ" sz="1800" smtClean="0"/>
              <a:t>, </a:t>
            </a:r>
            <a:r>
              <a:rPr lang="en-US" sz="1800" smtClean="0"/>
              <a:t>undergo </a:t>
            </a:r>
            <a:r>
              <a:rPr lang="cs-CZ" sz="1800" smtClean="0"/>
              <a:t>hypoxia, </a:t>
            </a:r>
            <a:r>
              <a:rPr lang="en-US" sz="1800" smtClean="0"/>
              <a:t>autolysis and bacteriological changes</a:t>
            </a:r>
            <a:endParaRPr lang="cs-CZ" sz="1800" smtClean="0"/>
          </a:p>
          <a:p>
            <a:endParaRPr lang="cs-CZ" sz="1800" smtClean="0"/>
          </a:p>
          <a:p>
            <a:r>
              <a:rPr lang="cs-CZ" sz="1800" smtClean="0"/>
              <a:t>T</a:t>
            </a:r>
            <a:r>
              <a:rPr lang="en-US" sz="1800" smtClean="0"/>
              <a:t>o stop or prevent these changes and preserve the structure tissue samples have to be fixed. During the fixation, all tissue proteins are converted into inactive denaturized (stable) form.</a:t>
            </a:r>
          </a:p>
          <a:p>
            <a:endParaRPr lang="en-US" sz="1800" smtClean="0"/>
          </a:p>
          <a:p>
            <a:r>
              <a:rPr lang="en-US" sz="1800" u="sng" smtClean="0"/>
              <a:t>3 main requirements on fixatives</a:t>
            </a:r>
            <a:r>
              <a:rPr lang="en-US" sz="1800" smtClean="0"/>
              <a:t>: </a:t>
            </a:r>
          </a:p>
          <a:p>
            <a:pPr>
              <a:buFont typeface="Wingdings" pitchFamily="2" charset="2"/>
              <a:buNone/>
            </a:pPr>
            <a:r>
              <a:rPr lang="en-US" sz="1800" smtClean="0"/>
              <a:t>     - good preservation of structure</a:t>
            </a:r>
          </a:p>
          <a:p>
            <a:pPr>
              <a:buFont typeface="Wingdings" pitchFamily="2" charset="2"/>
              <a:buNone/>
            </a:pPr>
            <a:r>
              <a:rPr lang="en-US" sz="1800" smtClean="0"/>
              <a:t>     - quick penetration into tissue block</a:t>
            </a:r>
          </a:p>
          <a:p>
            <a:pPr>
              <a:buFont typeface="Wingdings" pitchFamily="2" charset="2"/>
              <a:buNone/>
            </a:pPr>
            <a:r>
              <a:rPr lang="en-US" sz="1800" smtClean="0"/>
              <a:t>     - no negative effects on tissue staining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Grp="1" noChangeArrowheads="1"/>
          </p:cNvSpPr>
          <p:nvPr>
            <p:ph type="body" idx="1"/>
          </p:nvPr>
        </p:nvSpPr>
        <p:spPr>
          <a:xfrm>
            <a:off x="0" y="0"/>
            <a:ext cx="9144000" cy="6858000"/>
          </a:xfrm>
        </p:spPr>
        <p:txBody>
          <a:bodyPr/>
          <a:lstStyle/>
          <a:p>
            <a:r>
              <a:rPr lang="en-US" sz="1800" u="sng" smtClean="0"/>
              <a:t>Fixatives</a:t>
            </a:r>
            <a:r>
              <a:rPr lang="en-US" sz="1800" smtClean="0"/>
              <a:t>: solutions of different chemicals</a:t>
            </a:r>
          </a:p>
          <a:p>
            <a:pPr>
              <a:buFont typeface="Wingdings" pitchFamily="2" charset="2"/>
              <a:buNone/>
            </a:pPr>
            <a:r>
              <a:rPr lang="cs-CZ" sz="1800" smtClean="0"/>
              <a:t>	</a:t>
            </a:r>
            <a:r>
              <a:rPr lang="en-US" sz="1800" smtClean="0"/>
              <a:t>- </a:t>
            </a:r>
            <a:r>
              <a:rPr lang="en-US" sz="1800" b="1" smtClean="0"/>
              <a:t>organic fixatives</a:t>
            </a:r>
            <a:r>
              <a:rPr lang="en-US" sz="1800" smtClean="0"/>
              <a:t> – </a:t>
            </a:r>
            <a:r>
              <a:rPr lang="en-US" sz="1800" u="sng" smtClean="0"/>
              <a:t>ALDEHYDES</a:t>
            </a:r>
            <a:r>
              <a:rPr lang="en-US" sz="1800" smtClean="0"/>
              <a:t> </a:t>
            </a:r>
            <a:r>
              <a:rPr lang="cs-CZ" sz="1800" smtClean="0"/>
              <a:t> </a:t>
            </a:r>
            <a:r>
              <a:rPr lang="en-US" sz="1800" smtClean="0"/>
              <a:t>– formaldehyde (</a:t>
            </a:r>
            <a:r>
              <a:rPr lang="en-US" sz="1800" i="1" smtClean="0"/>
              <a:t>most frequently used for LM</a:t>
            </a:r>
            <a:r>
              <a:rPr lang="en-US" sz="1800" smtClean="0"/>
              <a:t>) </a:t>
            </a:r>
          </a:p>
          <a:p>
            <a:pPr>
              <a:buFont typeface="Wingdings" pitchFamily="2" charset="2"/>
              <a:buNone/>
            </a:pPr>
            <a:r>
              <a:rPr lang="cs-CZ" sz="1800" smtClean="0"/>
              <a:t>	 </a:t>
            </a:r>
            <a:r>
              <a:rPr lang="en-US" sz="1800" smtClean="0"/>
              <a:t>                                               – glutaraldehyde (</a:t>
            </a:r>
            <a:r>
              <a:rPr lang="en-US" sz="1800" i="1" smtClean="0"/>
              <a:t>used for EM</a:t>
            </a:r>
            <a:r>
              <a:rPr lang="en-US" sz="1800" smtClean="0"/>
              <a:t>)</a:t>
            </a:r>
          </a:p>
          <a:p>
            <a:pPr>
              <a:buFont typeface="Wingdings" pitchFamily="2" charset="2"/>
              <a:buNone/>
            </a:pPr>
            <a:r>
              <a:rPr lang="cs-CZ" sz="1800" smtClean="0"/>
              <a:t>	</a:t>
            </a:r>
            <a:r>
              <a:rPr lang="en-US" sz="1800" smtClean="0"/>
              <a:t>                           – ALCOHOLS – 96 – 100 % (absolute) ethylalcohol      </a:t>
            </a:r>
          </a:p>
          <a:p>
            <a:pPr>
              <a:buFont typeface="Wingdings" pitchFamily="2" charset="2"/>
              <a:buNone/>
            </a:pPr>
            <a:r>
              <a:rPr lang="cs-CZ" sz="1800" smtClean="0"/>
              <a:t>	                    </a:t>
            </a:r>
            <a:r>
              <a:rPr lang="en-US" sz="1800" smtClean="0"/>
              <a:t>       – ORGANIC ACIDS – glacial acetic acid, picric acid,</a:t>
            </a:r>
            <a:r>
              <a:rPr lang="cs-CZ" sz="1800" smtClean="0"/>
              <a:t>  </a:t>
            </a:r>
          </a:p>
          <a:p>
            <a:pPr>
              <a:buFont typeface="Wingdings" pitchFamily="2" charset="2"/>
              <a:buNone/>
            </a:pPr>
            <a:r>
              <a:rPr lang="cs-CZ" sz="1800" smtClean="0"/>
              <a:t>	                                                         t</a:t>
            </a:r>
            <a:r>
              <a:rPr lang="en-US" sz="1800" smtClean="0"/>
              <a:t>richloracetic acid</a:t>
            </a:r>
          </a:p>
          <a:p>
            <a:pPr>
              <a:buFont typeface="Wingdings" pitchFamily="2" charset="2"/>
              <a:buNone/>
            </a:pPr>
            <a:r>
              <a:rPr lang="cs-CZ" sz="1800" smtClean="0"/>
              <a:t>	- </a:t>
            </a:r>
            <a:r>
              <a:rPr lang="en-US" sz="1800" b="1" smtClean="0"/>
              <a:t>inorganic fixatives</a:t>
            </a:r>
            <a:r>
              <a:rPr lang="en-US" sz="1800" smtClean="0"/>
              <a:t> – INORGANIC ACIDS – chromic acid, osmium tetraoxide</a:t>
            </a:r>
            <a:r>
              <a:rPr lang="cs-CZ" sz="1800" smtClean="0"/>
              <a:t> (</a:t>
            </a:r>
            <a:r>
              <a:rPr lang="en-US" sz="1800" smtClean="0"/>
              <a:t>OsO4</a:t>
            </a:r>
            <a:r>
              <a:rPr lang="cs-CZ" sz="1800" smtClean="0"/>
              <a:t>)</a:t>
            </a:r>
            <a:endParaRPr lang="en-US" sz="1800" smtClean="0"/>
          </a:p>
          <a:p>
            <a:pPr>
              <a:buFont typeface="Wingdings" pitchFamily="2" charset="2"/>
              <a:buNone/>
            </a:pPr>
            <a:r>
              <a:rPr lang="cs-CZ" sz="1800" smtClean="0"/>
              <a:t>	</a:t>
            </a:r>
            <a:r>
              <a:rPr lang="en-US" sz="1800" smtClean="0"/>
              <a:t>                           </a:t>
            </a:r>
            <a:r>
              <a:rPr lang="cs-CZ" sz="1800" smtClean="0"/>
              <a:t> </a:t>
            </a:r>
            <a:r>
              <a:rPr lang="en-US" sz="1800" smtClean="0"/>
              <a:t>– SALT</a:t>
            </a:r>
            <a:r>
              <a:rPr lang="cs-CZ" sz="1800" smtClean="0"/>
              <a:t>S</a:t>
            </a:r>
            <a:r>
              <a:rPr lang="en-US" sz="1800" smtClean="0"/>
              <a:t> OF HEAVY METALS – mercuric chloride HgC</a:t>
            </a:r>
            <a:r>
              <a:rPr lang="en-US" sz="1800" baseline="-25000" smtClean="0"/>
              <a:t>l2</a:t>
            </a:r>
          </a:p>
          <a:p>
            <a:pPr>
              <a:buFont typeface="Wingdings" pitchFamily="2" charset="2"/>
              <a:buNone/>
            </a:pPr>
            <a:r>
              <a:rPr lang="cs-CZ" sz="1800" smtClean="0"/>
              <a:t>	</a:t>
            </a:r>
            <a:r>
              <a:rPr lang="en-US" sz="1800" smtClean="0"/>
              <a:t>- </a:t>
            </a:r>
            <a:r>
              <a:rPr lang="en-US" sz="1800" b="1" smtClean="0"/>
              <a:t>compound fixatives</a:t>
            </a:r>
            <a:r>
              <a:rPr lang="en-US" sz="1800" smtClean="0"/>
              <a:t> – mixtures (two or more chemical components to offset </a:t>
            </a:r>
          </a:p>
          <a:p>
            <a:pPr>
              <a:buFont typeface="Wingdings" pitchFamily="2" charset="2"/>
              <a:buNone/>
            </a:pPr>
            <a:r>
              <a:rPr lang="cs-CZ" sz="1800" smtClean="0"/>
              <a:t>	</a:t>
            </a:r>
            <a:r>
              <a:rPr lang="en-US" sz="1800" smtClean="0"/>
              <a:t>                                 undesirable effects fo indiviual (simple) fixatives.  </a:t>
            </a:r>
          </a:p>
          <a:p>
            <a:pPr>
              <a:buFont typeface="Wingdings" pitchFamily="2" charset="2"/>
              <a:buNone/>
            </a:pPr>
            <a:r>
              <a:rPr lang="cs-CZ" sz="1800" smtClean="0"/>
              <a:t>	</a:t>
            </a:r>
            <a:r>
              <a:rPr lang="en-US" sz="1800" smtClean="0"/>
              <a:t>                                 FLEMMING´s fluid – with OsO</a:t>
            </a:r>
            <a:r>
              <a:rPr lang="en-US" sz="1800" baseline="-25000" smtClean="0"/>
              <a:t>4</a:t>
            </a:r>
          </a:p>
          <a:p>
            <a:pPr>
              <a:buFont typeface="Wingdings" pitchFamily="2" charset="2"/>
              <a:buNone/>
            </a:pPr>
            <a:r>
              <a:rPr lang="cs-CZ" sz="1800" smtClean="0"/>
              <a:t>	</a:t>
            </a:r>
            <a:r>
              <a:rPr lang="en-US" sz="1800" smtClean="0"/>
              <a:t>                                 ZENKER´s and HELLY´s fluid, SUSA fluid</a:t>
            </a:r>
            <a:r>
              <a:rPr lang="cs-CZ" sz="1800" smtClean="0"/>
              <a:t> </a:t>
            </a:r>
            <a:r>
              <a:rPr lang="en-US" sz="1800" smtClean="0"/>
              <a:t>– with HgCl</a:t>
            </a:r>
            <a:r>
              <a:rPr lang="en-US" sz="1800" baseline="-25000" smtClean="0"/>
              <a:t>2</a:t>
            </a:r>
          </a:p>
          <a:p>
            <a:pPr>
              <a:buFont typeface="Wingdings" pitchFamily="2" charset="2"/>
              <a:buNone/>
            </a:pPr>
            <a:r>
              <a:rPr lang="cs-CZ" sz="1800" smtClean="0"/>
              <a:t>	</a:t>
            </a:r>
            <a:r>
              <a:rPr lang="en-US" sz="1800" smtClean="0"/>
              <a:t>                                 BOUIN´s fluid – with picric acid</a:t>
            </a:r>
            <a:r>
              <a:rPr lang="cs-CZ" sz="1800" smtClean="0"/>
              <a:t>  </a:t>
            </a:r>
            <a:r>
              <a:rPr lang="en-US" sz="1800" smtClean="0"/>
              <a:t>                                     </a:t>
            </a:r>
            <a:endParaRPr lang="cs-CZ" sz="1800" smtClean="0"/>
          </a:p>
          <a:p>
            <a:pPr>
              <a:buFont typeface="Wingdings" pitchFamily="2" charset="2"/>
              <a:buNone/>
            </a:pPr>
            <a:r>
              <a:rPr lang="cs-CZ" sz="1800" smtClean="0"/>
              <a:t>	                                 </a:t>
            </a:r>
            <a:r>
              <a:rPr lang="en-US" sz="1800" smtClean="0"/>
              <a:t>CARNOY´s fluid – with alcohol</a:t>
            </a:r>
          </a:p>
          <a:p>
            <a:endParaRPr lang="cs-CZ" sz="1800" smtClean="0"/>
          </a:p>
          <a:p>
            <a:pPr>
              <a:buFont typeface="Wingdings" pitchFamily="2" charset="2"/>
              <a:buNone/>
            </a:pPr>
            <a:r>
              <a:rPr lang="cs-CZ" sz="1800" smtClean="0"/>
              <a:t>	F</a:t>
            </a:r>
            <a:r>
              <a:rPr lang="en-US" sz="1800" smtClean="0"/>
              <a:t>ixati</a:t>
            </a:r>
            <a:r>
              <a:rPr lang="cs-CZ" sz="1800" smtClean="0"/>
              <a:t>on</a:t>
            </a:r>
            <a:r>
              <a:rPr lang="en-US" sz="1800" smtClean="0"/>
              <a:t> </a:t>
            </a:r>
            <a:r>
              <a:rPr lang="cs-CZ" sz="1800" smtClean="0"/>
              <a:t>is</a:t>
            </a:r>
            <a:r>
              <a:rPr lang="en-US" sz="1800" smtClean="0"/>
              <a:t> carried out at </a:t>
            </a:r>
            <a:r>
              <a:rPr lang="cs-CZ" sz="1800" smtClean="0"/>
              <a:t>the </a:t>
            </a:r>
            <a:r>
              <a:rPr lang="en-US" sz="1800" smtClean="0"/>
              <a:t>room temperature, the </a:t>
            </a:r>
            <a:r>
              <a:rPr lang="cs-CZ" sz="1800" smtClean="0"/>
              <a:t>time</a:t>
            </a:r>
            <a:r>
              <a:rPr lang="en-US" sz="1800" smtClean="0"/>
              <a:t> varies</a:t>
            </a:r>
            <a:r>
              <a:rPr lang="cs-CZ" sz="1800" smtClean="0"/>
              <a:t> </a:t>
            </a:r>
            <a:r>
              <a:rPr lang="en-US" sz="1800" smtClean="0"/>
              <a:t>between </a:t>
            </a:r>
            <a:r>
              <a:rPr lang="en-US" sz="1800" b="1" smtClean="0"/>
              <a:t>12 – 24 hours</a:t>
            </a:r>
            <a:r>
              <a:rPr lang="en-US" sz="1800" smtClean="0"/>
              <a:t>, specimen must be </a:t>
            </a:r>
            <a:r>
              <a:rPr lang="cs-CZ" sz="1800" smtClean="0"/>
              <a:t>overlayed</a:t>
            </a:r>
            <a:r>
              <a:rPr lang="en-US" sz="1800" smtClean="0"/>
              <a:t> by 20 – 50 times fixative volume: </a:t>
            </a:r>
          </a:p>
          <a:p>
            <a:pPr>
              <a:buFont typeface="Wingdings" pitchFamily="2" charset="2"/>
              <a:buNone/>
            </a:pPr>
            <a:r>
              <a:rPr lang="cs-CZ" sz="1800" smtClean="0"/>
              <a:t>	</a:t>
            </a:r>
            <a:r>
              <a:rPr lang="en-US" sz="1800" smtClean="0"/>
              <a:t>Ratio of tissue block volume to fixative volume  1 cm</a:t>
            </a:r>
            <a:r>
              <a:rPr lang="en-US" sz="1800" baseline="30000" smtClean="0"/>
              <a:t>3</a:t>
            </a:r>
            <a:r>
              <a:rPr lang="en-US" sz="1800" smtClean="0"/>
              <a:t> : 20 – 50 cm3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457200" y="131763"/>
            <a:ext cx="8229600" cy="549275"/>
          </a:xfrm>
        </p:spPr>
        <p:txBody>
          <a:bodyPr/>
          <a:lstStyle/>
          <a:p>
            <a:pPr algn="ctr"/>
            <a:r>
              <a:rPr lang="en-US" smtClean="0">
                <a:solidFill>
                  <a:srgbClr val="FF0000"/>
                </a:solidFill>
              </a:rPr>
              <a:t>Organization issues</a:t>
            </a:r>
          </a:p>
        </p:txBody>
      </p:sp>
      <p:sp>
        <p:nvSpPr>
          <p:cNvPr id="16388" name="Rectangle 4"/>
          <p:cNvSpPr>
            <a:spLocks noGrp="1" noChangeArrowheads="1"/>
          </p:cNvSpPr>
          <p:nvPr>
            <p:ph type="body" idx="1"/>
          </p:nvPr>
        </p:nvSpPr>
        <p:spPr>
          <a:xfrm>
            <a:off x="179388" y="908050"/>
            <a:ext cx="8856662" cy="5905500"/>
          </a:xfrm>
        </p:spPr>
        <p:txBody>
          <a:bodyPr>
            <a:normAutofit/>
          </a:bodyPr>
          <a:lstStyle/>
          <a:p>
            <a:pPr marL="609600" indent="-609600">
              <a:lnSpc>
                <a:spcPct val="80000"/>
              </a:lnSpc>
            </a:pPr>
            <a:r>
              <a:rPr lang="en-US" sz="2400" u="sng" smtClean="0"/>
              <a:t>Beginning</a:t>
            </a:r>
            <a:r>
              <a:rPr lang="en-US" sz="2400" smtClean="0"/>
              <a:t>  -  </a:t>
            </a:r>
            <a:r>
              <a:rPr lang="cs-CZ" sz="2400" b="1" smtClean="0"/>
              <a:t>strictly on time</a:t>
            </a:r>
            <a:endParaRPr lang="en-US" sz="2400" b="1" smtClean="0"/>
          </a:p>
          <a:p>
            <a:pPr marL="609600" indent="-609600">
              <a:lnSpc>
                <a:spcPct val="80000"/>
              </a:lnSpc>
            </a:pPr>
            <a:r>
              <a:rPr lang="en-US" sz="2400" u="sng" smtClean="0"/>
              <a:t>Change your shoes</a:t>
            </a:r>
            <a:r>
              <a:rPr lang="en-US" sz="2400" smtClean="0"/>
              <a:t> - you will not be allowed to enter the hall w/o indoor shoes </a:t>
            </a:r>
          </a:p>
          <a:p>
            <a:pPr marL="609600" indent="-609600">
              <a:lnSpc>
                <a:spcPct val="80000"/>
              </a:lnSpc>
            </a:pPr>
            <a:r>
              <a:rPr lang="en-US" sz="2400" u="sng" smtClean="0"/>
              <a:t>Lockers</a:t>
            </a:r>
            <a:r>
              <a:rPr lang="en-US" sz="2400" smtClean="0"/>
              <a:t> – Jackets, coats, bags etc.  </a:t>
            </a:r>
          </a:p>
          <a:p>
            <a:pPr marL="609600" indent="-609600">
              <a:lnSpc>
                <a:spcPct val="80000"/>
              </a:lnSpc>
            </a:pPr>
            <a:r>
              <a:rPr lang="en-US" sz="2400" u="sng" smtClean="0"/>
              <a:t>Cell phone</a:t>
            </a:r>
            <a:r>
              <a:rPr lang="en-US" sz="2400" smtClean="0"/>
              <a:t> – switched off or in silent mode</a:t>
            </a:r>
          </a:p>
          <a:p>
            <a:pPr marL="609600" indent="-609600">
              <a:lnSpc>
                <a:spcPct val="80000"/>
              </a:lnSpc>
            </a:pPr>
            <a:r>
              <a:rPr lang="en-US" sz="2400" smtClean="0"/>
              <a:t>Microscopic hall = </a:t>
            </a:r>
            <a:r>
              <a:rPr lang="en-US" sz="2400" b="1" u="sng" smtClean="0">
                <a:solidFill>
                  <a:srgbClr val="FF0000"/>
                </a:solidFill>
              </a:rPr>
              <a:t>laboratory</a:t>
            </a:r>
          </a:p>
          <a:p>
            <a:pPr marL="400050" lvl="1" indent="0">
              <a:lnSpc>
                <a:spcPct val="80000"/>
              </a:lnSpc>
              <a:buFont typeface="Arial" charset="0"/>
              <a:buNone/>
            </a:pPr>
            <a:r>
              <a:rPr lang="en-US" sz="2000" smtClean="0"/>
              <a:t>	– eating, drinking, smoking not allowed</a:t>
            </a:r>
          </a:p>
          <a:p>
            <a:pPr marL="400050" lvl="1" indent="0">
              <a:lnSpc>
                <a:spcPct val="80000"/>
              </a:lnSpc>
              <a:buFont typeface="Arial" charset="0"/>
              <a:buNone/>
            </a:pPr>
            <a:r>
              <a:rPr lang="en-US" sz="2000" smtClean="0"/>
              <a:t>	– smoking strictly forbidden anywhere in LF</a:t>
            </a:r>
          </a:p>
          <a:p>
            <a:pPr marL="400050" lvl="1" indent="0">
              <a:lnSpc>
                <a:spcPct val="80000"/>
              </a:lnSpc>
              <a:buFont typeface="Arial" charset="0"/>
              <a:buNone/>
            </a:pPr>
            <a:r>
              <a:rPr lang="en-US" sz="2000" smtClean="0"/>
              <a:t>	– students have to follow the instructions</a:t>
            </a:r>
          </a:p>
          <a:p>
            <a:pPr marL="400050" lvl="1" indent="0">
              <a:lnSpc>
                <a:spcPct val="80000"/>
              </a:lnSpc>
              <a:buFont typeface="Arial" charset="0"/>
              <a:buNone/>
            </a:pPr>
            <a:r>
              <a:rPr lang="en-US" sz="2000" smtClean="0"/>
              <a:t>	– academic misconducts or inappropriate behavior result in excluding </a:t>
            </a:r>
            <a:endParaRPr lang="cs-CZ" sz="2000" smtClean="0"/>
          </a:p>
          <a:p>
            <a:pPr marL="400050" lvl="1" indent="0">
              <a:lnSpc>
                <a:spcPct val="80000"/>
              </a:lnSpc>
              <a:buFont typeface="Arial" charset="0"/>
              <a:buNone/>
            </a:pPr>
            <a:r>
              <a:rPr lang="cs-CZ" sz="2000" smtClean="0"/>
              <a:t>	</a:t>
            </a:r>
            <a:r>
              <a:rPr lang="en-US" sz="2000" smtClean="0"/>
              <a:t>from the lesson </a:t>
            </a:r>
            <a:r>
              <a:rPr lang="cs-CZ" sz="2000" smtClean="0"/>
              <a:t>or course</a:t>
            </a:r>
            <a:endParaRPr lang="en-US" sz="2000" smtClean="0"/>
          </a:p>
          <a:p>
            <a:pPr marL="609600" indent="-609600">
              <a:lnSpc>
                <a:spcPct val="80000"/>
              </a:lnSpc>
            </a:pPr>
            <a:endParaRPr lang="en-US" sz="1600" smtClean="0"/>
          </a:p>
          <a:p>
            <a:pPr marL="609600" indent="-609600">
              <a:lnSpc>
                <a:spcPct val="80000"/>
              </a:lnSpc>
            </a:pPr>
            <a:r>
              <a:rPr lang="en-US" sz="2400" b="1" u="sng" smtClean="0"/>
              <a:t>Follow safety rules</a:t>
            </a:r>
            <a:r>
              <a:rPr lang="en-US" sz="2400" smtClean="0"/>
              <a:t>                                   </a:t>
            </a:r>
            <a:endParaRPr lang="en-US" sz="2400" u="sng" smtClean="0"/>
          </a:p>
          <a:p>
            <a:pPr marL="609600" indent="-609600">
              <a:lnSpc>
                <a:spcPct val="80000"/>
              </a:lnSpc>
            </a:pPr>
            <a:r>
              <a:rPr lang="en-US" sz="2400" b="1" u="sng" smtClean="0"/>
              <a:t>You have dedicated working place </a:t>
            </a:r>
          </a:p>
          <a:p>
            <a:pPr marL="609600" indent="-609600">
              <a:lnSpc>
                <a:spcPct val="80000"/>
              </a:lnSpc>
            </a:pPr>
            <a:r>
              <a:rPr lang="en-US" sz="2400" b="1" u="sng" smtClean="0"/>
              <a:t>You are responsible for microscope, slide set, EM atlas</a:t>
            </a:r>
            <a:endParaRPr lang="en-US" sz="2400" b="1"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b="1" smtClean="0"/>
              <a:t>RINSING and EMBEDDING</a:t>
            </a:r>
          </a:p>
        </p:txBody>
      </p:sp>
      <p:sp>
        <p:nvSpPr>
          <p:cNvPr id="36866" name="Rectangle 3"/>
          <p:cNvSpPr>
            <a:spLocks noGrp="1" noChangeArrowheads="1"/>
          </p:cNvSpPr>
          <p:nvPr>
            <p:ph type="body" idx="1"/>
          </p:nvPr>
        </p:nvSpPr>
        <p:spPr>
          <a:xfrm>
            <a:off x="323850" y="2225675"/>
            <a:ext cx="8362950" cy="2932113"/>
          </a:xfrm>
        </p:spPr>
        <p:txBody>
          <a:bodyPr/>
          <a:lstStyle/>
          <a:p>
            <a:r>
              <a:rPr lang="en-US" sz="2400" smtClean="0"/>
              <a:t>All samples should be washed to remove the excess of fixative; the choice  of rinsing medium is determined by type of fixative: running tap-</a:t>
            </a:r>
            <a:r>
              <a:rPr lang="en-US" sz="2400" u="sng" smtClean="0"/>
              <a:t>water</a:t>
            </a:r>
            <a:r>
              <a:rPr lang="en-US" sz="2400" smtClean="0"/>
              <a:t> or 70-80% </a:t>
            </a:r>
            <a:r>
              <a:rPr lang="en-US" sz="2400" u="sng" smtClean="0"/>
              <a:t>ethanol</a:t>
            </a:r>
            <a:r>
              <a:rPr lang="en-US" sz="2400" smtClean="0"/>
              <a:t> </a:t>
            </a:r>
            <a:endParaRPr lang="cs-CZ" sz="2400" smtClean="0"/>
          </a:p>
          <a:p>
            <a:pPr>
              <a:buFont typeface="Wingdings" pitchFamily="2" charset="2"/>
              <a:buNone/>
            </a:pPr>
            <a:endParaRPr lang="en-US" sz="2400" smtClean="0"/>
          </a:p>
          <a:p>
            <a:r>
              <a:rPr lang="cs-CZ" sz="2400" u="sng" smtClean="0"/>
              <a:t>Relevance</a:t>
            </a:r>
            <a:r>
              <a:rPr lang="en-US" sz="2400" u="sng" smtClean="0"/>
              <a:t> of embedding: </a:t>
            </a:r>
            <a:r>
              <a:rPr lang="en-US" sz="2400" smtClean="0"/>
              <a:t>tissues and organs are brittle and unequal in density, they must be hardened before cutting</a:t>
            </a:r>
          </a:p>
          <a:p>
            <a:endParaRPr lang="en-US" sz="240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r>
              <a:rPr lang="en-US" sz="3600" b="1" smtClean="0"/>
              <a:t>Embedding media </a:t>
            </a:r>
          </a:p>
        </p:txBody>
      </p:sp>
      <p:sp>
        <p:nvSpPr>
          <p:cNvPr id="37890" name="Rectangle 3"/>
          <p:cNvSpPr>
            <a:spLocks noGrp="1" noChangeArrowheads="1"/>
          </p:cNvSpPr>
          <p:nvPr>
            <p:ph type="body" idx="1"/>
          </p:nvPr>
        </p:nvSpPr>
        <p:spPr>
          <a:xfrm>
            <a:off x="457200" y="1600200"/>
            <a:ext cx="8578850" cy="1900238"/>
          </a:xfrm>
        </p:spPr>
        <p:txBody>
          <a:bodyPr/>
          <a:lstStyle/>
          <a:p>
            <a:pPr>
              <a:buFont typeface="Wingdings" pitchFamily="2" charset="2"/>
              <a:buChar char="§"/>
            </a:pPr>
            <a:r>
              <a:rPr lang="en-US" sz="2400" smtClean="0"/>
              <a:t>water soluble – gelatine, celodal, water soluble waxes</a:t>
            </a:r>
            <a:br>
              <a:rPr lang="en-US" sz="2400" smtClean="0"/>
            </a:br>
            <a:endParaRPr lang="en-US" sz="2400" smtClean="0"/>
          </a:p>
          <a:p>
            <a:pPr>
              <a:buFont typeface="Wingdings" pitchFamily="2" charset="2"/>
              <a:buChar char="§"/>
            </a:pPr>
            <a:r>
              <a:rPr lang="en-US" sz="2400" smtClean="0"/>
              <a:t>anhydrous – paraffin, celoidin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5"/>
          <p:cNvSpPr>
            <a:spLocks noGrp="1" noChangeArrowheads="1"/>
          </p:cNvSpPr>
          <p:nvPr>
            <p:ph type="body" idx="1"/>
          </p:nvPr>
        </p:nvSpPr>
        <p:spPr>
          <a:xfrm>
            <a:off x="457200" y="260350"/>
            <a:ext cx="8229600" cy="5870575"/>
          </a:xfrm>
        </p:spPr>
        <p:txBody>
          <a:bodyPr/>
          <a:lstStyle/>
          <a:p>
            <a:pPr>
              <a:lnSpc>
                <a:spcPct val="80000"/>
              </a:lnSpc>
              <a:buFont typeface="Wingdings" pitchFamily="2" charset="2"/>
              <a:buNone/>
            </a:pPr>
            <a:r>
              <a:rPr lang="en-US" u="sng" smtClean="0"/>
              <a:t>EMBEDDING into PARAFFIN</a:t>
            </a:r>
          </a:p>
          <a:p>
            <a:pPr>
              <a:lnSpc>
                <a:spcPct val="80000"/>
              </a:lnSpc>
              <a:buFont typeface="Wingdings" pitchFamily="2" charset="2"/>
              <a:buNone/>
            </a:pPr>
            <a:endParaRPr lang="en-US" b="1" smtClean="0"/>
          </a:p>
          <a:p>
            <a:pPr>
              <a:lnSpc>
                <a:spcPct val="80000"/>
              </a:lnSpc>
            </a:pPr>
            <a:r>
              <a:rPr lang="en-US" sz="2400" smtClean="0"/>
              <a:t>dehydration – to remove water from fixed samples by ascending series of ethanol is used (50%, 70%, 90%, 96%. each step - 2 – 6 hours</a:t>
            </a:r>
          </a:p>
          <a:p>
            <a:pPr>
              <a:lnSpc>
                <a:spcPct val="80000"/>
              </a:lnSpc>
            </a:pPr>
            <a:r>
              <a:rPr lang="en-US" sz="2400" smtClean="0"/>
              <a:t>clearing – the ethanol must be replaced with organic solvatant that dissolves paraffin – benzene or xylene</a:t>
            </a:r>
          </a:p>
          <a:p>
            <a:pPr>
              <a:lnSpc>
                <a:spcPct val="80000"/>
              </a:lnSpc>
            </a:pPr>
            <a:r>
              <a:rPr lang="en-US" sz="2400" smtClean="0"/>
              <a:t>infiltration – melted paraffin wax (56°C) is used; 3 x 6 hours. </a:t>
            </a:r>
          </a:p>
          <a:p>
            <a:pPr>
              <a:lnSpc>
                <a:spcPct val="80000"/>
              </a:lnSpc>
              <a:buFont typeface="Wingdings" pitchFamily="2" charset="2"/>
              <a:buNone/>
            </a:pPr>
            <a:endParaRPr lang="en-US" sz="2400" smtClean="0"/>
          </a:p>
          <a:p>
            <a:pPr>
              <a:lnSpc>
                <a:spcPct val="80000"/>
              </a:lnSpc>
            </a:pPr>
            <a:r>
              <a:rPr lang="en-US" sz="2400" smtClean="0"/>
              <a:t>casting (blocking out) – moulds (plastic, paper or metal</a:t>
            </a:r>
            <a:r>
              <a:rPr lang="cs-CZ" sz="2400" smtClean="0"/>
              <a:t> chambers</a:t>
            </a:r>
            <a:r>
              <a:rPr lang="en-US" sz="2400" smtClean="0"/>
              <a:t>) are used for embedding. </a:t>
            </a:r>
          </a:p>
          <a:p>
            <a:pPr>
              <a:lnSpc>
                <a:spcPct val="80000"/>
              </a:lnSpc>
              <a:buFontTx/>
              <a:buChar char="-"/>
            </a:pPr>
            <a:endParaRPr lang="en-US" sz="2000" smtClean="0"/>
          </a:p>
          <a:p>
            <a:pPr>
              <a:lnSpc>
                <a:spcPct val="80000"/>
              </a:lnSpc>
              <a:buFontTx/>
              <a:buChar char="-"/>
            </a:pPr>
            <a:r>
              <a:rPr lang="en-US" sz="2000" smtClean="0"/>
              <a:t>The moulds are filled with melted paraffin</a:t>
            </a:r>
            <a:r>
              <a:rPr lang="cs-CZ" sz="2000" smtClean="0"/>
              <a:t>, </a:t>
            </a:r>
            <a:r>
              <a:rPr lang="en-US" sz="2000" smtClean="0"/>
              <a:t>tissue samples are </a:t>
            </a:r>
            <a:r>
              <a:rPr lang="cs-CZ" sz="2000" smtClean="0"/>
              <a:t>then </a:t>
            </a:r>
            <a:r>
              <a:rPr lang="en-US" sz="2000" smtClean="0"/>
              <a:t>placed inside </a:t>
            </a:r>
            <a:r>
              <a:rPr lang="cs-CZ" sz="2000" smtClean="0"/>
              <a:t>and </a:t>
            </a:r>
            <a:r>
              <a:rPr lang="en-US" sz="2000" smtClean="0"/>
              <a:t>immediately immersed in cold water to cool paraffin quickly</a:t>
            </a:r>
            <a:r>
              <a:rPr lang="cs-CZ" sz="2000" smtClean="0"/>
              <a:t> down</a:t>
            </a:r>
            <a:r>
              <a:rPr lang="en-US" sz="2000" smtClean="0"/>
              <a:t>. </a:t>
            </a:r>
            <a:endParaRPr lang="cs-CZ" sz="2000" smtClean="0"/>
          </a:p>
          <a:p>
            <a:pPr>
              <a:lnSpc>
                <a:spcPct val="80000"/>
              </a:lnSpc>
              <a:buFontTx/>
              <a:buChar char="-"/>
            </a:pPr>
            <a:r>
              <a:rPr lang="en-US" sz="2000" smtClean="0"/>
              <a:t>Th</a:t>
            </a:r>
            <a:r>
              <a:rPr lang="cs-CZ" sz="2000" smtClean="0"/>
              <a:t>ese</a:t>
            </a:r>
            <a:r>
              <a:rPr lang="en-US" sz="2000" smtClean="0"/>
              <a:t> paraffin blocks are </a:t>
            </a:r>
            <a:r>
              <a:rPr lang="cs-CZ" sz="2000" smtClean="0"/>
              <a:t>ready for </a:t>
            </a:r>
            <a:r>
              <a:rPr lang="en-US" sz="2000" smtClean="0"/>
              <a:t>trimm</a:t>
            </a:r>
            <a:r>
              <a:rPr lang="cs-CZ" sz="2000" smtClean="0"/>
              <a:t>ing</a:t>
            </a:r>
            <a:r>
              <a:rPr lang="en-US" sz="2000" smtClean="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6" descr="autotechnikon Leica"/>
          <p:cNvPicPr>
            <a:picLocks noGrp="1" noChangeAspect="1" noChangeArrowheads="1"/>
          </p:cNvPicPr>
          <p:nvPr>
            <p:ph idx="1"/>
          </p:nvPr>
        </p:nvPicPr>
        <p:blipFill>
          <a:blip r:embed="rId2"/>
          <a:srcRect/>
          <a:stretch>
            <a:fillRect/>
          </a:stretch>
        </p:blipFill>
        <p:spPr>
          <a:xfrm>
            <a:off x="1258888" y="908050"/>
            <a:ext cx="6624637" cy="4638675"/>
          </a:xfrm>
        </p:spPr>
      </p:pic>
      <p:sp>
        <p:nvSpPr>
          <p:cNvPr id="39938" name="Text Box 7"/>
          <p:cNvSpPr txBox="1">
            <a:spLocks noChangeArrowheads="1"/>
          </p:cNvSpPr>
          <p:nvPr/>
        </p:nvSpPr>
        <p:spPr bwMode="auto">
          <a:xfrm>
            <a:off x="827088" y="6021388"/>
            <a:ext cx="7416800" cy="519112"/>
          </a:xfrm>
          <a:prstGeom prst="rect">
            <a:avLst/>
          </a:prstGeom>
          <a:noFill/>
          <a:ln w="9525">
            <a:noFill/>
            <a:miter lim="800000"/>
            <a:headEnd/>
            <a:tailEnd/>
          </a:ln>
        </p:spPr>
        <p:txBody>
          <a:bodyPr>
            <a:spAutoFit/>
          </a:bodyPr>
          <a:lstStyle/>
          <a:p>
            <a:pPr>
              <a:spcBef>
                <a:spcPct val="50000"/>
              </a:spcBef>
            </a:pPr>
            <a:r>
              <a:rPr lang="cs-CZ" sz="2800">
                <a:latin typeface="Calibri" pitchFamily="34" charset="0"/>
              </a:rPr>
              <a:t>Automated device for tissue dehydration</a:t>
            </a:r>
          </a:p>
        </p:txBody>
      </p:sp>
      <p:sp>
        <p:nvSpPr>
          <p:cNvPr id="39939" name="Rectangle 8"/>
          <p:cNvSpPr>
            <a:spLocks noChangeArrowheads="1"/>
          </p:cNvSpPr>
          <p:nvPr/>
        </p:nvSpPr>
        <p:spPr bwMode="auto">
          <a:xfrm flipH="1">
            <a:off x="6804025" y="4591050"/>
            <a:ext cx="2162175" cy="366713"/>
          </a:xfrm>
          <a:prstGeom prst="rect">
            <a:avLst/>
          </a:prstGeom>
          <a:noFill/>
          <a:ln w="9525">
            <a:noFill/>
            <a:miter lim="800000"/>
            <a:headEnd/>
            <a:tailEnd/>
          </a:ln>
        </p:spPr>
        <p:txBody>
          <a:bodyPr anchor="ctr">
            <a:spAutoFit/>
          </a:bodyPr>
          <a:lstStyle/>
          <a:p>
            <a:r>
              <a:rPr lang="en-US" b="1">
                <a:latin typeface="Calibri" pitchFamily="34" charset="0"/>
              </a:rPr>
              <a:t>Leica TP 1020</a:t>
            </a:r>
            <a:r>
              <a:rPr lang="en-US">
                <a:latin typeface="Calibri" pitchFamily="34" charset="0"/>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9"/>
          <p:cNvSpPr>
            <a:spLocks noChangeArrowheads="1"/>
          </p:cNvSpPr>
          <p:nvPr/>
        </p:nvSpPr>
        <p:spPr bwMode="auto">
          <a:xfrm>
            <a:off x="0" y="-200025"/>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pic>
        <p:nvPicPr>
          <p:cNvPr id="40962" name="Picture 8" descr="http://www.schuco.co.uk/images%5Cembedding-moulds.jpg"/>
          <p:cNvPicPr>
            <a:picLocks noChangeAspect="1" noChangeArrowheads="1"/>
          </p:cNvPicPr>
          <p:nvPr/>
        </p:nvPicPr>
        <p:blipFill>
          <a:blip r:embed="rId2" r:link="rId3"/>
          <a:srcRect/>
          <a:stretch>
            <a:fillRect/>
          </a:stretch>
        </p:blipFill>
        <p:spPr bwMode="auto">
          <a:xfrm>
            <a:off x="684213" y="0"/>
            <a:ext cx="2476500" cy="2060575"/>
          </a:xfrm>
          <a:prstGeom prst="rect">
            <a:avLst/>
          </a:prstGeom>
          <a:noFill/>
          <a:ln w="9525">
            <a:noFill/>
            <a:miter lim="800000"/>
            <a:headEnd/>
            <a:tailEnd/>
          </a:ln>
        </p:spPr>
      </p:pic>
      <p:sp>
        <p:nvSpPr>
          <p:cNvPr id="40963" name="Rectangle 10"/>
          <p:cNvSpPr>
            <a:spLocks noChangeArrowheads="1"/>
          </p:cNvSpPr>
          <p:nvPr/>
        </p:nvSpPr>
        <p:spPr bwMode="auto">
          <a:xfrm>
            <a:off x="4441825" y="1085850"/>
            <a:ext cx="260350" cy="639763"/>
          </a:xfrm>
          <a:prstGeom prst="rect">
            <a:avLst/>
          </a:prstGeom>
          <a:noFill/>
          <a:ln w="9525">
            <a:noFill/>
            <a:miter lim="800000"/>
            <a:headEnd/>
            <a:tailEnd/>
          </a:ln>
        </p:spPr>
        <p:txBody>
          <a:bodyPr wrap="none" anchor="ctr">
            <a:spAutoFit/>
          </a:bodyPr>
          <a:lstStyle/>
          <a:p>
            <a:r>
              <a:rPr lang="en-US" sz="1200">
                <a:solidFill>
                  <a:srgbClr val="000066"/>
                </a:solidFill>
                <a:latin typeface="Times New Roman" pitchFamily="18" charset="0"/>
                <a:cs typeface="Times New Roman" pitchFamily="18" charset="0"/>
              </a:rPr>
              <a:t>  </a:t>
            </a:r>
          </a:p>
          <a:p>
            <a:pPr eaLnBrk="0" hangingPunct="0"/>
            <a:endParaRPr lang="en-US" sz="2400">
              <a:latin typeface="Times New Roman" pitchFamily="18" charset="0"/>
            </a:endParaRPr>
          </a:p>
        </p:txBody>
      </p:sp>
      <p:pic>
        <p:nvPicPr>
          <p:cNvPr id="40964" name="Picture 7" descr="http://www.emsdiasum.com/microscopy/products/histology/imaages2/62527__6.jpg"/>
          <p:cNvPicPr>
            <a:picLocks noChangeAspect="1" noChangeArrowheads="1"/>
          </p:cNvPicPr>
          <p:nvPr/>
        </p:nvPicPr>
        <p:blipFill>
          <a:blip r:embed="rId4" r:link="rId5"/>
          <a:srcRect/>
          <a:stretch>
            <a:fillRect/>
          </a:stretch>
        </p:blipFill>
        <p:spPr bwMode="auto">
          <a:xfrm>
            <a:off x="827088" y="2349500"/>
            <a:ext cx="2309812" cy="2232025"/>
          </a:xfrm>
          <a:prstGeom prst="rect">
            <a:avLst/>
          </a:prstGeom>
          <a:noFill/>
          <a:ln w="9525">
            <a:noFill/>
            <a:miter lim="800000"/>
            <a:headEnd/>
            <a:tailEnd/>
          </a:ln>
        </p:spPr>
      </p:pic>
      <p:sp>
        <p:nvSpPr>
          <p:cNvPr id="40965" name="Rectangle 11"/>
          <p:cNvSpPr>
            <a:spLocks noChangeArrowheads="1"/>
          </p:cNvSpPr>
          <p:nvPr/>
        </p:nvSpPr>
        <p:spPr bwMode="auto">
          <a:xfrm>
            <a:off x="4462463" y="2925763"/>
            <a:ext cx="219075" cy="260350"/>
          </a:xfrm>
          <a:prstGeom prst="rect">
            <a:avLst/>
          </a:prstGeom>
          <a:noFill/>
          <a:ln w="9525">
            <a:noFill/>
            <a:miter lim="800000"/>
            <a:headEnd/>
            <a:tailEnd/>
          </a:ln>
        </p:spPr>
        <p:txBody>
          <a:bodyPr wrap="none" anchor="ctr">
            <a:spAutoFit/>
          </a:bodyPr>
          <a:lstStyle/>
          <a:p>
            <a:pPr algn="ctr"/>
            <a:r>
              <a:rPr lang="en-US" sz="1100">
                <a:solidFill>
                  <a:srgbClr val="000066"/>
                </a:solidFill>
                <a:latin typeface="Times New Roman" pitchFamily="18" charset="0"/>
                <a:cs typeface="Times New Roman" pitchFamily="18" charset="0"/>
              </a:rPr>
              <a:t> </a:t>
            </a:r>
            <a:endParaRPr lang="en-US" sz="2400">
              <a:latin typeface="Times New Roman" pitchFamily="18" charset="0"/>
            </a:endParaRPr>
          </a:p>
        </p:txBody>
      </p:sp>
      <p:pic>
        <p:nvPicPr>
          <p:cNvPr id="40966" name="Picture 6" descr="Tissue-Tek® Embedding Rings"/>
          <p:cNvPicPr>
            <a:picLocks noChangeAspect="1" noChangeArrowheads="1"/>
          </p:cNvPicPr>
          <p:nvPr/>
        </p:nvPicPr>
        <p:blipFill>
          <a:blip r:embed="rId6" r:link="rId7"/>
          <a:srcRect/>
          <a:stretch>
            <a:fillRect/>
          </a:stretch>
        </p:blipFill>
        <p:spPr bwMode="auto">
          <a:xfrm>
            <a:off x="3492500" y="2349500"/>
            <a:ext cx="2447925" cy="2232025"/>
          </a:xfrm>
          <a:prstGeom prst="rect">
            <a:avLst/>
          </a:prstGeom>
          <a:noFill/>
          <a:ln w="9525">
            <a:noFill/>
            <a:miter lim="800000"/>
            <a:headEnd/>
            <a:tailEnd/>
          </a:ln>
        </p:spPr>
      </p:pic>
      <p:sp>
        <p:nvSpPr>
          <p:cNvPr id="40967" name="Rectangle 12"/>
          <p:cNvSpPr>
            <a:spLocks noChangeArrowheads="1"/>
          </p:cNvSpPr>
          <p:nvPr/>
        </p:nvSpPr>
        <p:spPr bwMode="auto">
          <a:xfrm>
            <a:off x="4462463" y="4348163"/>
            <a:ext cx="219075" cy="260350"/>
          </a:xfrm>
          <a:prstGeom prst="rect">
            <a:avLst/>
          </a:prstGeom>
          <a:noFill/>
          <a:ln w="9525">
            <a:noFill/>
            <a:miter lim="800000"/>
            <a:headEnd/>
            <a:tailEnd/>
          </a:ln>
        </p:spPr>
        <p:txBody>
          <a:bodyPr wrap="none" anchor="ctr">
            <a:spAutoFit/>
          </a:bodyPr>
          <a:lstStyle/>
          <a:p>
            <a:pPr algn="ctr"/>
            <a:r>
              <a:rPr lang="en-US" sz="1100">
                <a:solidFill>
                  <a:srgbClr val="000066"/>
                </a:solidFill>
                <a:latin typeface="Times New Roman" pitchFamily="18" charset="0"/>
                <a:cs typeface="Times New Roman" pitchFamily="18" charset="0"/>
              </a:rPr>
              <a:t> </a:t>
            </a:r>
            <a:endParaRPr lang="en-US" sz="2400">
              <a:latin typeface="Times New Roman" pitchFamily="18" charset="0"/>
            </a:endParaRPr>
          </a:p>
        </p:txBody>
      </p:sp>
      <p:pic>
        <p:nvPicPr>
          <p:cNvPr id="40968" name="Picture 5" descr="Tissue-Tek® Process/Embedding Cassette"/>
          <p:cNvPicPr>
            <a:picLocks noChangeAspect="1" noChangeArrowheads="1"/>
          </p:cNvPicPr>
          <p:nvPr/>
        </p:nvPicPr>
        <p:blipFill>
          <a:blip r:embed="rId8" r:link="rId9"/>
          <a:srcRect/>
          <a:stretch>
            <a:fillRect/>
          </a:stretch>
        </p:blipFill>
        <p:spPr bwMode="auto">
          <a:xfrm>
            <a:off x="6372225" y="2349500"/>
            <a:ext cx="2592388" cy="2232025"/>
          </a:xfrm>
          <a:prstGeom prst="rect">
            <a:avLst/>
          </a:prstGeom>
          <a:noFill/>
          <a:ln w="9525">
            <a:noFill/>
            <a:miter lim="800000"/>
            <a:headEnd/>
            <a:tailEnd/>
          </a:ln>
        </p:spPr>
      </p:pic>
      <p:sp>
        <p:nvSpPr>
          <p:cNvPr id="40969" name="Rectangle 13"/>
          <p:cNvSpPr>
            <a:spLocks noChangeArrowheads="1"/>
          </p:cNvSpPr>
          <p:nvPr/>
        </p:nvSpPr>
        <p:spPr bwMode="auto">
          <a:xfrm>
            <a:off x="0" y="5818188"/>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pic>
        <p:nvPicPr>
          <p:cNvPr id="40970" name="Picture 4" descr="http://www.cmhd.ca/enu_mutagenesis/assets/kidney_tissue_block.jpg"/>
          <p:cNvPicPr>
            <a:picLocks noChangeAspect="1" noChangeArrowheads="1"/>
          </p:cNvPicPr>
          <p:nvPr/>
        </p:nvPicPr>
        <p:blipFill>
          <a:blip r:embed="rId10" r:link="rId11"/>
          <a:srcRect/>
          <a:stretch>
            <a:fillRect/>
          </a:stretch>
        </p:blipFill>
        <p:spPr bwMode="auto">
          <a:xfrm>
            <a:off x="3779838" y="4868863"/>
            <a:ext cx="2449512" cy="1989137"/>
          </a:xfrm>
          <a:prstGeom prst="rect">
            <a:avLst/>
          </a:prstGeom>
          <a:noFill/>
          <a:ln w="9525">
            <a:noFill/>
            <a:miter lim="800000"/>
            <a:headEnd/>
            <a:tailEnd/>
          </a:ln>
        </p:spPr>
      </p:pic>
      <p:sp>
        <p:nvSpPr>
          <p:cNvPr id="40971" name="Rectangle 14"/>
          <p:cNvSpPr>
            <a:spLocks noChangeArrowheads="1"/>
          </p:cNvSpPr>
          <p:nvPr/>
        </p:nvSpPr>
        <p:spPr bwMode="auto">
          <a:xfrm>
            <a:off x="0" y="7056438"/>
            <a:ext cx="9144000" cy="0"/>
          </a:xfrm>
          <a:prstGeom prst="rect">
            <a:avLst/>
          </a:prstGeom>
          <a:noFill/>
          <a:ln w="9525">
            <a:noFill/>
            <a:miter lim="800000"/>
            <a:headEnd/>
            <a:tailEnd/>
          </a:ln>
        </p:spPr>
        <p:txBody>
          <a:bodyPr wrap="none" anchor="ctr">
            <a:spAutoFit/>
          </a:bodyPr>
          <a:lstStyle/>
          <a:p>
            <a:endParaRPr lang="cs-CZ" sz="2400">
              <a:latin typeface="Times New Roman" pitchFamily="18" charset="0"/>
            </a:endParaRPr>
          </a:p>
        </p:txBody>
      </p:sp>
      <p:sp>
        <p:nvSpPr>
          <p:cNvPr id="40972" name="Text Box 15"/>
          <p:cNvSpPr txBox="1">
            <a:spLocks noChangeArrowheads="1"/>
          </p:cNvSpPr>
          <p:nvPr/>
        </p:nvSpPr>
        <p:spPr bwMode="auto">
          <a:xfrm>
            <a:off x="3327400" y="203200"/>
            <a:ext cx="1898650" cy="366713"/>
          </a:xfrm>
          <a:prstGeom prst="rect">
            <a:avLst/>
          </a:prstGeom>
          <a:noFill/>
          <a:ln w="9525">
            <a:noFill/>
            <a:miter lim="800000"/>
            <a:headEnd/>
            <a:tailEnd/>
          </a:ln>
        </p:spPr>
        <p:txBody>
          <a:bodyPr wrap="none">
            <a:spAutoFit/>
          </a:bodyPr>
          <a:lstStyle/>
          <a:p>
            <a:r>
              <a:rPr lang="cs-CZ" b="1">
                <a:latin typeface="Calibri" pitchFamily="34" charset="0"/>
              </a:rPr>
              <a:t>Paper</a:t>
            </a:r>
            <a:r>
              <a:rPr lang="cs-CZ">
                <a:latin typeface="Calibri" pitchFamily="34" charset="0"/>
              </a:rPr>
              <a:t> chambers</a:t>
            </a:r>
            <a:endParaRPr lang="cs-CZ" b="1">
              <a:latin typeface="Calibri" pitchFamily="34" charset="0"/>
            </a:endParaRPr>
          </a:p>
        </p:txBody>
      </p:sp>
      <p:sp>
        <p:nvSpPr>
          <p:cNvPr id="40973" name="Text Box 16"/>
          <p:cNvSpPr txBox="1">
            <a:spLocks noChangeArrowheads="1"/>
          </p:cNvSpPr>
          <p:nvPr/>
        </p:nvSpPr>
        <p:spPr bwMode="auto">
          <a:xfrm>
            <a:off x="3492500" y="1860550"/>
            <a:ext cx="5400675" cy="366713"/>
          </a:xfrm>
          <a:prstGeom prst="rect">
            <a:avLst/>
          </a:prstGeom>
          <a:noFill/>
          <a:ln w="9525">
            <a:noFill/>
            <a:miter lim="800000"/>
            <a:headEnd/>
            <a:tailEnd/>
          </a:ln>
        </p:spPr>
        <p:txBody>
          <a:bodyPr>
            <a:spAutoFit/>
          </a:bodyPr>
          <a:lstStyle/>
          <a:p>
            <a:r>
              <a:rPr lang="cs-CZ">
                <a:latin typeface="Calibri" pitchFamily="34" charset="0"/>
              </a:rPr>
              <a:t>- </a:t>
            </a:r>
            <a:r>
              <a:rPr lang="cs-CZ" b="1">
                <a:latin typeface="Calibri" pitchFamily="34" charset="0"/>
              </a:rPr>
              <a:t>metal</a:t>
            </a:r>
            <a:r>
              <a:rPr lang="cs-CZ">
                <a:latin typeface="Calibri" pitchFamily="34" charset="0"/>
              </a:rPr>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b="1" smtClean="0"/>
              <a:t>CUTTING</a:t>
            </a:r>
          </a:p>
        </p:txBody>
      </p:sp>
      <p:sp>
        <p:nvSpPr>
          <p:cNvPr id="41986" name="Rectangle 3"/>
          <p:cNvSpPr>
            <a:spLocks noGrp="1" noChangeArrowheads="1"/>
          </p:cNvSpPr>
          <p:nvPr>
            <p:ph type="body" sz="half" idx="1"/>
          </p:nvPr>
        </p:nvSpPr>
        <p:spPr>
          <a:xfrm>
            <a:off x="457200" y="1600200"/>
            <a:ext cx="8291513" cy="4997450"/>
          </a:xfrm>
        </p:spPr>
        <p:txBody>
          <a:bodyPr/>
          <a:lstStyle/>
          <a:p>
            <a:r>
              <a:rPr lang="en-US" u="sng" smtClean="0"/>
              <a:t>Microtome</a:t>
            </a:r>
            <a:r>
              <a:rPr lang="en-US" smtClean="0"/>
              <a:t> – </a:t>
            </a:r>
            <a:r>
              <a:rPr lang="en-US" sz="2000" smtClean="0"/>
              <a:t>a machine with automatic regulation of section thickness: 5 – 10 μm is optimum.</a:t>
            </a:r>
          </a:p>
        </p:txBody>
      </p:sp>
      <p:pic>
        <p:nvPicPr>
          <p:cNvPr id="41987" name="Picture 4" descr="groot_acc_11"/>
          <p:cNvPicPr>
            <a:picLocks noGrp="1" noChangeAspect="1" noChangeArrowheads="1"/>
          </p:cNvPicPr>
          <p:nvPr>
            <p:ph sz="quarter" idx="2"/>
          </p:nvPr>
        </p:nvPicPr>
        <p:blipFill>
          <a:blip r:embed="rId2"/>
          <a:srcRect/>
          <a:stretch>
            <a:fillRect/>
          </a:stretch>
        </p:blipFill>
        <p:spPr>
          <a:xfrm>
            <a:off x="971550" y="2708275"/>
            <a:ext cx="3317875" cy="2447925"/>
          </a:xfrm>
          <a:ln>
            <a:solidFill>
              <a:schemeClr val="tx1"/>
            </a:solidFill>
          </a:ln>
        </p:spPr>
      </p:pic>
      <p:pic>
        <p:nvPicPr>
          <p:cNvPr id="41988" name="Picture 6" descr="rotary"/>
          <p:cNvPicPr>
            <a:picLocks noGrp="1" noChangeAspect="1" noChangeArrowheads="1"/>
          </p:cNvPicPr>
          <p:nvPr>
            <p:ph sz="quarter" idx="3"/>
          </p:nvPr>
        </p:nvPicPr>
        <p:blipFill>
          <a:blip r:embed="rId3"/>
          <a:srcRect/>
          <a:stretch>
            <a:fillRect/>
          </a:stretch>
        </p:blipFill>
        <p:spPr>
          <a:xfrm>
            <a:off x="4787900" y="2708275"/>
            <a:ext cx="3529013" cy="2447925"/>
          </a:xfrm>
          <a:ln>
            <a:solidFill>
              <a:schemeClr val="tx1"/>
            </a:solidFill>
          </a:ln>
        </p:spPr>
      </p:pic>
      <p:sp>
        <p:nvSpPr>
          <p:cNvPr id="41989" name="Text Box 8"/>
          <p:cNvSpPr txBox="1">
            <a:spLocks noChangeArrowheads="1"/>
          </p:cNvSpPr>
          <p:nvPr/>
        </p:nvSpPr>
        <p:spPr bwMode="auto">
          <a:xfrm>
            <a:off x="971550" y="5300663"/>
            <a:ext cx="3313113" cy="925512"/>
          </a:xfrm>
          <a:prstGeom prst="rect">
            <a:avLst/>
          </a:prstGeom>
          <a:noFill/>
          <a:ln w="9525">
            <a:solidFill>
              <a:schemeClr val="tx1"/>
            </a:solidFill>
            <a:miter lim="800000"/>
            <a:headEnd/>
            <a:tailEnd/>
          </a:ln>
        </p:spPr>
        <p:txBody>
          <a:bodyPr>
            <a:spAutoFit/>
          </a:bodyPr>
          <a:lstStyle/>
          <a:p>
            <a:r>
              <a:rPr lang="en-US">
                <a:solidFill>
                  <a:schemeClr val="tx2"/>
                </a:solidFill>
                <a:latin typeface="Calibri" pitchFamily="34" charset="0"/>
              </a:rPr>
              <a:t>sliding microtome</a:t>
            </a:r>
            <a:r>
              <a:rPr lang="en-US">
                <a:latin typeface="Calibri" pitchFamily="34" charset="0"/>
              </a:rPr>
              <a:t> – block is fixed in holder, kni</a:t>
            </a:r>
            <a:r>
              <a:rPr lang="cs-CZ">
                <a:latin typeface="Calibri" pitchFamily="34" charset="0"/>
              </a:rPr>
              <a:t>f</a:t>
            </a:r>
            <a:r>
              <a:rPr lang="en-US">
                <a:latin typeface="Calibri" pitchFamily="34" charset="0"/>
              </a:rPr>
              <a:t>e or razor moves horizontally </a:t>
            </a:r>
          </a:p>
        </p:txBody>
      </p:sp>
      <p:sp>
        <p:nvSpPr>
          <p:cNvPr id="41990" name="Text Box 9"/>
          <p:cNvSpPr txBox="1">
            <a:spLocks noChangeArrowheads="1"/>
          </p:cNvSpPr>
          <p:nvPr/>
        </p:nvSpPr>
        <p:spPr bwMode="auto">
          <a:xfrm>
            <a:off x="4767263" y="5300663"/>
            <a:ext cx="3582987" cy="650875"/>
          </a:xfrm>
          <a:prstGeom prst="rect">
            <a:avLst/>
          </a:prstGeom>
          <a:noFill/>
          <a:ln w="9525">
            <a:solidFill>
              <a:schemeClr val="tx1"/>
            </a:solidFill>
            <a:miter lim="800000"/>
            <a:headEnd/>
            <a:tailEnd/>
          </a:ln>
        </p:spPr>
        <p:txBody>
          <a:bodyPr>
            <a:spAutoFit/>
          </a:bodyPr>
          <a:lstStyle/>
          <a:p>
            <a:r>
              <a:rPr lang="en-US">
                <a:solidFill>
                  <a:schemeClr val="tx2"/>
                </a:solidFill>
                <a:latin typeface="Calibri" pitchFamily="34" charset="0"/>
              </a:rPr>
              <a:t>rotary microtome</a:t>
            </a:r>
            <a:r>
              <a:rPr lang="en-US">
                <a:latin typeface="Calibri" pitchFamily="34" charset="0"/>
              </a:rPr>
              <a:t> – kni</a:t>
            </a:r>
            <a:r>
              <a:rPr lang="cs-CZ">
                <a:latin typeface="Calibri" pitchFamily="34" charset="0"/>
              </a:rPr>
              <a:t>f</a:t>
            </a:r>
            <a:r>
              <a:rPr lang="en-US">
                <a:latin typeface="Calibri" pitchFamily="34" charset="0"/>
              </a:rPr>
              <a:t>e is fixed,</a:t>
            </a:r>
          </a:p>
          <a:p>
            <a:r>
              <a:rPr lang="en-US">
                <a:latin typeface="Calibri" pitchFamily="34" charset="0"/>
              </a:rPr>
              <a:t>block holder moves vertically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descr="ERM-230L"/>
          <p:cNvPicPr>
            <a:picLocks noGrp="1" noChangeAspect="1" noChangeArrowheads="1"/>
          </p:cNvPicPr>
          <p:nvPr>
            <p:ph sz="half" idx="4294967295"/>
          </p:nvPr>
        </p:nvPicPr>
        <p:blipFill>
          <a:blip r:embed="rId2"/>
          <a:srcRect/>
          <a:stretch>
            <a:fillRect/>
          </a:stretch>
        </p:blipFill>
        <p:spPr>
          <a:xfrm>
            <a:off x="0" y="3041650"/>
            <a:ext cx="3995738" cy="3651250"/>
          </a:xfrm>
        </p:spPr>
      </p:pic>
      <p:pic>
        <p:nvPicPr>
          <p:cNvPr id="43010" name="Picture 15" descr="ESM-150S"/>
          <p:cNvPicPr>
            <a:picLocks noGrp="1" noChangeAspect="1" noChangeArrowheads="1"/>
          </p:cNvPicPr>
          <p:nvPr>
            <p:ph sz="half" idx="4294967295"/>
          </p:nvPr>
        </p:nvPicPr>
        <p:blipFill>
          <a:blip r:embed="rId3"/>
          <a:srcRect/>
          <a:stretch>
            <a:fillRect/>
          </a:stretch>
        </p:blipFill>
        <p:spPr>
          <a:xfrm>
            <a:off x="3779838" y="0"/>
            <a:ext cx="5364162" cy="4321175"/>
          </a:xfrm>
        </p:spPr>
      </p:pic>
      <p:sp>
        <p:nvSpPr>
          <p:cNvPr id="43011" name="Text Box 23"/>
          <p:cNvSpPr txBox="1">
            <a:spLocks noChangeArrowheads="1"/>
          </p:cNvSpPr>
          <p:nvPr/>
        </p:nvSpPr>
        <p:spPr bwMode="auto">
          <a:xfrm>
            <a:off x="4767263" y="6034088"/>
            <a:ext cx="2951162" cy="457200"/>
          </a:xfrm>
          <a:prstGeom prst="rect">
            <a:avLst/>
          </a:prstGeom>
          <a:noFill/>
          <a:ln w="9525">
            <a:noFill/>
            <a:miter lim="800000"/>
            <a:headEnd/>
            <a:tailEnd/>
          </a:ln>
        </p:spPr>
        <p:txBody>
          <a:bodyPr wrap="none">
            <a:spAutoFit/>
          </a:bodyPr>
          <a:lstStyle/>
          <a:p>
            <a:r>
              <a:rPr lang="cs-CZ" sz="2400" b="1">
                <a:latin typeface="Calibri" pitchFamily="34" charset="0"/>
              </a:rPr>
              <a:t>Rotary microtome</a:t>
            </a:r>
          </a:p>
        </p:txBody>
      </p:sp>
      <p:sp>
        <p:nvSpPr>
          <p:cNvPr id="43012" name="Text Box 24"/>
          <p:cNvSpPr txBox="1">
            <a:spLocks noChangeArrowheads="1"/>
          </p:cNvSpPr>
          <p:nvPr/>
        </p:nvSpPr>
        <p:spPr bwMode="auto">
          <a:xfrm>
            <a:off x="250825" y="203200"/>
            <a:ext cx="3241675" cy="457200"/>
          </a:xfrm>
          <a:prstGeom prst="rect">
            <a:avLst/>
          </a:prstGeom>
          <a:noFill/>
          <a:ln w="9525">
            <a:noFill/>
            <a:miter lim="800000"/>
            <a:headEnd/>
            <a:tailEnd/>
          </a:ln>
        </p:spPr>
        <p:txBody>
          <a:bodyPr>
            <a:spAutoFit/>
          </a:bodyPr>
          <a:lstStyle/>
          <a:p>
            <a:r>
              <a:rPr lang="cs-CZ" sz="2400" b="1">
                <a:latin typeface="Calibri" pitchFamily="34" charset="0"/>
              </a:rPr>
              <a:t>Sliding microtome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7" descr="fig3b_2"/>
          <p:cNvPicPr>
            <a:picLocks noChangeAspect="1" noChangeArrowheads="1"/>
          </p:cNvPicPr>
          <p:nvPr/>
        </p:nvPicPr>
        <p:blipFill>
          <a:blip r:embed="rId2"/>
          <a:srcRect/>
          <a:stretch>
            <a:fillRect/>
          </a:stretch>
        </p:blipFill>
        <p:spPr bwMode="auto">
          <a:xfrm>
            <a:off x="395288" y="2997200"/>
            <a:ext cx="4032250" cy="3800475"/>
          </a:xfrm>
          <a:prstGeom prst="rect">
            <a:avLst/>
          </a:prstGeom>
          <a:noFill/>
          <a:ln w="9525">
            <a:noFill/>
            <a:miter lim="800000"/>
            <a:headEnd/>
            <a:tailEnd/>
          </a:ln>
        </p:spPr>
      </p:pic>
      <p:sp>
        <p:nvSpPr>
          <p:cNvPr id="44034" name="Text Box 25"/>
          <p:cNvSpPr txBox="1">
            <a:spLocks noChangeArrowheads="1"/>
          </p:cNvSpPr>
          <p:nvPr/>
        </p:nvSpPr>
        <p:spPr bwMode="auto">
          <a:xfrm>
            <a:off x="4356100" y="549275"/>
            <a:ext cx="4679950" cy="1385888"/>
          </a:xfrm>
          <a:prstGeom prst="rect">
            <a:avLst/>
          </a:prstGeom>
          <a:noFill/>
          <a:ln w="9525">
            <a:noFill/>
            <a:miter lim="800000"/>
            <a:headEnd/>
            <a:tailEnd/>
          </a:ln>
        </p:spPr>
        <p:txBody>
          <a:bodyPr>
            <a:spAutoFit/>
          </a:bodyPr>
          <a:lstStyle/>
          <a:p>
            <a:r>
              <a:rPr lang="en-US" sz="1700">
                <a:latin typeface="Calibri" pitchFamily="34" charset="0"/>
              </a:rPr>
              <a:t>Freezing microtome (</a:t>
            </a:r>
            <a:r>
              <a:rPr lang="en-US" sz="1700" b="1">
                <a:latin typeface="Calibri" pitchFamily="34" charset="0"/>
              </a:rPr>
              <a:t>cryostat</a:t>
            </a:r>
            <a:r>
              <a:rPr lang="en-US" sz="1700">
                <a:latin typeface="Calibri" pitchFamily="34" charset="0"/>
              </a:rPr>
              <a:t>) </a:t>
            </a:r>
          </a:p>
          <a:p>
            <a:r>
              <a:rPr lang="en-US" sz="1700">
                <a:latin typeface="Calibri" pitchFamily="34" charset="0"/>
              </a:rPr>
              <a:t>= rotary microtome housed in freezing box </a:t>
            </a:r>
            <a:endParaRPr lang="cs-CZ" sz="1700">
              <a:latin typeface="Calibri" pitchFamily="34" charset="0"/>
            </a:endParaRPr>
          </a:p>
          <a:p>
            <a:r>
              <a:rPr lang="en-US" sz="1700">
                <a:latin typeface="Calibri" pitchFamily="34" charset="0"/>
              </a:rPr>
              <a:t>(– 60º C)</a:t>
            </a:r>
          </a:p>
          <a:p>
            <a:endParaRPr lang="en-US" sz="1700">
              <a:latin typeface="Calibri" pitchFamily="34" charset="0"/>
            </a:endParaRPr>
          </a:p>
          <a:p>
            <a:r>
              <a:rPr lang="en-US" sz="1700">
                <a:latin typeface="Calibri" pitchFamily="34" charset="0"/>
              </a:rPr>
              <a:t>Cutting of frozen tissue without </a:t>
            </a:r>
            <a:r>
              <a:rPr lang="cs-CZ" sz="1700">
                <a:latin typeface="Calibri" pitchFamily="34" charset="0"/>
              </a:rPr>
              <a:t>the </a:t>
            </a:r>
            <a:r>
              <a:rPr lang="en-US" sz="1700">
                <a:latin typeface="Calibri" pitchFamily="34" charset="0"/>
              </a:rPr>
              <a:t>embedding</a:t>
            </a:r>
          </a:p>
        </p:txBody>
      </p:sp>
      <p:pic>
        <p:nvPicPr>
          <p:cNvPr id="44035" name="Picture 30" descr="Type-Freezing-Microtome"/>
          <p:cNvPicPr>
            <a:picLocks noGrp="1" noChangeAspect="1" noChangeArrowheads="1"/>
          </p:cNvPicPr>
          <p:nvPr>
            <p:ph sz="half" idx="4294967295"/>
          </p:nvPr>
        </p:nvPicPr>
        <p:blipFill>
          <a:blip r:embed="rId3"/>
          <a:srcRect/>
          <a:stretch>
            <a:fillRect/>
          </a:stretch>
        </p:blipFill>
        <p:spPr>
          <a:xfrm>
            <a:off x="5795963" y="2565400"/>
            <a:ext cx="3024187" cy="4292600"/>
          </a:xfrm>
        </p:spPr>
      </p:pic>
      <p:pic>
        <p:nvPicPr>
          <p:cNvPr id="44036" name="Picture 36" descr="botany_histology7"/>
          <p:cNvPicPr>
            <a:picLocks noGrp="1" noChangeAspect="1" noChangeArrowheads="1"/>
          </p:cNvPicPr>
          <p:nvPr>
            <p:ph sz="quarter" idx="4294967295"/>
          </p:nvPr>
        </p:nvPicPr>
        <p:blipFill>
          <a:blip r:embed="rId4"/>
          <a:srcRect/>
          <a:stretch>
            <a:fillRect/>
          </a:stretch>
        </p:blipFill>
        <p:spPr>
          <a:xfrm>
            <a:off x="539750" y="188913"/>
            <a:ext cx="3743325" cy="273526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utting a slice of mussel"/>
          <p:cNvPicPr>
            <a:picLocks noChangeAspect="1" noChangeArrowheads="1"/>
          </p:cNvPicPr>
          <p:nvPr/>
        </p:nvPicPr>
        <p:blipFill>
          <a:blip r:embed="rId2"/>
          <a:srcRect/>
          <a:stretch>
            <a:fillRect/>
          </a:stretch>
        </p:blipFill>
        <p:spPr bwMode="auto">
          <a:xfrm>
            <a:off x="179388" y="0"/>
            <a:ext cx="2376487" cy="2060575"/>
          </a:xfrm>
          <a:prstGeom prst="rect">
            <a:avLst/>
          </a:prstGeom>
          <a:noFill/>
          <a:ln w="9525">
            <a:noFill/>
            <a:miter lim="800000"/>
            <a:headEnd/>
            <a:tailEnd/>
          </a:ln>
        </p:spPr>
      </p:pic>
      <p:pic>
        <p:nvPicPr>
          <p:cNvPr id="45058" name="Picture 3" descr="Tweezers drop a piece of mussel into a dehydration cassette"/>
          <p:cNvPicPr>
            <a:picLocks noChangeAspect="1" noChangeArrowheads="1"/>
          </p:cNvPicPr>
          <p:nvPr/>
        </p:nvPicPr>
        <p:blipFill>
          <a:blip r:embed="rId3"/>
          <a:srcRect/>
          <a:stretch>
            <a:fillRect/>
          </a:stretch>
        </p:blipFill>
        <p:spPr bwMode="auto">
          <a:xfrm>
            <a:off x="2771775" y="0"/>
            <a:ext cx="3024188" cy="2085975"/>
          </a:xfrm>
          <a:prstGeom prst="rect">
            <a:avLst/>
          </a:prstGeom>
          <a:noFill/>
          <a:ln w="9525">
            <a:noFill/>
            <a:miter lim="800000"/>
            <a:headEnd/>
            <a:tailEnd/>
          </a:ln>
        </p:spPr>
      </p:pic>
      <p:pic>
        <p:nvPicPr>
          <p:cNvPr id="45059" name="Picture 4" descr="Several yellow dehydration cassettes lying in a beaker containing (clear) ethanol"/>
          <p:cNvPicPr>
            <a:picLocks noChangeAspect="1" noChangeArrowheads="1"/>
          </p:cNvPicPr>
          <p:nvPr/>
        </p:nvPicPr>
        <p:blipFill>
          <a:blip r:embed="rId4"/>
          <a:srcRect/>
          <a:stretch>
            <a:fillRect/>
          </a:stretch>
        </p:blipFill>
        <p:spPr bwMode="auto">
          <a:xfrm>
            <a:off x="6011863" y="0"/>
            <a:ext cx="2743200" cy="2057400"/>
          </a:xfrm>
          <a:prstGeom prst="rect">
            <a:avLst/>
          </a:prstGeom>
          <a:noFill/>
          <a:ln w="9525">
            <a:noFill/>
            <a:miter lim="800000"/>
            <a:headEnd/>
            <a:tailEnd/>
          </a:ln>
        </p:spPr>
      </p:pic>
      <p:pic>
        <p:nvPicPr>
          <p:cNvPr id="45060" name="Picture 5" descr="Shaving thin slices using a microtome"/>
          <p:cNvPicPr>
            <a:picLocks noChangeAspect="1" noChangeArrowheads="1"/>
          </p:cNvPicPr>
          <p:nvPr/>
        </p:nvPicPr>
        <p:blipFill>
          <a:blip r:embed="rId5"/>
          <a:srcRect/>
          <a:stretch>
            <a:fillRect/>
          </a:stretch>
        </p:blipFill>
        <p:spPr bwMode="auto">
          <a:xfrm>
            <a:off x="179388" y="2276475"/>
            <a:ext cx="2743200" cy="2057400"/>
          </a:xfrm>
          <a:prstGeom prst="rect">
            <a:avLst/>
          </a:prstGeom>
          <a:noFill/>
          <a:ln w="9525">
            <a:noFill/>
            <a:miter lim="800000"/>
            <a:headEnd/>
            <a:tailEnd/>
          </a:ln>
        </p:spPr>
      </p:pic>
      <p:pic>
        <p:nvPicPr>
          <p:cNvPr id="45061" name="Picture 6" descr="Microtome shaving a slice off a wax block"/>
          <p:cNvPicPr>
            <a:picLocks noChangeAspect="1" noChangeArrowheads="1"/>
          </p:cNvPicPr>
          <p:nvPr/>
        </p:nvPicPr>
        <p:blipFill>
          <a:blip r:embed="rId6"/>
          <a:srcRect/>
          <a:stretch>
            <a:fillRect/>
          </a:stretch>
        </p:blipFill>
        <p:spPr bwMode="auto">
          <a:xfrm>
            <a:off x="3132138" y="2276475"/>
            <a:ext cx="2743200" cy="2057400"/>
          </a:xfrm>
          <a:prstGeom prst="rect">
            <a:avLst/>
          </a:prstGeom>
          <a:noFill/>
          <a:ln w="9525">
            <a:noFill/>
            <a:miter lim="800000"/>
            <a:headEnd/>
            <a:tailEnd/>
          </a:ln>
        </p:spPr>
      </p:pic>
      <p:pic>
        <p:nvPicPr>
          <p:cNvPr id="45062" name="Picture 7" descr="A metal basin filled with warm water"/>
          <p:cNvPicPr>
            <a:picLocks noChangeAspect="1" noChangeArrowheads="1"/>
          </p:cNvPicPr>
          <p:nvPr/>
        </p:nvPicPr>
        <p:blipFill>
          <a:blip r:embed="rId7"/>
          <a:srcRect/>
          <a:stretch>
            <a:fillRect/>
          </a:stretch>
        </p:blipFill>
        <p:spPr bwMode="auto">
          <a:xfrm>
            <a:off x="179388" y="4581525"/>
            <a:ext cx="2743200" cy="2057400"/>
          </a:xfrm>
          <a:prstGeom prst="rect">
            <a:avLst/>
          </a:prstGeom>
          <a:noFill/>
          <a:ln w="9525">
            <a:noFill/>
            <a:miter lim="800000"/>
            <a:headEnd/>
            <a:tailEnd/>
          </a:ln>
        </p:spPr>
      </p:pic>
      <p:pic>
        <p:nvPicPr>
          <p:cNvPr id="45063" name="Picture 8" descr="Slipping a slide under wax floating in a water bath"/>
          <p:cNvPicPr>
            <a:picLocks noChangeAspect="1" noChangeArrowheads="1"/>
          </p:cNvPicPr>
          <p:nvPr/>
        </p:nvPicPr>
        <p:blipFill>
          <a:blip r:embed="rId8"/>
          <a:srcRect/>
          <a:stretch>
            <a:fillRect/>
          </a:stretch>
        </p:blipFill>
        <p:spPr bwMode="auto">
          <a:xfrm>
            <a:off x="3132138" y="4581525"/>
            <a:ext cx="2743200" cy="2057400"/>
          </a:xfrm>
          <a:prstGeom prst="rect">
            <a:avLst/>
          </a:prstGeom>
          <a:noFill/>
          <a:ln w="9525">
            <a:noFill/>
            <a:miter lim="800000"/>
            <a:headEnd/>
            <a:tailEnd/>
          </a:ln>
        </p:spPr>
      </p:pic>
      <p:sp>
        <p:nvSpPr>
          <p:cNvPr id="45064" name="Text Box 9"/>
          <p:cNvSpPr txBox="1">
            <a:spLocks noChangeArrowheads="1"/>
          </p:cNvSpPr>
          <p:nvPr/>
        </p:nvSpPr>
        <p:spPr bwMode="auto">
          <a:xfrm>
            <a:off x="2195513" y="1628775"/>
            <a:ext cx="339725" cy="376238"/>
          </a:xfrm>
          <a:prstGeom prst="rect">
            <a:avLst/>
          </a:prstGeom>
          <a:solidFill>
            <a:schemeClr val="bg1"/>
          </a:solidFill>
          <a:ln w="9525">
            <a:solidFill>
              <a:schemeClr val="bg1"/>
            </a:solidFill>
            <a:miter lim="800000"/>
            <a:headEnd/>
            <a:tailEnd/>
          </a:ln>
        </p:spPr>
        <p:txBody>
          <a:bodyPr wrap="none">
            <a:spAutoFit/>
          </a:bodyPr>
          <a:lstStyle/>
          <a:p>
            <a:r>
              <a:rPr lang="cs-CZ" b="1">
                <a:latin typeface="Calibri" pitchFamily="34" charset="0"/>
              </a:rPr>
              <a:t>1</a:t>
            </a:r>
          </a:p>
        </p:txBody>
      </p:sp>
      <p:sp>
        <p:nvSpPr>
          <p:cNvPr id="45065" name="Text Box 10"/>
          <p:cNvSpPr txBox="1">
            <a:spLocks noChangeArrowheads="1"/>
          </p:cNvSpPr>
          <p:nvPr/>
        </p:nvSpPr>
        <p:spPr bwMode="auto">
          <a:xfrm>
            <a:off x="5483225" y="1628775"/>
            <a:ext cx="339725" cy="376238"/>
          </a:xfrm>
          <a:prstGeom prst="rect">
            <a:avLst/>
          </a:prstGeom>
          <a:solidFill>
            <a:schemeClr val="bg1"/>
          </a:solidFill>
          <a:ln w="9525">
            <a:solidFill>
              <a:schemeClr val="bg1"/>
            </a:solidFill>
            <a:miter lim="800000"/>
            <a:headEnd/>
            <a:tailEnd/>
          </a:ln>
        </p:spPr>
        <p:txBody>
          <a:bodyPr>
            <a:spAutoFit/>
          </a:bodyPr>
          <a:lstStyle/>
          <a:p>
            <a:r>
              <a:rPr lang="cs-CZ" b="1">
                <a:latin typeface="Calibri" pitchFamily="34" charset="0"/>
              </a:rPr>
              <a:t>2</a:t>
            </a:r>
          </a:p>
        </p:txBody>
      </p:sp>
      <p:sp>
        <p:nvSpPr>
          <p:cNvPr id="45066" name="Text Box 11"/>
          <p:cNvSpPr txBox="1">
            <a:spLocks noChangeArrowheads="1"/>
          </p:cNvSpPr>
          <p:nvPr/>
        </p:nvSpPr>
        <p:spPr bwMode="auto">
          <a:xfrm>
            <a:off x="8388350" y="1557338"/>
            <a:ext cx="339725" cy="376237"/>
          </a:xfrm>
          <a:prstGeom prst="rect">
            <a:avLst/>
          </a:prstGeom>
          <a:solidFill>
            <a:schemeClr val="bg1"/>
          </a:solidFill>
          <a:ln w="9525">
            <a:solidFill>
              <a:schemeClr val="bg1"/>
            </a:solidFill>
            <a:miter lim="800000"/>
            <a:headEnd/>
            <a:tailEnd/>
          </a:ln>
        </p:spPr>
        <p:txBody>
          <a:bodyPr wrap="none">
            <a:spAutoFit/>
          </a:bodyPr>
          <a:lstStyle/>
          <a:p>
            <a:r>
              <a:rPr lang="cs-CZ" b="1">
                <a:latin typeface="Calibri" pitchFamily="34" charset="0"/>
              </a:rPr>
              <a:t>3</a:t>
            </a:r>
          </a:p>
        </p:txBody>
      </p:sp>
      <p:sp>
        <p:nvSpPr>
          <p:cNvPr id="45067" name="Text Box 12"/>
          <p:cNvSpPr txBox="1">
            <a:spLocks noChangeArrowheads="1"/>
          </p:cNvSpPr>
          <p:nvPr/>
        </p:nvSpPr>
        <p:spPr bwMode="auto">
          <a:xfrm>
            <a:off x="2530475" y="3876675"/>
            <a:ext cx="339725" cy="376238"/>
          </a:xfrm>
          <a:prstGeom prst="rect">
            <a:avLst/>
          </a:prstGeom>
          <a:solidFill>
            <a:schemeClr val="bg1"/>
          </a:solidFill>
          <a:ln w="9525">
            <a:solidFill>
              <a:schemeClr val="bg1"/>
            </a:solidFill>
            <a:miter lim="800000"/>
            <a:headEnd/>
            <a:tailEnd/>
          </a:ln>
        </p:spPr>
        <p:txBody>
          <a:bodyPr wrap="none">
            <a:spAutoFit/>
          </a:bodyPr>
          <a:lstStyle/>
          <a:p>
            <a:r>
              <a:rPr lang="cs-CZ" b="1">
                <a:latin typeface="Calibri" pitchFamily="34" charset="0"/>
              </a:rPr>
              <a:t>4</a:t>
            </a:r>
          </a:p>
        </p:txBody>
      </p:sp>
      <p:sp>
        <p:nvSpPr>
          <p:cNvPr id="45068" name="Text Box 13"/>
          <p:cNvSpPr txBox="1">
            <a:spLocks noChangeArrowheads="1"/>
          </p:cNvSpPr>
          <p:nvPr/>
        </p:nvSpPr>
        <p:spPr bwMode="auto">
          <a:xfrm>
            <a:off x="5483225" y="3803650"/>
            <a:ext cx="339725" cy="376238"/>
          </a:xfrm>
          <a:prstGeom prst="rect">
            <a:avLst/>
          </a:prstGeom>
          <a:solidFill>
            <a:schemeClr val="bg1"/>
          </a:solidFill>
          <a:ln w="9525">
            <a:solidFill>
              <a:schemeClr val="bg1"/>
            </a:solidFill>
            <a:miter lim="800000"/>
            <a:headEnd/>
            <a:tailEnd/>
          </a:ln>
        </p:spPr>
        <p:txBody>
          <a:bodyPr wrap="none">
            <a:spAutoFit/>
          </a:bodyPr>
          <a:lstStyle/>
          <a:p>
            <a:r>
              <a:rPr lang="cs-CZ" b="1">
                <a:latin typeface="Calibri" pitchFamily="34" charset="0"/>
              </a:rPr>
              <a:t>5</a:t>
            </a:r>
          </a:p>
        </p:txBody>
      </p:sp>
      <p:sp>
        <p:nvSpPr>
          <p:cNvPr id="45069" name="Text Box 14"/>
          <p:cNvSpPr txBox="1">
            <a:spLocks noChangeArrowheads="1"/>
          </p:cNvSpPr>
          <p:nvPr/>
        </p:nvSpPr>
        <p:spPr bwMode="auto">
          <a:xfrm>
            <a:off x="2459038" y="6108700"/>
            <a:ext cx="339725" cy="376238"/>
          </a:xfrm>
          <a:prstGeom prst="rect">
            <a:avLst/>
          </a:prstGeom>
          <a:solidFill>
            <a:schemeClr val="bg1"/>
          </a:solidFill>
          <a:ln w="9525">
            <a:solidFill>
              <a:schemeClr val="bg1"/>
            </a:solidFill>
            <a:miter lim="800000"/>
            <a:headEnd/>
            <a:tailEnd/>
          </a:ln>
        </p:spPr>
        <p:txBody>
          <a:bodyPr wrap="none">
            <a:spAutoFit/>
          </a:bodyPr>
          <a:lstStyle/>
          <a:p>
            <a:r>
              <a:rPr lang="cs-CZ" b="1">
                <a:latin typeface="Calibri" pitchFamily="34" charset="0"/>
              </a:rPr>
              <a:t>6</a:t>
            </a:r>
          </a:p>
        </p:txBody>
      </p:sp>
      <p:sp>
        <p:nvSpPr>
          <p:cNvPr id="45070" name="Text Box 15"/>
          <p:cNvSpPr txBox="1">
            <a:spLocks noChangeArrowheads="1"/>
          </p:cNvSpPr>
          <p:nvPr/>
        </p:nvSpPr>
        <p:spPr bwMode="auto">
          <a:xfrm>
            <a:off x="5411788" y="6108700"/>
            <a:ext cx="339725" cy="376238"/>
          </a:xfrm>
          <a:prstGeom prst="rect">
            <a:avLst/>
          </a:prstGeom>
          <a:solidFill>
            <a:schemeClr val="bg1"/>
          </a:solidFill>
          <a:ln w="9525">
            <a:solidFill>
              <a:schemeClr val="bg1"/>
            </a:solidFill>
            <a:miter lim="800000"/>
            <a:headEnd/>
            <a:tailEnd/>
          </a:ln>
        </p:spPr>
        <p:txBody>
          <a:bodyPr wrap="none">
            <a:spAutoFit/>
          </a:bodyPr>
          <a:lstStyle/>
          <a:p>
            <a:r>
              <a:rPr lang="cs-CZ" b="1">
                <a:latin typeface="Calibri" pitchFamily="34" charset="0"/>
              </a:rPr>
              <a:t>7</a:t>
            </a:r>
          </a:p>
        </p:txBody>
      </p:sp>
      <p:sp>
        <p:nvSpPr>
          <p:cNvPr id="45071" name="Rectangle 17"/>
          <p:cNvSpPr>
            <a:spLocks noChangeArrowheads="1"/>
          </p:cNvSpPr>
          <p:nvPr/>
        </p:nvSpPr>
        <p:spPr bwMode="auto">
          <a:xfrm>
            <a:off x="179388" y="1628775"/>
            <a:ext cx="1227137" cy="366713"/>
          </a:xfrm>
          <a:prstGeom prst="rect">
            <a:avLst/>
          </a:prstGeom>
          <a:noFill/>
          <a:ln w="9525">
            <a:noFill/>
            <a:miter lim="800000"/>
            <a:headEnd/>
            <a:tailEnd/>
          </a:ln>
        </p:spPr>
        <p:txBody>
          <a:bodyPr wrap="none">
            <a:spAutoFit/>
          </a:bodyPr>
          <a:lstStyle/>
          <a:p>
            <a:r>
              <a:rPr lang="cs-CZ" b="1">
                <a:latin typeface="Calibri" pitchFamily="34" charset="0"/>
              </a:rPr>
              <a:t>sampling</a:t>
            </a:r>
          </a:p>
        </p:txBody>
      </p:sp>
      <p:sp>
        <p:nvSpPr>
          <p:cNvPr id="45072" name="Rectangle 18"/>
          <p:cNvSpPr>
            <a:spLocks noChangeArrowheads="1"/>
          </p:cNvSpPr>
          <p:nvPr/>
        </p:nvSpPr>
        <p:spPr bwMode="auto">
          <a:xfrm>
            <a:off x="2771775" y="1700213"/>
            <a:ext cx="1065213" cy="366712"/>
          </a:xfrm>
          <a:prstGeom prst="rect">
            <a:avLst/>
          </a:prstGeom>
          <a:noFill/>
          <a:ln w="9525">
            <a:noFill/>
            <a:miter lim="800000"/>
            <a:headEnd/>
            <a:tailEnd/>
          </a:ln>
        </p:spPr>
        <p:txBody>
          <a:bodyPr wrap="none">
            <a:spAutoFit/>
          </a:bodyPr>
          <a:lstStyle/>
          <a:p>
            <a:r>
              <a:rPr lang="cs-CZ" b="1">
                <a:latin typeface="Calibri" pitchFamily="34" charset="0"/>
              </a:rPr>
              <a:t>fixation</a:t>
            </a:r>
          </a:p>
        </p:txBody>
      </p:sp>
      <p:sp>
        <p:nvSpPr>
          <p:cNvPr id="45073" name="Rectangle 19"/>
          <p:cNvSpPr>
            <a:spLocks noChangeArrowheads="1"/>
          </p:cNvSpPr>
          <p:nvPr/>
        </p:nvSpPr>
        <p:spPr bwMode="auto">
          <a:xfrm>
            <a:off x="6011863" y="1700213"/>
            <a:ext cx="1065212" cy="366712"/>
          </a:xfrm>
          <a:prstGeom prst="rect">
            <a:avLst/>
          </a:prstGeom>
          <a:noFill/>
          <a:ln w="9525">
            <a:noFill/>
            <a:miter lim="800000"/>
            <a:headEnd/>
            <a:tailEnd/>
          </a:ln>
        </p:spPr>
        <p:txBody>
          <a:bodyPr wrap="none">
            <a:spAutoFit/>
          </a:bodyPr>
          <a:lstStyle/>
          <a:p>
            <a:r>
              <a:rPr lang="cs-CZ" b="1">
                <a:solidFill>
                  <a:schemeClr val="bg1"/>
                </a:solidFill>
                <a:latin typeface="Calibri" pitchFamily="34" charset="0"/>
              </a:rPr>
              <a:t>fixation</a:t>
            </a:r>
          </a:p>
        </p:txBody>
      </p:sp>
      <p:sp>
        <p:nvSpPr>
          <p:cNvPr id="45074" name="Rectangle 20"/>
          <p:cNvSpPr>
            <a:spLocks noChangeArrowheads="1"/>
          </p:cNvSpPr>
          <p:nvPr/>
        </p:nvSpPr>
        <p:spPr bwMode="auto">
          <a:xfrm>
            <a:off x="179388" y="3933825"/>
            <a:ext cx="1000125" cy="366713"/>
          </a:xfrm>
          <a:prstGeom prst="rect">
            <a:avLst/>
          </a:prstGeom>
          <a:noFill/>
          <a:ln w="9525">
            <a:noFill/>
            <a:miter lim="800000"/>
            <a:headEnd/>
            <a:tailEnd/>
          </a:ln>
        </p:spPr>
        <p:txBody>
          <a:bodyPr wrap="none">
            <a:spAutoFit/>
          </a:bodyPr>
          <a:lstStyle/>
          <a:p>
            <a:r>
              <a:rPr lang="cs-CZ" b="1">
                <a:latin typeface="Calibri" pitchFamily="34" charset="0"/>
              </a:rPr>
              <a:t>cutting</a:t>
            </a:r>
          </a:p>
        </p:txBody>
      </p:sp>
      <p:sp>
        <p:nvSpPr>
          <p:cNvPr id="45075" name="Rectangle 21"/>
          <p:cNvSpPr>
            <a:spLocks noChangeArrowheads="1"/>
          </p:cNvSpPr>
          <p:nvPr/>
        </p:nvSpPr>
        <p:spPr bwMode="auto">
          <a:xfrm>
            <a:off x="3132138" y="3933825"/>
            <a:ext cx="1000125" cy="366713"/>
          </a:xfrm>
          <a:prstGeom prst="rect">
            <a:avLst/>
          </a:prstGeom>
          <a:noFill/>
          <a:ln w="9525">
            <a:noFill/>
            <a:miter lim="800000"/>
            <a:headEnd/>
            <a:tailEnd/>
          </a:ln>
        </p:spPr>
        <p:txBody>
          <a:bodyPr wrap="none">
            <a:spAutoFit/>
          </a:bodyPr>
          <a:lstStyle/>
          <a:p>
            <a:r>
              <a:rPr lang="cs-CZ" b="1">
                <a:solidFill>
                  <a:schemeClr val="bg1"/>
                </a:solidFill>
                <a:latin typeface="Calibri" pitchFamily="34" charset="0"/>
              </a:rPr>
              <a:t>cutting</a:t>
            </a:r>
          </a:p>
        </p:txBody>
      </p:sp>
      <p:sp>
        <p:nvSpPr>
          <p:cNvPr id="45076" name="Rectangle 22"/>
          <p:cNvSpPr>
            <a:spLocks noChangeArrowheads="1"/>
          </p:cNvSpPr>
          <p:nvPr/>
        </p:nvSpPr>
        <p:spPr bwMode="auto">
          <a:xfrm>
            <a:off x="179388" y="6237288"/>
            <a:ext cx="2041525" cy="366712"/>
          </a:xfrm>
          <a:prstGeom prst="rect">
            <a:avLst/>
          </a:prstGeom>
          <a:noFill/>
          <a:ln w="9525">
            <a:noFill/>
            <a:miter lim="800000"/>
            <a:headEnd/>
            <a:tailEnd/>
          </a:ln>
        </p:spPr>
        <p:txBody>
          <a:bodyPr wrap="none">
            <a:spAutoFit/>
          </a:bodyPr>
          <a:lstStyle/>
          <a:p>
            <a:r>
              <a:rPr lang="cs-CZ" b="1">
                <a:latin typeface="Calibri" pitchFamily="34" charset="0"/>
              </a:rPr>
              <a:t>section 	affixing </a:t>
            </a:r>
          </a:p>
        </p:txBody>
      </p:sp>
      <p:sp>
        <p:nvSpPr>
          <p:cNvPr id="45077" name="Rectangle 23"/>
          <p:cNvSpPr>
            <a:spLocks noChangeArrowheads="1"/>
          </p:cNvSpPr>
          <p:nvPr/>
        </p:nvSpPr>
        <p:spPr bwMode="auto">
          <a:xfrm>
            <a:off x="3132138" y="6237288"/>
            <a:ext cx="2041525" cy="366712"/>
          </a:xfrm>
          <a:prstGeom prst="rect">
            <a:avLst/>
          </a:prstGeom>
          <a:noFill/>
          <a:ln w="9525">
            <a:noFill/>
            <a:miter lim="800000"/>
            <a:headEnd/>
            <a:tailEnd/>
          </a:ln>
        </p:spPr>
        <p:txBody>
          <a:bodyPr wrap="none">
            <a:spAutoFit/>
          </a:bodyPr>
          <a:lstStyle/>
          <a:p>
            <a:r>
              <a:rPr lang="cs-CZ" b="1">
                <a:latin typeface="Calibri" pitchFamily="34" charset="0"/>
              </a:rPr>
              <a:t>section 	affixing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oyster_blockribbon_brush"/>
          <p:cNvPicPr>
            <a:picLocks noChangeAspect="1" noChangeArrowheads="1"/>
          </p:cNvPicPr>
          <p:nvPr/>
        </p:nvPicPr>
        <p:blipFill>
          <a:blip r:embed="rId2"/>
          <a:srcRect/>
          <a:stretch>
            <a:fillRect/>
          </a:stretch>
        </p:blipFill>
        <p:spPr bwMode="auto">
          <a:xfrm>
            <a:off x="395288" y="188913"/>
            <a:ext cx="8208962"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type="body" idx="1"/>
          </p:nvPr>
        </p:nvSpPr>
        <p:spPr>
          <a:xfrm>
            <a:off x="179388" y="260350"/>
            <a:ext cx="8785225" cy="6337300"/>
          </a:xfrm>
        </p:spPr>
        <p:txBody>
          <a:bodyPr/>
          <a:lstStyle/>
          <a:p>
            <a:r>
              <a:rPr lang="en-US" sz="2000" b="1" u="sng" smtClean="0"/>
              <a:t>Practical lesson</a:t>
            </a:r>
          </a:p>
          <a:p>
            <a:pPr>
              <a:buFont typeface="Symbol" pitchFamily="18" charset="2"/>
              <a:buChar char="-"/>
            </a:pPr>
            <a:r>
              <a:rPr lang="cs-CZ" sz="2000" smtClean="0"/>
              <a:t>I</a:t>
            </a:r>
            <a:r>
              <a:rPr lang="en-US" sz="2000" smtClean="0"/>
              <a:t>ntroduction</a:t>
            </a:r>
            <a:r>
              <a:rPr lang="cs-CZ" sz="2000" smtClean="0"/>
              <a:t>; the images aree available through </a:t>
            </a:r>
            <a:r>
              <a:rPr lang="cs-CZ" sz="2000" b="1" u="sng" smtClean="0"/>
              <a:t>MedAtlas</a:t>
            </a:r>
            <a:endParaRPr lang="en-US" sz="2000" b="1" u="sng" smtClean="0"/>
          </a:p>
          <a:p>
            <a:pPr>
              <a:buFont typeface="Symbol" pitchFamily="18" charset="2"/>
              <a:buChar char="-"/>
            </a:pPr>
            <a:r>
              <a:rPr lang="cs-CZ" sz="2000" smtClean="0"/>
              <a:t>y</a:t>
            </a:r>
            <a:r>
              <a:rPr lang="en-US" sz="2000" smtClean="0"/>
              <a:t>our individual work = study of the slides, schematic but precise drawing of tissue architecture, careful description. You make your own </a:t>
            </a:r>
            <a:r>
              <a:rPr lang="cs-CZ" sz="2000" smtClean="0"/>
              <a:t>„study </a:t>
            </a:r>
            <a:r>
              <a:rPr lang="en-US" sz="2000" smtClean="0"/>
              <a:t>atlas</a:t>
            </a:r>
            <a:r>
              <a:rPr lang="cs-CZ" sz="2000" smtClean="0"/>
              <a:t>“</a:t>
            </a:r>
            <a:endParaRPr lang="en-US" sz="2000" smtClean="0"/>
          </a:p>
          <a:p>
            <a:pPr>
              <a:buFont typeface="Symbol" pitchFamily="18" charset="2"/>
              <a:buChar char="-"/>
            </a:pPr>
            <a:r>
              <a:rPr lang="cs-CZ" sz="2000" smtClean="0"/>
              <a:t>s</a:t>
            </a:r>
            <a:r>
              <a:rPr lang="en-US" sz="2000" smtClean="0"/>
              <a:t>tudents come prepared for practices  - schedules and syllables – pin-boards or dpt. webpage  </a:t>
            </a:r>
          </a:p>
          <a:p>
            <a:pPr>
              <a:buFont typeface="Symbol" pitchFamily="18" charset="2"/>
              <a:buChar char="-"/>
            </a:pPr>
            <a:r>
              <a:rPr lang="cs-CZ" sz="2000" b="1" u="sng" smtClean="0"/>
              <a:t>y</a:t>
            </a:r>
            <a:r>
              <a:rPr lang="en-US" sz="2000" b="1" u="sng" smtClean="0"/>
              <a:t>our knowledge is verified during semester</a:t>
            </a:r>
          </a:p>
          <a:p>
            <a:pPr>
              <a:buFont typeface="Symbol" pitchFamily="18" charset="2"/>
              <a:buChar char="-"/>
            </a:pPr>
            <a:r>
              <a:rPr lang="cs-CZ" sz="2000" b="1" u="sng" smtClean="0"/>
              <a:t>b</a:t>
            </a:r>
            <a:r>
              <a:rPr lang="en-US" sz="2000" b="1" u="sng" smtClean="0"/>
              <a:t>reak – 10 minutes</a:t>
            </a:r>
          </a:p>
          <a:p>
            <a:endParaRPr lang="en-US" sz="2000" u="sng" smtClean="0"/>
          </a:p>
          <a:p>
            <a:r>
              <a:rPr lang="en-US" sz="2000" b="1" u="sng" smtClean="0"/>
              <a:t>Attendance</a:t>
            </a:r>
          </a:p>
          <a:p>
            <a:pPr>
              <a:buFont typeface="Symbol" pitchFamily="18" charset="2"/>
              <a:buChar char="-"/>
            </a:pPr>
            <a:r>
              <a:rPr lang="en-US" sz="2000" smtClean="0"/>
              <a:t>100% attendance</a:t>
            </a:r>
          </a:p>
          <a:p>
            <a:pPr>
              <a:buFont typeface="Symbol" pitchFamily="18" charset="2"/>
              <a:buChar char="-"/>
            </a:pPr>
            <a:r>
              <a:rPr lang="cs-CZ" sz="2000" smtClean="0"/>
              <a:t>s</a:t>
            </a:r>
            <a:r>
              <a:rPr lang="en-US" sz="2000" smtClean="0"/>
              <a:t>ubstitution only in exceptional cases, after permissions from both the teacher of your group and the lesson where you plan to substitute</a:t>
            </a:r>
          </a:p>
          <a:p>
            <a:pPr>
              <a:buFont typeface="Symbol" pitchFamily="18" charset="2"/>
              <a:buChar char="-"/>
            </a:pPr>
            <a:r>
              <a:rPr lang="cs-CZ" sz="2000" smtClean="0"/>
              <a:t>s</a:t>
            </a:r>
            <a:r>
              <a:rPr lang="en-US" sz="2000" smtClean="0"/>
              <a:t>ign in to the list </a:t>
            </a:r>
          </a:p>
          <a:p>
            <a:pPr>
              <a:buFont typeface="Symbol" pitchFamily="18" charset="2"/>
              <a:buChar char="-"/>
            </a:pPr>
            <a:r>
              <a:rPr lang="cs-CZ" sz="2000" smtClean="0"/>
              <a:t>m</a:t>
            </a:r>
            <a:r>
              <a:rPr lang="en-US" sz="2000" smtClean="0"/>
              <a:t>ake a protocol, let it check and sign</a:t>
            </a:r>
            <a:r>
              <a:rPr lang="cs-CZ" sz="2000" smtClean="0"/>
              <a:t>ed</a:t>
            </a:r>
            <a:r>
              <a:rPr lang="en-US" sz="2000" smtClean="0"/>
              <a:t> by the lecturer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image002"/>
          <p:cNvPicPr>
            <a:picLocks noChangeAspect="1" noChangeArrowheads="1"/>
          </p:cNvPicPr>
          <p:nvPr/>
        </p:nvPicPr>
        <p:blipFill>
          <a:blip r:embed="rId2"/>
          <a:srcRect/>
          <a:stretch>
            <a:fillRect/>
          </a:stretch>
        </p:blipFill>
        <p:spPr bwMode="auto">
          <a:xfrm>
            <a:off x="596900" y="309563"/>
            <a:ext cx="5148263" cy="3862387"/>
          </a:xfrm>
          <a:prstGeom prst="rect">
            <a:avLst/>
          </a:prstGeom>
          <a:noFill/>
          <a:ln w="9525">
            <a:noFill/>
            <a:miter lim="800000"/>
            <a:headEnd/>
            <a:tailEnd/>
          </a:ln>
        </p:spPr>
      </p:pic>
      <p:pic>
        <p:nvPicPr>
          <p:cNvPr id="47106" name="Picture 4" descr="http://www.siumed.edu/~dking2/bluehist/epithel3.gif"/>
          <p:cNvPicPr>
            <a:picLocks noChangeAspect="1" noChangeArrowheads="1"/>
          </p:cNvPicPr>
          <p:nvPr/>
        </p:nvPicPr>
        <p:blipFill>
          <a:blip r:embed="rId3"/>
          <a:srcRect/>
          <a:stretch>
            <a:fillRect/>
          </a:stretch>
        </p:blipFill>
        <p:spPr bwMode="auto">
          <a:xfrm>
            <a:off x="5529263" y="3862388"/>
            <a:ext cx="28575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r>
              <a:rPr lang="cs-CZ" b="1" smtClean="0"/>
              <a:t>AFFIXING</a:t>
            </a:r>
          </a:p>
        </p:txBody>
      </p:sp>
      <p:sp>
        <p:nvSpPr>
          <p:cNvPr id="48130" name="Rectangle 3"/>
          <p:cNvSpPr>
            <a:spLocks noGrp="1" noChangeArrowheads="1"/>
          </p:cNvSpPr>
          <p:nvPr>
            <p:ph type="body" sz="half" idx="1"/>
          </p:nvPr>
        </p:nvSpPr>
        <p:spPr>
          <a:xfrm>
            <a:off x="179388" y="1412875"/>
            <a:ext cx="4608512" cy="5184775"/>
          </a:xfrm>
        </p:spPr>
        <p:txBody>
          <a:bodyPr/>
          <a:lstStyle/>
          <a:p>
            <a:endParaRPr lang="en-US" sz="2400" smtClean="0"/>
          </a:p>
          <a:p>
            <a:r>
              <a:rPr lang="en-US" sz="2000" smtClean="0"/>
              <a:t>Mixture of glycerin and egg albumin or gelatin </a:t>
            </a:r>
          </a:p>
          <a:p>
            <a:endParaRPr lang="en-US" sz="2000" smtClean="0"/>
          </a:p>
          <a:p>
            <a:r>
              <a:rPr lang="en-US" sz="2000" smtClean="0"/>
              <a:t>Section are transferred from microtome razor or knife on the level of warm water (45º C), where they are stretched; then they are put on slides coated with adhesive mixture; excess of water is drained and slides are put in incubator (thermostat, 37º C) over night to affixing of sections.</a:t>
            </a:r>
          </a:p>
        </p:txBody>
      </p:sp>
      <p:pic>
        <p:nvPicPr>
          <p:cNvPr id="48131" name="Picture 4" descr="HIST005"/>
          <p:cNvPicPr>
            <a:picLocks noGrp="1" noChangeAspect="1" noChangeArrowheads="1"/>
          </p:cNvPicPr>
          <p:nvPr>
            <p:ph sz="quarter" idx="2"/>
          </p:nvPr>
        </p:nvPicPr>
        <p:blipFill>
          <a:blip r:embed="rId2"/>
          <a:srcRect/>
          <a:stretch>
            <a:fillRect/>
          </a:stretch>
        </p:blipFill>
        <p:spPr>
          <a:xfrm>
            <a:off x="5003800" y="1773238"/>
            <a:ext cx="3816350" cy="3527425"/>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Medite TFP 40"/>
          <p:cNvPicPr>
            <a:picLocks noGrp="1" noChangeAspect="1" noChangeArrowheads="1"/>
          </p:cNvPicPr>
          <p:nvPr>
            <p:ph idx="4294967295"/>
          </p:nvPr>
        </p:nvPicPr>
        <p:blipFill>
          <a:blip r:embed="rId2"/>
          <a:srcRect/>
          <a:stretch>
            <a:fillRect/>
          </a:stretch>
        </p:blipFill>
        <p:spPr>
          <a:xfrm>
            <a:off x="1187450" y="3716338"/>
            <a:ext cx="7353300" cy="2870200"/>
          </a:xfrm>
        </p:spPr>
      </p:pic>
      <p:pic>
        <p:nvPicPr>
          <p:cNvPr id="49154" name="Picture 3" descr="RTB"/>
          <p:cNvPicPr>
            <a:picLocks noChangeAspect="1" noChangeArrowheads="1"/>
          </p:cNvPicPr>
          <p:nvPr/>
        </p:nvPicPr>
        <p:blipFill>
          <a:blip r:embed="rId3"/>
          <a:srcRect/>
          <a:stretch>
            <a:fillRect/>
          </a:stretch>
        </p:blipFill>
        <p:spPr bwMode="auto">
          <a:xfrm>
            <a:off x="2916238" y="692150"/>
            <a:ext cx="4176712" cy="2087563"/>
          </a:xfrm>
          <a:prstGeom prst="rect">
            <a:avLst/>
          </a:prstGeom>
          <a:noFill/>
          <a:ln w="9525">
            <a:noFill/>
            <a:miter lim="800000"/>
            <a:headEnd/>
            <a:tailEnd/>
          </a:ln>
        </p:spPr>
      </p:pic>
      <p:sp>
        <p:nvSpPr>
          <p:cNvPr id="49155" name="Text Box 4"/>
          <p:cNvSpPr txBox="1">
            <a:spLocks noChangeArrowheads="1"/>
          </p:cNvSpPr>
          <p:nvPr/>
        </p:nvSpPr>
        <p:spPr bwMode="auto">
          <a:xfrm>
            <a:off x="879475" y="203200"/>
            <a:ext cx="3952875" cy="366713"/>
          </a:xfrm>
          <a:prstGeom prst="rect">
            <a:avLst/>
          </a:prstGeom>
          <a:noFill/>
          <a:ln w="9525">
            <a:noFill/>
            <a:miter lim="800000"/>
            <a:headEnd/>
            <a:tailEnd/>
          </a:ln>
        </p:spPr>
        <p:txBody>
          <a:bodyPr wrap="none">
            <a:spAutoFit/>
          </a:bodyPr>
          <a:lstStyle/>
          <a:p>
            <a:r>
              <a:rPr lang="en-US">
                <a:latin typeface="Calibri" pitchFamily="34" charset="0"/>
              </a:rPr>
              <a:t>Stretching of sections on warm water</a:t>
            </a:r>
          </a:p>
        </p:txBody>
      </p:sp>
      <p:sp>
        <p:nvSpPr>
          <p:cNvPr id="49156" name="Text Box 5"/>
          <p:cNvSpPr txBox="1">
            <a:spLocks noChangeArrowheads="1"/>
          </p:cNvSpPr>
          <p:nvPr/>
        </p:nvSpPr>
        <p:spPr bwMode="auto">
          <a:xfrm>
            <a:off x="827088" y="3141663"/>
            <a:ext cx="6192837" cy="366712"/>
          </a:xfrm>
          <a:prstGeom prst="rect">
            <a:avLst/>
          </a:prstGeom>
          <a:noFill/>
          <a:ln w="9525">
            <a:noFill/>
            <a:miter lim="800000"/>
            <a:headEnd/>
            <a:tailEnd/>
          </a:ln>
        </p:spPr>
        <p:txBody>
          <a:bodyPr>
            <a:spAutoFit/>
          </a:bodyPr>
          <a:lstStyle/>
          <a:p>
            <a:pPr>
              <a:spcBef>
                <a:spcPct val="50000"/>
              </a:spcBef>
            </a:pPr>
            <a:r>
              <a:rPr lang="en-US">
                <a:latin typeface="Calibri" pitchFamily="34" charset="0"/>
              </a:rPr>
              <a:t>Stretching on </a:t>
            </a:r>
            <a:r>
              <a:rPr lang="cs-CZ">
                <a:latin typeface="Calibri" pitchFamily="34" charset="0"/>
              </a:rPr>
              <a:t>a </a:t>
            </a:r>
            <a:r>
              <a:rPr lang="en-US">
                <a:latin typeface="Calibri" pitchFamily="34" charset="0"/>
              </a:rPr>
              <a:t>warm plate</a:t>
            </a:r>
          </a:p>
        </p:txBody>
      </p:sp>
      <p:sp>
        <p:nvSpPr>
          <p:cNvPr id="49157" name="Rectangle 6"/>
          <p:cNvSpPr>
            <a:spLocks noChangeArrowheads="1"/>
          </p:cNvSpPr>
          <p:nvPr/>
        </p:nvSpPr>
        <p:spPr bwMode="auto">
          <a:xfrm>
            <a:off x="1187450" y="6381750"/>
            <a:ext cx="7416800" cy="287338"/>
          </a:xfrm>
          <a:prstGeom prst="rect">
            <a:avLst/>
          </a:prstGeom>
          <a:solidFill>
            <a:schemeClr val="bg1"/>
          </a:solidFill>
          <a:ln w="9525">
            <a:solidFill>
              <a:schemeClr val="bg1"/>
            </a:solidFill>
            <a:miter lim="800000"/>
            <a:headEnd/>
            <a:tailEnd/>
          </a:ln>
        </p:spPr>
        <p:txBody>
          <a:bodyPr wrap="none" anchor="ctr"/>
          <a:lstStyle/>
          <a:p>
            <a:endParaRPr lang="cs-CZ">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r>
              <a:rPr lang="en-US" b="1" smtClean="0"/>
              <a:t>STAINING</a:t>
            </a:r>
          </a:p>
        </p:txBody>
      </p:sp>
      <p:sp>
        <p:nvSpPr>
          <p:cNvPr id="186371" name="Rectangle 3"/>
          <p:cNvSpPr>
            <a:spLocks noGrp="1" noChangeArrowheads="1"/>
          </p:cNvSpPr>
          <p:nvPr>
            <p:ph type="body" sz="half" idx="1"/>
          </p:nvPr>
        </p:nvSpPr>
        <p:spPr>
          <a:xfrm>
            <a:off x="323850" y="1700213"/>
            <a:ext cx="8569325" cy="4824412"/>
          </a:xfrm>
        </p:spPr>
        <p:txBody>
          <a:bodyPr rtlCol="0">
            <a:normAutofit/>
          </a:bodyPr>
          <a:lstStyle/>
          <a:p>
            <a:pPr fontAlgn="auto">
              <a:spcAft>
                <a:spcPts val="0"/>
              </a:spcAft>
              <a:buFont typeface="Arial" panose="020B0604020202020204" pitchFamily="34" charset="0"/>
              <a:buChar char="•"/>
              <a:defRPr/>
            </a:pPr>
            <a:r>
              <a:rPr lang="cs-CZ" sz="2400" dirty="0"/>
              <a:t>D</a:t>
            </a:r>
            <a:r>
              <a:rPr lang="en-US" sz="2400" dirty="0" err="1"/>
              <a:t>ifferent</a:t>
            </a:r>
            <a:r>
              <a:rPr lang="en-US" sz="2400" dirty="0"/>
              <a:t> cell or tissue structures are not apparent without staining. </a:t>
            </a:r>
          </a:p>
          <a:p>
            <a:pPr fontAlgn="auto">
              <a:spcAft>
                <a:spcPts val="0"/>
              </a:spcAft>
              <a:buFont typeface="Arial" panose="020B0604020202020204" pitchFamily="34" charset="0"/>
              <a:buChar char="•"/>
              <a:defRPr/>
            </a:pPr>
            <a:r>
              <a:rPr lang="en-US" sz="2400" dirty="0"/>
              <a:t>Cellular structures exhibit different affinity to </a:t>
            </a:r>
            <a:r>
              <a:rPr lang="en-US" sz="2400" u="sng" dirty="0"/>
              <a:t>staining dyes</a:t>
            </a:r>
            <a:r>
              <a:rPr lang="en-US" sz="2400" dirty="0"/>
              <a:t> </a:t>
            </a:r>
          </a:p>
          <a:p>
            <a:pPr fontAlgn="auto">
              <a:spcAft>
                <a:spcPts val="0"/>
              </a:spcAft>
              <a:buFont typeface="Wingdings" panose="05000000000000000000" pitchFamily="2" charset="2"/>
              <a:buNone/>
              <a:defRPr/>
            </a:pPr>
            <a:r>
              <a:rPr lang="en-US" sz="2400" b="1" dirty="0"/>
              <a:t>alkaline dyes</a:t>
            </a:r>
            <a:r>
              <a:rPr lang="en-US" sz="2400" dirty="0"/>
              <a:t> (basic or nuclear) – react with anionic groups of cell and tissue components</a:t>
            </a:r>
          </a:p>
          <a:p>
            <a:pPr fontAlgn="auto">
              <a:spcAft>
                <a:spcPts val="0"/>
              </a:spcAft>
              <a:buFont typeface="Wingdings" panose="05000000000000000000" pitchFamily="2" charset="2"/>
              <a:buNone/>
              <a:defRPr/>
            </a:pPr>
            <a:r>
              <a:rPr lang="en-US" sz="2400" b="1" dirty="0" err="1">
                <a:solidFill>
                  <a:srgbClr val="6600CC"/>
                </a:solidFill>
              </a:rPr>
              <a:t>basophilia</a:t>
            </a:r>
            <a:r>
              <a:rPr lang="en-US" sz="2400" dirty="0"/>
              <a:t> – basophilic structures in the cell</a:t>
            </a:r>
          </a:p>
          <a:p>
            <a:pPr fontAlgn="auto">
              <a:spcAft>
                <a:spcPts val="0"/>
              </a:spcAft>
              <a:buFont typeface="Wingdings" panose="05000000000000000000" pitchFamily="2" charset="2"/>
              <a:buNone/>
              <a:defRPr/>
            </a:pPr>
            <a:endParaRPr lang="en-US" sz="2400" dirty="0"/>
          </a:p>
          <a:p>
            <a:pPr fontAlgn="auto">
              <a:spcAft>
                <a:spcPts val="0"/>
              </a:spcAft>
              <a:buFont typeface="Wingdings" panose="05000000000000000000" pitchFamily="2" charset="2"/>
              <a:buNone/>
              <a:defRPr/>
            </a:pPr>
            <a:r>
              <a:rPr lang="en-US" sz="2400" b="1" dirty="0"/>
              <a:t>acid dyes</a:t>
            </a:r>
            <a:r>
              <a:rPr lang="en-US" sz="2400" dirty="0"/>
              <a:t> (cytoplasmic) – react with cationic groups</a:t>
            </a:r>
          </a:p>
          <a:p>
            <a:pPr fontAlgn="auto">
              <a:spcAft>
                <a:spcPts val="0"/>
              </a:spcAft>
              <a:buFont typeface="Wingdings" panose="05000000000000000000" pitchFamily="2" charset="2"/>
              <a:buNone/>
              <a:defRPr/>
            </a:pPr>
            <a:r>
              <a:rPr lang="en-US" sz="2400" dirty="0"/>
              <a:t>    </a:t>
            </a:r>
            <a:r>
              <a:rPr lang="en-US" sz="2400" b="1" dirty="0" err="1">
                <a:solidFill>
                  <a:srgbClr val="FF99FF"/>
                </a:solidFill>
              </a:rPr>
              <a:t>acidophilia</a:t>
            </a:r>
            <a:r>
              <a:rPr lang="en-US" sz="2400" dirty="0"/>
              <a:t> – acidophilic structures in the cell</a:t>
            </a:r>
            <a:endParaRPr lang="cs-CZ" sz="2400" dirty="0"/>
          </a:p>
          <a:p>
            <a:pPr fontAlgn="auto">
              <a:spcAft>
                <a:spcPts val="0"/>
              </a:spcAft>
              <a:buFont typeface="Wingdings" panose="05000000000000000000" pitchFamily="2" charset="2"/>
              <a:buNone/>
              <a:defRPr/>
            </a:pPr>
            <a:r>
              <a:rPr lang="cs-CZ" sz="2400" b="1" dirty="0">
                <a:solidFill>
                  <a:schemeClr val="bg2"/>
                </a:solidFill>
              </a:rPr>
              <a:t>	</a:t>
            </a:r>
            <a:r>
              <a:rPr lang="en-US" sz="2400" b="1" dirty="0" err="1">
                <a:solidFill>
                  <a:schemeClr val="bg1">
                    <a:lumMod val="50000"/>
                  </a:schemeClr>
                </a:solidFill>
              </a:rPr>
              <a:t>neutrophilia</a:t>
            </a:r>
            <a:r>
              <a:rPr lang="en-US" sz="2400" dirty="0">
                <a:solidFill>
                  <a:schemeClr val="bg1">
                    <a:lumMod val="50000"/>
                  </a:schemeClr>
                </a:solidFill>
              </a:rPr>
              <a:t> </a:t>
            </a:r>
            <a:r>
              <a:rPr lang="en-US" sz="2400" dirty="0"/>
              <a:t>– no reaction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2"/>
          <p:cNvSpPr txBox="1">
            <a:spLocks noChangeArrowheads="1"/>
          </p:cNvSpPr>
          <p:nvPr/>
        </p:nvSpPr>
        <p:spPr bwMode="auto">
          <a:xfrm>
            <a:off x="250825" y="250825"/>
            <a:ext cx="8755063" cy="6553200"/>
          </a:xfrm>
          <a:prstGeom prst="rect">
            <a:avLst/>
          </a:prstGeom>
          <a:noFill/>
          <a:ln w="9525">
            <a:noFill/>
            <a:miter lim="800000"/>
            <a:headEnd/>
            <a:tailEnd/>
          </a:ln>
        </p:spPr>
        <p:txBody>
          <a:bodyPr>
            <a:spAutoFit/>
          </a:bodyPr>
          <a:lstStyle/>
          <a:p>
            <a:r>
              <a:rPr lang="en-US" sz="2400" b="1" u="sng">
                <a:latin typeface="Calibri" pitchFamily="34" charset="0"/>
              </a:rPr>
              <a:t>Staining methods:</a:t>
            </a:r>
            <a:r>
              <a:rPr lang="en-US" sz="2400" b="1" u="sng">
                <a:solidFill>
                  <a:schemeClr val="tx2"/>
                </a:solidFill>
                <a:latin typeface="Calibri" pitchFamily="34" charset="0"/>
              </a:rPr>
              <a:t/>
            </a:r>
            <a:br>
              <a:rPr lang="en-US" sz="2400" b="1" u="sng">
                <a:solidFill>
                  <a:schemeClr val="tx2"/>
                </a:solidFill>
                <a:latin typeface="Calibri" pitchFamily="34" charset="0"/>
              </a:rPr>
            </a:br>
            <a:r>
              <a:rPr lang="en-US" sz="2000" u="sng">
                <a:solidFill>
                  <a:schemeClr val="tx2"/>
                </a:solidFill>
                <a:latin typeface="Calibri" pitchFamily="34" charset="0"/>
              </a:rPr>
              <a:t>routine</a:t>
            </a:r>
            <a:r>
              <a:rPr lang="en-US" sz="2000">
                <a:solidFill>
                  <a:schemeClr val="tx2"/>
                </a:solidFill>
                <a:latin typeface="Calibri" pitchFamily="34" charset="0"/>
              </a:rPr>
              <a:t> – HE, AZAN</a:t>
            </a:r>
          </a:p>
          <a:p>
            <a:r>
              <a:rPr lang="en-US" sz="2000">
                <a:latin typeface="Calibri" pitchFamily="34" charset="0"/>
              </a:rPr>
              <a:t>(demonstrate all components of tissue)</a:t>
            </a:r>
          </a:p>
          <a:p>
            <a:r>
              <a:rPr lang="en-US" sz="2000" u="sng">
                <a:latin typeface="Calibri" pitchFamily="34" charset="0"/>
              </a:rPr>
              <a:t/>
            </a:r>
            <a:br>
              <a:rPr lang="en-US" sz="2000" u="sng">
                <a:latin typeface="Calibri" pitchFamily="34" charset="0"/>
              </a:rPr>
            </a:br>
            <a:endParaRPr lang="en-US" sz="2000" u="sng">
              <a:latin typeface="Calibri" pitchFamily="34" charset="0"/>
            </a:endParaRPr>
          </a:p>
          <a:p>
            <a:endParaRPr lang="en-US" sz="2000" u="sng">
              <a:latin typeface="Calibri" pitchFamily="34" charset="0"/>
            </a:endParaRPr>
          </a:p>
          <a:p>
            <a:endParaRPr lang="en-US" sz="2000" u="sng">
              <a:latin typeface="Calibri" pitchFamily="34" charset="0"/>
            </a:endParaRPr>
          </a:p>
          <a:p>
            <a:endParaRPr lang="en-US" sz="2000" u="sng">
              <a:solidFill>
                <a:schemeClr val="tx2"/>
              </a:solidFill>
              <a:latin typeface="Calibri" pitchFamily="34" charset="0"/>
            </a:endParaRPr>
          </a:p>
          <a:p>
            <a:endParaRPr lang="en-US" sz="2000" u="sng">
              <a:solidFill>
                <a:schemeClr val="tx2"/>
              </a:solidFill>
              <a:latin typeface="Calibri" pitchFamily="34" charset="0"/>
            </a:endParaRPr>
          </a:p>
          <a:p>
            <a:r>
              <a:rPr lang="en-US" sz="2000" u="sng">
                <a:solidFill>
                  <a:schemeClr val="tx2"/>
                </a:solidFill>
                <a:latin typeface="Calibri" pitchFamily="34" charset="0"/>
              </a:rPr>
              <a:t>special</a:t>
            </a:r>
            <a:r>
              <a:rPr lang="en-US" sz="2000">
                <a:solidFill>
                  <a:schemeClr val="tx2"/>
                </a:solidFill>
                <a:latin typeface="Calibri" pitchFamily="34" charset="0"/>
              </a:rPr>
              <a:t> </a:t>
            </a:r>
          </a:p>
          <a:p>
            <a:r>
              <a:rPr lang="en-US" sz="2000">
                <a:latin typeface="Calibri" pitchFamily="34" charset="0"/>
              </a:rPr>
              <a:t>visualizes only special structures</a:t>
            </a:r>
          </a:p>
          <a:p>
            <a:endParaRPr lang="en-US" sz="2000">
              <a:latin typeface="Calibri" pitchFamily="34" charset="0"/>
            </a:endParaRPr>
          </a:p>
          <a:p>
            <a:endParaRPr lang="en-US" sz="2000">
              <a:latin typeface="Calibri" pitchFamily="34" charset="0"/>
            </a:endParaRPr>
          </a:p>
          <a:p>
            <a:endParaRPr lang="en-US" sz="2000">
              <a:latin typeface="Calibri" pitchFamily="34" charset="0"/>
            </a:endParaRPr>
          </a:p>
          <a:p>
            <a:endParaRPr lang="en-US" sz="2000">
              <a:latin typeface="Calibri" pitchFamily="34" charset="0"/>
            </a:endParaRPr>
          </a:p>
          <a:p>
            <a:endParaRPr lang="en-US" sz="2000">
              <a:latin typeface="Calibri" pitchFamily="34" charset="0"/>
            </a:endParaRPr>
          </a:p>
          <a:p>
            <a:r>
              <a:rPr lang="en-US" sz="2000">
                <a:solidFill>
                  <a:schemeClr val="tx2"/>
                </a:solidFill>
                <a:latin typeface="Calibri" pitchFamily="34" charset="0"/>
              </a:rPr>
              <a:t>                                      </a:t>
            </a:r>
          </a:p>
          <a:p>
            <a:r>
              <a:rPr lang="en-US" sz="2000">
                <a:solidFill>
                  <a:schemeClr val="tx2"/>
                </a:solidFill>
                <a:latin typeface="Calibri" pitchFamily="34" charset="0"/>
              </a:rPr>
              <a:t>                                            </a:t>
            </a:r>
            <a:r>
              <a:rPr lang="en-US" sz="2000" u="sng">
                <a:solidFill>
                  <a:schemeClr val="tx2"/>
                </a:solidFill>
                <a:latin typeface="Calibri" pitchFamily="34" charset="0"/>
              </a:rPr>
              <a:t>impregnation</a:t>
            </a:r>
            <a:r>
              <a:rPr lang="en-US" sz="2000">
                <a:solidFill>
                  <a:schemeClr val="tx2"/>
                </a:solidFill>
                <a:latin typeface="Calibri" pitchFamily="34" charset="0"/>
              </a:rPr>
              <a:t> </a:t>
            </a:r>
          </a:p>
          <a:p>
            <a:r>
              <a:rPr lang="en-US" sz="2000">
                <a:latin typeface="Calibri" pitchFamily="34" charset="0"/>
              </a:rPr>
              <a:t>                                            by silver salt for detection </a:t>
            </a:r>
          </a:p>
          <a:p>
            <a:r>
              <a:rPr lang="en-US" sz="2000">
                <a:latin typeface="Calibri" pitchFamily="34" charset="0"/>
              </a:rPr>
              <a:t>                                            of nerve or reticular fibers </a:t>
            </a:r>
          </a:p>
          <a:p>
            <a:r>
              <a:rPr lang="en-US" sz="2000">
                <a:latin typeface="Calibri" pitchFamily="34" charset="0"/>
              </a:rPr>
              <a:t>                                     </a:t>
            </a:r>
          </a:p>
        </p:txBody>
      </p:sp>
      <p:pic>
        <p:nvPicPr>
          <p:cNvPr id="51202" name="Picture 3" descr="N_UR_KD_06"/>
          <p:cNvPicPr>
            <a:picLocks noChangeAspect="1" noChangeArrowheads="1"/>
          </p:cNvPicPr>
          <p:nvPr/>
        </p:nvPicPr>
        <p:blipFill>
          <a:blip r:embed="rId2"/>
          <a:srcRect/>
          <a:stretch>
            <a:fillRect/>
          </a:stretch>
        </p:blipFill>
        <p:spPr bwMode="auto">
          <a:xfrm>
            <a:off x="5256213" y="333375"/>
            <a:ext cx="3887787" cy="2590800"/>
          </a:xfrm>
          <a:prstGeom prst="rect">
            <a:avLst/>
          </a:prstGeom>
          <a:noFill/>
          <a:ln w="9525">
            <a:noFill/>
            <a:miter lim="800000"/>
            <a:headEnd/>
            <a:tailEnd/>
          </a:ln>
        </p:spPr>
      </p:pic>
      <p:pic>
        <p:nvPicPr>
          <p:cNvPr id="51203" name="Picture 4" descr="Masson-Trichrome-g"/>
          <p:cNvPicPr>
            <a:picLocks noChangeAspect="1" noChangeArrowheads="1"/>
          </p:cNvPicPr>
          <p:nvPr/>
        </p:nvPicPr>
        <p:blipFill>
          <a:blip r:embed="rId3"/>
          <a:srcRect/>
          <a:stretch>
            <a:fillRect/>
          </a:stretch>
        </p:blipFill>
        <p:spPr bwMode="auto">
          <a:xfrm>
            <a:off x="2771775" y="1341438"/>
            <a:ext cx="2089150" cy="1582737"/>
          </a:xfrm>
          <a:prstGeom prst="rect">
            <a:avLst/>
          </a:prstGeom>
          <a:noFill/>
          <a:ln w="9525">
            <a:noFill/>
            <a:miter lim="800000"/>
            <a:headEnd/>
            <a:tailEnd/>
          </a:ln>
        </p:spPr>
      </p:pic>
      <p:pic>
        <p:nvPicPr>
          <p:cNvPr id="51204" name="Picture 5" descr="HistologySlidesOriginal004"/>
          <p:cNvPicPr>
            <a:picLocks noChangeAspect="1" noChangeArrowheads="1"/>
          </p:cNvPicPr>
          <p:nvPr/>
        </p:nvPicPr>
        <p:blipFill>
          <a:blip r:embed="rId4"/>
          <a:srcRect/>
          <a:stretch>
            <a:fillRect/>
          </a:stretch>
        </p:blipFill>
        <p:spPr bwMode="auto">
          <a:xfrm>
            <a:off x="468313" y="1341438"/>
            <a:ext cx="2100262" cy="1584325"/>
          </a:xfrm>
          <a:prstGeom prst="rect">
            <a:avLst/>
          </a:prstGeom>
          <a:noFill/>
          <a:ln w="9525">
            <a:noFill/>
            <a:miter lim="800000"/>
            <a:headEnd/>
            <a:tailEnd/>
          </a:ln>
        </p:spPr>
      </p:pic>
      <p:pic>
        <p:nvPicPr>
          <p:cNvPr id="51205" name="Picture 6" descr="DSCN0909"/>
          <p:cNvPicPr>
            <a:picLocks noChangeAspect="1" noChangeArrowheads="1"/>
          </p:cNvPicPr>
          <p:nvPr/>
        </p:nvPicPr>
        <p:blipFill>
          <a:blip r:embed="rId5"/>
          <a:srcRect/>
          <a:stretch>
            <a:fillRect/>
          </a:stretch>
        </p:blipFill>
        <p:spPr bwMode="auto">
          <a:xfrm>
            <a:off x="6877050" y="3473450"/>
            <a:ext cx="2266950" cy="3384550"/>
          </a:xfrm>
          <a:prstGeom prst="rect">
            <a:avLst/>
          </a:prstGeom>
          <a:noFill/>
          <a:ln w="9525">
            <a:noFill/>
            <a:miter lim="800000"/>
            <a:headEnd/>
            <a:tailEnd/>
          </a:ln>
        </p:spPr>
      </p:pic>
      <p:sp>
        <p:nvSpPr>
          <p:cNvPr id="51206" name="Text Box 7"/>
          <p:cNvSpPr txBox="1">
            <a:spLocks noChangeArrowheads="1"/>
          </p:cNvSpPr>
          <p:nvPr/>
        </p:nvSpPr>
        <p:spPr bwMode="auto">
          <a:xfrm>
            <a:off x="5127625" y="-12700"/>
            <a:ext cx="4006850" cy="366713"/>
          </a:xfrm>
          <a:prstGeom prst="rect">
            <a:avLst/>
          </a:prstGeom>
          <a:noFill/>
          <a:ln w="9525">
            <a:noFill/>
            <a:miter lim="800000"/>
            <a:headEnd/>
            <a:tailEnd/>
          </a:ln>
        </p:spPr>
        <p:txBody>
          <a:bodyPr wrap="none">
            <a:spAutoFit/>
          </a:bodyPr>
          <a:lstStyle/>
          <a:p>
            <a:r>
              <a:rPr lang="en-US">
                <a:latin typeface="Calibri" pitchFamily="34" charset="0"/>
              </a:rPr>
              <a:t> HE – the most frequent used method</a:t>
            </a:r>
          </a:p>
        </p:txBody>
      </p:sp>
      <p:pic>
        <p:nvPicPr>
          <p:cNvPr id="51207" name="Picture 8" descr="1144-3i"/>
          <p:cNvPicPr>
            <a:picLocks noChangeAspect="1" noChangeArrowheads="1"/>
          </p:cNvPicPr>
          <p:nvPr/>
        </p:nvPicPr>
        <p:blipFill>
          <a:blip r:embed="rId6"/>
          <a:srcRect/>
          <a:stretch>
            <a:fillRect/>
          </a:stretch>
        </p:blipFill>
        <p:spPr bwMode="auto">
          <a:xfrm>
            <a:off x="250825" y="3860800"/>
            <a:ext cx="2000250" cy="1905000"/>
          </a:xfrm>
          <a:prstGeom prst="rect">
            <a:avLst/>
          </a:prstGeom>
          <a:noFill/>
          <a:ln w="9525">
            <a:noFill/>
            <a:miter lim="800000"/>
            <a:headEnd/>
            <a:tailEnd/>
          </a:ln>
        </p:spPr>
      </p:pic>
      <p:sp>
        <p:nvSpPr>
          <p:cNvPr id="51208" name="Text Box 9"/>
          <p:cNvSpPr txBox="1">
            <a:spLocks noChangeArrowheads="1"/>
          </p:cNvSpPr>
          <p:nvPr/>
        </p:nvSpPr>
        <p:spPr bwMode="auto">
          <a:xfrm>
            <a:off x="2195513" y="3971925"/>
            <a:ext cx="2422525" cy="581025"/>
          </a:xfrm>
          <a:prstGeom prst="rect">
            <a:avLst/>
          </a:prstGeom>
          <a:noFill/>
          <a:ln w="9525">
            <a:noFill/>
            <a:miter lim="800000"/>
            <a:headEnd/>
            <a:tailEnd/>
          </a:ln>
        </p:spPr>
        <p:txBody>
          <a:bodyPr>
            <a:spAutoFit/>
          </a:bodyPr>
          <a:lstStyle/>
          <a:p>
            <a:r>
              <a:rPr lang="en-US" sz="1600" i="1">
                <a:latin typeface="Calibri" pitchFamily="34" charset="0"/>
              </a:rPr>
              <a:t>Lipid droplets </a:t>
            </a:r>
          </a:p>
          <a:p>
            <a:r>
              <a:rPr lang="en-US" sz="1600" i="1">
                <a:latin typeface="Calibri" pitchFamily="34" charset="0"/>
              </a:rPr>
              <a:t>detected by oil red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179388" y="277813"/>
            <a:ext cx="8507412" cy="1143000"/>
          </a:xfrm>
        </p:spPr>
        <p:txBody>
          <a:bodyPr/>
          <a:lstStyle/>
          <a:p>
            <a:r>
              <a:rPr lang="en-US" sz="3600" b="1" smtClean="0"/>
              <a:t>ROUTINE STAINING with HEMATOXYLINE – EOSIN (HE)</a:t>
            </a:r>
            <a:r>
              <a:rPr lang="en-US" sz="4000" smtClean="0"/>
              <a:t> </a:t>
            </a:r>
          </a:p>
        </p:txBody>
      </p:sp>
      <p:sp>
        <p:nvSpPr>
          <p:cNvPr id="52226" name="Rectangle 3"/>
          <p:cNvSpPr>
            <a:spLocks noGrp="1" noChangeArrowheads="1"/>
          </p:cNvSpPr>
          <p:nvPr>
            <p:ph type="body" sz="half" idx="1"/>
          </p:nvPr>
        </p:nvSpPr>
        <p:spPr>
          <a:xfrm>
            <a:off x="457200" y="1600200"/>
            <a:ext cx="8435975" cy="5068888"/>
          </a:xfrm>
        </p:spPr>
        <p:txBody>
          <a:bodyPr/>
          <a:lstStyle/>
          <a:p>
            <a:pPr>
              <a:buFont typeface="Wingdings" pitchFamily="2" charset="2"/>
              <a:buNone/>
            </a:pPr>
            <a:r>
              <a:rPr lang="en-US" sz="1800" b="1" smtClean="0"/>
              <a:t>Hematoxyline – basic (nuclear) dye</a:t>
            </a:r>
          </a:p>
          <a:p>
            <a:pPr>
              <a:buFont typeface="Wingdings" pitchFamily="2" charset="2"/>
              <a:buNone/>
            </a:pPr>
            <a:r>
              <a:rPr lang="en-US" sz="1800" b="1" smtClean="0"/>
              <a:t>Eosin – acid (cytoplasmic dye</a:t>
            </a:r>
          </a:p>
          <a:p>
            <a:pPr>
              <a:buFont typeface="Wingdings" pitchFamily="2" charset="2"/>
              <a:buNone/>
            </a:pPr>
            <a:endParaRPr lang="en-US" sz="1800" b="1" u="sng" smtClean="0"/>
          </a:p>
          <a:p>
            <a:r>
              <a:rPr lang="en-US" sz="2000" u="sng" smtClean="0"/>
              <a:t>Staining procedure</a:t>
            </a:r>
            <a:r>
              <a:rPr lang="en-US" sz="2000" smtClean="0"/>
              <a:t>:</a:t>
            </a:r>
          </a:p>
          <a:p>
            <a:r>
              <a:rPr lang="en-US" sz="2000" smtClean="0"/>
              <a:t>paraffin must be removed (dissolved) by xylene</a:t>
            </a:r>
          </a:p>
          <a:p>
            <a:r>
              <a:rPr lang="en-US" sz="2000" smtClean="0"/>
              <a:t>sections are rehydrated in descending series of ethanol (100% </a:t>
            </a:r>
            <a:r>
              <a:rPr lang="en-US" sz="2000" smtClean="0">
                <a:sym typeface="Wingdings 3" pitchFamily="18" charset="2"/>
              </a:rPr>
              <a:t></a:t>
            </a:r>
            <a:r>
              <a:rPr lang="en-US" sz="2000" smtClean="0"/>
              <a:t>96% </a:t>
            </a:r>
            <a:r>
              <a:rPr lang="en-US" sz="2000" smtClean="0">
                <a:sym typeface="Wingdings 3" pitchFamily="18" charset="2"/>
              </a:rPr>
              <a:t>80%</a:t>
            </a:r>
            <a:r>
              <a:rPr lang="en-US" sz="2000" smtClean="0"/>
              <a:t>)</a:t>
            </a:r>
          </a:p>
          <a:p>
            <a:r>
              <a:rPr lang="en-US" sz="2000" smtClean="0"/>
              <a:t>staining with hematoxyline</a:t>
            </a:r>
          </a:p>
          <a:p>
            <a:r>
              <a:rPr lang="en-US" sz="2000" smtClean="0"/>
              <a:t>differentiation in acid ethanol and water (excess of dye is removed)</a:t>
            </a:r>
          </a:p>
          <a:p>
            <a:r>
              <a:rPr lang="en-US" sz="2000" smtClean="0"/>
              <a:t>staining with eosin</a:t>
            </a:r>
          </a:p>
          <a:p>
            <a:r>
              <a:rPr lang="en-US" sz="2000" smtClean="0"/>
              <a:t>rinsing in water (excess of dye is removed)</a:t>
            </a:r>
          </a:p>
          <a:p>
            <a:r>
              <a:rPr lang="en-US" sz="2000" smtClean="0"/>
              <a:t>dehydration in graded ethanol series (80% </a:t>
            </a:r>
            <a:r>
              <a:rPr lang="en-US" sz="2000" smtClean="0">
                <a:sym typeface="Wingdings 3" pitchFamily="18" charset="2"/>
              </a:rPr>
              <a:t>96%</a:t>
            </a:r>
            <a:r>
              <a:rPr lang="en-US" sz="2000" smtClean="0"/>
              <a:t> </a:t>
            </a:r>
            <a:r>
              <a:rPr lang="en-US" sz="2000" smtClean="0">
                <a:sym typeface="Wingdings 3" pitchFamily="18" charset="2"/>
              </a:rPr>
              <a:t></a:t>
            </a:r>
            <a:r>
              <a:rPr lang="en-US" sz="2000" smtClean="0"/>
              <a:t>100%)</a:t>
            </a:r>
          </a:p>
          <a:p>
            <a:r>
              <a:rPr lang="en-US" sz="2000" smtClean="0"/>
              <a:t>clearing in xylene</a:t>
            </a:r>
          </a:p>
        </p:txBody>
      </p:sp>
      <p:pic>
        <p:nvPicPr>
          <p:cNvPr id="52227" name="Picture 4" descr="vertical staining jar"/>
          <p:cNvPicPr>
            <a:picLocks noGrp="1" noChangeAspect="1" noChangeArrowheads="1"/>
          </p:cNvPicPr>
          <p:nvPr>
            <p:ph sz="half" idx="2"/>
          </p:nvPr>
        </p:nvPicPr>
        <p:blipFill>
          <a:blip r:embed="rId2" r:link="rId3"/>
          <a:srcRect/>
          <a:stretch>
            <a:fillRect/>
          </a:stretch>
        </p:blipFill>
        <p:spPr>
          <a:xfrm>
            <a:off x="7542213" y="838200"/>
            <a:ext cx="1395412" cy="193198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http://www.aname.es/microscopia/ems/histology/HIST44.gif"/>
          <p:cNvPicPr>
            <a:picLocks noChangeAspect="1" noChangeArrowheads="1"/>
          </p:cNvPicPr>
          <p:nvPr/>
        </p:nvPicPr>
        <p:blipFill>
          <a:blip r:embed="rId2" r:link="rId3"/>
          <a:srcRect/>
          <a:stretch>
            <a:fillRect/>
          </a:stretch>
        </p:blipFill>
        <p:spPr bwMode="auto">
          <a:xfrm>
            <a:off x="468313" y="1628775"/>
            <a:ext cx="914400" cy="1019175"/>
          </a:xfrm>
          <a:prstGeom prst="rect">
            <a:avLst/>
          </a:prstGeom>
          <a:noFill/>
          <a:ln w="9525">
            <a:noFill/>
            <a:miter lim="800000"/>
            <a:headEnd/>
            <a:tailEnd/>
          </a:ln>
        </p:spPr>
      </p:pic>
      <p:pic>
        <p:nvPicPr>
          <p:cNvPr id="53250" name="Picture 3" descr="http://www.aname.es/microscopia/ems/histology/HIST44.gif"/>
          <p:cNvPicPr>
            <a:picLocks noChangeAspect="1" noChangeArrowheads="1"/>
          </p:cNvPicPr>
          <p:nvPr/>
        </p:nvPicPr>
        <p:blipFill>
          <a:blip r:embed="rId2" r:link="rId3"/>
          <a:srcRect/>
          <a:stretch>
            <a:fillRect/>
          </a:stretch>
        </p:blipFill>
        <p:spPr bwMode="auto">
          <a:xfrm>
            <a:off x="1547813" y="1628775"/>
            <a:ext cx="914400" cy="1019175"/>
          </a:xfrm>
          <a:prstGeom prst="rect">
            <a:avLst/>
          </a:prstGeom>
          <a:noFill/>
          <a:ln w="9525">
            <a:noFill/>
            <a:miter lim="800000"/>
            <a:headEnd/>
            <a:tailEnd/>
          </a:ln>
        </p:spPr>
      </p:pic>
      <p:pic>
        <p:nvPicPr>
          <p:cNvPr id="53251" name="Picture 4" descr="http://www.aname.es/microscopia/ems/histology/HIST44.gif"/>
          <p:cNvPicPr>
            <a:picLocks noChangeAspect="1" noChangeArrowheads="1"/>
          </p:cNvPicPr>
          <p:nvPr/>
        </p:nvPicPr>
        <p:blipFill>
          <a:blip r:embed="rId2" r:link="rId3"/>
          <a:srcRect/>
          <a:stretch>
            <a:fillRect/>
          </a:stretch>
        </p:blipFill>
        <p:spPr bwMode="auto">
          <a:xfrm>
            <a:off x="2700338" y="1628775"/>
            <a:ext cx="914400" cy="1019175"/>
          </a:xfrm>
          <a:prstGeom prst="rect">
            <a:avLst/>
          </a:prstGeom>
          <a:noFill/>
          <a:ln w="9525">
            <a:noFill/>
            <a:miter lim="800000"/>
            <a:headEnd/>
            <a:tailEnd/>
          </a:ln>
        </p:spPr>
      </p:pic>
      <p:pic>
        <p:nvPicPr>
          <p:cNvPr id="53252" name="Picture 5" descr="http://www.aname.es/microscopia/ems/histology/HIST44.gif"/>
          <p:cNvPicPr>
            <a:picLocks noChangeAspect="1" noChangeArrowheads="1"/>
          </p:cNvPicPr>
          <p:nvPr/>
        </p:nvPicPr>
        <p:blipFill>
          <a:blip r:embed="rId2" r:link="rId3"/>
          <a:srcRect/>
          <a:stretch>
            <a:fillRect/>
          </a:stretch>
        </p:blipFill>
        <p:spPr bwMode="auto">
          <a:xfrm>
            <a:off x="3779838" y="1628775"/>
            <a:ext cx="914400" cy="1019175"/>
          </a:xfrm>
          <a:prstGeom prst="rect">
            <a:avLst/>
          </a:prstGeom>
          <a:noFill/>
          <a:ln w="9525">
            <a:noFill/>
            <a:miter lim="800000"/>
            <a:headEnd/>
            <a:tailEnd/>
          </a:ln>
        </p:spPr>
      </p:pic>
      <p:pic>
        <p:nvPicPr>
          <p:cNvPr id="53253" name="Picture 6" descr="http://www.aname.es/microscopia/ems/histology/HIST44.gif"/>
          <p:cNvPicPr>
            <a:picLocks noChangeAspect="1" noChangeArrowheads="1"/>
          </p:cNvPicPr>
          <p:nvPr/>
        </p:nvPicPr>
        <p:blipFill>
          <a:blip r:embed="rId2" r:link="rId3"/>
          <a:srcRect/>
          <a:stretch>
            <a:fillRect/>
          </a:stretch>
        </p:blipFill>
        <p:spPr bwMode="auto">
          <a:xfrm>
            <a:off x="4932363" y="1628775"/>
            <a:ext cx="914400" cy="1019175"/>
          </a:xfrm>
          <a:prstGeom prst="rect">
            <a:avLst/>
          </a:prstGeom>
          <a:noFill/>
          <a:ln w="9525">
            <a:noFill/>
            <a:miter lim="800000"/>
            <a:headEnd/>
            <a:tailEnd/>
          </a:ln>
        </p:spPr>
      </p:pic>
      <p:pic>
        <p:nvPicPr>
          <p:cNvPr id="53254" name="Picture 7" descr="http://www.aname.es/microscopia/ems/histology/HIST44.gif"/>
          <p:cNvPicPr>
            <a:picLocks noChangeAspect="1" noChangeArrowheads="1"/>
          </p:cNvPicPr>
          <p:nvPr/>
        </p:nvPicPr>
        <p:blipFill>
          <a:blip r:embed="rId2" r:link="rId3"/>
          <a:srcRect/>
          <a:stretch>
            <a:fillRect/>
          </a:stretch>
        </p:blipFill>
        <p:spPr bwMode="auto">
          <a:xfrm>
            <a:off x="6084888" y="1628775"/>
            <a:ext cx="914400" cy="1019175"/>
          </a:xfrm>
          <a:prstGeom prst="rect">
            <a:avLst/>
          </a:prstGeom>
          <a:solidFill>
            <a:srgbClr val="6600CC"/>
          </a:solidFill>
          <a:ln w="76200">
            <a:solidFill>
              <a:srgbClr val="6600CC"/>
            </a:solidFill>
            <a:miter lim="800000"/>
            <a:headEnd/>
            <a:tailEnd/>
          </a:ln>
        </p:spPr>
      </p:pic>
      <p:pic>
        <p:nvPicPr>
          <p:cNvPr id="53255" name="Picture 8" descr="http://www.aname.es/microscopia/ems/histology/HIST44.gif"/>
          <p:cNvPicPr>
            <a:picLocks noChangeAspect="1" noChangeArrowheads="1"/>
          </p:cNvPicPr>
          <p:nvPr/>
        </p:nvPicPr>
        <p:blipFill>
          <a:blip r:embed="rId2" r:link="rId3"/>
          <a:srcRect/>
          <a:stretch>
            <a:fillRect/>
          </a:stretch>
        </p:blipFill>
        <p:spPr bwMode="auto">
          <a:xfrm>
            <a:off x="7235825" y="1628775"/>
            <a:ext cx="914400" cy="1019175"/>
          </a:xfrm>
          <a:prstGeom prst="rect">
            <a:avLst/>
          </a:prstGeom>
          <a:noFill/>
          <a:ln w="9525">
            <a:noFill/>
            <a:miter lim="800000"/>
            <a:headEnd/>
            <a:tailEnd/>
          </a:ln>
        </p:spPr>
      </p:pic>
      <p:pic>
        <p:nvPicPr>
          <p:cNvPr id="53256" name="Picture 9" descr="http://www.aname.es/microscopia/ems/histology/HIST44.gif"/>
          <p:cNvPicPr>
            <a:picLocks noChangeAspect="1" noChangeArrowheads="1"/>
          </p:cNvPicPr>
          <p:nvPr/>
        </p:nvPicPr>
        <p:blipFill>
          <a:blip r:embed="rId2" r:link="rId3"/>
          <a:srcRect/>
          <a:stretch>
            <a:fillRect/>
          </a:stretch>
        </p:blipFill>
        <p:spPr bwMode="auto">
          <a:xfrm>
            <a:off x="611188" y="4724400"/>
            <a:ext cx="914400" cy="1019175"/>
          </a:xfrm>
          <a:prstGeom prst="rect">
            <a:avLst/>
          </a:prstGeom>
          <a:noFill/>
          <a:ln w="9525">
            <a:noFill/>
            <a:miter lim="800000"/>
            <a:headEnd/>
            <a:tailEnd/>
          </a:ln>
        </p:spPr>
      </p:pic>
      <p:pic>
        <p:nvPicPr>
          <p:cNvPr id="53257" name="Picture 10" descr="http://www.aname.es/microscopia/ems/histology/HIST44.gif"/>
          <p:cNvPicPr>
            <a:picLocks noChangeAspect="1" noChangeArrowheads="1"/>
          </p:cNvPicPr>
          <p:nvPr/>
        </p:nvPicPr>
        <p:blipFill>
          <a:blip r:embed="rId2" r:link="rId3"/>
          <a:srcRect/>
          <a:stretch>
            <a:fillRect/>
          </a:stretch>
        </p:blipFill>
        <p:spPr bwMode="auto">
          <a:xfrm>
            <a:off x="1692275" y="4724400"/>
            <a:ext cx="914400" cy="1019175"/>
          </a:xfrm>
          <a:prstGeom prst="rect">
            <a:avLst/>
          </a:prstGeom>
          <a:noFill/>
          <a:ln w="9525">
            <a:noFill/>
            <a:miter lim="800000"/>
            <a:headEnd/>
            <a:tailEnd/>
          </a:ln>
        </p:spPr>
      </p:pic>
      <p:pic>
        <p:nvPicPr>
          <p:cNvPr id="53258" name="Picture 11" descr="http://www.aname.es/microscopia/ems/histology/HIST44.gif"/>
          <p:cNvPicPr>
            <a:picLocks noChangeAspect="1" noChangeArrowheads="1"/>
          </p:cNvPicPr>
          <p:nvPr/>
        </p:nvPicPr>
        <p:blipFill>
          <a:blip r:embed="rId2" r:link="rId3"/>
          <a:srcRect/>
          <a:stretch>
            <a:fillRect/>
          </a:stretch>
        </p:blipFill>
        <p:spPr bwMode="auto">
          <a:xfrm>
            <a:off x="2771775" y="4724400"/>
            <a:ext cx="914400" cy="1019175"/>
          </a:xfrm>
          <a:prstGeom prst="rect">
            <a:avLst/>
          </a:prstGeom>
          <a:noFill/>
          <a:ln w="9525">
            <a:noFill/>
            <a:miter lim="800000"/>
            <a:headEnd/>
            <a:tailEnd/>
          </a:ln>
        </p:spPr>
      </p:pic>
      <p:pic>
        <p:nvPicPr>
          <p:cNvPr id="53259" name="Picture 12" descr="http://www.aname.es/microscopia/ems/histology/HIST44.gif"/>
          <p:cNvPicPr>
            <a:picLocks noChangeAspect="1" noChangeArrowheads="1"/>
          </p:cNvPicPr>
          <p:nvPr/>
        </p:nvPicPr>
        <p:blipFill>
          <a:blip r:embed="rId2" r:link="rId3"/>
          <a:srcRect/>
          <a:stretch>
            <a:fillRect/>
          </a:stretch>
        </p:blipFill>
        <p:spPr bwMode="auto">
          <a:xfrm>
            <a:off x="3924300" y="4724400"/>
            <a:ext cx="914400" cy="1019175"/>
          </a:xfrm>
          <a:prstGeom prst="rect">
            <a:avLst/>
          </a:prstGeom>
          <a:noFill/>
          <a:ln w="9525">
            <a:noFill/>
            <a:miter lim="800000"/>
            <a:headEnd/>
            <a:tailEnd/>
          </a:ln>
        </p:spPr>
      </p:pic>
      <p:pic>
        <p:nvPicPr>
          <p:cNvPr id="53260" name="Picture 13" descr="http://www.aname.es/microscopia/ems/histology/HIST44.gif"/>
          <p:cNvPicPr>
            <a:picLocks noChangeAspect="1" noChangeArrowheads="1"/>
          </p:cNvPicPr>
          <p:nvPr/>
        </p:nvPicPr>
        <p:blipFill>
          <a:blip r:embed="rId2" r:link="rId3"/>
          <a:srcRect/>
          <a:stretch>
            <a:fillRect/>
          </a:stretch>
        </p:blipFill>
        <p:spPr bwMode="auto">
          <a:xfrm>
            <a:off x="5076825" y="4724400"/>
            <a:ext cx="914400" cy="1019175"/>
          </a:xfrm>
          <a:prstGeom prst="rect">
            <a:avLst/>
          </a:prstGeom>
          <a:noFill/>
          <a:ln w="9525">
            <a:noFill/>
            <a:miter lim="800000"/>
            <a:headEnd/>
            <a:tailEnd/>
          </a:ln>
        </p:spPr>
      </p:pic>
      <p:pic>
        <p:nvPicPr>
          <p:cNvPr id="53261" name="Picture 14" descr="http://www.aname.es/microscopia/ems/histology/HIST44.gif"/>
          <p:cNvPicPr>
            <a:picLocks noChangeAspect="1" noChangeArrowheads="1"/>
          </p:cNvPicPr>
          <p:nvPr/>
        </p:nvPicPr>
        <p:blipFill>
          <a:blip r:embed="rId2" r:link="rId3"/>
          <a:srcRect/>
          <a:stretch>
            <a:fillRect/>
          </a:stretch>
        </p:blipFill>
        <p:spPr bwMode="auto">
          <a:xfrm>
            <a:off x="6227763" y="4724400"/>
            <a:ext cx="914400" cy="1019175"/>
          </a:xfrm>
          <a:prstGeom prst="rect">
            <a:avLst/>
          </a:prstGeom>
          <a:noFill/>
          <a:ln w="76200">
            <a:solidFill>
              <a:srgbClr val="FF0000"/>
            </a:solidFill>
            <a:miter lim="800000"/>
            <a:headEnd/>
            <a:tailEnd/>
          </a:ln>
        </p:spPr>
      </p:pic>
      <p:pic>
        <p:nvPicPr>
          <p:cNvPr id="53262" name="Picture 15" descr="http://www.aname.es/microscopia/ems/histology/HIST44.gif"/>
          <p:cNvPicPr>
            <a:picLocks noChangeAspect="1" noChangeArrowheads="1"/>
          </p:cNvPicPr>
          <p:nvPr/>
        </p:nvPicPr>
        <p:blipFill>
          <a:blip r:embed="rId2" r:link="rId3"/>
          <a:srcRect/>
          <a:stretch>
            <a:fillRect/>
          </a:stretch>
        </p:blipFill>
        <p:spPr bwMode="auto">
          <a:xfrm>
            <a:off x="7380288" y="4724400"/>
            <a:ext cx="914400" cy="1019175"/>
          </a:xfrm>
          <a:prstGeom prst="rect">
            <a:avLst/>
          </a:prstGeom>
          <a:noFill/>
          <a:ln w="9525">
            <a:noFill/>
            <a:miter lim="800000"/>
            <a:headEnd/>
            <a:tailEnd/>
          </a:ln>
        </p:spPr>
      </p:pic>
      <p:sp>
        <p:nvSpPr>
          <p:cNvPr id="53263" name="Text Box 16"/>
          <p:cNvSpPr txBox="1">
            <a:spLocks noChangeArrowheads="1"/>
          </p:cNvSpPr>
          <p:nvPr/>
        </p:nvSpPr>
        <p:spPr bwMode="auto">
          <a:xfrm>
            <a:off x="0" y="2708275"/>
            <a:ext cx="9144000" cy="527050"/>
          </a:xfrm>
          <a:prstGeom prst="rect">
            <a:avLst/>
          </a:prstGeom>
          <a:noFill/>
          <a:ln w="9525">
            <a:solidFill>
              <a:schemeClr val="tx1"/>
            </a:solidFill>
            <a:miter lim="800000"/>
            <a:headEnd/>
            <a:tailEnd/>
          </a:ln>
        </p:spPr>
        <p:txBody>
          <a:bodyPr>
            <a:spAutoFit/>
          </a:bodyPr>
          <a:lstStyle/>
          <a:p>
            <a:r>
              <a:rPr lang="cs-CZ" sz="1400">
                <a:latin typeface="Calibri" pitchFamily="34" charset="0"/>
              </a:rPr>
              <a:t>         Xylen I          XylenII           100%            96%               H</a:t>
            </a:r>
            <a:r>
              <a:rPr lang="cs-CZ" sz="1400" baseline="-25000">
                <a:latin typeface="Calibri" pitchFamily="34" charset="0"/>
              </a:rPr>
              <a:t>2</a:t>
            </a:r>
            <a:r>
              <a:rPr lang="cs-CZ" sz="1400">
                <a:latin typeface="Calibri" pitchFamily="34" charset="0"/>
              </a:rPr>
              <a:t>O         hematoxyline        acid</a:t>
            </a:r>
          </a:p>
          <a:p>
            <a:r>
              <a:rPr lang="cs-CZ" sz="1400">
                <a:latin typeface="Calibri" pitchFamily="34" charset="0"/>
              </a:rPr>
              <a:t>                                                 ethanol         ethanol                                                    ethanol</a:t>
            </a:r>
          </a:p>
        </p:txBody>
      </p:sp>
      <p:sp>
        <p:nvSpPr>
          <p:cNvPr id="53264" name="Text Box 17"/>
          <p:cNvSpPr txBox="1">
            <a:spLocks noChangeArrowheads="1"/>
          </p:cNvSpPr>
          <p:nvPr/>
        </p:nvSpPr>
        <p:spPr bwMode="auto">
          <a:xfrm>
            <a:off x="0" y="5805488"/>
            <a:ext cx="9144000" cy="527050"/>
          </a:xfrm>
          <a:prstGeom prst="rect">
            <a:avLst/>
          </a:prstGeom>
          <a:noFill/>
          <a:ln w="9525">
            <a:solidFill>
              <a:schemeClr val="tx1"/>
            </a:solidFill>
            <a:miter lim="800000"/>
            <a:headEnd/>
            <a:tailEnd/>
          </a:ln>
        </p:spPr>
        <p:txBody>
          <a:bodyPr>
            <a:spAutoFit/>
          </a:bodyPr>
          <a:lstStyle/>
          <a:p>
            <a:r>
              <a:rPr lang="cs-CZ" sz="1400">
                <a:latin typeface="Calibri" pitchFamily="34" charset="0"/>
              </a:rPr>
              <a:t>           Xylen IV         xylen III        100%              96%             H</a:t>
            </a:r>
            <a:r>
              <a:rPr lang="cs-CZ" sz="1400" baseline="-25000">
                <a:latin typeface="Calibri" pitchFamily="34" charset="0"/>
              </a:rPr>
              <a:t>2</a:t>
            </a:r>
            <a:r>
              <a:rPr lang="cs-CZ" sz="1400">
                <a:latin typeface="Calibri" pitchFamily="34" charset="0"/>
              </a:rPr>
              <a:t>O               eosin               H</a:t>
            </a:r>
            <a:r>
              <a:rPr lang="cs-CZ" sz="1400" baseline="-25000">
                <a:latin typeface="Calibri" pitchFamily="34" charset="0"/>
              </a:rPr>
              <a:t>2</a:t>
            </a:r>
            <a:r>
              <a:rPr lang="cs-CZ" sz="1400">
                <a:latin typeface="Calibri" pitchFamily="34" charset="0"/>
              </a:rPr>
              <a:t>O        </a:t>
            </a:r>
          </a:p>
          <a:p>
            <a:r>
              <a:rPr lang="cs-CZ" sz="1400">
                <a:latin typeface="Calibri" pitchFamily="34" charset="0"/>
              </a:rPr>
              <a:t>                                                  ethanol            ethanol</a:t>
            </a:r>
          </a:p>
        </p:txBody>
      </p:sp>
      <p:sp>
        <p:nvSpPr>
          <p:cNvPr id="189458" name="Text Box 18"/>
          <p:cNvSpPr txBox="1">
            <a:spLocks noChangeArrowheads="1"/>
          </p:cNvSpPr>
          <p:nvPr/>
        </p:nvSpPr>
        <p:spPr bwMode="auto">
          <a:xfrm>
            <a:off x="2339975" y="0"/>
            <a:ext cx="4968875"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fontAlgn="auto">
              <a:spcBef>
                <a:spcPts val="0"/>
              </a:spcBef>
              <a:spcAft>
                <a:spcPts val="0"/>
              </a:spcAft>
              <a:defRPr/>
            </a:pPr>
            <a:r>
              <a:rPr lang="cs-CZ" sz="2400" b="1">
                <a:solidFill>
                  <a:schemeClr val="tx2"/>
                </a:solidFill>
                <a:effectLst>
                  <a:outerShdw blurRad="38100" dist="38100" dir="2700000" algn="tl">
                    <a:srgbClr val="C0C0C0"/>
                  </a:outerShdw>
                </a:effectLst>
                <a:latin typeface="+mn-lt"/>
              </a:rPr>
              <a:t>HEMATOXYLINE – EOSIN (HE)</a:t>
            </a:r>
          </a:p>
        </p:txBody>
      </p:sp>
      <p:sp>
        <p:nvSpPr>
          <p:cNvPr id="53266" name="Text Box 19"/>
          <p:cNvSpPr txBox="1">
            <a:spLocks noChangeArrowheads="1"/>
          </p:cNvSpPr>
          <p:nvPr/>
        </p:nvSpPr>
        <p:spPr bwMode="auto">
          <a:xfrm>
            <a:off x="0" y="765175"/>
            <a:ext cx="9467850" cy="366713"/>
          </a:xfrm>
          <a:prstGeom prst="rect">
            <a:avLst/>
          </a:prstGeom>
          <a:noFill/>
          <a:ln w="9525">
            <a:noFill/>
            <a:miter lim="800000"/>
            <a:headEnd/>
            <a:tailEnd/>
          </a:ln>
        </p:spPr>
        <p:txBody>
          <a:bodyPr>
            <a:spAutoFit/>
          </a:bodyPr>
          <a:lstStyle/>
          <a:p>
            <a:r>
              <a:rPr lang="cs-CZ" b="1">
                <a:solidFill>
                  <a:srgbClr val="1E049E"/>
                </a:solidFill>
                <a:latin typeface="Calibri" pitchFamily="34" charset="0"/>
              </a:rPr>
              <a:t>       Deparaffination        Rehydration        Washing    Staining    Differentiation</a:t>
            </a:r>
          </a:p>
        </p:txBody>
      </p:sp>
      <p:sp>
        <p:nvSpPr>
          <p:cNvPr id="53267" name="Text Box 20"/>
          <p:cNvSpPr txBox="1">
            <a:spLocks noChangeArrowheads="1"/>
          </p:cNvSpPr>
          <p:nvPr/>
        </p:nvSpPr>
        <p:spPr bwMode="auto">
          <a:xfrm>
            <a:off x="303213" y="3789363"/>
            <a:ext cx="8156575" cy="366712"/>
          </a:xfrm>
          <a:prstGeom prst="rect">
            <a:avLst/>
          </a:prstGeom>
          <a:noFill/>
          <a:ln w="9525">
            <a:noFill/>
            <a:miter lim="800000"/>
            <a:headEnd/>
            <a:tailEnd/>
          </a:ln>
        </p:spPr>
        <p:txBody>
          <a:bodyPr>
            <a:spAutoFit/>
          </a:bodyPr>
          <a:lstStyle/>
          <a:p>
            <a:r>
              <a:rPr lang="cs-CZ" b="1">
                <a:solidFill>
                  <a:srgbClr val="1E049E"/>
                </a:solidFill>
                <a:latin typeface="Calibri" pitchFamily="34" charset="0"/>
              </a:rPr>
              <a:t>          Clearing            Dehydration          Washing    Staining    Washing</a:t>
            </a:r>
          </a:p>
        </p:txBody>
      </p:sp>
      <p:sp>
        <p:nvSpPr>
          <p:cNvPr id="53268" name="AutoShape 21"/>
          <p:cNvSpPr>
            <a:spLocks noChangeArrowheads="1"/>
          </p:cNvSpPr>
          <p:nvPr/>
        </p:nvSpPr>
        <p:spPr bwMode="auto">
          <a:xfrm>
            <a:off x="1042988" y="1268413"/>
            <a:ext cx="1008062" cy="288925"/>
          </a:xfrm>
          <a:prstGeom prst="curvedDownArrow">
            <a:avLst>
              <a:gd name="adj1" fmla="val 69780"/>
              <a:gd name="adj2" fmla="val 139560"/>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69" name="AutoShape 22"/>
          <p:cNvSpPr>
            <a:spLocks noChangeArrowheads="1"/>
          </p:cNvSpPr>
          <p:nvPr/>
        </p:nvSpPr>
        <p:spPr bwMode="auto">
          <a:xfrm>
            <a:off x="2124075" y="1268413"/>
            <a:ext cx="1008063" cy="288925"/>
          </a:xfrm>
          <a:prstGeom prst="curvedDownArrow">
            <a:avLst>
              <a:gd name="adj1" fmla="val 69780"/>
              <a:gd name="adj2" fmla="val 139561"/>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0" name="AutoShape 23"/>
          <p:cNvSpPr>
            <a:spLocks noChangeArrowheads="1"/>
          </p:cNvSpPr>
          <p:nvPr/>
        </p:nvSpPr>
        <p:spPr bwMode="auto">
          <a:xfrm>
            <a:off x="3276600" y="1268413"/>
            <a:ext cx="1008063" cy="288925"/>
          </a:xfrm>
          <a:prstGeom prst="curvedDownArrow">
            <a:avLst>
              <a:gd name="adj1" fmla="val 69780"/>
              <a:gd name="adj2" fmla="val 139561"/>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1" name="AutoShape 24"/>
          <p:cNvSpPr>
            <a:spLocks noChangeArrowheads="1"/>
          </p:cNvSpPr>
          <p:nvPr/>
        </p:nvSpPr>
        <p:spPr bwMode="auto">
          <a:xfrm>
            <a:off x="4356100" y="1268413"/>
            <a:ext cx="1008063" cy="288925"/>
          </a:xfrm>
          <a:prstGeom prst="curvedDownArrow">
            <a:avLst>
              <a:gd name="adj1" fmla="val 69780"/>
              <a:gd name="adj2" fmla="val 139561"/>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2" name="AutoShape 25"/>
          <p:cNvSpPr>
            <a:spLocks noChangeArrowheads="1"/>
          </p:cNvSpPr>
          <p:nvPr/>
        </p:nvSpPr>
        <p:spPr bwMode="auto">
          <a:xfrm>
            <a:off x="5508625" y="1196975"/>
            <a:ext cx="1008063" cy="288925"/>
          </a:xfrm>
          <a:prstGeom prst="curvedDownArrow">
            <a:avLst>
              <a:gd name="adj1" fmla="val 69780"/>
              <a:gd name="adj2" fmla="val 139561"/>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3" name="AutoShape 26"/>
          <p:cNvSpPr>
            <a:spLocks noChangeArrowheads="1"/>
          </p:cNvSpPr>
          <p:nvPr/>
        </p:nvSpPr>
        <p:spPr bwMode="auto">
          <a:xfrm>
            <a:off x="6732588" y="1196975"/>
            <a:ext cx="1008062" cy="288925"/>
          </a:xfrm>
          <a:prstGeom prst="curvedDownArrow">
            <a:avLst>
              <a:gd name="adj1" fmla="val 69780"/>
              <a:gd name="adj2" fmla="val 139560"/>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4" name="AutoShape 27"/>
          <p:cNvSpPr>
            <a:spLocks noChangeArrowheads="1"/>
          </p:cNvSpPr>
          <p:nvPr/>
        </p:nvSpPr>
        <p:spPr bwMode="auto">
          <a:xfrm rot="5212000">
            <a:off x="1322388" y="4013200"/>
            <a:ext cx="377825" cy="936625"/>
          </a:xfrm>
          <a:prstGeom prst="curvedRightArrow">
            <a:avLst>
              <a:gd name="adj1" fmla="val 49580"/>
              <a:gd name="adj2" fmla="val 99160"/>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5" name="AutoShape 28"/>
          <p:cNvSpPr>
            <a:spLocks noChangeArrowheads="1"/>
          </p:cNvSpPr>
          <p:nvPr/>
        </p:nvSpPr>
        <p:spPr bwMode="auto">
          <a:xfrm rot="5212000">
            <a:off x="2474913" y="4013200"/>
            <a:ext cx="377825" cy="936625"/>
          </a:xfrm>
          <a:prstGeom prst="curvedRightArrow">
            <a:avLst>
              <a:gd name="adj1" fmla="val 49580"/>
              <a:gd name="adj2" fmla="val 99160"/>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6" name="AutoShape 29"/>
          <p:cNvSpPr>
            <a:spLocks noChangeArrowheads="1"/>
          </p:cNvSpPr>
          <p:nvPr/>
        </p:nvSpPr>
        <p:spPr bwMode="auto">
          <a:xfrm rot="5212000">
            <a:off x="3627438" y="4013200"/>
            <a:ext cx="377825" cy="936625"/>
          </a:xfrm>
          <a:prstGeom prst="curvedRightArrow">
            <a:avLst>
              <a:gd name="adj1" fmla="val 49580"/>
              <a:gd name="adj2" fmla="val 99160"/>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7" name="AutoShape 30"/>
          <p:cNvSpPr>
            <a:spLocks noChangeArrowheads="1"/>
          </p:cNvSpPr>
          <p:nvPr/>
        </p:nvSpPr>
        <p:spPr bwMode="auto">
          <a:xfrm rot="5212000">
            <a:off x="4851400" y="4013200"/>
            <a:ext cx="377825" cy="936625"/>
          </a:xfrm>
          <a:prstGeom prst="curvedRightArrow">
            <a:avLst>
              <a:gd name="adj1" fmla="val 49580"/>
              <a:gd name="adj2" fmla="val 99160"/>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8" name="AutoShape 31"/>
          <p:cNvSpPr>
            <a:spLocks noChangeArrowheads="1"/>
          </p:cNvSpPr>
          <p:nvPr/>
        </p:nvSpPr>
        <p:spPr bwMode="auto">
          <a:xfrm rot="5212000">
            <a:off x="6003925" y="3941763"/>
            <a:ext cx="377825" cy="936625"/>
          </a:xfrm>
          <a:prstGeom prst="curvedRightArrow">
            <a:avLst>
              <a:gd name="adj1" fmla="val 49580"/>
              <a:gd name="adj2" fmla="val 99160"/>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79" name="AutoShape 32"/>
          <p:cNvSpPr>
            <a:spLocks noChangeArrowheads="1"/>
          </p:cNvSpPr>
          <p:nvPr/>
        </p:nvSpPr>
        <p:spPr bwMode="auto">
          <a:xfrm rot="5212000">
            <a:off x="7156450" y="3941763"/>
            <a:ext cx="377825" cy="936625"/>
          </a:xfrm>
          <a:prstGeom prst="curvedRightArrow">
            <a:avLst>
              <a:gd name="adj1" fmla="val 49580"/>
              <a:gd name="adj2" fmla="val 99160"/>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280" name="AutoShape 33"/>
          <p:cNvSpPr>
            <a:spLocks noChangeArrowheads="1"/>
          </p:cNvSpPr>
          <p:nvPr/>
        </p:nvSpPr>
        <p:spPr bwMode="auto">
          <a:xfrm>
            <a:off x="8532813" y="2133600"/>
            <a:ext cx="431800" cy="3455988"/>
          </a:xfrm>
          <a:prstGeom prst="curvedLeftArrow">
            <a:avLst>
              <a:gd name="adj1" fmla="val 160074"/>
              <a:gd name="adj2" fmla="val 320147"/>
              <a:gd name="adj3" fmla="val 33333"/>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457200" y="188913"/>
            <a:ext cx="8229600" cy="792162"/>
          </a:xfrm>
        </p:spPr>
        <p:txBody>
          <a:bodyPr/>
          <a:lstStyle/>
          <a:p>
            <a:r>
              <a:rPr lang="en-US" sz="3200" u="sng" smtClean="0"/>
              <a:t>Staining results:</a:t>
            </a:r>
          </a:p>
        </p:txBody>
      </p:sp>
      <p:sp>
        <p:nvSpPr>
          <p:cNvPr id="54274" name="Rectangle 3"/>
          <p:cNvSpPr>
            <a:spLocks noGrp="1" noChangeArrowheads="1"/>
          </p:cNvSpPr>
          <p:nvPr>
            <p:ph type="body" sz="half" idx="1"/>
          </p:nvPr>
        </p:nvSpPr>
        <p:spPr>
          <a:xfrm>
            <a:off x="390525" y="981075"/>
            <a:ext cx="8362950" cy="5543550"/>
          </a:xfrm>
        </p:spPr>
        <p:txBody>
          <a:bodyPr/>
          <a:lstStyle/>
          <a:p>
            <a:pPr>
              <a:lnSpc>
                <a:spcPct val="80000"/>
              </a:lnSpc>
            </a:pPr>
            <a:r>
              <a:rPr lang="en-US" sz="2000" b="1" u="sng" smtClean="0"/>
              <a:t>HE</a:t>
            </a:r>
            <a:r>
              <a:rPr lang="en-US" sz="2000" u="sng" smtClean="0"/>
              <a:t> </a:t>
            </a:r>
            <a:r>
              <a:rPr lang="en-US" sz="2000" smtClean="0"/>
              <a:t>= </a:t>
            </a:r>
            <a:r>
              <a:rPr lang="en-US" sz="2000" b="1" i="1" smtClean="0"/>
              <a:t>H</a:t>
            </a:r>
            <a:r>
              <a:rPr lang="en-US" sz="2000" i="1" smtClean="0"/>
              <a:t>ematoxyline – </a:t>
            </a:r>
            <a:r>
              <a:rPr lang="en-US" sz="2000" b="1" i="1" smtClean="0"/>
              <a:t>E</a:t>
            </a:r>
            <a:r>
              <a:rPr lang="en-US" sz="2000" i="1" smtClean="0"/>
              <a:t>osin</a:t>
            </a:r>
            <a:r>
              <a:rPr lang="en-US" sz="2000" smtClean="0"/>
              <a:t> </a:t>
            </a:r>
          </a:p>
          <a:p>
            <a:pPr>
              <a:lnSpc>
                <a:spcPct val="80000"/>
              </a:lnSpc>
              <a:buFont typeface="Wingdings" pitchFamily="2" charset="2"/>
              <a:buNone/>
            </a:pPr>
            <a:r>
              <a:rPr lang="en-US" sz="2000" smtClean="0"/>
              <a:t>   nuclei – bright clear blue or dark </a:t>
            </a:r>
            <a:r>
              <a:rPr lang="en-US" sz="2000" u="sng" smtClean="0"/>
              <a:t>violet</a:t>
            </a:r>
          </a:p>
          <a:p>
            <a:pPr>
              <a:lnSpc>
                <a:spcPct val="80000"/>
              </a:lnSpc>
              <a:buFont typeface="Wingdings" pitchFamily="2" charset="2"/>
              <a:buNone/>
            </a:pPr>
            <a:r>
              <a:rPr lang="en-US" sz="2000" smtClean="0"/>
              <a:t>   cytoplasm and collagen fibers – </a:t>
            </a:r>
            <a:r>
              <a:rPr lang="en-US" sz="2000" u="sng" smtClean="0"/>
              <a:t>pink</a:t>
            </a:r>
          </a:p>
          <a:p>
            <a:pPr>
              <a:lnSpc>
                <a:spcPct val="80000"/>
              </a:lnSpc>
              <a:buFont typeface="Wingdings" pitchFamily="2" charset="2"/>
              <a:buNone/>
            </a:pPr>
            <a:r>
              <a:rPr lang="en-US" sz="2000" smtClean="0"/>
              <a:t>   muscle tissue – red</a:t>
            </a:r>
          </a:p>
          <a:p>
            <a:pPr>
              <a:lnSpc>
                <a:spcPct val="80000"/>
              </a:lnSpc>
              <a:buFont typeface="Wingdings" pitchFamily="2" charset="2"/>
              <a:buNone/>
            </a:pPr>
            <a:endParaRPr lang="en-US" sz="2000" smtClean="0"/>
          </a:p>
          <a:p>
            <a:pPr>
              <a:lnSpc>
                <a:spcPct val="80000"/>
              </a:lnSpc>
              <a:buFont typeface="Wingdings" pitchFamily="2" charset="2"/>
              <a:buNone/>
            </a:pPr>
            <a:r>
              <a:rPr lang="en-US" sz="2000" smtClean="0"/>
              <a:t> </a:t>
            </a:r>
            <a:endParaRPr lang="en-US" sz="2000" u="sng" smtClean="0"/>
          </a:p>
          <a:p>
            <a:pPr>
              <a:lnSpc>
                <a:spcPct val="80000"/>
              </a:lnSpc>
            </a:pPr>
            <a:r>
              <a:rPr lang="en-US" sz="2000" b="1" u="sng" smtClean="0"/>
              <a:t>HES</a:t>
            </a:r>
            <a:r>
              <a:rPr lang="en-US" sz="2000" u="sng" smtClean="0"/>
              <a:t> </a:t>
            </a:r>
            <a:r>
              <a:rPr lang="en-US" sz="2000" smtClean="0"/>
              <a:t>= </a:t>
            </a:r>
            <a:r>
              <a:rPr lang="en-US" sz="2000" b="1" i="1" smtClean="0"/>
              <a:t>H</a:t>
            </a:r>
            <a:r>
              <a:rPr lang="en-US" sz="2000" i="1" smtClean="0"/>
              <a:t>ematoxyline – </a:t>
            </a:r>
            <a:r>
              <a:rPr lang="en-US" sz="2000" b="1" i="1" smtClean="0"/>
              <a:t>E</a:t>
            </a:r>
            <a:r>
              <a:rPr lang="en-US" sz="2000" i="1" smtClean="0"/>
              <a:t>osin – </a:t>
            </a:r>
            <a:r>
              <a:rPr lang="en-US" sz="2000" b="1" i="1" smtClean="0"/>
              <a:t>S</a:t>
            </a:r>
            <a:r>
              <a:rPr lang="en-US" sz="2000" i="1" smtClean="0"/>
              <a:t>afron</a:t>
            </a:r>
          </a:p>
          <a:p>
            <a:pPr>
              <a:lnSpc>
                <a:spcPct val="80000"/>
              </a:lnSpc>
              <a:buFont typeface="Wingdings" pitchFamily="2" charset="2"/>
              <a:buNone/>
            </a:pPr>
            <a:r>
              <a:rPr lang="en-US" sz="2000" smtClean="0"/>
              <a:t>   connective tissue – </a:t>
            </a:r>
            <a:r>
              <a:rPr lang="en-US" sz="2000" u="sng" smtClean="0"/>
              <a:t>yellow</a:t>
            </a:r>
          </a:p>
          <a:p>
            <a:pPr>
              <a:lnSpc>
                <a:spcPct val="80000"/>
              </a:lnSpc>
              <a:buFont typeface="Wingdings" pitchFamily="2" charset="2"/>
              <a:buNone/>
            </a:pPr>
            <a:endParaRPr lang="en-US" sz="2000" u="sng" smtClean="0"/>
          </a:p>
          <a:p>
            <a:pPr>
              <a:lnSpc>
                <a:spcPct val="80000"/>
              </a:lnSpc>
              <a:buFont typeface="Wingdings" pitchFamily="2" charset="2"/>
              <a:buNone/>
            </a:pPr>
            <a:r>
              <a:rPr lang="en-US" sz="2000" smtClean="0"/>
              <a:t> </a:t>
            </a:r>
            <a:endParaRPr lang="en-US" sz="2000" u="sng" smtClean="0"/>
          </a:p>
          <a:p>
            <a:pPr>
              <a:lnSpc>
                <a:spcPct val="80000"/>
              </a:lnSpc>
            </a:pPr>
            <a:r>
              <a:rPr lang="en-US" sz="2000" b="1" u="sng" smtClean="0"/>
              <a:t>AZAN</a:t>
            </a:r>
            <a:r>
              <a:rPr lang="en-US" sz="2000" u="sng" smtClean="0"/>
              <a:t> </a:t>
            </a:r>
            <a:r>
              <a:rPr lang="en-US" sz="2000" smtClean="0"/>
              <a:t>= </a:t>
            </a:r>
            <a:r>
              <a:rPr lang="en-US" sz="2000" b="1" i="1" smtClean="0"/>
              <a:t>AZ</a:t>
            </a:r>
            <a:r>
              <a:rPr lang="en-US" sz="2000" i="1" smtClean="0"/>
              <a:t>ocarmin – </a:t>
            </a:r>
            <a:r>
              <a:rPr lang="en-US" sz="2000" b="1" i="1" smtClean="0"/>
              <a:t>AN</a:t>
            </a:r>
            <a:r>
              <a:rPr lang="en-US" sz="2000" i="1" smtClean="0"/>
              <a:t>iline blue – orange G</a:t>
            </a:r>
          </a:p>
          <a:p>
            <a:pPr>
              <a:lnSpc>
                <a:spcPct val="80000"/>
              </a:lnSpc>
              <a:buFont typeface="Wingdings" pitchFamily="2" charset="2"/>
              <a:buNone/>
            </a:pPr>
            <a:r>
              <a:rPr lang="en-US" sz="2000" smtClean="0"/>
              <a:t>   nuclei – red</a:t>
            </a:r>
          </a:p>
          <a:p>
            <a:pPr>
              <a:lnSpc>
                <a:spcPct val="80000"/>
              </a:lnSpc>
              <a:buFont typeface="Wingdings" pitchFamily="2" charset="2"/>
              <a:buNone/>
            </a:pPr>
            <a:r>
              <a:rPr lang="en-US" sz="2000" smtClean="0"/>
              <a:t>   erythrocytes – orange</a:t>
            </a:r>
          </a:p>
          <a:p>
            <a:pPr>
              <a:lnSpc>
                <a:spcPct val="80000"/>
              </a:lnSpc>
              <a:buFont typeface="Wingdings" pitchFamily="2" charset="2"/>
              <a:buNone/>
            </a:pPr>
            <a:r>
              <a:rPr lang="en-US" sz="2000" smtClean="0"/>
              <a:t>   muscle – red</a:t>
            </a:r>
          </a:p>
          <a:p>
            <a:pPr>
              <a:lnSpc>
                <a:spcPct val="80000"/>
              </a:lnSpc>
              <a:buFont typeface="Wingdings" pitchFamily="2" charset="2"/>
              <a:buNone/>
            </a:pPr>
            <a:r>
              <a:rPr lang="en-US" sz="2000" smtClean="0"/>
              <a:t>   collagen fibers – </a:t>
            </a:r>
            <a:r>
              <a:rPr lang="en-US" sz="2000" u="sng" smtClean="0"/>
              <a:t>blue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A hand holding a slide with a red-stained sample on it"/>
          <p:cNvPicPr>
            <a:picLocks noChangeAspect="1" noChangeArrowheads="1"/>
          </p:cNvPicPr>
          <p:nvPr/>
        </p:nvPicPr>
        <p:blipFill>
          <a:blip r:embed="rId2"/>
          <a:srcRect/>
          <a:stretch>
            <a:fillRect/>
          </a:stretch>
        </p:blipFill>
        <p:spPr bwMode="auto">
          <a:xfrm>
            <a:off x="6191250" y="0"/>
            <a:ext cx="2773363" cy="2565400"/>
          </a:xfrm>
          <a:prstGeom prst="rect">
            <a:avLst/>
          </a:prstGeom>
          <a:noFill/>
          <a:ln w="9525">
            <a:noFill/>
            <a:miter lim="800000"/>
            <a:headEnd/>
            <a:tailEnd/>
          </a:ln>
        </p:spPr>
      </p:pic>
      <p:pic>
        <p:nvPicPr>
          <p:cNvPr id="55298" name="Picture 3" descr="mhe_staining"/>
          <p:cNvPicPr>
            <a:picLocks noChangeAspect="1" noChangeArrowheads="1"/>
          </p:cNvPicPr>
          <p:nvPr/>
        </p:nvPicPr>
        <p:blipFill>
          <a:blip r:embed="rId3"/>
          <a:srcRect/>
          <a:stretch>
            <a:fillRect/>
          </a:stretch>
        </p:blipFill>
        <p:spPr bwMode="auto">
          <a:xfrm>
            <a:off x="2843213" y="0"/>
            <a:ext cx="3128962" cy="2565400"/>
          </a:xfrm>
          <a:prstGeom prst="rect">
            <a:avLst/>
          </a:prstGeom>
          <a:noFill/>
          <a:ln w="9525">
            <a:noFill/>
            <a:miter lim="800000"/>
            <a:headEnd/>
            <a:tailEnd/>
          </a:ln>
        </p:spPr>
      </p:pic>
      <p:pic>
        <p:nvPicPr>
          <p:cNvPr id="55299" name="Picture 4" descr="tray_of_mhe_oyster_slides"/>
          <p:cNvPicPr>
            <a:picLocks noChangeAspect="1" noChangeArrowheads="1"/>
          </p:cNvPicPr>
          <p:nvPr/>
        </p:nvPicPr>
        <p:blipFill>
          <a:blip r:embed="rId4"/>
          <a:srcRect/>
          <a:stretch>
            <a:fillRect/>
          </a:stretch>
        </p:blipFill>
        <p:spPr bwMode="auto">
          <a:xfrm rot="1306290">
            <a:off x="4572000" y="3068638"/>
            <a:ext cx="3598863" cy="2952750"/>
          </a:xfrm>
          <a:prstGeom prst="rect">
            <a:avLst/>
          </a:prstGeom>
          <a:noFill/>
          <a:ln w="9525">
            <a:noFill/>
            <a:miter lim="800000"/>
            <a:headEnd/>
            <a:tailEnd/>
          </a:ln>
        </p:spPr>
      </p:pic>
      <p:pic>
        <p:nvPicPr>
          <p:cNvPr id="55300" name="Picture 5" descr="vertical staining jar"/>
          <p:cNvPicPr>
            <a:picLocks noChangeAspect="1" noChangeArrowheads="1"/>
          </p:cNvPicPr>
          <p:nvPr/>
        </p:nvPicPr>
        <p:blipFill>
          <a:blip r:embed="rId5" r:link="rId6"/>
          <a:srcRect/>
          <a:stretch>
            <a:fillRect/>
          </a:stretch>
        </p:blipFill>
        <p:spPr bwMode="auto">
          <a:xfrm>
            <a:off x="107950" y="476250"/>
            <a:ext cx="1438275" cy="1990725"/>
          </a:xfrm>
          <a:prstGeom prst="rect">
            <a:avLst/>
          </a:prstGeom>
          <a:noFill/>
          <a:ln w="9525">
            <a:noFill/>
            <a:miter lim="800000"/>
            <a:headEnd/>
            <a:tailEnd/>
          </a:ln>
        </p:spPr>
      </p:pic>
      <p:sp>
        <p:nvSpPr>
          <p:cNvPr id="55301" name="Text Box 6"/>
          <p:cNvSpPr txBox="1">
            <a:spLocks noChangeArrowheads="1"/>
          </p:cNvSpPr>
          <p:nvPr/>
        </p:nvSpPr>
        <p:spPr bwMode="auto">
          <a:xfrm>
            <a:off x="1455738" y="2003425"/>
            <a:ext cx="923925" cy="366713"/>
          </a:xfrm>
          <a:prstGeom prst="rect">
            <a:avLst/>
          </a:prstGeom>
          <a:noFill/>
          <a:ln w="9525">
            <a:noFill/>
            <a:miter lim="800000"/>
            <a:headEnd/>
            <a:tailEnd/>
          </a:ln>
        </p:spPr>
        <p:txBody>
          <a:bodyPr wrap="none">
            <a:spAutoFit/>
          </a:bodyPr>
          <a:lstStyle/>
          <a:p>
            <a:r>
              <a:rPr lang="cs-CZ">
                <a:latin typeface="Calibri" pitchFamily="34" charset="0"/>
              </a:rPr>
              <a:t>cuvette</a:t>
            </a:r>
          </a:p>
        </p:txBody>
      </p:sp>
      <p:pic>
        <p:nvPicPr>
          <p:cNvPr id="55302" name="Picture 7" descr="http://homer.hsr.ornl.gov/CBPS/Arraytechnology/WashSTD.jpg"/>
          <p:cNvPicPr>
            <a:picLocks noChangeAspect="1" noChangeArrowheads="1"/>
          </p:cNvPicPr>
          <p:nvPr/>
        </p:nvPicPr>
        <p:blipFill>
          <a:blip r:embed="rId7" r:link="rId8"/>
          <a:srcRect/>
          <a:stretch>
            <a:fillRect/>
          </a:stretch>
        </p:blipFill>
        <p:spPr bwMode="auto">
          <a:xfrm>
            <a:off x="179388" y="2565400"/>
            <a:ext cx="2457450" cy="1905000"/>
          </a:xfrm>
          <a:prstGeom prst="rect">
            <a:avLst/>
          </a:prstGeom>
          <a:noFill/>
          <a:ln w="9525">
            <a:noFill/>
            <a:miter lim="800000"/>
            <a:headEnd/>
            <a:tailEnd/>
          </a:ln>
        </p:spPr>
      </p:pic>
      <p:sp>
        <p:nvSpPr>
          <p:cNvPr id="55303" name="Text Box 8"/>
          <p:cNvSpPr txBox="1">
            <a:spLocks noChangeArrowheads="1"/>
          </p:cNvSpPr>
          <p:nvPr/>
        </p:nvSpPr>
        <p:spPr bwMode="auto">
          <a:xfrm>
            <a:off x="2751138" y="4092575"/>
            <a:ext cx="646112" cy="366713"/>
          </a:xfrm>
          <a:prstGeom prst="rect">
            <a:avLst/>
          </a:prstGeom>
          <a:noFill/>
          <a:ln w="9525">
            <a:noFill/>
            <a:miter lim="800000"/>
            <a:headEnd/>
            <a:tailEnd/>
          </a:ln>
        </p:spPr>
        <p:txBody>
          <a:bodyPr wrap="none">
            <a:spAutoFit/>
          </a:bodyPr>
          <a:lstStyle/>
          <a:p>
            <a:r>
              <a:rPr lang="cs-CZ">
                <a:latin typeface="Calibri" pitchFamily="34" charset="0"/>
              </a:rPr>
              <a:t>flask</a:t>
            </a:r>
          </a:p>
        </p:txBody>
      </p:sp>
      <p:pic>
        <p:nvPicPr>
          <p:cNvPr id="55304" name="Picture 9" descr="http://www.bio-optica.it/gfx/set%203.jpg"/>
          <p:cNvPicPr>
            <a:picLocks noChangeAspect="1" noChangeArrowheads="1"/>
          </p:cNvPicPr>
          <p:nvPr/>
        </p:nvPicPr>
        <p:blipFill>
          <a:blip r:embed="rId9" r:link="rId10"/>
          <a:srcRect/>
          <a:stretch>
            <a:fillRect/>
          </a:stretch>
        </p:blipFill>
        <p:spPr bwMode="auto">
          <a:xfrm>
            <a:off x="395288" y="4508500"/>
            <a:ext cx="2047875" cy="2381250"/>
          </a:xfrm>
          <a:prstGeom prst="rect">
            <a:avLst/>
          </a:prstGeom>
          <a:noFill/>
          <a:ln w="9525">
            <a:noFill/>
            <a:miter lim="800000"/>
            <a:headEnd/>
            <a:tailEnd/>
          </a:ln>
        </p:spPr>
      </p:pic>
      <p:sp>
        <p:nvSpPr>
          <p:cNvPr id="55305" name="Text Box 10"/>
          <p:cNvSpPr txBox="1">
            <a:spLocks noChangeArrowheads="1"/>
          </p:cNvSpPr>
          <p:nvPr/>
        </p:nvSpPr>
        <p:spPr bwMode="auto">
          <a:xfrm>
            <a:off x="2535238" y="5819775"/>
            <a:ext cx="1444625" cy="641350"/>
          </a:xfrm>
          <a:prstGeom prst="rect">
            <a:avLst/>
          </a:prstGeom>
          <a:noFill/>
          <a:ln w="9525">
            <a:noFill/>
            <a:miter lim="800000"/>
            <a:headEnd/>
            <a:tailEnd/>
          </a:ln>
        </p:spPr>
        <p:txBody>
          <a:bodyPr wrap="none">
            <a:spAutoFit/>
          </a:bodyPr>
          <a:lstStyle/>
          <a:p>
            <a:r>
              <a:rPr lang="cs-CZ">
                <a:latin typeface="Calibri" pitchFamily="34" charset="0"/>
              </a:rPr>
              <a:t>slides holder</a:t>
            </a:r>
          </a:p>
          <a:p>
            <a:r>
              <a:rPr lang="cs-CZ">
                <a:latin typeface="Calibri" pitchFamily="34" charset="0"/>
              </a:rPr>
              <a:t>(basket)</a:t>
            </a:r>
          </a:p>
        </p:txBody>
      </p:sp>
      <p:sp>
        <p:nvSpPr>
          <p:cNvPr id="55306" name="Text Box 11"/>
          <p:cNvSpPr txBox="1">
            <a:spLocks noChangeArrowheads="1"/>
          </p:cNvSpPr>
          <p:nvPr/>
        </p:nvSpPr>
        <p:spPr bwMode="auto">
          <a:xfrm>
            <a:off x="158750" y="60325"/>
            <a:ext cx="1624013" cy="366713"/>
          </a:xfrm>
          <a:prstGeom prst="rect">
            <a:avLst/>
          </a:prstGeom>
          <a:noFill/>
          <a:ln w="9525">
            <a:noFill/>
            <a:miter lim="800000"/>
            <a:headEnd/>
            <a:tailEnd/>
          </a:ln>
        </p:spPr>
        <p:txBody>
          <a:bodyPr wrap="none">
            <a:spAutoFit/>
          </a:bodyPr>
          <a:lstStyle/>
          <a:p>
            <a:r>
              <a:rPr lang="cs-CZ">
                <a:latin typeface="Calibri" pitchFamily="34" charset="0"/>
              </a:rPr>
              <a:t>Staining tools: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en-US" sz="3600" smtClean="0"/>
              <a:t>Automatic slide stainer</a:t>
            </a:r>
          </a:p>
        </p:txBody>
      </p:sp>
      <p:pic>
        <p:nvPicPr>
          <p:cNvPr id="56322" name="Picture 3" descr="SHANDON LIPSHAW VARISTIAN 24-4"/>
          <p:cNvPicPr>
            <a:picLocks noGrp="1" noChangeAspect="1" noChangeArrowheads="1"/>
          </p:cNvPicPr>
          <p:nvPr>
            <p:ph sz="half" idx="1"/>
          </p:nvPr>
        </p:nvPicPr>
        <p:blipFill>
          <a:blip r:embed="rId2"/>
          <a:srcRect/>
          <a:stretch>
            <a:fillRect/>
          </a:stretch>
        </p:blipFill>
        <p:spPr>
          <a:xfrm>
            <a:off x="323850" y="1700213"/>
            <a:ext cx="4248150" cy="4752975"/>
          </a:xfrm>
        </p:spPr>
      </p:pic>
      <p:pic>
        <p:nvPicPr>
          <p:cNvPr id="56323" name="Picture 4" descr="vertical staining jar"/>
          <p:cNvPicPr>
            <a:picLocks noGrp="1" noChangeAspect="1" noChangeArrowheads="1"/>
          </p:cNvPicPr>
          <p:nvPr>
            <p:ph sz="half" idx="2"/>
          </p:nvPr>
        </p:nvPicPr>
        <p:blipFill>
          <a:blip r:embed="rId3" r:link="rId4"/>
          <a:srcRect/>
          <a:stretch>
            <a:fillRect/>
          </a:stretch>
        </p:blipFill>
        <p:spPr>
          <a:xfrm>
            <a:off x="6804025" y="4149725"/>
            <a:ext cx="1917700" cy="2654300"/>
          </a:xfrm>
        </p:spPr>
      </p:pic>
      <p:sp>
        <p:nvSpPr>
          <p:cNvPr id="56324" name="Line 5"/>
          <p:cNvSpPr>
            <a:spLocks noChangeShapeType="1"/>
          </p:cNvSpPr>
          <p:nvPr/>
        </p:nvSpPr>
        <p:spPr bwMode="auto">
          <a:xfrm flipH="1" flipV="1">
            <a:off x="3059113" y="3860800"/>
            <a:ext cx="3817937" cy="792163"/>
          </a:xfrm>
          <a:prstGeom prst="line">
            <a:avLst/>
          </a:prstGeom>
          <a:noFill/>
          <a:ln w="57150">
            <a:solidFill>
              <a:schemeClr val="hlink"/>
            </a:solidFill>
            <a:round/>
            <a:headEnd/>
            <a:tailEnd type="triangle" w="med" len="med"/>
          </a:ln>
        </p:spPr>
        <p:txBody>
          <a:bodyPr/>
          <a:lstStyle/>
          <a:p>
            <a:endParaRPr lang="cs-CZ"/>
          </a:p>
        </p:txBody>
      </p:sp>
      <p:sp>
        <p:nvSpPr>
          <p:cNvPr id="56325" name="Text Box 7"/>
          <p:cNvSpPr txBox="1">
            <a:spLocks noChangeArrowheads="1"/>
          </p:cNvSpPr>
          <p:nvPr/>
        </p:nvSpPr>
        <p:spPr bwMode="auto">
          <a:xfrm>
            <a:off x="4643438" y="2795588"/>
            <a:ext cx="4098925" cy="366712"/>
          </a:xfrm>
          <a:prstGeom prst="rect">
            <a:avLst/>
          </a:prstGeom>
          <a:noFill/>
          <a:ln w="9525">
            <a:noFill/>
            <a:miter lim="800000"/>
            <a:headEnd/>
            <a:tailEnd/>
          </a:ln>
        </p:spPr>
        <p:txBody>
          <a:bodyPr>
            <a:spAutoFit/>
          </a:bodyPr>
          <a:lstStyle/>
          <a:p>
            <a:r>
              <a:rPr lang="en-US" b="1">
                <a:latin typeface="Calibri" pitchFamily="34" charset="0"/>
              </a:rPr>
              <a:t>staining set of boxes with media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179388" y="738188"/>
            <a:ext cx="8788400" cy="1679575"/>
          </a:xfrm>
          <a:prstGeom prst="rect">
            <a:avLst/>
          </a:prstGeom>
          <a:noFill/>
          <a:ln w="9525">
            <a:noFill/>
            <a:miter lim="800000"/>
            <a:headEnd/>
            <a:tailEnd/>
          </a:ln>
        </p:spPr>
        <p:txBody>
          <a:bodyPr>
            <a:spAutoFit/>
          </a:bodyPr>
          <a:lstStyle/>
          <a:p>
            <a:r>
              <a:rPr lang="en-US" sz="2400" b="1">
                <a:latin typeface="Calibri" pitchFamily="34" charset="0"/>
              </a:rPr>
              <a:t>Registration of substitution:</a:t>
            </a:r>
          </a:p>
          <a:p>
            <a:endParaRPr lang="en-US" sz="1600" b="1">
              <a:latin typeface="Calibri" pitchFamily="34" charset="0"/>
            </a:endParaRPr>
          </a:p>
          <a:p>
            <a:endParaRPr lang="en-US" sz="1600">
              <a:latin typeface="Calibri" pitchFamily="34" charset="0"/>
            </a:endParaRPr>
          </a:p>
          <a:p>
            <a:endParaRPr lang="en-US" sz="1600">
              <a:latin typeface="Calibri" pitchFamily="34" charset="0"/>
            </a:endParaRPr>
          </a:p>
          <a:p>
            <a:r>
              <a:rPr lang="en-US" sz="1600">
                <a:latin typeface="Calibri" pitchFamily="34" charset="0"/>
              </a:rPr>
              <a:t>Datum       Jméno   </a:t>
            </a:r>
            <a:r>
              <a:rPr lang="cs-CZ" sz="1600">
                <a:latin typeface="Calibri" pitchFamily="34" charset="0"/>
              </a:rPr>
              <a:t>	  </a:t>
            </a:r>
            <a:r>
              <a:rPr lang="en-US" sz="1600">
                <a:latin typeface="Calibri" pitchFamily="34" charset="0"/>
              </a:rPr>
              <a:t>     Ročník   </a:t>
            </a:r>
            <a:r>
              <a:rPr lang="cs-CZ" sz="1600">
                <a:latin typeface="Calibri" pitchFamily="34" charset="0"/>
              </a:rPr>
              <a:t>    </a:t>
            </a:r>
            <a:r>
              <a:rPr lang="en-US" sz="1600">
                <a:latin typeface="Calibri" pitchFamily="34" charset="0"/>
              </a:rPr>
              <a:t>Skupina     Č. praktika       </a:t>
            </a:r>
            <a:r>
              <a:rPr lang="cs-CZ" sz="1600">
                <a:latin typeface="Calibri" pitchFamily="34" charset="0"/>
              </a:rPr>
              <a:t>         </a:t>
            </a:r>
            <a:r>
              <a:rPr lang="en-US" sz="1600">
                <a:latin typeface="Calibri" pitchFamily="34" charset="0"/>
              </a:rPr>
              <a:t> Č. místa           Vyučující - podpis     </a:t>
            </a:r>
          </a:p>
          <a:p>
            <a:r>
              <a:rPr lang="en-US" sz="1600">
                <a:latin typeface="Calibri" pitchFamily="34" charset="0"/>
              </a:rPr>
              <a:t>Date          Name     </a:t>
            </a:r>
            <a:r>
              <a:rPr lang="cs-CZ" sz="1600">
                <a:latin typeface="Calibri" pitchFamily="34" charset="0"/>
              </a:rPr>
              <a:t>	</a:t>
            </a:r>
            <a:r>
              <a:rPr lang="en-US" sz="1600">
                <a:latin typeface="Calibri" pitchFamily="34" charset="0"/>
              </a:rPr>
              <a:t>  </a:t>
            </a:r>
            <a:r>
              <a:rPr lang="cs-CZ" sz="1600">
                <a:latin typeface="Calibri" pitchFamily="34" charset="0"/>
              </a:rPr>
              <a:t>    </a:t>
            </a:r>
            <a:r>
              <a:rPr lang="en-US" sz="1600">
                <a:latin typeface="Calibri" pitchFamily="34" charset="0"/>
              </a:rPr>
              <a:t>  Year      </a:t>
            </a:r>
            <a:r>
              <a:rPr lang="cs-CZ" sz="1600">
                <a:latin typeface="Calibri" pitchFamily="34" charset="0"/>
              </a:rPr>
              <a:t>     </a:t>
            </a:r>
            <a:r>
              <a:rPr lang="en-US" sz="1600">
                <a:latin typeface="Calibri" pitchFamily="34" charset="0"/>
              </a:rPr>
              <a:t>Group       Nr. of practice   </a:t>
            </a:r>
            <a:r>
              <a:rPr lang="cs-CZ" sz="1600">
                <a:latin typeface="Calibri" pitchFamily="34" charset="0"/>
              </a:rPr>
              <a:t>      </a:t>
            </a:r>
            <a:r>
              <a:rPr lang="en-US" sz="1600">
                <a:latin typeface="Calibri" pitchFamily="34" charset="0"/>
              </a:rPr>
              <a:t>Nr. of place      Teacher- signature</a:t>
            </a:r>
          </a:p>
        </p:txBody>
      </p:sp>
      <p:sp>
        <p:nvSpPr>
          <p:cNvPr id="19458" name="Line 3"/>
          <p:cNvSpPr>
            <a:spLocks noChangeShapeType="1"/>
          </p:cNvSpPr>
          <p:nvPr/>
        </p:nvSpPr>
        <p:spPr bwMode="auto">
          <a:xfrm>
            <a:off x="179388" y="2492375"/>
            <a:ext cx="8640762" cy="0"/>
          </a:xfrm>
          <a:prstGeom prst="line">
            <a:avLst/>
          </a:prstGeom>
          <a:noFill/>
          <a:ln w="9525">
            <a:solidFill>
              <a:schemeClr val="tx1"/>
            </a:solidFill>
            <a:round/>
            <a:headEnd/>
            <a:tailEnd/>
          </a:ln>
        </p:spPr>
        <p:txBody>
          <a:bodyPr/>
          <a:lstStyle/>
          <a:p>
            <a:endParaRPr lang="cs-CZ"/>
          </a:p>
        </p:txBody>
      </p:sp>
      <p:sp>
        <p:nvSpPr>
          <p:cNvPr id="19459" name="Line 4"/>
          <p:cNvSpPr>
            <a:spLocks noChangeShapeType="1"/>
          </p:cNvSpPr>
          <p:nvPr/>
        </p:nvSpPr>
        <p:spPr bwMode="auto">
          <a:xfrm>
            <a:off x="900113" y="1700213"/>
            <a:ext cx="0" cy="2449512"/>
          </a:xfrm>
          <a:prstGeom prst="line">
            <a:avLst/>
          </a:prstGeom>
          <a:noFill/>
          <a:ln w="9525">
            <a:solidFill>
              <a:schemeClr val="tx1"/>
            </a:solidFill>
            <a:round/>
            <a:headEnd/>
            <a:tailEnd/>
          </a:ln>
        </p:spPr>
        <p:txBody>
          <a:bodyPr/>
          <a:lstStyle/>
          <a:p>
            <a:endParaRPr lang="cs-CZ"/>
          </a:p>
        </p:txBody>
      </p:sp>
      <p:sp>
        <p:nvSpPr>
          <p:cNvPr id="19460" name="Line 5"/>
          <p:cNvSpPr>
            <a:spLocks noChangeShapeType="1"/>
          </p:cNvSpPr>
          <p:nvPr/>
        </p:nvSpPr>
        <p:spPr bwMode="auto">
          <a:xfrm>
            <a:off x="2268538" y="1700213"/>
            <a:ext cx="0" cy="2449512"/>
          </a:xfrm>
          <a:prstGeom prst="line">
            <a:avLst/>
          </a:prstGeom>
          <a:noFill/>
          <a:ln w="9525">
            <a:solidFill>
              <a:schemeClr val="tx1"/>
            </a:solidFill>
            <a:round/>
            <a:headEnd/>
            <a:tailEnd/>
          </a:ln>
        </p:spPr>
        <p:txBody>
          <a:bodyPr/>
          <a:lstStyle/>
          <a:p>
            <a:endParaRPr lang="cs-CZ"/>
          </a:p>
        </p:txBody>
      </p:sp>
      <p:sp>
        <p:nvSpPr>
          <p:cNvPr id="19461" name="Line 6"/>
          <p:cNvSpPr>
            <a:spLocks noChangeShapeType="1"/>
          </p:cNvSpPr>
          <p:nvPr/>
        </p:nvSpPr>
        <p:spPr bwMode="auto">
          <a:xfrm>
            <a:off x="3059113" y="1700213"/>
            <a:ext cx="0" cy="2449512"/>
          </a:xfrm>
          <a:prstGeom prst="line">
            <a:avLst/>
          </a:prstGeom>
          <a:noFill/>
          <a:ln w="9525">
            <a:solidFill>
              <a:schemeClr val="tx1"/>
            </a:solidFill>
            <a:round/>
            <a:headEnd/>
            <a:tailEnd/>
          </a:ln>
        </p:spPr>
        <p:txBody>
          <a:bodyPr/>
          <a:lstStyle/>
          <a:p>
            <a:endParaRPr lang="cs-CZ"/>
          </a:p>
        </p:txBody>
      </p:sp>
      <p:sp>
        <p:nvSpPr>
          <p:cNvPr id="19462" name="Line 7"/>
          <p:cNvSpPr>
            <a:spLocks noChangeShapeType="1"/>
          </p:cNvSpPr>
          <p:nvPr/>
        </p:nvSpPr>
        <p:spPr bwMode="auto">
          <a:xfrm>
            <a:off x="3995738" y="1700213"/>
            <a:ext cx="0" cy="2449512"/>
          </a:xfrm>
          <a:prstGeom prst="line">
            <a:avLst/>
          </a:prstGeom>
          <a:noFill/>
          <a:ln w="9525">
            <a:solidFill>
              <a:schemeClr val="tx1"/>
            </a:solidFill>
            <a:round/>
            <a:headEnd/>
            <a:tailEnd/>
          </a:ln>
        </p:spPr>
        <p:txBody>
          <a:bodyPr/>
          <a:lstStyle/>
          <a:p>
            <a:endParaRPr lang="cs-CZ"/>
          </a:p>
        </p:txBody>
      </p:sp>
      <p:sp>
        <p:nvSpPr>
          <p:cNvPr id="19463" name="Line 8"/>
          <p:cNvSpPr>
            <a:spLocks noChangeShapeType="1"/>
          </p:cNvSpPr>
          <p:nvPr/>
        </p:nvSpPr>
        <p:spPr bwMode="auto">
          <a:xfrm>
            <a:off x="5508625" y="1700213"/>
            <a:ext cx="0" cy="2449512"/>
          </a:xfrm>
          <a:prstGeom prst="line">
            <a:avLst/>
          </a:prstGeom>
          <a:noFill/>
          <a:ln w="9525">
            <a:solidFill>
              <a:schemeClr val="tx1"/>
            </a:solidFill>
            <a:round/>
            <a:headEnd/>
            <a:tailEnd/>
          </a:ln>
        </p:spPr>
        <p:txBody>
          <a:bodyPr/>
          <a:lstStyle/>
          <a:p>
            <a:endParaRPr lang="cs-CZ"/>
          </a:p>
        </p:txBody>
      </p:sp>
      <p:sp>
        <p:nvSpPr>
          <p:cNvPr id="19464" name="Line 9"/>
          <p:cNvSpPr>
            <a:spLocks noChangeShapeType="1"/>
          </p:cNvSpPr>
          <p:nvPr/>
        </p:nvSpPr>
        <p:spPr bwMode="auto">
          <a:xfrm>
            <a:off x="6732588" y="1700213"/>
            <a:ext cx="0" cy="2449512"/>
          </a:xfrm>
          <a:prstGeom prst="line">
            <a:avLst/>
          </a:prstGeom>
          <a:noFill/>
          <a:ln w="9525">
            <a:solidFill>
              <a:schemeClr val="tx1"/>
            </a:solidFill>
            <a:round/>
            <a:headEnd/>
            <a:tailEnd/>
          </a:ln>
        </p:spPr>
        <p:txBody>
          <a:bodyPr/>
          <a:lstStyle/>
          <a:p>
            <a:endParaRPr lang="cs-CZ"/>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57200" y="277813"/>
            <a:ext cx="8229600" cy="847725"/>
          </a:xfrm>
        </p:spPr>
        <p:txBody>
          <a:bodyPr rtlCol="0">
            <a:normAutofit fontScale="90000"/>
          </a:bodyPr>
          <a:lstStyle/>
          <a:p>
            <a:pPr fontAlgn="auto">
              <a:spcAft>
                <a:spcPts val="0"/>
              </a:spcAft>
              <a:defRPr/>
            </a:pPr>
            <a:r>
              <a:rPr lang="cs-CZ" sz="3600" b="1" dirty="0"/>
              <a:t>MOUNTING</a:t>
            </a:r>
            <a:r>
              <a:rPr lang="cs-CZ" sz="3600" dirty="0"/>
              <a:t/>
            </a:r>
            <a:br>
              <a:rPr lang="cs-CZ" sz="3600" dirty="0"/>
            </a:br>
            <a:endParaRPr lang="cs-CZ" sz="3600" dirty="0"/>
          </a:p>
        </p:txBody>
      </p:sp>
      <p:sp>
        <p:nvSpPr>
          <p:cNvPr id="193539" name="Rectangle 3"/>
          <p:cNvSpPr>
            <a:spLocks noGrp="1" noChangeArrowheads="1"/>
          </p:cNvSpPr>
          <p:nvPr>
            <p:ph type="body" idx="1"/>
          </p:nvPr>
        </p:nvSpPr>
        <p:spPr>
          <a:xfrm>
            <a:off x="457200" y="908050"/>
            <a:ext cx="8229600" cy="5689600"/>
          </a:xfrm>
        </p:spPr>
        <p:txBody>
          <a:bodyPr rtlCol="0">
            <a:normAutofit fontScale="92500" lnSpcReduction="20000"/>
          </a:bodyPr>
          <a:lstStyle/>
          <a:p>
            <a:pPr fontAlgn="auto">
              <a:lnSpc>
                <a:spcPct val="80000"/>
              </a:lnSpc>
              <a:spcAft>
                <a:spcPts val="0"/>
              </a:spcAft>
              <a:buFont typeface="Arial" panose="020B0604020202020204" pitchFamily="34" charset="0"/>
              <a:buChar char="•"/>
              <a:defRPr/>
            </a:pPr>
            <a:r>
              <a:rPr lang="cs-CZ" sz="2000"/>
              <a:t>Finally, p</a:t>
            </a:r>
            <a:r>
              <a:rPr lang="en-US" sz="2000"/>
              <a:t>reparates are closed with coverslip (coverglass) to </a:t>
            </a:r>
            <a:r>
              <a:rPr lang="cs-CZ" sz="2000"/>
              <a:t> form a </a:t>
            </a:r>
            <a:r>
              <a:rPr lang="en-US" sz="2000" u="sng"/>
              <a:t>permanent preparate</a:t>
            </a:r>
            <a:r>
              <a:rPr lang="en-US" sz="2000"/>
              <a:t>. Small amount of mounting medium must be placed between stained section and </a:t>
            </a:r>
            <a:r>
              <a:rPr lang="cs-CZ" sz="2000"/>
              <a:t>the </a:t>
            </a:r>
            <a:r>
              <a:rPr lang="en-US" sz="2000"/>
              <a:t>coverslip.</a:t>
            </a:r>
          </a:p>
          <a:p>
            <a:pPr fontAlgn="auto">
              <a:lnSpc>
                <a:spcPct val="80000"/>
              </a:lnSpc>
              <a:spcAft>
                <a:spcPts val="0"/>
              </a:spcAft>
              <a:buFont typeface="Arial" panose="020B0604020202020204" pitchFamily="34" charset="0"/>
              <a:buChar char="•"/>
              <a:defRPr/>
            </a:pPr>
            <a:endParaRPr lang="en-US" sz="20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endParaRPr lang="cs-CZ" sz="1900"/>
          </a:p>
          <a:p>
            <a:pPr fontAlgn="auto">
              <a:lnSpc>
                <a:spcPct val="80000"/>
              </a:lnSpc>
              <a:spcAft>
                <a:spcPts val="0"/>
              </a:spcAft>
              <a:buFont typeface="Arial" panose="020B0604020202020204" pitchFamily="34" charset="0"/>
              <a:buChar char="•"/>
              <a:defRPr/>
            </a:pPr>
            <a:endParaRPr lang="en-US" sz="1900"/>
          </a:p>
          <a:p>
            <a:pPr fontAlgn="auto">
              <a:lnSpc>
                <a:spcPct val="80000"/>
              </a:lnSpc>
              <a:spcAft>
                <a:spcPts val="0"/>
              </a:spcAft>
              <a:buFont typeface="Arial" panose="020B0604020202020204" pitchFamily="34" charset="0"/>
              <a:buChar char="•"/>
              <a:defRPr/>
            </a:pPr>
            <a:r>
              <a:rPr lang="en-US" sz="2000" b="1"/>
              <a:t>Mounting media</a:t>
            </a:r>
            <a:r>
              <a:rPr lang="en-US" sz="2000"/>
              <a:t>: soluble in xylene – </a:t>
            </a:r>
            <a:r>
              <a:rPr lang="en-US" sz="2000" b="1"/>
              <a:t>canada balsam</a:t>
            </a:r>
            <a:r>
              <a:rPr lang="en-US" sz="2000"/>
              <a:t>                                      soluble in water – glycerin-gelatine, arabic gum</a:t>
            </a:r>
          </a:p>
        </p:txBody>
      </p:sp>
      <p:sp>
        <p:nvSpPr>
          <p:cNvPr id="57347" name="Rectangle 4"/>
          <p:cNvSpPr>
            <a:spLocks noChangeArrowheads="1"/>
          </p:cNvSpPr>
          <p:nvPr/>
        </p:nvSpPr>
        <p:spPr bwMode="auto">
          <a:xfrm>
            <a:off x="0" y="1268413"/>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pic>
        <p:nvPicPr>
          <p:cNvPr id="57348" name="Picture 5" descr="http://www.canemco.com/images5/4470.jpg"/>
          <p:cNvPicPr>
            <a:picLocks noChangeAspect="1" noChangeArrowheads="1"/>
          </p:cNvPicPr>
          <p:nvPr/>
        </p:nvPicPr>
        <p:blipFill>
          <a:blip r:embed="rId2" r:link="rId3"/>
          <a:srcRect/>
          <a:stretch>
            <a:fillRect/>
          </a:stretch>
        </p:blipFill>
        <p:spPr bwMode="auto">
          <a:xfrm>
            <a:off x="539750" y="2239963"/>
            <a:ext cx="4464050" cy="2520950"/>
          </a:xfrm>
          <a:prstGeom prst="rect">
            <a:avLst/>
          </a:prstGeom>
          <a:noFill/>
          <a:ln w="9525">
            <a:noFill/>
            <a:miter lim="800000"/>
            <a:headEnd/>
            <a:tailEnd/>
          </a:ln>
        </p:spPr>
      </p:pic>
      <p:sp>
        <p:nvSpPr>
          <p:cNvPr id="57349" name="Rectangle 6"/>
          <p:cNvSpPr>
            <a:spLocks noChangeArrowheads="1"/>
          </p:cNvSpPr>
          <p:nvPr/>
        </p:nvSpPr>
        <p:spPr bwMode="auto">
          <a:xfrm>
            <a:off x="4441825" y="3257550"/>
            <a:ext cx="260350" cy="274638"/>
          </a:xfrm>
          <a:prstGeom prst="rect">
            <a:avLst/>
          </a:prstGeom>
          <a:noFill/>
          <a:ln w="9525">
            <a:noFill/>
            <a:miter lim="800000"/>
            <a:headEnd/>
            <a:tailEnd/>
          </a:ln>
        </p:spPr>
        <p:txBody>
          <a:bodyPr wrap="none" anchor="ctr">
            <a:spAutoFit/>
          </a:bodyPr>
          <a:lstStyle/>
          <a:p>
            <a:pPr algn="ctr"/>
            <a:r>
              <a:rPr lang="en-US" sz="1200">
                <a:latin typeface="Times New Roman" pitchFamily="18" charset="0"/>
                <a:cs typeface="Times New Roman" pitchFamily="18" charset="0"/>
              </a:rPr>
              <a:t>  </a:t>
            </a:r>
            <a:endParaRPr lang="en-US" sz="2400">
              <a:latin typeface="Times New Roman" pitchFamily="18" charset="0"/>
            </a:endParaRPr>
          </a:p>
        </p:txBody>
      </p:sp>
      <p:pic>
        <p:nvPicPr>
          <p:cNvPr id="57350" name="Picture 7" descr="http://nationaldiagnostics.com/images/h1_7a.gif"/>
          <p:cNvPicPr>
            <a:picLocks noChangeAspect="1" noChangeArrowheads="1"/>
          </p:cNvPicPr>
          <p:nvPr/>
        </p:nvPicPr>
        <p:blipFill>
          <a:blip r:embed="rId4" r:link="rId5"/>
          <a:srcRect/>
          <a:stretch>
            <a:fillRect/>
          </a:stretch>
        </p:blipFill>
        <p:spPr bwMode="auto">
          <a:xfrm>
            <a:off x="5148263" y="2492375"/>
            <a:ext cx="3995737" cy="3024188"/>
          </a:xfrm>
          <a:prstGeom prst="rect">
            <a:avLst/>
          </a:prstGeom>
          <a:noFill/>
          <a:ln w="9525">
            <a:noFill/>
            <a:miter lim="800000"/>
            <a:headEnd/>
            <a:tailEnd/>
          </a:ln>
        </p:spPr>
      </p:pic>
      <p:sp>
        <p:nvSpPr>
          <p:cNvPr id="57351" name="Rectangle 8"/>
          <p:cNvSpPr>
            <a:spLocks noChangeArrowheads="1"/>
          </p:cNvSpPr>
          <p:nvPr/>
        </p:nvSpPr>
        <p:spPr bwMode="auto">
          <a:xfrm>
            <a:off x="0" y="5351463"/>
            <a:ext cx="184150" cy="457200"/>
          </a:xfrm>
          <a:prstGeom prst="rect">
            <a:avLst/>
          </a:prstGeom>
          <a:noFill/>
          <a:ln w="9525">
            <a:noFill/>
            <a:miter lim="800000"/>
            <a:headEnd/>
            <a:tailEnd/>
          </a:ln>
        </p:spPr>
        <p:txBody>
          <a:bodyPr wrap="none" anchor="ctr">
            <a:spAutoFit/>
          </a:bodyPr>
          <a:lstStyle/>
          <a:p>
            <a:endParaRPr lang="cs-CZ" sz="2400">
              <a:latin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275496597_bc08febb4b"/>
          <p:cNvPicPr>
            <a:picLocks noChangeAspect="1" noChangeArrowheads="1"/>
          </p:cNvPicPr>
          <p:nvPr/>
        </p:nvPicPr>
        <p:blipFill>
          <a:blip r:embed="rId2"/>
          <a:srcRect/>
          <a:stretch>
            <a:fillRect/>
          </a:stretch>
        </p:blipFill>
        <p:spPr bwMode="auto">
          <a:xfrm>
            <a:off x="827088" y="1196975"/>
            <a:ext cx="7416800" cy="4464050"/>
          </a:xfrm>
          <a:prstGeom prst="rect">
            <a:avLst/>
          </a:prstGeom>
          <a:noFill/>
          <a:ln w="9525">
            <a:noFill/>
            <a:miter lim="800000"/>
            <a:headEnd/>
            <a:tailEnd/>
          </a:ln>
        </p:spPr>
      </p:pic>
      <p:sp>
        <p:nvSpPr>
          <p:cNvPr id="58370" name="Text Box 3"/>
          <p:cNvSpPr txBox="1">
            <a:spLocks noChangeArrowheads="1"/>
          </p:cNvSpPr>
          <p:nvPr/>
        </p:nvSpPr>
        <p:spPr bwMode="auto">
          <a:xfrm rot="10800000" flipV="1">
            <a:off x="322263" y="5734050"/>
            <a:ext cx="8643937" cy="396875"/>
          </a:xfrm>
          <a:prstGeom prst="rect">
            <a:avLst/>
          </a:prstGeom>
          <a:noFill/>
          <a:ln w="9525">
            <a:noFill/>
            <a:miter lim="800000"/>
            <a:headEnd/>
            <a:tailEnd/>
          </a:ln>
        </p:spPr>
        <p:txBody>
          <a:bodyPr>
            <a:spAutoFit/>
          </a:bodyPr>
          <a:lstStyle/>
          <a:p>
            <a:r>
              <a:rPr lang="en-US" sz="2000" b="1">
                <a:latin typeface="Calibri" pitchFamily="34" charset="0"/>
              </a:rPr>
              <a:t>  Permanent histological slides for study in the light microscope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cs-CZ" sz="4000" smtClean="0"/>
              <a:t>Hematoxyline and eosin (HE)</a:t>
            </a:r>
          </a:p>
        </p:txBody>
      </p:sp>
      <p:pic>
        <p:nvPicPr>
          <p:cNvPr id="59394" name="Picture 3" descr="uri04"/>
          <p:cNvPicPr>
            <a:picLocks noGrp="1" noChangeAspect="1" noChangeArrowheads="1"/>
          </p:cNvPicPr>
          <p:nvPr>
            <p:ph idx="1"/>
          </p:nvPr>
        </p:nvPicPr>
        <p:blipFill>
          <a:blip r:embed="rId2"/>
          <a:srcRect b="9604"/>
          <a:stretch>
            <a:fillRect/>
          </a:stretch>
        </p:blipFill>
        <p:spPr>
          <a:xfrm>
            <a:off x="611188" y="1341438"/>
            <a:ext cx="7920037" cy="4751387"/>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cs-CZ" sz="4000" smtClean="0"/>
              <a:t>Hematoxyline and eosin (HE)</a:t>
            </a:r>
          </a:p>
        </p:txBody>
      </p:sp>
      <p:pic>
        <p:nvPicPr>
          <p:cNvPr id="60418" name="Picture 3" descr="N_UR_KD_09"/>
          <p:cNvPicPr>
            <a:picLocks noGrp="1" noChangeAspect="1" noChangeArrowheads="1"/>
          </p:cNvPicPr>
          <p:nvPr>
            <p:ph idx="1"/>
          </p:nvPr>
        </p:nvPicPr>
        <p:blipFill>
          <a:blip r:embed="rId2"/>
          <a:srcRect/>
          <a:stretch>
            <a:fillRect/>
          </a:stretch>
        </p:blipFill>
        <p:spPr>
          <a:xfrm>
            <a:off x="0" y="1341438"/>
            <a:ext cx="6084888" cy="5516562"/>
          </a:xfrm>
        </p:spPr>
      </p:pic>
      <p:sp>
        <p:nvSpPr>
          <p:cNvPr id="60419" name="Text Box 4"/>
          <p:cNvSpPr txBox="1">
            <a:spLocks noChangeArrowheads="1"/>
          </p:cNvSpPr>
          <p:nvPr/>
        </p:nvSpPr>
        <p:spPr bwMode="auto">
          <a:xfrm>
            <a:off x="6948488" y="2651125"/>
            <a:ext cx="1727200" cy="376238"/>
          </a:xfrm>
          <a:prstGeom prst="rect">
            <a:avLst/>
          </a:prstGeom>
          <a:solidFill>
            <a:schemeClr val="bg1"/>
          </a:solidFill>
          <a:ln w="9525">
            <a:solidFill>
              <a:schemeClr val="tx1"/>
            </a:solidFill>
            <a:miter lim="800000"/>
            <a:headEnd/>
            <a:tailEnd/>
          </a:ln>
        </p:spPr>
        <p:txBody>
          <a:bodyPr>
            <a:spAutoFit/>
          </a:bodyPr>
          <a:lstStyle/>
          <a:p>
            <a:r>
              <a:rPr lang="cs-CZ">
                <a:latin typeface="Calibri" pitchFamily="34" charset="0"/>
              </a:rPr>
              <a:t>cell cytoplasm</a:t>
            </a:r>
          </a:p>
        </p:txBody>
      </p:sp>
      <p:sp>
        <p:nvSpPr>
          <p:cNvPr id="60420" name="Line 5"/>
          <p:cNvSpPr>
            <a:spLocks noChangeShapeType="1"/>
          </p:cNvSpPr>
          <p:nvPr/>
        </p:nvSpPr>
        <p:spPr bwMode="auto">
          <a:xfrm flipH="1" flipV="1">
            <a:off x="3995738" y="1844675"/>
            <a:ext cx="2952750" cy="1008063"/>
          </a:xfrm>
          <a:prstGeom prst="line">
            <a:avLst/>
          </a:prstGeom>
          <a:noFill/>
          <a:ln w="9525">
            <a:solidFill>
              <a:schemeClr val="tx1"/>
            </a:solidFill>
            <a:round/>
            <a:headEnd/>
            <a:tailEnd type="triangle" w="med" len="med"/>
          </a:ln>
        </p:spPr>
        <p:txBody>
          <a:bodyPr/>
          <a:lstStyle/>
          <a:p>
            <a:endParaRPr lang="cs-CZ"/>
          </a:p>
        </p:txBody>
      </p:sp>
      <p:sp>
        <p:nvSpPr>
          <p:cNvPr id="60421" name="Line 6"/>
          <p:cNvSpPr>
            <a:spLocks noChangeShapeType="1"/>
          </p:cNvSpPr>
          <p:nvPr/>
        </p:nvSpPr>
        <p:spPr bwMode="auto">
          <a:xfrm flipH="1">
            <a:off x="4859338" y="2852738"/>
            <a:ext cx="2089150" cy="71437"/>
          </a:xfrm>
          <a:prstGeom prst="line">
            <a:avLst/>
          </a:prstGeom>
          <a:noFill/>
          <a:ln w="9525">
            <a:solidFill>
              <a:schemeClr val="tx1"/>
            </a:solidFill>
            <a:round/>
            <a:headEnd/>
            <a:tailEnd type="triangle" w="med" len="med"/>
          </a:ln>
        </p:spPr>
        <p:txBody>
          <a:bodyPr/>
          <a:lstStyle/>
          <a:p>
            <a:endParaRPr lang="cs-CZ"/>
          </a:p>
        </p:txBody>
      </p:sp>
      <p:sp>
        <p:nvSpPr>
          <p:cNvPr id="60422" name="Text Box 7"/>
          <p:cNvSpPr txBox="1">
            <a:spLocks noChangeArrowheads="1"/>
          </p:cNvSpPr>
          <p:nvPr/>
        </p:nvSpPr>
        <p:spPr bwMode="auto">
          <a:xfrm>
            <a:off x="6711950" y="3948113"/>
            <a:ext cx="1179513" cy="376237"/>
          </a:xfrm>
          <a:prstGeom prst="rect">
            <a:avLst/>
          </a:prstGeom>
          <a:solidFill>
            <a:schemeClr val="bg1"/>
          </a:solidFill>
          <a:ln w="9525">
            <a:solidFill>
              <a:schemeClr val="tx1"/>
            </a:solidFill>
            <a:miter lim="800000"/>
            <a:headEnd/>
            <a:tailEnd/>
          </a:ln>
        </p:spPr>
        <p:txBody>
          <a:bodyPr wrap="none">
            <a:spAutoFit/>
          </a:bodyPr>
          <a:lstStyle/>
          <a:p>
            <a:r>
              <a:rPr lang="cs-CZ">
                <a:latin typeface="Calibri" pitchFamily="34" charset="0"/>
              </a:rPr>
              <a:t>cell nuclei</a:t>
            </a:r>
          </a:p>
        </p:txBody>
      </p:sp>
      <p:sp>
        <p:nvSpPr>
          <p:cNvPr id="60423" name="Line 8"/>
          <p:cNvSpPr>
            <a:spLocks noChangeShapeType="1"/>
          </p:cNvSpPr>
          <p:nvPr/>
        </p:nvSpPr>
        <p:spPr bwMode="auto">
          <a:xfrm flipH="1" flipV="1">
            <a:off x="4500563" y="3068638"/>
            <a:ext cx="2232025" cy="1081087"/>
          </a:xfrm>
          <a:prstGeom prst="line">
            <a:avLst/>
          </a:prstGeom>
          <a:noFill/>
          <a:ln w="9525">
            <a:solidFill>
              <a:schemeClr val="tx1"/>
            </a:solidFill>
            <a:round/>
            <a:headEnd/>
            <a:tailEnd type="triangle" w="med" len="med"/>
          </a:ln>
        </p:spPr>
        <p:txBody>
          <a:bodyPr/>
          <a:lstStyle/>
          <a:p>
            <a:endParaRPr lang="cs-CZ"/>
          </a:p>
        </p:txBody>
      </p:sp>
      <p:sp>
        <p:nvSpPr>
          <p:cNvPr id="60424" name="Line 9"/>
          <p:cNvSpPr>
            <a:spLocks noChangeShapeType="1"/>
          </p:cNvSpPr>
          <p:nvPr/>
        </p:nvSpPr>
        <p:spPr bwMode="auto">
          <a:xfrm flipH="1">
            <a:off x="5219700" y="4149725"/>
            <a:ext cx="1512888" cy="142875"/>
          </a:xfrm>
          <a:prstGeom prst="line">
            <a:avLst/>
          </a:prstGeom>
          <a:noFill/>
          <a:ln w="9525">
            <a:solidFill>
              <a:schemeClr val="tx1"/>
            </a:solidFill>
            <a:round/>
            <a:headEnd/>
            <a:tailEnd type="triangle" w="med" len="med"/>
          </a:ln>
        </p:spPr>
        <p:txBody>
          <a:bodyPr/>
          <a:lstStyle/>
          <a:p>
            <a:endParaRPr lang="cs-CZ"/>
          </a:p>
        </p:txBody>
      </p:sp>
      <p:sp>
        <p:nvSpPr>
          <p:cNvPr id="60425" name="Text Box 10"/>
          <p:cNvSpPr txBox="1">
            <a:spLocks noChangeArrowheads="1"/>
          </p:cNvSpPr>
          <p:nvPr/>
        </p:nvSpPr>
        <p:spPr bwMode="auto">
          <a:xfrm>
            <a:off x="6711950" y="4811713"/>
            <a:ext cx="1916113" cy="650875"/>
          </a:xfrm>
          <a:prstGeom prst="rect">
            <a:avLst/>
          </a:prstGeom>
          <a:solidFill>
            <a:schemeClr val="bg1"/>
          </a:solidFill>
          <a:ln w="9525">
            <a:solidFill>
              <a:schemeClr val="tx1"/>
            </a:solidFill>
            <a:miter lim="800000"/>
            <a:headEnd/>
            <a:tailEnd/>
          </a:ln>
        </p:spPr>
        <p:txBody>
          <a:bodyPr wrap="none">
            <a:spAutoFit/>
          </a:bodyPr>
          <a:lstStyle/>
          <a:p>
            <a:r>
              <a:rPr lang="cs-CZ">
                <a:latin typeface="Calibri" pitchFamily="34" charset="0"/>
              </a:rPr>
              <a:t>collagenous </a:t>
            </a:r>
          </a:p>
          <a:p>
            <a:r>
              <a:rPr lang="cs-CZ">
                <a:latin typeface="Calibri" pitchFamily="34" charset="0"/>
              </a:rPr>
              <a:t>connective tissue</a:t>
            </a:r>
          </a:p>
        </p:txBody>
      </p:sp>
      <p:sp>
        <p:nvSpPr>
          <p:cNvPr id="60426" name="Line 11"/>
          <p:cNvSpPr>
            <a:spLocks noChangeShapeType="1"/>
          </p:cNvSpPr>
          <p:nvPr/>
        </p:nvSpPr>
        <p:spPr bwMode="auto">
          <a:xfrm flipH="1">
            <a:off x="5003800" y="5084763"/>
            <a:ext cx="1728788" cy="288925"/>
          </a:xfrm>
          <a:prstGeom prst="line">
            <a:avLst/>
          </a:prstGeom>
          <a:noFill/>
          <a:ln w="9525">
            <a:solidFill>
              <a:schemeClr val="tx1"/>
            </a:solidFill>
            <a:round/>
            <a:headEnd/>
            <a:tailEnd type="triangle" w="med" len="med"/>
          </a:ln>
        </p:spPr>
        <p:txBody>
          <a:bodyPr/>
          <a:lstStyle/>
          <a:p>
            <a:endParaRPr lang="cs-CZ"/>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cs-CZ" sz="4000" smtClean="0"/>
              <a:t>Hematoxyline and eosin (HE)</a:t>
            </a:r>
            <a:r>
              <a:rPr lang="cs-CZ" smtClean="0"/>
              <a:t> </a:t>
            </a:r>
          </a:p>
        </p:txBody>
      </p:sp>
      <p:sp>
        <p:nvSpPr>
          <p:cNvPr id="61442" name="Rectangle 3"/>
          <p:cNvSpPr>
            <a:spLocks noGrp="1" noChangeArrowheads="1"/>
          </p:cNvSpPr>
          <p:nvPr>
            <p:ph type="body" idx="1"/>
          </p:nvPr>
        </p:nvSpPr>
        <p:spPr/>
        <p:txBody>
          <a:bodyPr/>
          <a:lstStyle/>
          <a:p>
            <a:endParaRPr lang="cs-CZ" smtClean="0"/>
          </a:p>
        </p:txBody>
      </p:sp>
      <p:pic>
        <p:nvPicPr>
          <p:cNvPr id="61443" name="Picture 4" descr="74"/>
          <p:cNvPicPr>
            <a:picLocks noChangeAspect="1" noChangeArrowheads="1"/>
          </p:cNvPicPr>
          <p:nvPr/>
        </p:nvPicPr>
        <p:blipFill>
          <a:blip r:embed="rId2"/>
          <a:srcRect/>
          <a:stretch>
            <a:fillRect/>
          </a:stretch>
        </p:blipFill>
        <p:spPr bwMode="auto">
          <a:xfrm>
            <a:off x="1512888" y="2038350"/>
            <a:ext cx="3759200" cy="3357563"/>
          </a:xfrm>
          <a:prstGeom prst="rect">
            <a:avLst/>
          </a:prstGeom>
          <a:noFill/>
          <a:ln w="9525">
            <a:noFill/>
            <a:miter lim="800000"/>
            <a:headEnd/>
            <a:tailEnd/>
          </a:ln>
        </p:spPr>
      </p:pic>
      <p:sp>
        <p:nvSpPr>
          <p:cNvPr id="61444" name="Text Box 5"/>
          <p:cNvSpPr txBox="1">
            <a:spLocks noChangeArrowheads="1"/>
          </p:cNvSpPr>
          <p:nvPr/>
        </p:nvSpPr>
        <p:spPr bwMode="auto">
          <a:xfrm>
            <a:off x="6588125" y="1773238"/>
            <a:ext cx="2282825" cy="1200150"/>
          </a:xfrm>
          <a:prstGeom prst="rect">
            <a:avLst/>
          </a:prstGeom>
          <a:solidFill>
            <a:schemeClr val="bg1"/>
          </a:solidFill>
          <a:ln w="9525">
            <a:solidFill>
              <a:schemeClr val="tx1"/>
            </a:solidFill>
            <a:miter lim="800000"/>
            <a:headEnd/>
            <a:tailEnd/>
          </a:ln>
        </p:spPr>
        <p:txBody>
          <a:bodyPr wrap="none">
            <a:spAutoFit/>
          </a:bodyPr>
          <a:lstStyle/>
          <a:p>
            <a:r>
              <a:rPr lang="cs-CZ">
                <a:latin typeface="Calibri" pitchFamily="34" charset="0"/>
              </a:rPr>
              <a:t>basophilic cytoplasm</a:t>
            </a:r>
          </a:p>
          <a:p>
            <a:r>
              <a:rPr lang="cs-CZ">
                <a:latin typeface="Calibri" pitchFamily="34" charset="0"/>
              </a:rPr>
              <a:t>of glandular cells</a:t>
            </a:r>
          </a:p>
          <a:p>
            <a:r>
              <a:rPr lang="cs-CZ" i="1">
                <a:latin typeface="Calibri" pitchFamily="34" charset="0"/>
              </a:rPr>
              <a:t>(contains ribosomes </a:t>
            </a:r>
          </a:p>
          <a:p>
            <a:r>
              <a:rPr lang="cs-CZ" i="1">
                <a:latin typeface="Calibri" pitchFamily="34" charset="0"/>
              </a:rPr>
              <a:t>with RNA)</a:t>
            </a:r>
            <a:endParaRPr lang="cs-CZ">
              <a:latin typeface="Calibri" pitchFamily="34" charset="0"/>
            </a:endParaRPr>
          </a:p>
        </p:txBody>
      </p:sp>
      <p:sp>
        <p:nvSpPr>
          <p:cNvPr id="61445" name="Text Box 6"/>
          <p:cNvSpPr txBox="1">
            <a:spLocks noChangeArrowheads="1"/>
          </p:cNvSpPr>
          <p:nvPr/>
        </p:nvSpPr>
        <p:spPr bwMode="auto">
          <a:xfrm>
            <a:off x="6567488" y="3371850"/>
            <a:ext cx="2322512" cy="650875"/>
          </a:xfrm>
          <a:prstGeom prst="rect">
            <a:avLst/>
          </a:prstGeom>
          <a:solidFill>
            <a:schemeClr val="bg1"/>
          </a:solidFill>
          <a:ln w="9525">
            <a:solidFill>
              <a:schemeClr val="tx1"/>
            </a:solidFill>
            <a:miter lim="800000"/>
            <a:headEnd/>
            <a:tailEnd/>
          </a:ln>
        </p:spPr>
        <p:txBody>
          <a:bodyPr wrap="none">
            <a:spAutoFit/>
          </a:bodyPr>
          <a:lstStyle/>
          <a:p>
            <a:r>
              <a:rPr lang="cs-CZ">
                <a:latin typeface="Calibri" pitchFamily="34" charset="0"/>
              </a:rPr>
              <a:t>acidophilic cytoplasm</a:t>
            </a:r>
          </a:p>
          <a:p>
            <a:r>
              <a:rPr lang="cs-CZ">
                <a:latin typeface="Calibri" pitchFamily="34" charset="0"/>
              </a:rPr>
              <a:t>of epithelial cells</a:t>
            </a:r>
          </a:p>
        </p:txBody>
      </p:sp>
      <p:sp>
        <p:nvSpPr>
          <p:cNvPr id="61446" name="Line 7"/>
          <p:cNvSpPr>
            <a:spLocks noChangeShapeType="1"/>
          </p:cNvSpPr>
          <p:nvPr/>
        </p:nvSpPr>
        <p:spPr bwMode="auto">
          <a:xfrm flipH="1">
            <a:off x="5148263" y="2205038"/>
            <a:ext cx="1439862" cy="576262"/>
          </a:xfrm>
          <a:prstGeom prst="line">
            <a:avLst/>
          </a:prstGeom>
          <a:noFill/>
          <a:ln w="9525">
            <a:solidFill>
              <a:schemeClr val="tx1"/>
            </a:solidFill>
            <a:round/>
            <a:headEnd/>
            <a:tailEnd type="triangle" w="med" len="med"/>
          </a:ln>
        </p:spPr>
        <p:txBody>
          <a:bodyPr/>
          <a:lstStyle/>
          <a:p>
            <a:endParaRPr lang="cs-CZ"/>
          </a:p>
        </p:txBody>
      </p:sp>
      <p:sp>
        <p:nvSpPr>
          <p:cNvPr id="61447" name="Line 8"/>
          <p:cNvSpPr>
            <a:spLocks noChangeShapeType="1"/>
          </p:cNvSpPr>
          <p:nvPr/>
        </p:nvSpPr>
        <p:spPr bwMode="auto">
          <a:xfrm flipH="1">
            <a:off x="4427538" y="3500438"/>
            <a:ext cx="2160587" cy="215900"/>
          </a:xfrm>
          <a:prstGeom prst="line">
            <a:avLst/>
          </a:prstGeom>
          <a:noFill/>
          <a:ln w="9525">
            <a:solidFill>
              <a:schemeClr val="tx1"/>
            </a:solidFill>
            <a:round/>
            <a:headEnd/>
            <a:tailEnd type="triangle" w="med" len="med"/>
          </a:ln>
        </p:spPr>
        <p:txBody>
          <a:bodyPr/>
          <a:lstStyle/>
          <a:p>
            <a:endParaRPr lang="cs-CZ"/>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sz="3600" smtClean="0"/>
              <a:t>Hematoxyline, eosin and saffron (HES)</a:t>
            </a:r>
            <a:r>
              <a:rPr lang="en-US" sz="4000" smtClean="0"/>
              <a:t> </a:t>
            </a:r>
          </a:p>
        </p:txBody>
      </p:sp>
      <p:sp>
        <p:nvSpPr>
          <p:cNvPr id="62466" name="Rectangle 3"/>
          <p:cNvSpPr>
            <a:spLocks noGrp="1" noChangeArrowheads="1"/>
          </p:cNvSpPr>
          <p:nvPr>
            <p:ph type="body" idx="1"/>
          </p:nvPr>
        </p:nvSpPr>
        <p:spPr/>
        <p:txBody>
          <a:bodyPr/>
          <a:lstStyle/>
          <a:p>
            <a:endParaRPr lang="cs-CZ" smtClean="0"/>
          </a:p>
        </p:txBody>
      </p:sp>
      <p:pic>
        <p:nvPicPr>
          <p:cNvPr id="62467" name="Picture 4" descr="109"/>
          <p:cNvPicPr>
            <a:picLocks noChangeAspect="1" noChangeArrowheads="1"/>
          </p:cNvPicPr>
          <p:nvPr/>
        </p:nvPicPr>
        <p:blipFill>
          <a:blip r:embed="rId2"/>
          <a:srcRect/>
          <a:stretch>
            <a:fillRect/>
          </a:stretch>
        </p:blipFill>
        <p:spPr bwMode="auto">
          <a:xfrm>
            <a:off x="0" y="1412875"/>
            <a:ext cx="5867400" cy="5445125"/>
          </a:xfrm>
          <a:prstGeom prst="rect">
            <a:avLst/>
          </a:prstGeom>
          <a:noFill/>
          <a:ln w="9525">
            <a:noFill/>
            <a:miter lim="800000"/>
            <a:headEnd/>
            <a:tailEnd/>
          </a:ln>
        </p:spPr>
      </p:pic>
      <p:sp>
        <p:nvSpPr>
          <p:cNvPr id="62468" name="Text Box 5"/>
          <p:cNvSpPr txBox="1">
            <a:spLocks noChangeArrowheads="1"/>
          </p:cNvSpPr>
          <p:nvPr/>
        </p:nvSpPr>
        <p:spPr bwMode="auto">
          <a:xfrm>
            <a:off x="1239838" y="3371850"/>
            <a:ext cx="1093787" cy="366713"/>
          </a:xfrm>
          <a:prstGeom prst="rect">
            <a:avLst/>
          </a:prstGeom>
          <a:solidFill>
            <a:schemeClr val="bg1"/>
          </a:solidFill>
          <a:ln w="9525">
            <a:noFill/>
            <a:miter lim="800000"/>
            <a:headEnd/>
            <a:tailEnd/>
          </a:ln>
        </p:spPr>
        <p:txBody>
          <a:bodyPr wrap="none">
            <a:spAutoFit/>
          </a:bodyPr>
          <a:lstStyle/>
          <a:p>
            <a:r>
              <a:rPr lang="en-US">
                <a:latin typeface="Calibri" pitchFamily="34" charset="0"/>
              </a:rPr>
              <a:t>cartillage</a:t>
            </a:r>
          </a:p>
        </p:txBody>
      </p:sp>
      <p:sp>
        <p:nvSpPr>
          <p:cNvPr id="62469" name="Text Box 6"/>
          <p:cNvSpPr txBox="1">
            <a:spLocks noChangeArrowheads="1"/>
          </p:cNvSpPr>
          <p:nvPr/>
        </p:nvSpPr>
        <p:spPr bwMode="auto">
          <a:xfrm>
            <a:off x="6135688" y="2219325"/>
            <a:ext cx="2622550" cy="1474788"/>
          </a:xfrm>
          <a:prstGeom prst="rect">
            <a:avLst/>
          </a:prstGeom>
          <a:solidFill>
            <a:schemeClr val="bg1"/>
          </a:solidFill>
          <a:ln w="9525">
            <a:solidFill>
              <a:schemeClr val="tx1"/>
            </a:solidFill>
            <a:miter lim="800000"/>
            <a:headEnd/>
            <a:tailEnd/>
          </a:ln>
        </p:spPr>
        <p:txBody>
          <a:bodyPr wrap="none">
            <a:spAutoFit/>
          </a:bodyPr>
          <a:lstStyle/>
          <a:p>
            <a:r>
              <a:rPr lang="en-US">
                <a:latin typeface="Calibri" pitchFamily="34" charset="0"/>
              </a:rPr>
              <a:t>Collagenous fibers</a:t>
            </a:r>
          </a:p>
          <a:p>
            <a:r>
              <a:rPr lang="en-US">
                <a:latin typeface="Calibri" pitchFamily="34" charset="0"/>
              </a:rPr>
              <a:t>of connective tissue</a:t>
            </a:r>
          </a:p>
          <a:p>
            <a:r>
              <a:rPr lang="en-US">
                <a:latin typeface="Calibri" pitchFamily="34" charset="0"/>
              </a:rPr>
              <a:t>are yellow after staining</a:t>
            </a:r>
          </a:p>
          <a:p>
            <a:r>
              <a:rPr lang="en-US">
                <a:latin typeface="Calibri" pitchFamily="34" charset="0"/>
              </a:rPr>
              <a:t>with saffron</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cs-CZ" sz="4000" smtClean="0"/>
              <a:t>Azocarmine and aniline blue (AZAN) </a:t>
            </a:r>
          </a:p>
        </p:txBody>
      </p:sp>
      <p:sp>
        <p:nvSpPr>
          <p:cNvPr id="63490" name="Rectangle 3"/>
          <p:cNvSpPr>
            <a:spLocks noGrp="1" noChangeArrowheads="1"/>
          </p:cNvSpPr>
          <p:nvPr>
            <p:ph type="body" sz="half" idx="1"/>
          </p:nvPr>
        </p:nvSpPr>
        <p:spPr/>
        <p:txBody>
          <a:bodyPr/>
          <a:lstStyle/>
          <a:p>
            <a:endParaRPr lang="cs-CZ" smtClean="0"/>
          </a:p>
        </p:txBody>
      </p:sp>
      <p:sp>
        <p:nvSpPr>
          <p:cNvPr id="63491" name="Rectangle 4"/>
          <p:cNvSpPr>
            <a:spLocks noGrp="1" noChangeArrowheads="1"/>
          </p:cNvSpPr>
          <p:nvPr>
            <p:ph type="body" sz="half" idx="2"/>
          </p:nvPr>
        </p:nvSpPr>
        <p:spPr/>
        <p:txBody>
          <a:bodyPr/>
          <a:lstStyle/>
          <a:p>
            <a:endParaRPr lang="cs-CZ" smtClean="0"/>
          </a:p>
        </p:txBody>
      </p:sp>
      <p:pic>
        <p:nvPicPr>
          <p:cNvPr id="63492" name="Picture 5" descr="aza_005"/>
          <p:cNvPicPr>
            <a:picLocks noGrp="1" noChangeAspect="1" noChangeArrowheads="1"/>
          </p:cNvPicPr>
          <p:nvPr>
            <p:ph sz="half" idx="4294967295"/>
          </p:nvPr>
        </p:nvPicPr>
        <p:blipFill>
          <a:blip r:embed="rId2"/>
          <a:srcRect/>
          <a:stretch>
            <a:fillRect/>
          </a:stretch>
        </p:blipFill>
        <p:spPr>
          <a:xfrm>
            <a:off x="468313" y="1628775"/>
            <a:ext cx="3959225" cy="4537075"/>
          </a:xfrm>
        </p:spPr>
      </p:pic>
      <p:pic>
        <p:nvPicPr>
          <p:cNvPr id="63493" name="Picture 6" descr="112"/>
          <p:cNvPicPr>
            <a:picLocks noChangeAspect="1" noChangeArrowheads="1"/>
          </p:cNvPicPr>
          <p:nvPr/>
        </p:nvPicPr>
        <p:blipFill>
          <a:blip r:embed="rId3"/>
          <a:srcRect/>
          <a:stretch>
            <a:fillRect/>
          </a:stretch>
        </p:blipFill>
        <p:spPr bwMode="auto">
          <a:xfrm>
            <a:off x="4716463" y="1557338"/>
            <a:ext cx="3997325" cy="4608512"/>
          </a:xfrm>
          <a:prstGeom prst="rect">
            <a:avLst/>
          </a:prstGeom>
          <a:noFill/>
          <a:ln w="9525">
            <a:noFill/>
            <a:miter lim="800000"/>
            <a:headEnd/>
            <a:tailEnd/>
          </a:ln>
        </p:spPr>
      </p:pic>
      <p:sp>
        <p:nvSpPr>
          <p:cNvPr id="63494" name="Text Box 7"/>
          <p:cNvSpPr txBox="1">
            <a:spLocks noChangeArrowheads="1"/>
          </p:cNvSpPr>
          <p:nvPr/>
        </p:nvSpPr>
        <p:spPr bwMode="auto">
          <a:xfrm>
            <a:off x="2051050" y="6370638"/>
            <a:ext cx="7092950" cy="366712"/>
          </a:xfrm>
          <a:prstGeom prst="rect">
            <a:avLst/>
          </a:prstGeom>
          <a:noFill/>
          <a:ln w="9525">
            <a:noFill/>
            <a:miter lim="800000"/>
            <a:headEnd/>
            <a:tailEnd/>
          </a:ln>
        </p:spPr>
        <p:txBody>
          <a:bodyPr>
            <a:spAutoFit/>
          </a:bodyPr>
          <a:lstStyle/>
          <a:p>
            <a:pPr>
              <a:spcBef>
                <a:spcPct val="50000"/>
              </a:spcBef>
            </a:pPr>
            <a:r>
              <a:rPr lang="cs-CZ" b="1">
                <a:latin typeface="Calibri" pitchFamily="34" charset="0"/>
              </a:rPr>
              <a:t>Kidney – collagen connective tissue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cs-CZ" sz="3600" b="1" smtClean="0"/>
              <a:t>Impregnation of tissue with silver</a:t>
            </a:r>
            <a:r>
              <a:rPr lang="cs-CZ" sz="4000" smtClean="0"/>
              <a:t> </a:t>
            </a:r>
          </a:p>
        </p:txBody>
      </p:sp>
      <p:sp>
        <p:nvSpPr>
          <p:cNvPr id="64514" name="Rectangle 3"/>
          <p:cNvSpPr>
            <a:spLocks noGrp="1" noChangeArrowheads="1"/>
          </p:cNvSpPr>
          <p:nvPr>
            <p:ph type="body" sz="half" idx="1"/>
          </p:nvPr>
        </p:nvSpPr>
        <p:spPr/>
        <p:txBody>
          <a:bodyPr/>
          <a:lstStyle/>
          <a:p>
            <a:endParaRPr lang="cs-CZ" smtClean="0"/>
          </a:p>
        </p:txBody>
      </p:sp>
      <p:sp>
        <p:nvSpPr>
          <p:cNvPr id="64515" name="Rectangle 4"/>
          <p:cNvSpPr>
            <a:spLocks noGrp="1" noChangeArrowheads="1"/>
          </p:cNvSpPr>
          <p:nvPr>
            <p:ph type="body" sz="half" idx="2"/>
          </p:nvPr>
        </p:nvSpPr>
        <p:spPr/>
        <p:txBody>
          <a:bodyPr/>
          <a:lstStyle/>
          <a:p>
            <a:endParaRPr lang="cs-CZ" smtClean="0"/>
          </a:p>
        </p:txBody>
      </p:sp>
      <p:pic>
        <p:nvPicPr>
          <p:cNvPr id="64516" name="Picture 5" descr="6"/>
          <p:cNvPicPr>
            <a:picLocks noChangeAspect="1" noChangeArrowheads="1"/>
          </p:cNvPicPr>
          <p:nvPr/>
        </p:nvPicPr>
        <p:blipFill>
          <a:blip r:embed="rId2"/>
          <a:srcRect/>
          <a:stretch>
            <a:fillRect/>
          </a:stretch>
        </p:blipFill>
        <p:spPr bwMode="auto">
          <a:xfrm>
            <a:off x="0" y="1412875"/>
            <a:ext cx="4500563" cy="4895850"/>
          </a:xfrm>
          <a:prstGeom prst="rect">
            <a:avLst/>
          </a:prstGeom>
          <a:noFill/>
          <a:ln w="9525">
            <a:noFill/>
            <a:miter lim="800000"/>
            <a:headEnd/>
            <a:tailEnd/>
          </a:ln>
        </p:spPr>
      </p:pic>
      <p:sp>
        <p:nvSpPr>
          <p:cNvPr id="64517" name="Text Box 6"/>
          <p:cNvSpPr txBox="1">
            <a:spLocks noChangeArrowheads="1"/>
          </p:cNvSpPr>
          <p:nvPr/>
        </p:nvSpPr>
        <p:spPr bwMode="auto">
          <a:xfrm>
            <a:off x="900113" y="6324600"/>
            <a:ext cx="2735262" cy="366713"/>
          </a:xfrm>
          <a:prstGeom prst="rect">
            <a:avLst/>
          </a:prstGeom>
          <a:solidFill>
            <a:schemeClr val="bg1"/>
          </a:solidFill>
          <a:ln w="9525">
            <a:noFill/>
            <a:miter lim="800000"/>
            <a:headEnd/>
            <a:tailEnd/>
          </a:ln>
        </p:spPr>
        <p:txBody>
          <a:bodyPr>
            <a:spAutoFit/>
          </a:bodyPr>
          <a:lstStyle/>
          <a:p>
            <a:r>
              <a:rPr lang="cs-CZ" b="1">
                <a:latin typeface="Calibri" pitchFamily="34" charset="0"/>
              </a:rPr>
              <a:t>Lien - reticular fibers</a:t>
            </a:r>
          </a:p>
        </p:txBody>
      </p:sp>
      <p:pic>
        <p:nvPicPr>
          <p:cNvPr id="64518" name="Picture 7" descr="197%20cortex"/>
          <p:cNvPicPr>
            <a:picLocks noChangeAspect="1" noChangeArrowheads="1"/>
          </p:cNvPicPr>
          <p:nvPr/>
        </p:nvPicPr>
        <p:blipFill>
          <a:blip r:embed="rId3"/>
          <a:srcRect/>
          <a:stretch>
            <a:fillRect/>
          </a:stretch>
        </p:blipFill>
        <p:spPr bwMode="auto">
          <a:xfrm>
            <a:off x="4643438" y="1412875"/>
            <a:ext cx="4500562" cy="4895850"/>
          </a:xfrm>
          <a:prstGeom prst="rect">
            <a:avLst/>
          </a:prstGeom>
          <a:noFill/>
          <a:ln w="9525">
            <a:noFill/>
            <a:miter lim="800000"/>
            <a:headEnd/>
            <a:tailEnd/>
          </a:ln>
        </p:spPr>
      </p:pic>
      <p:sp>
        <p:nvSpPr>
          <p:cNvPr id="64519" name="Text Box 8"/>
          <p:cNvSpPr txBox="1">
            <a:spLocks noChangeArrowheads="1"/>
          </p:cNvSpPr>
          <p:nvPr/>
        </p:nvSpPr>
        <p:spPr bwMode="auto">
          <a:xfrm>
            <a:off x="5416550" y="6251575"/>
            <a:ext cx="3136900" cy="366713"/>
          </a:xfrm>
          <a:prstGeom prst="rect">
            <a:avLst/>
          </a:prstGeom>
          <a:solidFill>
            <a:schemeClr val="bg1"/>
          </a:solidFill>
          <a:ln w="9525">
            <a:noFill/>
            <a:miter lim="800000"/>
            <a:headEnd/>
            <a:tailEnd/>
          </a:ln>
        </p:spPr>
        <p:txBody>
          <a:bodyPr wrap="none">
            <a:spAutoFit/>
          </a:bodyPr>
          <a:lstStyle/>
          <a:p>
            <a:r>
              <a:rPr lang="cs-CZ" b="1">
                <a:latin typeface="Calibri" pitchFamily="34" charset="0"/>
              </a:rPr>
              <a:t>Cerebellum – nerve fibers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cs-CZ" smtClean="0"/>
              <a:t>Iron hematoxyline </a:t>
            </a:r>
          </a:p>
        </p:txBody>
      </p:sp>
      <p:sp>
        <p:nvSpPr>
          <p:cNvPr id="65538" name="Rectangle 3"/>
          <p:cNvSpPr>
            <a:spLocks noGrp="1" noChangeArrowheads="1"/>
          </p:cNvSpPr>
          <p:nvPr>
            <p:ph type="body" sz="half" idx="1"/>
          </p:nvPr>
        </p:nvSpPr>
        <p:spPr/>
        <p:txBody>
          <a:bodyPr/>
          <a:lstStyle/>
          <a:p>
            <a:endParaRPr lang="cs-CZ" smtClean="0"/>
          </a:p>
        </p:txBody>
      </p:sp>
      <p:sp>
        <p:nvSpPr>
          <p:cNvPr id="65539" name="Rectangle 4"/>
          <p:cNvSpPr>
            <a:spLocks noGrp="1" noChangeArrowheads="1"/>
          </p:cNvSpPr>
          <p:nvPr>
            <p:ph type="body" sz="half" idx="2"/>
          </p:nvPr>
        </p:nvSpPr>
        <p:spPr/>
        <p:txBody>
          <a:bodyPr/>
          <a:lstStyle/>
          <a:p>
            <a:endParaRPr lang="cs-CZ" smtClean="0"/>
          </a:p>
        </p:txBody>
      </p:sp>
      <p:pic>
        <p:nvPicPr>
          <p:cNvPr id="65540" name="Picture 5" descr="22"/>
          <p:cNvPicPr>
            <a:picLocks noChangeAspect="1" noChangeArrowheads="1"/>
          </p:cNvPicPr>
          <p:nvPr/>
        </p:nvPicPr>
        <p:blipFill>
          <a:blip r:embed="rId2"/>
          <a:srcRect/>
          <a:stretch>
            <a:fillRect/>
          </a:stretch>
        </p:blipFill>
        <p:spPr bwMode="auto">
          <a:xfrm>
            <a:off x="0" y="1412875"/>
            <a:ext cx="4500563" cy="4752975"/>
          </a:xfrm>
          <a:prstGeom prst="rect">
            <a:avLst/>
          </a:prstGeom>
          <a:noFill/>
          <a:ln w="9525">
            <a:noFill/>
            <a:miter lim="800000"/>
            <a:headEnd/>
            <a:tailEnd/>
          </a:ln>
        </p:spPr>
      </p:pic>
      <p:pic>
        <p:nvPicPr>
          <p:cNvPr id="65541" name="Picture 6" descr="suppl"/>
          <p:cNvPicPr>
            <a:picLocks noChangeAspect="1" noChangeArrowheads="1"/>
          </p:cNvPicPr>
          <p:nvPr/>
        </p:nvPicPr>
        <p:blipFill>
          <a:blip r:embed="rId3"/>
          <a:srcRect/>
          <a:stretch>
            <a:fillRect/>
          </a:stretch>
        </p:blipFill>
        <p:spPr bwMode="auto">
          <a:xfrm>
            <a:off x="4643438" y="1412875"/>
            <a:ext cx="4500562" cy="4787900"/>
          </a:xfrm>
          <a:prstGeom prst="rect">
            <a:avLst/>
          </a:prstGeom>
          <a:noFill/>
          <a:ln w="9525">
            <a:noFill/>
            <a:miter lim="800000"/>
            <a:headEnd/>
            <a:tailEnd/>
          </a:ln>
        </p:spPr>
      </p:pic>
      <p:sp>
        <p:nvSpPr>
          <p:cNvPr id="65542" name="Text Box 7"/>
          <p:cNvSpPr txBox="1">
            <a:spLocks noChangeArrowheads="1"/>
          </p:cNvSpPr>
          <p:nvPr/>
        </p:nvSpPr>
        <p:spPr bwMode="auto">
          <a:xfrm>
            <a:off x="2535238" y="6180138"/>
            <a:ext cx="3484562" cy="366712"/>
          </a:xfrm>
          <a:prstGeom prst="rect">
            <a:avLst/>
          </a:prstGeom>
          <a:solidFill>
            <a:schemeClr val="bg1"/>
          </a:solidFill>
          <a:ln w="9525">
            <a:noFill/>
            <a:miter lim="800000"/>
            <a:headEnd/>
            <a:tailEnd/>
          </a:ln>
        </p:spPr>
        <p:txBody>
          <a:bodyPr wrap="none">
            <a:spAutoFit/>
          </a:bodyPr>
          <a:lstStyle/>
          <a:p>
            <a:r>
              <a:rPr lang="cs-CZ" b="1">
                <a:latin typeface="Calibri" pitchFamily="34" charset="0"/>
              </a:rPr>
              <a:t>Skeletal muscle cells (fibers)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cs-CZ" smtClean="0"/>
              <a:t>Iron hematoxyline </a:t>
            </a:r>
          </a:p>
        </p:txBody>
      </p:sp>
      <p:pic>
        <p:nvPicPr>
          <p:cNvPr id="66562" name="Picture 3" descr="101"/>
          <p:cNvPicPr>
            <a:picLocks noGrp="1" noChangeAspect="1" noChangeArrowheads="1"/>
          </p:cNvPicPr>
          <p:nvPr>
            <p:ph idx="1"/>
          </p:nvPr>
        </p:nvPicPr>
        <p:blipFill>
          <a:blip r:embed="rId2"/>
          <a:srcRect/>
          <a:stretch>
            <a:fillRect/>
          </a:stretch>
        </p:blipFill>
        <p:spPr>
          <a:xfrm>
            <a:off x="900113" y="1412875"/>
            <a:ext cx="7200900" cy="4718050"/>
          </a:xfrm>
        </p:spPr>
      </p:pic>
      <p:sp>
        <p:nvSpPr>
          <p:cNvPr id="66563" name="Text Box 4"/>
          <p:cNvSpPr txBox="1">
            <a:spLocks noChangeArrowheads="1"/>
          </p:cNvSpPr>
          <p:nvPr/>
        </p:nvSpPr>
        <p:spPr bwMode="auto">
          <a:xfrm>
            <a:off x="2843213" y="6180138"/>
            <a:ext cx="3529012" cy="366712"/>
          </a:xfrm>
          <a:prstGeom prst="rect">
            <a:avLst/>
          </a:prstGeom>
          <a:solidFill>
            <a:schemeClr val="bg1"/>
          </a:solidFill>
          <a:ln w="9525">
            <a:noFill/>
            <a:miter lim="800000"/>
            <a:headEnd/>
            <a:tailEnd/>
          </a:ln>
        </p:spPr>
        <p:txBody>
          <a:bodyPr>
            <a:spAutoFit/>
          </a:bodyPr>
          <a:lstStyle/>
          <a:p>
            <a:r>
              <a:rPr lang="cs-CZ" b="1">
                <a:latin typeface="Calibri" pitchFamily="34" charset="0"/>
              </a:rPr>
              <a:t>Mitochondria in hepatocytes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txBox="1">
            <a:spLocks noChangeArrowheads="1"/>
          </p:cNvSpPr>
          <p:nvPr/>
        </p:nvSpPr>
        <p:spPr bwMode="auto">
          <a:xfrm>
            <a:off x="315913" y="939800"/>
            <a:ext cx="8593137" cy="4445000"/>
          </a:xfrm>
          <a:prstGeom prst="rect">
            <a:avLst/>
          </a:prstGeom>
          <a:noFill/>
          <a:ln w="9525">
            <a:noFill/>
            <a:miter lim="800000"/>
            <a:headEnd/>
            <a:tailEnd/>
          </a:ln>
        </p:spPr>
        <p:txBody>
          <a:bodyPr/>
          <a:lstStyle/>
          <a:p>
            <a:pPr marL="228600" indent="-228600">
              <a:lnSpc>
                <a:spcPct val="90000"/>
              </a:lnSpc>
              <a:spcBef>
                <a:spcPts val="1000"/>
              </a:spcBef>
              <a:buFont typeface="Arial" charset="0"/>
              <a:buChar char="•"/>
            </a:pPr>
            <a:r>
              <a:rPr lang="en-US" sz="2000" b="1" u="sng">
                <a:latin typeface="Calibri" pitchFamily="34" charset="0"/>
              </a:rPr>
              <a:t>Protocols</a:t>
            </a:r>
          </a:p>
          <a:p>
            <a:pPr marL="228600" indent="-228600">
              <a:lnSpc>
                <a:spcPct val="90000"/>
              </a:lnSpc>
              <a:spcBef>
                <a:spcPts val="1000"/>
              </a:spcBef>
              <a:buFont typeface="Symbol" pitchFamily="18" charset="2"/>
              <a:buChar char="-"/>
            </a:pPr>
            <a:r>
              <a:rPr lang="en-US" sz="2000">
                <a:latin typeface="Calibri" pitchFamily="34" charset="0"/>
              </a:rPr>
              <a:t>you have to make </a:t>
            </a:r>
            <a:r>
              <a:rPr lang="en-US" sz="2000" b="1">
                <a:latin typeface="Calibri" pitchFamily="34" charset="0"/>
              </a:rPr>
              <a:t>paper protocols</a:t>
            </a:r>
            <a:r>
              <a:rPr lang="en-US" sz="2000">
                <a:latin typeface="Calibri" pitchFamily="34" charset="0"/>
              </a:rPr>
              <a:t> (no tablets, laptops)</a:t>
            </a:r>
          </a:p>
          <a:p>
            <a:pPr marL="228600" indent="-228600">
              <a:lnSpc>
                <a:spcPct val="90000"/>
              </a:lnSpc>
              <a:spcBef>
                <a:spcPts val="1000"/>
              </a:spcBef>
              <a:buFont typeface="Symbol" pitchFamily="18" charset="2"/>
              <a:buChar char="-"/>
            </a:pPr>
            <a:r>
              <a:rPr lang="en-US" sz="2000">
                <a:latin typeface="Calibri" pitchFamily="34" charset="0"/>
              </a:rPr>
              <a:t>A4 size, blank, without lines, </a:t>
            </a:r>
            <a:r>
              <a:rPr lang="en-US" sz="2000" b="1">
                <a:latin typeface="Calibri" pitchFamily="34" charset="0"/>
              </a:rPr>
              <a:t>according to the template</a:t>
            </a:r>
            <a:r>
              <a:rPr lang="en-US" sz="2000">
                <a:latin typeface="Calibri" pitchFamily="34" charset="0"/>
              </a:rPr>
              <a:t> </a:t>
            </a:r>
            <a:r>
              <a:rPr lang="cs-CZ" sz="2000">
                <a:latin typeface="Calibri" pitchFamily="34" charset="0"/>
              </a:rPr>
              <a:t>(can be downloaded from </a:t>
            </a:r>
            <a:r>
              <a:rPr lang="cs-CZ" sz="2000">
                <a:latin typeface="Calibri" pitchFamily="34" charset="0"/>
                <a:hlinkClick r:id="rId2"/>
              </a:rPr>
              <a:t>www.med.muni.cz/histology</a:t>
            </a:r>
            <a:r>
              <a:rPr lang="cs-CZ" sz="2000">
                <a:latin typeface="Calibri" pitchFamily="34" charset="0"/>
              </a:rPr>
              <a:t> - Education)</a:t>
            </a:r>
            <a:endParaRPr lang="en-US" sz="2000">
              <a:latin typeface="Calibri" pitchFamily="34" charset="0"/>
            </a:endParaRPr>
          </a:p>
          <a:p>
            <a:pPr marL="228600" indent="-228600">
              <a:lnSpc>
                <a:spcPct val="90000"/>
              </a:lnSpc>
              <a:spcBef>
                <a:spcPts val="1000"/>
              </a:spcBef>
              <a:buFont typeface="Symbol" pitchFamily="18" charset="2"/>
              <a:buChar char="-"/>
            </a:pPr>
            <a:r>
              <a:rPr lang="cs-CZ" sz="2000">
                <a:latin typeface="Calibri" pitchFamily="34" charset="0"/>
              </a:rPr>
              <a:t>(color)</a:t>
            </a:r>
            <a:r>
              <a:rPr lang="en-US" sz="2000">
                <a:latin typeface="Calibri" pitchFamily="34" charset="0"/>
              </a:rPr>
              <a:t>pencil handdrawings (</a:t>
            </a:r>
            <a:r>
              <a:rPr lang="en-US" sz="2000" b="1" u="sng">
                <a:latin typeface="Calibri" pitchFamily="34" charset="0"/>
              </a:rPr>
              <a:t>no pen</a:t>
            </a:r>
            <a:r>
              <a:rPr lang="en-US" sz="2000">
                <a:latin typeface="Calibri" pitchFamily="34" charset="0"/>
              </a:rPr>
              <a:t>)</a:t>
            </a:r>
          </a:p>
          <a:p>
            <a:pPr marL="228600" indent="-228600">
              <a:lnSpc>
                <a:spcPct val="90000"/>
              </a:lnSpc>
              <a:spcBef>
                <a:spcPts val="1000"/>
              </a:spcBef>
              <a:buFont typeface="Symbol" pitchFamily="18" charset="2"/>
              <a:buChar char="-"/>
            </a:pPr>
            <a:r>
              <a:rPr lang="en-US" sz="2000" b="1">
                <a:latin typeface="Calibri" pitchFamily="34" charset="0"/>
              </a:rPr>
              <a:t>complete set of </a:t>
            </a:r>
            <a:r>
              <a:rPr lang="cs-CZ" sz="2000" b="1">
                <a:latin typeface="Calibri" pitchFamily="34" charset="0"/>
              </a:rPr>
              <a:t>signed</a:t>
            </a:r>
            <a:r>
              <a:rPr lang="en-US" sz="2000" b="1">
                <a:latin typeface="Calibri" pitchFamily="34" charset="0"/>
              </a:rPr>
              <a:t> protocols</a:t>
            </a:r>
            <a:r>
              <a:rPr lang="en-US" sz="2000">
                <a:latin typeface="Calibri" pitchFamily="34" charset="0"/>
              </a:rPr>
              <a:t> is required for getting the credits</a:t>
            </a:r>
          </a:p>
          <a:p>
            <a:pPr marL="228600" indent="-228600">
              <a:lnSpc>
                <a:spcPct val="90000"/>
              </a:lnSpc>
              <a:spcBef>
                <a:spcPts val="1000"/>
              </a:spcBef>
              <a:buFont typeface="Symbol" pitchFamily="18" charset="2"/>
              <a:buChar char="-"/>
            </a:pPr>
            <a:r>
              <a:rPr lang="en-US" sz="2000" b="1">
                <a:latin typeface="Calibri" pitchFamily="34" charset="0"/>
              </a:rPr>
              <a:t>the quality of the protocol</a:t>
            </a:r>
            <a:r>
              <a:rPr lang="en-US" sz="2000">
                <a:latin typeface="Calibri" pitchFamily="34" charset="0"/>
              </a:rPr>
              <a:t> is approved by your teacher’s signature at the end of practical lesson</a:t>
            </a:r>
          </a:p>
          <a:p>
            <a:pPr marL="228600" indent="-228600">
              <a:lnSpc>
                <a:spcPct val="90000"/>
              </a:lnSpc>
              <a:spcBef>
                <a:spcPts val="1000"/>
              </a:spcBef>
              <a:buFont typeface="Symbol" pitchFamily="18" charset="2"/>
              <a:buChar char="-"/>
            </a:pPr>
            <a:r>
              <a:rPr lang="cs-CZ" sz="2000" b="1">
                <a:latin typeface="Calibri" pitchFamily="34" charset="0"/>
              </a:rPr>
              <a:t>incomplete or l</a:t>
            </a:r>
            <a:r>
              <a:rPr lang="en-US" sz="2000" b="1">
                <a:latin typeface="Calibri" pitchFamily="34" charset="0"/>
              </a:rPr>
              <a:t>ow-quality protocols cannot be approved</a:t>
            </a:r>
            <a:r>
              <a:rPr lang="en-US" sz="2000">
                <a:latin typeface="Calibri" pitchFamily="34" charset="0"/>
              </a:rPr>
              <a:t> and you have to substitute the respective practical lesson</a:t>
            </a:r>
          </a:p>
          <a:p>
            <a:pPr marL="228600" indent="-228600">
              <a:lnSpc>
                <a:spcPct val="90000"/>
              </a:lnSpc>
              <a:spcBef>
                <a:spcPts val="1000"/>
              </a:spcBef>
              <a:buFont typeface="Arial" charset="0"/>
              <a:buChar char="•"/>
            </a:pPr>
            <a:endParaRPr lang="en-US" sz="2000">
              <a:latin typeface="Calibr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endParaRPr lang="cs-CZ" smtClean="0"/>
          </a:p>
        </p:txBody>
      </p:sp>
      <p:pic>
        <p:nvPicPr>
          <p:cNvPr id="67586" name="Picture 3" descr="MASSON%201"/>
          <p:cNvPicPr>
            <a:picLocks noGrp="1" noChangeAspect="1" noChangeArrowheads="1"/>
          </p:cNvPicPr>
          <p:nvPr>
            <p:ph idx="1"/>
          </p:nvPr>
        </p:nvPicPr>
        <p:blipFill>
          <a:blip r:embed="rId2"/>
          <a:srcRect/>
          <a:stretch>
            <a:fillRect/>
          </a:stretch>
        </p:blipFill>
        <p:spPr>
          <a:xfrm>
            <a:off x="611188" y="333375"/>
            <a:ext cx="8064500" cy="6264275"/>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277813"/>
            <a:ext cx="8578850" cy="990600"/>
          </a:xfrm>
        </p:spPr>
        <p:txBody>
          <a:bodyPr rtlCol="0">
            <a:normAutofit fontScale="90000"/>
          </a:bodyPr>
          <a:lstStyle/>
          <a:p>
            <a:pPr fontAlgn="auto">
              <a:spcAft>
                <a:spcPts val="0"/>
              </a:spcAft>
              <a:defRPr/>
            </a:pPr>
            <a:r>
              <a:rPr lang="en-US" sz="4000" b="1" dirty="0"/>
              <a:t>Histochemistry </a:t>
            </a:r>
            <a:r>
              <a:rPr lang="cs-CZ" sz="4000" b="1" dirty="0" smtClean="0"/>
              <a:t>and </a:t>
            </a:r>
            <a:r>
              <a:rPr lang="en-US" sz="4000" b="1" dirty="0" smtClean="0"/>
              <a:t>Immunohistochemistry</a:t>
            </a:r>
            <a:endParaRPr lang="en-US" sz="4000" b="1" dirty="0"/>
          </a:p>
        </p:txBody>
      </p:sp>
      <p:sp>
        <p:nvSpPr>
          <p:cNvPr id="216067" name="Rectangle 3"/>
          <p:cNvSpPr>
            <a:spLocks noGrp="1" noChangeArrowheads="1"/>
          </p:cNvSpPr>
          <p:nvPr>
            <p:ph type="body" idx="1"/>
          </p:nvPr>
        </p:nvSpPr>
        <p:spPr>
          <a:xfrm>
            <a:off x="287338" y="1773238"/>
            <a:ext cx="8569325" cy="2592387"/>
          </a:xfrm>
        </p:spPr>
        <p:txBody>
          <a:bodyPr rtlCol="0">
            <a:normAutofit/>
          </a:bodyPr>
          <a:lstStyle/>
          <a:p>
            <a:pPr fontAlgn="auto">
              <a:spcAft>
                <a:spcPts val="0"/>
              </a:spcAft>
              <a:buFont typeface="Arial" panose="020B0604020202020204" pitchFamily="34" charset="0"/>
              <a:buChar char="•"/>
              <a:defRPr/>
            </a:pPr>
            <a:r>
              <a:rPr lang="en-US" sz="2400" u="sng" dirty="0"/>
              <a:t>Relevance</a:t>
            </a:r>
            <a:r>
              <a:rPr lang="en-US" sz="2400" dirty="0"/>
              <a:t>:                                                                       </a:t>
            </a:r>
            <a:endParaRPr lang="cs-CZ" sz="2400" dirty="0" smtClean="0"/>
          </a:p>
          <a:p>
            <a:pPr marL="0" indent="0" fontAlgn="auto">
              <a:spcAft>
                <a:spcPts val="0"/>
              </a:spcAft>
              <a:buFont typeface="Arial" panose="020B0604020202020204" pitchFamily="34" charset="0"/>
              <a:buNone/>
              <a:defRPr/>
            </a:pPr>
            <a:r>
              <a:rPr lang="en-US" sz="2400" dirty="0" smtClean="0"/>
              <a:t>various </a:t>
            </a:r>
            <a:r>
              <a:rPr lang="en-US" sz="2400" dirty="0"/>
              <a:t>chemical compounds detected „in situ“ (proteins, AA, NA, saccharides, lipids, enzymes, pigments, inorganic substances – Fe, Ca, Zn</a:t>
            </a:r>
            <a:r>
              <a:rPr lang="en-US" sz="2400" dirty="0" smtClean="0"/>
              <a:t>)</a:t>
            </a:r>
            <a:endParaRPr lang="cs-CZ" sz="2400" dirty="0" smtClean="0"/>
          </a:p>
          <a:p>
            <a:pPr marL="0" indent="0" fontAlgn="auto">
              <a:spcAft>
                <a:spcPts val="0"/>
              </a:spcAft>
              <a:buFont typeface="Arial" panose="020B0604020202020204" pitchFamily="34" charset="0"/>
              <a:buNone/>
              <a:defRPr/>
            </a:pPr>
            <a:endParaRPr lang="cs-CZ" sz="2400" dirty="0"/>
          </a:p>
          <a:p>
            <a:pPr marL="0" indent="0" fontAlgn="auto">
              <a:spcAft>
                <a:spcPts val="0"/>
              </a:spcAft>
              <a:buFont typeface="Arial" panose="020B0604020202020204" pitchFamily="34" charset="0"/>
              <a:buNone/>
              <a:defRPr/>
            </a:pPr>
            <a:r>
              <a:rPr lang="cs-CZ" sz="2400" dirty="0" err="1" smtClean="0"/>
              <a:t>Various</a:t>
            </a:r>
            <a:r>
              <a:rPr lang="cs-CZ" sz="2400" dirty="0" smtClean="0"/>
              <a:t> </a:t>
            </a:r>
            <a:r>
              <a:rPr lang="cs-CZ" sz="2400" dirty="0" err="1" smtClean="0"/>
              <a:t>epitopes</a:t>
            </a:r>
            <a:r>
              <a:rPr lang="cs-CZ" sz="2400" dirty="0" smtClean="0"/>
              <a:t> </a:t>
            </a:r>
            <a:r>
              <a:rPr lang="cs-CZ" sz="2400" dirty="0" err="1" smtClean="0"/>
              <a:t>detected</a:t>
            </a:r>
            <a:r>
              <a:rPr lang="cs-CZ" sz="2400" dirty="0" smtClean="0"/>
              <a:t> by </a:t>
            </a:r>
            <a:r>
              <a:rPr lang="cs-CZ" sz="2400" dirty="0" err="1" smtClean="0"/>
              <a:t>immunotechniques</a:t>
            </a:r>
            <a:endParaRPr lang="en-US"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Immunohistochemistry"/>
          <p:cNvPicPr>
            <a:picLocks noChangeAspect="1" noChangeArrowheads="1"/>
          </p:cNvPicPr>
          <p:nvPr/>
        </p:nvPicPr>
        <p:blipFill>
          <a:blip r:embed="rId2"/>
          <a:srcRect/>
          <a:stretch>
            <a:fillRect/>
          </a:stretch>
        </p:blipFill>
        <p:spPr bwMode="auto">
          <a:xfrm>
            <a:off x="990600" y="404813"/>
            <a:ext cx="7162800" cy="5715000"/>
          </a:xfrm>
          <a:prstGeom prst="rect">
            <a:avLst/>
          </a:prstGeom>
          <a:noFill/>
          <a:ln w="9525">
            <a:noFill/>
            <a:miter lim="800000"/>
            <a:headEnd/>
            <a:tailEnd/>
          </a:ln>
        </p:spPr>
      </p:pic>
      <p:sp>
        <p:nvSpPr>
          <p:cNvPr id="69634" name="Text Box 3"/>
          <p:cNvSpPr txBox="1">
            <a:spLocks noChangeArrowheads="1"/>
          </p:cNvSpPr>
          <p:nvPr/>
        </p:nvSpPr>
        <p:spPr bwMode="auto">
          <a:xfrm>
            <a:off x="3635375" y="5589588"/>
            <a:ext cx="2233613" cy="366712"/>
          </a:xfrm>
          <a:prstGeom prst="rect">
            <a:avLst/>
          </a:prstGeom>
          <a:noFill/>
          <a:ln w="9525">
            <a:noFill/>
            <a:miter lim="800000"/>
            <a:headEnd/>
            <a:tailEnd/>
          </a:ln>
        </p:spPr>
        <p:txBody>
          <a:bodyPr>
            <a:spAutoFit/>
          </a:bodyPr>
          <a:lstStyle/>
          <a:p>
            <a:pPr>
              <a:spcBef>
                <a:spcPct val="50000"/>
              </a:spcBef>
            </a:pPr>
            <a:r>
              <a:rPr lang="en-US">
                <a:latin typeface="Calibri" pitchFamily="34" charset="0"/>
              </a:rPr>
              <a:t>Antigen</a:t>
            </a:r>
          </a:p>
        </p:txBody>
      </p:sp>
      <p:sp>
        <p:nvSpPr>
          <p:cNvPr id="69635" name="Text Box 4"/>
          <p:cNvSpPr txBox="1">
            <a:spLocks noChangeArrowheads="1"/>
          </p:cNvSpPr>
          <p:nvPr/>
        </p:nvSpPr>
        <p:spPr bwMode="auto">
          <a:xfrm>
            <a:off x="250825" y="3860800"/>
            <a:ext cx="2592388" cy="915988"/>
          </a:xfrm>
          <a:prstGeom prst="rect">
            <a:avLst/>
          </a:prstGeom>
          <a:noFill/>
          <a:ln w="9525">
            <a:noFill/>
            <a:miter lim="800000"/>
            <a:headEnd/>
            <a:tailEnd/>
          </a:ln>
        </p:spPr>
        <p:txBody>
          <a:bodyPr>
            <a:spAutoFit/>
          </a:bodyPr>
          <a:lstStyle/>
          <a:p>
            <a:pPr>
              <a:spcBef>
                <a:spcPct val="50000"/>
              </a:spcBef>
            </a:pPr>
            <a:r>
              <a:rPr lang="en-US">
                <a:latin typeface="Calibri" pitchFamily="34" charset="0"/>
              </a:rPr>
              <a:t>Primary Ab specific against epitop</a:t>
            </a:r>
            <a:r>
              <a:rPr lang="cs-CZ">
                <a:latin typeface="Calibri" pitchFamily="34" charset="0"/>
              </a:rPr>
              <a:t>e</a:t>
            </a:r>
            <a:r>
              <a:rPr lang="en-US">
                <a:latin typeface="Calibri" pitchFamily="34" charset="0"/>
              </a:rPr>
              <a:t> of the particular antigen</a:t>
            </a:r>
          </a:p>
        </p:txBody>
      </p:sp>
      <p:sp>
        <p:nvSpPr>
          <p:cNvPr id="69636" name="Text Box 5"/>
          <p:cNvSpPr txBox="1">
            <a:spLocks noChangeArrowheads="1"/>
          </p:cNvSpPr>
          <p:nvPr/>
        </p:nvSpPr>
        <p:spPr bwMode="auto">
          <a:xfrm>
            <a:off x="250825" y="2513013"/>
            <a:ext cx="2233613" cy="915987"/>
          </a:xfrm>
          <a:prstGeom prst="rect">
            <a:avLst/>
          </a:prstGeom>
          <a:noFill/>
          <a:ln w="9525">
            <a:noFill/>
            <a:miter lim="800000"/>
            <a:headEnd/>
            <a:tailEnd/>
          </a:ln>
        </p:spPr>
        <p:txBody>
          <a:bodyPr>
            <a:spAutoFit/>
          </a:bodyPr>
          <a:lstStyle/>
          <a:p>
            <a:pPr>
              <a:spcBef>
                <a:spcPct val="50000"/>
              </a:spcBef>
            </a:pPr>
            <a:r>
              <a:rPr lang="en-US">
                <a:latin typeface="Calibri" pitchFamily="34" charset="0"/>
              </a:rPr>
              <a:t>Secondary Ab specific against primary Ab</a:t>
            </a:r>
          </a:p>
        </p:txBody>
      </p:sp>
      <p:sp>
        <p:nvSpPr>
          <p:cNvPr id="69637" name="Text Box 6"/>
          <p:cNvSpPr txBox="1">
            <a:spLocks noChangeArrowheads="1"/>
          </p:cNvSpPr>
          <p:nvPr/>
        </p:nvSpPr>
        <p:spPr bwMode="auto">
          <a:xfrm>
            <a:off x="250825" y="1217613"/>
            <a:ext cx="2233613" cy="915987"/>
          </a:xfrm>
          <a:prstGeom prst="rect">
            <a:avLst/>
          </a:prstGeom>
          <a:noFill/>
          <a:ln w="9525">
            <a:noFill/>
            <a:miter lim="800000"/>
            <a:headEnd/>
            <a:tailEnd/>
          </a:ln>
        </p:spPr>
        <p:txBody>
          <a:bodyPr>
            <a:spAutoFit/>
          </a:bodyPr>
          <a:lstStyle/>
          <a:p>
            <a:pPr>
              <a:spcBef>
                <a:spcPct val="50000"/>
              </a:spcBef>
            </a:pPr>
            <a:r>
              <a:rPr lang="en-US">
                <a:latin typeface="Calibri" pitchFamily="34" charset="0"/>
              </a:rPr>
              <a:t>Enzyme conjugated with secondary Ab - visualization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tumblr_ltdcicWc2r1r55lbko1_500"/>
          <p:cNvPicPr>
            <a:picLocks noChangeAspect="1" noChangeArrowheads="1"/>
          </p:cNvPicPr>
          <p:nvPr/>
        </p:nvPicPr>
        <p:blipFill>
          <a:blip r:embed="rId2"/>
          <a:srcRect/>
          <a:stretch>
            <a:fillRect/>
          </a:stretch>
        </p:blipFill>
        <p:spPr bwMode="auto">
          <a:xfrm>
            <a:off x="73025" y="82550"/>
            <a:ext cx="3059113" cy="3059113"/>
          </a:xfrm>
          <a:prstGeom prst="rect">
            <a:avLst/>
          </a:prstGeom>
          <a:noFill/>
          <a:ln w="9525">
            <a:noFill/>
            <a:miter lim="800000"/>
            <a:headEnd/>
            <a:tailEnd/>
          </a:ln>
        </p:spPr>
      </p:pic>
      <p:sp>
        <p:nvSpPr>
          <p:cNvPr id="70658" name="Text Box 3"/>
          <p:cNvSpPr txBox="1">
            <a:spLocks noChangeArrowheads="1"/>
          </p:cNvSpPr>
          <p:nvPr/>
        </p:nvSpPr>
        <p:spPr bwMode="auto">
          <a:xfrm>
            <a:off x="3132138" y="333375"/>
            <a:ext cx="2376487" cy="366713"/>
          </a:xfrm>
          <a:prstGeom prst="rect">
            <a:avLst/>
          </a:prstGeom>
          <a:noFill/>
          <a:ln w="9525">
            <a:noFill/>
            <a:miter lim="800000"/>
            <a:headEnd/>
            <a:tailEnd/>
          </a:ln>
        </p:spPr>
        <p:txBody>
          <a:bodyPr>
            <a:spAutoFit/>
          </a:bodyPr>
          <a:lstStyle/>
          <a:p>
            <a:pPr>
              <a:spcBef>
                <a:spcPct val="50000"/>
              </a:spcBef>
            </a:pPr>
            <a:r>
              <a:rPr lang="cs-CZ">
                <a:latin typeface="Calibri" pitchFamily="34" charset="0"/>
              </a:rPr>
              <a:t>Actin (cytoskeleton)</a:t>
            </a:r>
          </a:p>
        </p:txBody>
      </p:sp>
      <p:sp>
        <p:nvSpPr>
          <p:cNvPr id="70659" name="Text Box 4"/>
          <p:cNvSpPr txBox="1">
            <a:spLocks noChangeArrowheads="1"/>
          </p:cNvSpPr>
          <p:nvPr/>
        </p:nvSpPr>
        <p:spPr bwMode="auto">
          <a:xfrm>
            <a:off x="3132138" y="1268413"/>
            <a:ext cx="2376487" cy="366712"/>
          </a:xfrm>
          <a:prstGeom prst="rect">
            <a:avLst/>
          </a:prstGeom>
          <a:noFill/>
          <a:ln w="9525">
            <a:noFill/>
            <a:miter lim="800000"/>
            <a:headEnd/>
            <a:tailEnd/>
          </a:ln>
        </p:spPr>
        <p:txBody>
          <a:bodyPr>
            <a:spAutoFit/>
          </a:bodyPr>
          <a:lstStyle/>
          <a:p>
            <a:pPr>
              <a:spcBef>
                <a:spcPct val="50000"/>
              </a:spcBef>
            </a:pPr>
            <a:r>
              <a:rPr lang="cs-CZ">
                <a:latin typeface="Calibri" pitchFamily="34" charset="0"/>
              </a:rPr>
              <a:t>DAPI (nucleus)</a:t>
            </a:r>
          </a:p>
        </p:txBody>
      </p:sp>
      <p:sp>
        <p:nvSpPr>
          <p:cNvPr id="70660" name="Text Box 5"/>
          <p:cNvSpPr txBox="1">
            <a:spLocks noChangeArrowheads="1"/>
          </p:cNvSpPr>
          <p:nvPr/>
        </p:nvSpPr>
        <p:spPr bwMode="auto">
          <a:xfrm>
            <a:off x="3059113" y="2205038"/>
            <a:ext cx="3636962" cy="366712"/>
          </a:xfrm>
          <a:prstGeom prst="rect">
            <a:avLst/>
          </a:prstGeom>
          <a:noFill/>
          <a:ln w="9525">
            <a:noFill/>
            <a:miter lim="800000"/>
            <a:headEnd/>
            <a:tailEnd/>
          </a:ln>
        </p:spPr>
        <p:txBody>
          <a:bodyPr>
            <a:spAutoFit/>
          </a:bodyPr>
          <a:lstStyle/>
          <a:p>
            <a:pPr>
              <a:spcBef>
                <a:spcPct val="50000"/>
              </a:spcBef>
            </a:pPr>
            <a:r>
              <a:rPr lang="cs-CZ">
                <a:latin typeface="Calibri" pitchFamily="34" charset="0"/>
              </a:rPr>
              <a:t>Microtubules (cytoskeleton)</a:t>
            </a:r>
          </a:p>
        </p:txBody>
      </p:sp>
      <p:sp>
        <p:nvSpPr>
          <p:cNvPr id="70661" name="Line 6"/>
          <p:cNvSpPr>
            <a:spLocks noChangeShapeType="1"/>
          </p:cNvSpPr>
          <p:nvPr/>
        </p:nvSpPr>
        <p:spPr bwMode="auto">
          <a:xfrm flipH="1" flipV="1">
            <a:off x="2555875" y="2349500"/>
            <a:ext cx="792163" cy="503238"/>
          </a:xfrm>
          <a:prstGeom prst="line">
            <a:avLst/>
          </a:prstGeom>
          <a:noFill/>
          <a:ln w="25400">
            <a:solidFill>
              <a:srgbClr val="FF0000"/>
            </a:solidFill>
            <a:round/>
            <a:headEnd/>
            <a:tailEnd type="triangle" w="med" len="med"/>
          </a:ln>
        </p:spPr>
        <p:txBody>
          <a:bodyPr/>
          <a:lstStyle/>
          <a:p>
            <a:endParaRPr lang="cs-CZ"/>
          </a:p>
        </p:txBody>
      </p:sp>
      <p:sp>
        <p:nvSpPr>
          <p:cNvPr id="70662" name="Line 7"/>
          <p:cNvSpPr>
            <a:spLocks noChangeShapeType="1"/>
          </p:cNvSpPr>
          <p:nvPr/>
        </p:nvSpPr>
        <p:spPr bwMode="auto">
          <a:xfrm flipH="1">
            <a:off x="1692275" y="1700213"/>
            <a:ext cx="2087563" cy="144462"/>
          </a:xfrm>
          <a:prstGeom prst="line">
            <a:avLst/>
          </a:prstGeom>
          <a:noFill/>
          <a:ln w="25400">
            <a:solidFill>
              <a:srgbClr val="3366FF"/>
            </a:solidFill>
            <a:round/>
            <a:headEnd/>
            <a:tailEnd type="triangle" w="med" len="med"/>
          </a:ln>
        </p:spPr>
        <p:txBody>
          <a:bodyPr/>
          <a:lstStyle/>
          <a:p>
            <a:endParaRPr lang="cs-CZ"/>
          </a:p>
        </p:txBody>
      </p:sp>
      <p:sp>
        <p:nvSpPr>
          <p:cNvPr id="70663" name="Line 8"/>
          <p:cNvSpPr>
            <a:spLocks noChangeShapeType="1"/>
          </p:cNvSpPr>
          <p:nvPr/>
        </p:nvSpPr>
        <p:spPr bwMode="auto">
          <a:xfrm flipH="1">
            <a:off x="1547813" y="765175"/>
            <a:ext cx="2232025" cy="0"/>
          </a:xfrm>
          <a:prstGeom prst="line">
            <a:avLst/>
          </a:prstGeom>
          <a:noFill/>
          <a:ln w="25400">
            <a:solidFill>
              <a:srgbClr val="00FF00"/>
            </a:solidFill>
            <a:round/>
            <a:headEnd/>
            <a:tailEnd type="triangle" w="med" len="med"/>
          </a:ln>
        </p:spPr>
        <p:txBody>
          <a:bodyPr/>
          <a:lstStyle/>
          <a:p>
            <a:endParaRPr lang="cs-CZ"/>
          </a:p>
        </p:txBody>
      </p:sp>
      <p:pic>
        <p:nvPicPr>
          <p:cNvPr id="70664" name="Picture 9" descr="g000457"/>
          <p:cNvPicPr>
            <a:picLocks noChangeAspect="1" noChangeArrowheads="1"/>
          </p:cNvPicPr>
          <p:nvPr/>
        </p:nvPicPr>
        <p:blipFill>
          <a:blip r:embed="rId3"/>
          <a:srcRect l="5214" t="4778" r="5559" b="4175"/>
          <a:stretch>
            <a:fillRect/>
          </a:stretch>
        </p:blipFill>
        <p:spPr bwMode="auto">
          <a:xfrm>
            <a:off x="6011863" y="0"/>
            <a:ext cx="2879725" cy="3600450"/>
          </a:xfrm>
          <a:prstGeom prst="rect">
            <a:avLst/>
          </a:prstGeom>
          <a:noFill/>
          <a:ln w="9525">
            <a:noFill/>
            <a:miter lim="800000"/>
            <a:headEnd/>
            <a:tailEnd/>
          </a:ln>
        </p:spPr>
      </p:pic>
      <p:pic>
        <p:nvPicPr>
          <p:cNvPr id="70665" name="Picture 10" descr="Ki67BarrettHighgrade"/>
          <p:cNvPicPr>
            <a:picLocks noChangeAspect="1" noChangeArrowheads="1"/>
          </p:cNvPicPr>
          <p:nvPr/>
        </p:nvPicPr>
        <p:blipFill>
          <a:blip r:embed="rId4"/>
          <a:srcRect/>
          <a:stretch>
            <a:fillRect/>
          </a:stretch>
        </p:blipFill>
        <p:spPr bwMode="auto">
          <a:xfrm>
            <a:off x="107950" y="3573463"/>
            <a:ext cx="3810000" cy="2857500"/>
          </a:xfrm>
          <a:prstGeom prst="rect">
            <a:avLst/>
          </a:prstGeom>
          <a:noFill/>
          <a:ln w="9525">
            <a:noFill/>
            <a:miter lim="800000"/>
            <a:headEnd/>
            <a:tailEnd/>
          </a:ln>
        </p:spPr>
      </p:pic>
      <p:pic>
        <p:nvPicPr>
          <p:cNvPr id="70666" name="Picture 11" descr="9449_colonc_jp"/>
          <p:cNvPicPr>
            <a:picLocks noChangeAspect="1" noChangeArrowheads="1"/>
          </p:cNvPicPr>
          <p:nvPr/>
        </p:nvPicPr>
        <p:blipFill>
          <a:blip r:embed="rId5"/>
          <a:srcRect l="1497" t="3929" r="2539" b="2072"/>
          <a:stretch>
            <a:fillRect/>
          </a:stretch>
        </p:blipFill>
        <p:spPr bwMode="auto">
          <a:xfrm>
            <a:off x="4572000" y="3789363"/>
            <a:ext cx="3887788" cy="2871787"/>
          </a:xfrm>
          <a:prstGeom prst="rect">
            <a:avLst/>
          </a:prstGeom>
          <a:noFill/>
          <a:ln w="9525">
            <a:noFill/>
            <a:miter lim="800000"/>
            <a:headEnd/>
            <a:tailEnd/>
          </a:ln>
        </p:spPr>
      </p:pic>
      <p:sp>
        <p:nvSpPr>
          <p:cNvPr id="70667" name="Text Box 12"/>
          <p:cNvSpPr txBox="1">
            <a:spLocks noChangeArrowheads="1"/>
          </p:cNvSpPr>
          <p:nvPr/>
        </p:nvSpPr>
        <p:spPr bwMode="auto">
          <a:xfrm>
            <a:off x="3059113" y="3789363"/>
            <a:ext cx="3636962" cy="366712"/>
          </a:xfrm>
          <a:prstGeom prst="rect">
            <a:avLst/>
          </a:prstGeom>
          <a:noFill/>
          <a:ln w="9525">
            <a:noFill/>
            <a:miter lim="800000"/>
            <a:headEnd/>
            <a:tailEnd/>
          </a:ln>
        </p:spPr>
        <p:txBody>
          <a:bodyPr>
            <a:spAutoFit/>
          </a:bodyPr>
          <a:lstStyle/>
          <a:p>
            <a:pPr>
              <a:spcBef>
                <a:spcPct val="50000"/>
              </a:spcBef>
            </a:pPr>
            <a:r>
              <a:rPr lang="cs-CZ">
                <a:latin typeface="Calibri" pitchFamily="34" charset="0"/>
              </a:rPr>
              <a:t>KI-67</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r>
              <a:rPr lang="en-US" sz="3600" b="1" smtClean="0"/>
              <a:t>Tissue processing for the EM</a:t>
            </a:r>
          </a:p>
        </p:txBody>
      </p:sp>
      <p:sp>
        <p:nvSpPr>
          <p:cNvPr id="72706" name="Rectangle 3"/>
          <p:cNvSpPr>
            <a:spLocks noGrp="1" noChangeArrowheads="1"/>
          </p:cNvSpPr>
          <p:nvPr>
            <p:ph type="body" idx="1"/>
          </p:nvPr>
        </p:nvSpPr>
        <p:spPr>
          <a:xfrm>
            <a:off x="0" y="1628775"/>
            <a:ext cx="7308850" cy="3384550"/>
          </a:xfrm>
        </p:spPr>
        <p:txBody>
          <a:bodyPr/>
          <a:lstStyle/>
          <a:p>
            <a:pPr>
              <a:lnSpc>
                <a:spcPct val="120000"/>
              </a:lnSpc>
            </a:pPr>
            <a:r>
              <a:rPr lang="en-US" sz="2000" smtClean="0"/>
              <a:t>pH of all solutions (media) must be buffered on </a:t>
            </a:r>
            <a:r>
              <a:rPr lang="en-US" sz="2000" b="1" smtClean="0"/>
              <a:t>7.2 – 7.4 </a:t>
            </a:r>
            <a:r>
              <a:rPr lang="en-US" sz="2000" smtClean="0"/>
              <a:t>Cacodylate or phosphate buffer is frequently used.</a:t>
            </a:r>
          </a:p>
          <a:p>
            <a:pPr>
              <a:lnSpc>
                <a:spcPct val="120000"/>
              </a:lnSpc>
            </a:pPr>
            <a:endParaRPr lang="cs-CZ" sz="2000" smtClean="0"/>
          </a:p>
          <a:p>
            <a:pPr>
              <a:lnSpc>
                <a:spcPct val="120000"/>
              </a:lnSpc>
            </a:pPr>
            <a:r>
              <a:rPr lang="en-US" sz="2000" smtClean="0"/>
              <a:t>Absolutely dustfree </a:t>
            </a:r>
            <a:r>
              <a:rPr lang="cs-CZ" sz="2000" smtClean="0"/>
              <a:t>environment</a:t>
            </a:r>
          </a:p>
          <a:p>
            <a:pPr>
              <a:lnSpc>
                <a:spcPct val="120000"/>
              </a:lnSpc>
            </a:pPr>
            <a:endParaRPr lang="cs-CZ" sz="2000" smtClean="0"/>
          </a:p>
          <a:p>
            <a:pPr>
              <a:lnSpc>
                <a:spcPct val="120000"/>
              </a:lnSpc>
            </a:pPr>
            <a:r>
              <a:rPr lang="en-US" sz="2000" smtClean="0"/>
              <a:t>Solutions (media) have to be precise </a:t>
            </a:r>
            <a:r>
              <a:rPr lang="cs-CZ" sz="2000" smtClean="0"/>
              <a:t>(artifacts)</a:t>
            </a:r>
            <a:endParaRPr lang="en-US" sz="2000" smtClean="0"/>
          </a:p>
        </p:txBody>
      </p:sp>
      <p:sp>
        <p:nvSpPr>
          <p:cNvPr id="72707" name="AutoShape 7"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cs-CZ">
              <a:latin typeface="Calibri" pitchFamily="34" charset="0"/>
            </a:endParaRPr>
          </a:p>
        </p:txBody>
      </p:sp>
      <p:sp>
        <p:nvSpPr>
          <p:cNvPr id="72708" name="AutoShape 9"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cs-CZ">
              <a:latin typeface="Calibri" pitchFamily="34" charset="0"/>
            </a:endParaRPr>
          </a:p>
        </p:txBody>
      </p:sp>
      <p:sp>
        <p:nvSpPr>
          <p:cNvPr id="72709" name="AutoShape 11"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cs-CZ">
              <a:latin typeface="Calibri" pitchFamily="34" charset="0"/>
            </a:endParaRPr>
          </a:p>
        </p:txBody>
      </p:sp>
      <p:pic>
        <p:nvPicPr>
          <p:cNvPr id="72710" name="Picture 13" descr="di-potassium-phosphate-anhydrous-250x250"/>
          <p:cNvPicPr>
            <a:picLocks noChangeAspect="1" noChangeArrowheads="1"/>
          </p:cNvPicPr>
          <p:nvPr/>
        </p:nvPicPr>
        <p:blipFill>
          <a:blip r:embed="rId2"/>
          <a:srcRect/>
          <a:stretch>
            <a:fillRect/>
          </a:stretch>
        </p:blipFill>
        <p:spPr bwMode="auto">
          <a:xfrm>
            <a:off x="7451725" y="4365625"/>
            <a:ext cx="1290638" cy="876300"/>
          </a:xfrm>
          <a:prstGeom prst="rect">
            <a:avLst/>
          </a:prstGeom>
          <a:noFill/>
          <a:ln w="9525">
            <a:noFill/>
            <a:miter lim="800000"/>
            <a:headEnd/>
            <a:tailEnd/>
          </a:ln>
        </p:spPr>
      </p:pic>
      <p:pic>
        <p:nvPicPr>
          <p:cNvPr id="72711" name="Picture 15" descr="ANd9GcRuoqAzi1kiMKLoAInGRyc1ZGp45n6J46v9Jp98WUCt9K0OgqcwaA"/>
          <p:cNvPicPr>
            <a:picLocks noChangeAspect="1" noChangeArrowheads="1"/>
          </p:cNvPicPr>
          <p:nvPr/>
        </p:nvPicPr>
        <p:blipFill>
          <a:blip r:embed="rId3"/>
          <a:srcRect/>
          <a:stretch>
            <a:fillRect/>
          </a:stretch>
        </p:blipFill>
        <p:spPr bwMode="auto">
          <a:xfrm>
            <a:off x="7380288" y="5373688"/>
            <a:ext cx="1547812" cy="990600"/>
          </a:xfrm>
          <a:prstGeom prst="rect">
            <a:avLst/>
          </a:prstGeom>
          <a:noFill/>
          <a:ln w="9525">
            <a:noFill/>
            <a:miter lim="800000"/>
            <a:headEnd/>
            <a:tailEnd/>
          </a:ln>
        </p:spPr>
      </p:pic>
      <p:pic>
        <p:nvPicPr>
          <p:cNvPr id="72712" name="Picture 17" descr="PC34358"/>
          <p:cNvPicPr>
            <a:picLocks noChangeAspect="1" noChangeArrowheads="1"/>
          </p:cNvPicPr>
          <p:nvPr/>
        </p:nvPicPr>
        <p:blipFill>
          <a:blip r:embed="rId4"/>
          <a:srcRect/>
          <a:stretch>
            <a:fillRect/>
          </a:stretch>
        </p:blipFill>
        <p:spPr bwMode="auto">
          <a:xfrm>
            <a:off x="7451725" y="2900363"/>
            <a:ext cx="1209675"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457200" y="277813"/>
            <a:ext cx="8229600" cy="990600"/>
          </a:xfrm>
        </p:spPr>
        <p:txBody>
          <a:bodyPr/>
          <a:lstStyle/>
          <a:p>
            <a:r>
              <a:rPr lang="en-US" sz="3600" b="1" smtClean="0"/>
              <a:t>Tissue processing for the EM</a:t>
            </a:r>
          </a:p>
        </p:txBody>
      </p:sp>
      <p:sp>
        <p:nvSpPr>
          <p:cNvPr id="73730" name="Rectangle 3"/>
          <p:cNvSpPr>
            <a:spLocks noGrp="1" noChangeArrowheads="1"/>
          </p:cNvSpPr>
          <p:nvPr>
            <p:ph type="body" idx="1"/>
          </p:nvPr>
        </p:nvSpPr>
        <p:spPr>
          <a:xfrm>
            <a:off x="0" y="1268413"/>
            <a:ext cx="9144000" cy="5400675"/>
          </a:xfrm>
        </p:spPr>
        <p:txBody>
          <a:bodyPr/>
          <a:lstStyle/>
          <a:p>
            <a:pPr marL="266700" indent="-266700"/>
            <a:r>
              <a:rPr lang="en-US" sz="2400" b="1" smtClean="0"/>
              <a:t>SAMPLING</a:t>
            </a:r>
            <a:r>
              <a:rPr lang="en-US" sz="2400" smtClean="0"/>
              <a:t> – immediatelly after arresting of blood circulation, tissue block sized no more than </a:t>
            </a:r>
            <a:r>
              <a:rPr lang="en-US" sz="2400" b="1" smtClean="0">
                <a:solidFill>
                  <a:schemeClr val="hlink"/>
                </a:solidFill>
              </a:rPr>
              <a:t>1mm</a:t>
            </a:r>
            <a:r>
              <a:rPr lang="en-US" sz="2400" b="1" baseline="30000" smtClean="0">
                <a:solidFill>
                  <a:schemeClr val="hlink"/>
                </a:solidFill>
              </a:rPr>
              <a:t>3</a:t>
            </a:r>
          </a:p>
          <a:p>
            <a:pPr marL="266700" indent="-266700"/>
            <a:r>
              <a:rPr lang="en-US" sz="2400" b="1" smtClean="0"/>
              <a:t>FIXATION </a:t>
            </a:r>
            <a:r>
              <a:rPr lang="en-US" sz="2400" smtClean="0"/>
              <a:t>– </a:t>
            </a:r>
            <a:r>
              <a:rPr lang="en-US" sz="2400" smtClean="0">
                <a:solidFill>
                  <a:schemeClr val="hlink"/>
                </a:solidFill>
              </a:rPr>
              <a:t>glutaraldehyde</a:t>
            </a:r>
            <a:r>
              <a:rPr lang="en-US" sz="2400" smtClean="0"/>
              <a:t> (binds amin</a:t>
            </a:r>
            <a:r>
              <a:rPr lang="cs-CZ" sz="2400" smtClean="0"/>
              <a:t>e</a:t>
            </a:r>
            <a:r>
              <a:rPr lang="en-US" sz="2400" smtClean="0"/>
              <a:t> groups) + </a:t>
            </a:r>
            <a:r>
              <a:rPr lang="en-US" sz="2400" smtClean="0">
                <a:solidFill>
                  <a:schemeClr val="hlink"/>
                </a:solidFill>
              </a:rPr>
              <a:t>OsO</a:t>
            </a:r>
            <a:r>
              <a:rPr lang="en-US" sz="2400" baseline="-25000" smtClean="0">
                <a:solidFill>
                  <a:schemeClr val="hlink"/>
                </a:solidFill>
              </a:rPr>
              <a:t>4</a:t>
            </a:r>
            <a:r>
              <a:rPr lang="en-US" sz="2400" smtClean="0"/>
              <a:t> (binds lipids) are used as double fixation</a:t>
            </a:r>
            <a:endParaRPr lang="en-US" sz="2400" b="1" smtClean="0"/>
          </a:p>
          <a:p>
            <a:pPr marL="266700" indent="-266700"/>
            <a:r>
              <a:rPr lang="en-US" sz="2400" b="1" smtClean="0"/>
              <a:t>RINSING </a:t>
            </a:r>
            <a:r>
              <a:rPr lang="en-US" sz="2400" smtClean="0"/>
              <a:t>– distilled water</a:t>
            </a:r>
            <a:endParaRPr lang="en-US" sz="2400" b="1" smtClean="0"/>
          </a:p>
          <a:p>
            <a:pPr marL="266700" indent="-266700"/>
            <a:r>
              <a:rPr lang="en-US" sz="2400" b="1" smtClean="0"/>
              <a:t>DEHYDRATION - </a:t>
            </a:r>
            <a:r>
              <a:rPr lang="en-US" sz="2400" smtClean="0"/>
              <a:t>ethanol </a:t>
            </a:r>
            <a:endParaRPr lang="en-US" sz="2400" b="1" smtClean="0"/>
          </a:p>
          <a:p>
            <a:pPr marL="266700" indent="-266700"/>
            <a:r>
              <a:rPr lang="en-US" sz="2400" b="1" smtClean="0"/>
              <a:t>EMBEDDING </a:t>
            </a:r>
            <a:r>
              <a:rPr lang="en-US" sz="2400" smtClean="0"/>
              <a:t>– gelatin capsule or plastic forms are filled with some medium (which can be polymerized from liquid to solid form) and pieces of fixed tissue are placed into this medium. Epoxyd resins (Epon, Durcupan, Araldite) are usually used as in water insoluble media.</a:t>
            </a:r>
          </a:p>
          <a:p>
            <a:pPr marL="266700" indent="-266700"/>
            <a:r>
              <a:rPr lang="en-US" sz="2400" b="1" smtClean="0"/>
              <a:t>CUTTING </a:t>
            </a:r>
            <a:r>
              <a:rPr lang="en-US" sz="2400" smtClean="0"/>
              <a:t>– ultrathin sections (in ultramictomes)</a:t>
            </a:r>
          </a:p>
          <a:p>
            <a:pPr marL="266700" indent="-266700"/>
            <a:r>
              <a:rPr lang="en-US" sz="2400" b="1" smtClean="0"/>
              <a:t>CONTRASTING</a:t>
            </a:r>
            <a:r>
              <a:rPr lang="en-US" sz="2400" smtClean="0"/>
              <a:t> ≈ staining</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p:cNvSpPr>
          <p:nvPr/>
        </p:nvSpPr>
        <p:spPr bwMode="auto">
          <a:xfrm>
            <a:off x="0" y="-969963"/>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pic>
        <p:nvPicPr>
          <p:cNvPr id="74754" name="Picture 3" descr="http://www.erawat.com/gifs/tablets.jpg"/>
          <p:cNvPicPr>
            <a:picLocks noChangeAspect="1" noChangeArrowheads="1"/>
          </p:cNvPicPr>
          <p:nvPr/>
        </p:nvPicPr>
        <p:blipFill>
          <a:blip r:embed="rId2" r:link="rId3"/>
          <a:srcRect/>
          <a:stretch>
            <a:fillRect/>
          </a:stretch>
        </p:blipFill>
        <p:spPr bwMode="auto">
          <a:xfrm>
            <a:off x="3708400" y="0"/>
            <a:ext cx="2665413" cy="1690688"/>
          </a:xfrm>
          <a:prstGeom prst="rect">
            <a:avLst/>
          </a:prstGeom>
          <a:noFill/>
          <a:ln w="9525">
            <a:noFill/>
            <a:miter lim="800000"/>
            <a:headEnd/>
            <a:tailEnd/>
          </a:ln>
        </p:spPr>
      </p:pic>
      <p:sp>
        <p:nvSpPr>
          <p:cNvPr id="74755" name="Rectangle 4"/>
          <p:cNvSpPr>
            <a:spLocks noChangeArrowheads="1"/>
          </p:cNvSpPr>
          <p:nvPr/>
        </p:nvSpPr>
        <p:spPr bwMode="auto">
          <a:xfrm>
            <a:off x="0" y="39688"/>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pic>
        <p:nvPicPr>
          <p:cNvPr id="74756" name="Picture 5" descr="BEEM* Capsule Holders"/>
          <p:cNvPicPr>
            <a:picLocks noChangeAspect="1" noChangeArrowheads="1"/>
          </p:cNvPicPr>
          <p:nvPr/>
        </p:nvPicPr>
        <p:blipFill>
          <a:blip r:embed="rId4" r:link="rId5"/>
          <a:srcRect/>
          <a:stretch>
            <a:fillRect/>
          </a:stretch>
        </p:blipFill>
        <p:spPr bwMode="auto">
          <a:xfrm>
            <a:off x="5148263" y="1916113"/>
            <a:ext cx="3097212" cy="1655762"/>
          </a:xfrm>
          <a:prstGeom prst="rect">
            <a:avLst/>
          </a:prstGeom>
          <a:noFill/>
          <a:ln w="9525">
            <a:noFill/>
            <a:miter lim="800000"/>
            <a:headEnd/>
            <a:tailEnd/>
          </a:ln>
        </p:spPr>
      </p:pic>
      <p:sp>
        <p:nvSpPr>
          <p:cNvPr id="74757" name="Rectangle 6"/>
          <p:cNvSpPr>
            <a:spLocks noChangeArrowheads="1"/>
          </p:cNvSpPr>
          <p:nvPr/>
        </p:nvSpPr>
        <p:spPr bwMode="auto">
          <a:xfrm>
            <a:off x="4460875" y="1258888"/>
            <a:ext cx="222250" cy="260350"/>
          </a:xfrm>
          <a:prstGeom prst="rect">
            <a:avLst/>
          </a:prstGeom>
          <a:noFill/>
          <a:ln w="9525">
            <a:noFill/>
            <a:miter lim="800000"/>
            <a:headEnd/>
            <a:tailEnd/>
          </a:ln>
        </p:spPr>
        <p:txBody>
          <a:bodyPr wrap="none" anchor="ctr">
            <a:spAutoFit/>
          </a:bodyPr>
          <a:lstStyle/>
          <a:p>
            <a:pPr algn="ctr"/>
            <a:r>
              <a:rPr lang="en-US" sz="1100">
                <a:solidFill>
                  <a:srgbClr val="000000"/>
                </a:solidFill>
                <a:ea typeface="Times New Roman" pitchFamily="18" charset="0"/>
                <a:cs typeface="Arial" charset="0"/>
              </a:rPr>
              <a:t> </a:t>
            </a:r>
            <a:endParaRPr lang="en-US" sz="2400">
              <a:latin typeface="Times New Roman" pitchFamily="18" charset="0"/>
              <a:ea typeface="Times New Roman" pitchFamily="18" charset="0"/>
              <a:cs typeface="Arial" charset="0"/>
            </a:endParaRPr>
          </a:p>
        </p:txBody>
      </p:sp>
      <p:pic>
        <p:nvPicPr>
          <p:cNvPr id="74758" name="Picture 7" descr="Capsules; Embedding, Size 00"/>
          <p:cNvPicPr>
            <a:picLocks noChangeAspect="1" noChangeArrowheads="1"/>
          </p:cNvPicPr>
          <p:nvPr/>
        </p:nvPicPr>
        <p:blipFill>
          <a:blip r:embed="rId6" r:link="rId7"/>
          <a:srcRect/>
          <a:stretch>
            <a:fillRect/>
          </a:stretch>
        </p:blipFill>
        <p:spPr bwMode="auto">
          <a:xfrm>
            <a:off x="6443663" y="0"/>
            <a:ext cx="2449512" cy="1655763"/>
          </a:xfrm>
          <a:prstGeom prst="rect">
            <a:avLst/>
          </a:prstGeom>
          <a:noFill/>
          <a:ln w="9525">
            <a:noFill/>
            <a:miter lim="800000"/>
            <a:headEnd/>
            <a:tailEnd/>
          </a:ln>
        </p:spPr>
      </p:pic>
      <p:sp>
        <p:nvSpPr>
          <p:cNvPr id="74759" name="Rectangle 8"/>
          <p:cNvSpPr>
            <a:spLocks noChangeArrowheads="1"/>
          </p:cNvSpPr>
          <p:nvPr/>
        </p:nvSpPr>
        <p:spPr bwMode="auto">
          <a:xfrm>
            <a:off x="0" y="2405063"/>
            <a:ext cx="184150" cy="457200"/>
          </a:xfrm>
          <a:prstGeom prst="rect">
            <a:avLst/>
          </a:prstGeom>
          <a:noFill/>
          <a:ln w="9525">
            <a:noFill/>
            <a:miter lim="800000"/>
            <a:headEnd/>
            <a:tailEnd/>
          </a:ln>
        </p:spPr>
        <p:txBody>
          <a:bodyPr wrap="none" anchor="ctr">
            <a:spAutoFit/>
          </a:bodyPr>
          <a:lstStyle/>
          <a:p>
            <a:endParaRPr lang="cs-CZ" sz="2400">
              <a:latin typeface="Times New Roman" pitchFamily="18" charset="0"/>
            </a:endParaRPr>
          </a:p>
        </p:txBody>
      </p:sp>
      <p:pic>
        <p:nvPicPr>
          <p:cNvPr id="74760" name="Picture 9" descr="Mold for Long Tissues"/>
          <p:cNvPicPr>
            <a:picLocks noChangeAspect="1" noChangeArrowheads="1"/>
          </p:cNvPicPr>
          <p:nvPr/>
        </p:nvPicPr>
        <p:blipFill>
          <a:blip r:embed="rId8" r:link="rId9"/>
          <a:srcRect/>
          <a:stretch>
            <a:fillRect/>
          </a:stretch>
        </p:blipFill>
        <p:spPr bwMode="auto">
          <a:xfrm>
            <a:off x="179388" y="4437063"/>
            <a:ext cx="2227262" cy="2159000"/>
          </a:xfrm>
          <a:prstGeom prst="rect">
            <a:avLst/>
          </a:prstGeom>
          <a:noFill/>
          <a:ln w="9525">
            <a:noFill/>
            <a:miter lim="800000"/>
            <a:headEnd/>
            <a:tailEnd/>
          </a:ln>
        </p:spPr>
      </p:pic>
      <p:sp>
        <p:nvSpPr>
          <p:cNvPr id="74761" name="Rectangle 10"/>
          <p:cNvSpPr>
            <a:spLocks noChangeArrowheads="1"/>
          </p:cNvSpPr>
          <p:nvPr/>
        </p:nvSpPr>
        <p:spPr bwMode="auto">
          <a:xfrm>
            <a:off x="4460875" y="3976688"/>
            <a:ext cx="222250" cy="260350"/>
          </a:xfrm>
          <a:prstGeom prst="rect">
            <a:avLst/>
          </a:prstGeom>
          <a:noFill/>
          <a:ln w="9525">
            <a:noFill/>
            <a:miter lim="800000"/>
            <a:headEnd/>
            <a:tailEnd/>
          </a:ln>
        </p:spPr>
        <p:txBody>
          <a:bodyPr wrap="none" anchor="ctr">
            <a:spAutoFit/>
          </a:bodyPr>
          <a:lstStyle/>
          <a:p>
            <a:pPr algn="ctr"/>
            <a:r>
              <a:rPr lang="en-US" sz="1100">
                <a:solidFill>
                  <a:srgbClr val="000000"/>
                </a:solidFill>
                <a:ea typeface="Times New Roman" pitchFamily="18" charset="0"/>
                <a:cs typeface="Arial" charset="0"/>
              </a:rPr>
              <a:t> </a:t>
            </a:r>
            <a:endParaRPr lang="en-US" sz="2400">
              <a:latin typeface="Times New Roman" pitchFamily="18" charset="0"/>
              <a:ea typeface="Times New Roman" pitchFamily="18" charset="0"/>
              <a:cs typeface="Arial" charset="0"/>
            </a:endParaRPr>
          </a:p>
        </p:txBody>
      </p:sp>
      <p:pic>
        <p:nvPicPr>
          <p:cNvPr id="74762" name="Picture 11" descr="Flat Embedding Molds"/>
          <p:cNvPicPr>
            <a:picLocks noChangeAspect="1" noChangeArrowheads="1"/>
          </p:cNvPicPr>
          <p:nvPr/>
        </p:nvPicPr>
        <p:blipFill>
          <a:blip r:embed="rId10" r:link="rId11"/>
          <a:srcRect/>
          <a:stretch>
            <a:fillRect/>
          </a:stretch>
        </p:blipFill>
        <p:spPr bwMode="auto">
          <a:xfrm>
            <a:off x="2627313" y="3357563"/>
            <a:ext cx="2187575" cy="2160587"/>
          </a:xfrm>
          <a:prstGeom prst="rect">
            <a:avLst/>
          </a:prstGeom>
          <a:noFill/>
          <a:ln w="9525">
            <a:noFill/>
            <a:miter lim="800000"/>
            <a:headEnd/>
            <a:tailEnd/>
          </a:ln>
        </p:spPr>
      </p:pic>
      <p:sp>
        <p:nvSpPr>
          <p:cNvPr id="74763" name="Rectangle 12"/>
          <p:cNvSpPr>
            <a:spLocks noChangeArrowheads="1"/>
          </p:cNvSpPr>
          <p:nvPr/>
        </p:nvSpPr>
        <p:spPr bwMode="auto">
          <a:xfrm>
            <a:off x="0" y="5313363"/>
            <a:ext cx="184150" cy="457200"/>
          </a:xfrm>
          <a:prstGeom prst="rect">
            <a:avLst/>
          </a:prstGeom>
          <a:noFill/>
          <a:ln w="9525">
            <a:noFill/>
            <a:miter lim="800000"/>
            <a:headEnd/>
            <a:tailEnd/>
          </a:ln>
        </p:spPr>
        <p:txBody>
          <a:bodyPr wrap="none" anchor="ctr">
            <a:spAutoFit/>
          </a:bodyPr>
          <a:lstStyle/>
          <a:p>
            <a:endParaRPr lang="cs-CZ" sz="2400">
              <a:latin typeface="Times New Roman" pitchFamily="18" charset="0"/>
            </a:endParaRPr>
          </a:p>
        </p:txBody>
      </p:sp>
      <p:pic>
        <p:nvPicPr>
          <p:cNvPr id="74764" name="Picture 13" descr="http://stoopidsavant.com/v-web/gallery/albums/em/IMG_8449.sized.jpg"/>
          <p:cNvPicPr>
            <a:picLocks noChangeAspect="1" noChangeArrowheads="1"/>
          </p:cNvPicPr>
          <p:nvPr/>
        </p:nvPicPr>
        <p:blipFill>
          <a:blip r:embed="rId12" r:link="rId13"/>
          <a:srcRect/>
          <a:stretch>
            <a:fillRect/>
          </a:stretch>
        </p:blipFill>
        <p:spPr bwMode="auto">
          <a:xfrm>
            <a:off x="5133975" y="4149725"/>
            <a:ext cx="4010025" cy="2708275"/>
          </a:xfrm>
          <a:prstGeom prst="rect">
            <a:avLst/>
          </a:prstGeom>
          <a:noFill/>
          <a:ln w="9525">
            <a:noFill/>
            <a:miter lim="800000"/>
            <a:headEnd/>
            <a:tailEnd/>
          </a:ln>
        </p:spPr>
      </p:pic>
      <p:sp>
        <p:nvSpPr>
          <p:cNvPr id="74765" name="Rectangle 14"/>
          <p:cNvSpPr>
            <a:spLocks noChangeArrowheads="1"/>
          </p:cNvSpPr>
          <p:nvPr/>
        </p:nvSpPr>
        <p:spPr bwMode="auto">
          <a:xfrm>
            <a:off x="0" y="7599363"/>
            <a:ext cx="184150" cy="457200"/>
          </a:xfrm>
          <a:prstGeom prst="rect">
            <a:avLst/>
          </a:prstGeom>
          <a:noFill/>
          <a:ln w="9525">
            <a:noFill/>
            <a:miter lim="800000"/>
            <a:headEnd/>
            <a:tailEnd/>
          </a:ln>
        </p:spPr>
        <p:txBody>
          <a:bodyPr wrap="none" anchor="ctr">
            <a:spAutoFit/>
          </a:bodyPr>
          <a:lstStyle/>
          <a:p>
            <a:endParaRPr lang="cs-CZ" sz="2400">
              <a:latin typeface="Times New Roman" pitchFamily="18" charset="0"/>
            </a:endParaRPr>
          </a:p>
        </p:txBody>
      </p:sp>
      <p:sp>
        <p:nvSpPr>
          <p:cNvPr id="74766" name="Text Box 15"/>
          <p:cNvSpPr txBox="1">
            <a:spLocks noChangeArrowheads="1"/>
          </p:cNvSpPr>
          <p:nvPr/>
        </p:nvSpPr>
        <p:spPr bwMode="auto">
          <a:xfrm>
            <a:off x="158750" y="1125538"/>
            <a:ext cx="3514725" cy="2624137"/>
          </a:xfrm>
          <a:prstGeom prst="rect">
            <a:avLst/>
          </a:prstGeom>
          <a:noFill/>
          <a:ln w="9525">
            <a:noFill/>
            <a:miter lim="800000"/>
            <a:headEnd/>
            <a:tailEnd/>
          </a:ln>
        </p:spPr>
        <p:txBody>
          <a:bodyPr>
            <a:spAutoFit/>
          </a:bodyPr>
          <a:lstStyle/>
          <a:p>
            <a:r>
              <a:rPr lang="cs-CZ" sz="2000" u="sng">
                <a:latin typeface="Calibri" pitchFamily="34" charset="0"/>
              </a:rPr>
              <a:t>Embedding tools</a:t>
            </a:r>
            <a:r>
              <a:rPr lang="cs-CZ" sz="2000">
                <a:latin typeface="Calibri" pitchFamily="34" charset="0"/>
              </a:rPr>
              <a:t>:</a:t>
            </a:r>
          </a:p>
          <a:p>
            <a:endParaRPr lang="cs-CZ" sz="2000">
              <a:latin typeface="Calibri" pitchFamily="34" charset="0"/>
            </a:endParaRPr>
          </a:p>
          <a:p>
            <a:endParaRPr lang="cs-CZ">
              <a:latin typeface="Calibri" pitchFamily="34" charset="0"/>
            </a:endParaRPr>
          </a:p>
          <a:p>
            <a:r>
              <a:rPr lang="cs-CZ">
                <a:latin typeface="Calibri" pitchFamily="34" charset="0"/>
              </a:rPr>
              <a:t>gelatin (1) or plastic (2) capsules</a:t>
            </a:r>
          </a:p>
          <a:p>
            <a:endParaRPr lang="cs-CZ">
              <a:latin typeface="Calibri" pitchFamily="34" charset="0"/>
            </a:endParaRPr>
          </a:p>
          <a:p>
            <a:r>
              <a:rPr lang="cs-CZ">
                <a:latin typeface="Calibri" pitchFamily="34" charset="0"/>
              </a:rPr>
              <a:t>capsule holder (3)</a:t>
            </a:r>
          </a:p>
          <a:p>
            <a:endParaRPr lang="cs-CZ">
              <a:latin typeface="Calibri" pitchFamily="34" charset="0"/>
            </a:endParaRPr>
          </a:p>
          <a:p>
            <a:r>
              <a:rPr lang="cs-CZ">
                <a:latin typeface="Calibri" pitchFamily="34" charset="0"/>
              </a:rPr>
              <a:t>embedding plates </a:t>
            </a:r>
          </a:p>
          <a:p>
            <a:r>
              <a:rPr lang="cs-CZ">
                <a:latin typeface="Calibri" pitchFamily="34" charset="0"/>
              </a:rPr>
              <a:t>(4, 5)</a:t>
            </a:r>
          </a:p>
        </p:txBody>
      </p:sp>
      <p:sp>
        <p:nvSpPr>
          <p:cNvPr id="74767" name="Text Box 16"/>
          <p:cNvSpPr txBox="1">
            <a:spLocks noChangeArrowheads="1"/>
          </p:cNvSpPr>
          <p:nvPr/>
        </p:nvSpPr>
        <p:spPr bwMode="auto">
          <a:xfrm>
            <a:off x="3203575" y="5819775"/>
            <a:ext cx="2736850" cy="641350"/>
          </a:xfrm>
          <a:prstGeom prst="rect">
            <a:avLst/>
          </a:prstGeom>
          <a:noFill/>
          <a:ln w="9525">
            <a:noFill/>
            <a:miter lim="800000"/>
            <a:headEnd/>
            <a:tailEnd/>
          </a:ln>
        </p:spPr>
        <p:txBody>
          <a:bodyPr>
            <a:spAutoFit/>
          </a:bodyPr>
          <a:lstStyle/>
          <a:p>
            <a:r>
              <a:rPr lang="cs-CZ">
                <a:latin typeface="Calibri" pitchFamily="34" charset="0"/>
              </a:rPr>
              <a:t>Embedded blocks</a:t>
            </a:r>
          </a:p>
          <a:p>
            <a:r>
              <a:rPr lang="cs-CZ">
                <a:latin typeface="Calibri" pitchFamily="34" charset="0"/>
              </a:rPr>
              <a:t>prepared for cutting</a:t>
            </a:r>
          </a:p>
        </p:txBody>
      </p:sp>
      <p:sp>
        <p:nvSpPr>
          <p:cNvPr id="74768" name="Text Box 17"/>
          <p:cNvSpPr txBox="1">
            <a:spLocks noChangeArrowheads="1"/>
          </p:cNvSpPr>
          <p:nvPr/>
        </p:nvSpPr>
        <p:spPr bwMode="auto">
          <a:xfrm>
            <a:off x="5919788" y="1284288"/>
            <a:ext cx="309562" cy="366712"/>
          </a:xfrm>
          <a:prstGeom prst="rect">
            <a:avLst/>
          </a:prstGeom>
          <a:solidFill>
            <a:schemeClr val="bg1"/>
          </a:solidFill>
          <a:ln w="9525">
            <a:noFill/>
            <a:miter lim="800000"/>
            <a:headEnd/>
            <a:tailEnd/>
          </a:ln>
        </p:spPr>
        <p:txBody>
          <a:bodyPr wrap="none">
            <a:spAutoFit/>
          </a:bodyPr>
          <a:lstStyle/>
          <a:p>
            <a:r>
              <a:rPr lang="cs-CZ">
                <a:latin typeface="Calibri" pitchFamily="34" charset="0"/>
              </a:rPr>
              <a:t>1</a:t>
            </a:r>
          </a:p>
        </p:txBody>
      </p:sp>
      <p:sp>
        <p:nvSpPr>
          <p:cNvPr id="74769" name="Text Box 18"/>
          <p:cNvSpPr txBox="1">
            <a:spLocks noChangeArrowheads="1"/>
          </p:cNvSpPr>
          <p:nvPr/>
        </p:nvSpPr>
        <p:spPr bwMode="auto">
          <a:xfrm>
            <a:off x="8532813" y="1268413"/>
            <a:ext cx="287337" cy="366712"/>
          </a:xfrm>
          <a:prstGeom prst="rect">
            <a:avLst/>
          </a:prstGeom>
          <a:solidFill>
            <a:schemeClr val="bg1"/>
          </a:solidFill>
          <a:ln w="9525">
            <a:noFill/>
            <a:miter lim="800000"/>
            <a:headEnd/>
            <a:tailEnd/>
          </a:ln>
        </p:spPr>
        <p:txBody>
          <a:bodyPr>
            <a:spAutoFit/>
          </a:bodyPr>
          <a:lstStyle/>
          <a:p>
            <a:pPr>
              <a:spcBef>
                <a:spcPct val="50000"/>
              </a:spcBef>
            </a:pPr>
            <a:r>
              <a:rPr lang="cs-CZ">
                <a:latin typeface="Calibri" pitchFamily="34" charset="0"/>
              </a:rPr>
              <a:t>2</a:t>
            </a:r>
          </a:p>
        </p:txBody>
      </p:sp>
      <p:sp>
        <p:nvSpPr>
          <p:cNvPr id="74770" name="Text Box 19"/>
          <p:cNvSpPr txBox="1">
            <a:spLocks noChangeArrowheads="1"/>
          </p:cNvSpPr>
          <p:nvPr/>
        </p:nvSpPr>
        <p:spPr bwMode="auto">
          <a:xfrm>
            <a:off x="7756525" y="3275013"/>
            <a:ext cx="344488" cy="366712"/>
          </a:xfrm>
          <a:prstGeom prst="rect">
            <a:avLst/>
          </a:prstGeom>
          <a:solidFill>
            <a:schemeClr val="bg1"/>
          </a:solidFill>
          <a:ln w="9525">
            <a:noFill/>
            <a:miter lim="800000"/>
            <a:headEnd/>
            <a:tailEnd/>
          </a:ln>
        </p:spPr>
        <p:txBody>
          <a:bodyPr>
            <a:spAutoFit/>
          </a:bodyPr>
          <a:lstStyle/>
          <a:p>
            <a:pPr>
              <a:spcBef>
                <a:spcPct val="50000"/>
              </a:spcBef>
            </a:pPr>
            <a:r>
              <a:rPr lang="cs-CZ">
                <a:latin typeface="Calibri" pitchFamily="34" charset="0"/>
              </a:rPr>
              <a:t>3 </a:t>
            </a:r>
          </a:p>
        </p:txBody>
      </p:sp>
      <p:sp>
        <p:nvSpPr>
          <p:cNvPr id="74771" name="Text Box 20"/>
          <p:cNvSpPr txBox="1">
            <a:spLocks noChangeArrowheads="1"/>
          </p:cNvSpPr>
          <p:nvPr/>
        </p:nvSpPr>
        <p:spPr bwMode="auto">
          <a:xfrm>
            <a:off x="2195513" y="4292600"/>
            <a:ext cx="647700" cy="366713"/>
          </a:xfrm>
          <a:prstGeom prst="rect">
            <a:avLst/>
          </a:prstGeom>
          <a:solidFill>
            <a:schemeClr val="bg1"/>
          </a:solidFill>
          <a:ln w="9525">
            <a:noFill/>
            <a:miter lim="800000"/>
            <a:headEnd/>
            <a:tailEnd/>
          </a:ln>
        </p:spPr>
        <p:txBody>
          <a:bodyPr>
            <a:spAutoFit/>
          </a:bodyPr>
          <a:lstStyle/>
          <a:p>
            <a:r>
              <a:rPr lang="cs-CZ">
                <a:latin typeface="Calibri" pitchFamily="34" charset="0"/>
              </a:rPr>
              <a:t>4,5</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microtome"/>
          <p:cNvPicPr>
            <a:picLocks noChangeAspect="1" noChangeArrowheads="1"/>
          </p:cNvPicPr>
          <p:nvPr/>
        </p:nvPicPr>
        <p:blipFill>
          <a:blip r:embed="rId2"/>
          <a:srcRect/>
          <a:stretch>
            <a:fillRect/>
          </a:stretch>
        </p:blipFill>
        <p:spPr bwMode="auto">
          <a:xfrm>
            <a:off x="250825" y="3573463"/>
            <a:ext cx="3673475" cy="3284537"/>
          </a:xfrm>
          <a:prstGeom prst="rect">
            <a:avLst/>
          </a:prstGeom>
          <a:noFill/>
          <a:ln w="9525">
            <a:noFill/>
            <a:miter lim="800000"/>
            <a:headEnd/>
            <a:tailEnd/>
          </a:ln>
        </p:spPr>
      </p:pic>
      <p:pic>
        <p:nvPicPr>
          <p:cNvPr id="75778" name="Picture 3" descr="Image5"/>
          <p:cNvPicPr>
            <a:picLocks noChangeAspect="1" noChangeArrowheads="1"/>
          </p:cNvPicPr>
          <p:nvPr/>
        </p:nvPicPr>
        <p:blipFill>
          <a:blip r:embed="rId3"/>
          <a:srcRect/>
          <a:stretch>
            <a:fillRect/>
          </a:stretch>
        </p:blipFill>
        <p:spPr bwMode="auto">
          <a:xfrm>
            <a:off x="0" y="0"/>
            <a:ext cx="1979613" cy="3552825"/>
          </a:xfrm>
          <a:prstGeom prst="rect">
            <a:avLst/>
          </a:prstGeom>
          <a:noFill/>
          <a:ln w="9525">
            <a:noFill/>
            <a:miter lim="800000"/>
            <a:headEnd/>
            <a:tailEnd/>
          </a:ln>
        </p:spPr>
      </p:pic>
      <p:pic>
        <p:nvPicPr>
          <p:cNvPr id="75779" name="Picture 4" descr="Image6"/>
          <p:cNvPicPr>
            <a:picLocks noChangeAspect="1" noChangeArrowheads="1"/>
          </p:cNvPicPr>
          <p:nvPr/>
        </p:nvPicPr>
        <p:blipFill>
          <a:blip r:embed="rId4"/>
          <a:srcRect/>
          <a:stretch>
            <a:fillRect/>
          </a:stretch>
        </p:blipFill>
        <p:spPr bwMode="auto">
          <a:xfrm>
            <a:off x="2051050" y="2708275"/>
            <a:ext cx="1847850" cy="723900"/>
          </a:xfrm>
          <a:prstGeom prst="rect">
            <a:avLst/>
          </a:prstGeom>
          <a:noFill/>
          <a:ln w="9525">
            <a:noFill/>
            <a:miter lim="800000"/>
            <a:headEnd/>
            <a:tailEnd/>
          </a:ln>
        </p:spPr>
      </p:pic>
      <p:pic>
        <p:nvPicPr>
          <p:cNvPr id="75780" name="Picture 5" descr="http://www.udel.edu/Biology/Wags/b617/micro/micro21.gif"/>
          <p:cNvPicPr>
            <a:picLocks noChangeAspect="1" noChangeArrowheads="1"/>
          </p:cNvPicPr>
          <p:nvPr/>
        </p:nvPicPr>
        <p:blipFill>
          <a:blip r:embed="rId5" r:link="rId6"/>
          <a:srcRect/>
          <a:stretch>
            <a:fillRect/>
          </a:stretch>
        </p:blipFill>
        <p:spPr bwMode="auto">
          <a:xfrm>
            <a:off x="4140200" y="3175"/>
            <a:ext cx="5003800" cy="6854825"/>
          </a:xfrm>
          <a:prstGeom prst="rect">
            <a:avLst/>
          </a:prstGeom>
          <a:noFill/>
          <a:ln w="9525">
            <a:noFill/>
            <a:miter lim="800000"/>
            <a:headEnd/>
            <a:tailEnd/>
          </a:ln>
        </p:spPr>
      </p:pic>
      <p:sp>
        <p:nvSpPr>
          <p:cNvPr id="75781" name="Text Box 6"/>
          <p:cNvSpPr txBox="1">
            <a:spLocks noChangeArrowheads="1"/>
          </p:cNvSpPr>
          <p:nvPr/>
        </p:nvSpPr>
        <p:spPr bwMode="auto">
          <a:xfrm>
            <a:off x="4140200" y="333375"/>
            <a:ext cx="5003800" cy="2298700"/>
          </a:xfrm>
          <a:prstGeom prst="rect">
            <a:avLst/>
          </a:prstGeom>
          <a:solidFill>
            <a:schemeClr val="bg1"/>
          </a:solidFill>
          <a:ln w="9525">
            <a:solidFill>
              <a:schemeClr val="bg1"/>
            </a:solidFill>
            <a:miter lim="800000"/>
            <a:headEnd/>
            <a:tailEnd/>
          </a:ln>
        </p:spPr>
        <p:txBody>
          <a:bodyPr>
            <a:spAutoFit/>
          </a:bodyPr>
          <a:lstStyle/>
          <a:p>
            <a:endParaRPr lang="cs-CZ">
              <a:latin typeface="Calibri" pitchFamily="34" charset="0"/>
            </a:endParaRPr>
          </a:p>
          <a:p>
            <a:r>
              <a:rPr lang="cs-CZ">
                <a:latin typeface="Calibri" pitchFamily="34" charset="0"/>
              </a:rPr>
              <a:t>By trimming, using ultramicrotome, an excess of hard medium is removed and pyramide with minimal cut surface (0.1 mm2) is prepared.</a:t>
            </a:r>
          </a:p>
          <a:p>
            <a:endParaRPr lang="cs-CZ">
              <a:latin typeface="Calibri" pitchFamily="34" charset="0"/>
            </a:endParaRPr>
          </a:p>
          <a:p>
            <a:r>
              <a:rPr lang="cs-CZ" i="1">
                <a:latin typeface="Calibri" pitchFamily="34" charset="0"/>
              </a:rPr>
              <a:t>Minimum of tissue (black) is in the top of pyramid</a:t>
            </a:r>
          </a:p>
          <a:p>
            <a:endParaRPr lang="cs-CZ" i="1">
              <a:latin typeface="Calibri" pitchFamily="34" charset="0"/>
            </a:endParaRPr>
          </a:p>
        </p:txBody>
      </p:sp>
      <p:sp>
        <p:nvSpPr>
          <p:cNvPr id="75782" name="Oval 7"/>
          <p:cNvSpPr>
            <a:spLocks noChangeArrowheads="1"/>
          </p:cNvSpPr>
          <p:nvPr/>
        </p:nvSpPr>
        <p:spPr bwMode="auto">
          <a:xfrm>
            <a:off x="3419475" y="2781300"/>
            <a:ext cx="144463" cy="71438"/>
          </a:xfrm>
          <a:prstGeom prst="ellipse">
            <a:avLst/>
          </a:prstGeom>
          <a:solidFill>
            <a:srgbClr val="000056"/>
          </a:solidFill>
          <a:ln w="9525">
            <a:solidFill>
              <a:schemeClr val="tx1"/>
            </a:solidFill>
            <a:round/>
            <a:headEnd/>
            <a:tailEnd/>
          </a:ln>
        </p:spPr>
        <p:txBody>
          <a:bodyPr wrap="none" anchor="ctr"/>
          <a:lstStyle/>
          <a:p>
            <a:endParaRPr lang="cs-CZ">
              <a:latin typeface="Calibri" pitchFamily="34" charset="0"/>
            </a:endParaRPr>
          </a:p>
        </p:txBody>
      </p:sp>
      <p:sp>
        <p:nvSpPr>
          <p:cNvPr id="75783" name="Line 8"/>
          <p:cNvSpPr>
            <a:spLocks noChangeShapeType="1"/>
          </p:cNvSpPr>
          <p:nvPr/>
        </p:nvSpPr>
        <p:spPr bwMode="auto">
          <a:xfrm flipH="1">
            <a:off x="3492500" y="1916113"/>
            <a:ext cx="719138" cy="792162"/>
          </a:xfrm>
          <a:prstGeom prst="line">
            <a:avLst/>
          </a:prstGeom>
          <a:noFill/>
          <a:ln w="9525">
            <a:solidFill>
              <a:srgbClr val="FF0000"/>
            </a:solidFill>
            <a:round/>
            <a:headEnd/>
            <a:tailEnd type="triangle" w="med" len="med"/>
          </a:ln>
        </p:spPr>
        <p:txBody>
          <a:bodyPr/>
          <a:lstStyle/>
          <a:p>
            <a:endParaRPr lang="cs-CZ"/>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http://www.udel.edu/Biology/Wags/b617/micro/micro9.gif"/>
          <p:cNvPicPr>
            <a:picLocks noGrp="1" noChangeAspect="1" noChangeArrowheads="1"/>
          </p:cNvPicPr>
          <p:nvPr>
            <p:ph sz="half" idx="4294967295"/>
          </p:nvPr>
        </p:nvPicPr>
        <p:blipFill>
          <a:blip r:embed="rId2" r:link="rId3"/>
          <a:srcRect/>
          <a:stretch>
            <a:fillRect/>
          </a:stretch>
        </p:blipFill>
        <p:spPr>
          <a:xfrm>
            <a:off x="5111750" y="3257550"/>
            <a:ext cx="4032250" cy="3600450"/>
          </a:xfrm>
        </p:spPr>
      </p:pic>
      <p:pic>
        <p:nvPicPr>
          <p:cNvPr id="76802" name="Picture 3" descr="fig7"/>
          <p:cNvPicPr>
            <a:picLocks noGrp="1" noChangeAspect="1" noChangeArrowheads="1"/>
          </p:cNvPicPr>
          <p:nvPr>
            <p:ph sz="half" idx="4294967295"/>
          </p:nvPr>
        </p:nvPicPr>
        <p:blipFill>
          <a:blip r:embed="rId4"/>
          <a:srcRect/>
          <a:stretch>
            <a:fillRect/>
          </a:stretch>
        </p:blipFill>
        <p:spPr>
          <a:xfrm>
            <a:off x="6443663" y="188913"/>
            <a:ext cx="2419350" cy="2181225"/>
          </a:xfrm>
        </p:spPr>
      </p:pic>
      <p:pic>
        <p:nvPicPr>
          <p:cNvPr id="76803" name="Picture 4" descr="Molybdenum MO TEM grids"/>
          <p:cNvPicPr>
            <a:picLocks noChangeAspect="1" noChangeArrowheads="1"/>
          </p:cNvPicPr>
          <p:nvPr/>
        </p:nvPicPr>
        <p:blipFill>
          <a:blip r:embed="rId5"/>
          <a:srcRect/>
          <a:stretch>
            <a:fillRect/>
          </a:stretch>
        </p:blipFill>
        <p:spPr bwMode="auto">
          <a:xfrm>
            <a:off x="4716463" y="260350"/>
            <a:ext cx="952500" cy="952500"/>
          </a:xfrm>
          <a:prstGeom prst="rect">
            <a:avLst/>
          </a:prstGeom>
          <a:noFill/>
          <a:ln w="9525">
            <a:solidFill>
              <a:schemeClr val="hlink"/>
            </a:solidFill>
            <a:miter lim="800000"/>
            <a:headEnd/>
            <a:tailEnd/>
          </a:ln>
        </p:spPr>
      </p:pic>
      <p:pic>
        <p:nvPicPr>
          <p:cNvPr id="76804" name="Picture 5" descr="Molybdenum MO TEM grids square transmission"/>
          <p:cNvPicPr>
            <a:picLocks noChangeAspect="1" noChangeArrowheads="1"/>
          </p:cNvPicPr>
          <p:nvPr/>
        </p:nvPicPr>
        <p:blipFill>
          <a:blip r:embed="rId6"/>
          <a:srcRect/>
          <a:stretch>
            <a:fillRect/>
          </a:stretch>
        </p:blipFill>
        <p:spPr bwMode="auto">
          <a:xfrm>
            <a:off x="4716463" y="1341438"/>
            <a:ext cx="952500" cy="933450"/>
          </a:xfrm>
          <a:prstGeom prst="rect">
            <a:avLst/>
          </a:prstGeom>
          <a:noFill/>
          <a:ln w="9525">
            <a:solidFill>
              <a:schemeClr val="hlink"/>
            </a:solidFill>
            <a:miter lim="800000"/>
            <a:headEnd/>
            <a:tailEnd/>
          </a:ln>
        </p:spPr>
      </p:pic>
      <p:pic>
        <p:nvPicPr>
          <p:cNvPr id="76805" name="Picture 6" descr="Molybdenum MO TEM grids oval transmission"/>
          <p:cNvPicPr>
            <a:picLocks noChangeAspect="1" noChangeArrowheads="1"/>
          </p:cNvPicPr>
          <p:nvPr/>
        </p:nvPicPr>
        <p:blipFill>
          <a:blip r:embed="rId7"/>
          <a:srcRect/>
          <a:stretch>
            <a:fillRect/>
          </a:stretch>
        </p:blipFill>
        <p:spPr bwMode="auto">
          <a:xfrm>
            <a:off x="4716463" y="2420938"/>
            <a:ext cx="952500" cy="952500"/>
          </a:xfrm>
          <a:prstGeom prst="rect">
            <a:avLst/>
          </a:prstGeom>
          <a:noFill/>
          <a:ln w="9525">
            <a:solidFill>
              <a:schemeClr val="hlink"/>
            </a:solidFill>
            <a:miter lim="800000"/>
            <a:headEnd/>
            <a:tailEnd/>
          </a:ln>
        </p:spPr>
      </p:pic>
      <p:pic>
        <p:nvPicPr>
          <p:cNvPr id="76806" name="Picture 7" descr="Image17"/>
          <p:cNvPicPr>
            <a:picLocks noChangeAspect="1" noChangeArrowheads="1"/>
          </p:cNvPicPr>
          <p:nvPr/>
        </p:nvPicPr>
        <p:blipFill>
          <a:blip r:embed="rId8"/>
          <a:srcRect/>
          <a:stretch>
            <a:fillRect/>
          </a:stretch>
        </p:blipFill>
        <p:spPr bwMode="auto">
          <a:xfrm>
            <a:off x="0" y="4048125"/>
            <a:ext cx="2286000" cy="2809875"/>
          </a:xfrm>
          <a:prstGeom prst="rect">
            <a:avLst/>
          </a:prstGeom>
          <a:noFill/>
          <a:ln w="9525">
            <a:solidFill>
              <a:schemeClr val="hlink"/>
            </a:solidFill>
            <a:miter lim="800000"/>
            <a:headEnd/>
            <a:tailEnd/>
          </a:ln>
        </p:spPr>
      </p:pic>
      <p:pic>
        <p:nvPicPr>
          <p:cNvPr id="76807" name="Picture 8" descr="microtome_close_up1"/>
          <p:cNvPicPr>
            <a:picLocks noChangeAspect="1" noChangeArrowheads="1"/>
          </p:cNvPicPr>
          <p:nvPr/>
        </p:nvPicPr>
        <p:blipFill>
          <a:blip r:embed="rId9"/>
          <a:srcRect/>
          <a:stretch>
            <a:fillRect/>
          </a:stretch>
        </p:blipFill>
        <p:spPr bwMode="auto">
          <a:xfrm>
            <a:off x="2484438" y="4076700"/>
            <a:ext cx="2381250" cy="2781300"/>
          </a:xfrm>
          <a:prstGeom prst="rect">
            <a:avLst/>
          </a:prstGeom>
          <a:noFill/>
          <a:ln w="9525">
            <a:noFill/>
            <a:miter lim="800000"/>
            <a:headEnd/>
            <a:tailEnd/>
          </a:ln>
        </p:spPr>
      </p:pic>
      <p:pic>
        <p:nvPicPr>
          <p:cNvPr id="76808" name="Picture 9" descr="MAN-01"/>
          <p:cNvPicPr>
            <a:picLocks noChangeAspect="1" noChangeArrowheads="1"/>
          </p:cNvPicPr>
          <p:nvPr/>
        </p:nvPicPr>
        <p:blipFill>
          <a:blip r:embed="rId10"/>
          <a:srcRect/>
          <a:stretch>
            <a:fillRect/>
          </a:stretch>
        </p:blipFill>
        <p:spPr bwMode="auto">
          <a:xfrm>
            <a:off x="0" y="692150"/>
            <a:ext cx="3590925" cy="3305175"/>
          </a:xfrm>
          <a:prstGeom prst="rect">
            <a:avLst/>
          </a:prstGeom>
          <a:noFill/>
          <a:ln w="9525">
            <a:solidFill>
              <a:schemeClr val="hlink"/>
            </a:solidFill>
            <a:miter lim="800000"/>
            <a:headEnd/>
            <a:tailEnd/>
          </a:ln>
        </p:spPr>
      </p:pic>
      <p:sp>
        <p:nvSpPr>
          <p:cNvPr id="76809" name="Text Box 10"/>
          <p:cNvSpPr txBox="1">
            <a:spLocks noChangeArrowheads="1"/>
          </p:cNvSpPr>
          <p:nvPr/>
        </p:nvSpPr>
        <p:spPr bwMode="auto">
          <a:xfrm>
            <a:off x="519113" y="-14288"/>
            <a:ext cx="1179512" cy="461963"/>
          </a:xfrm>
          <a:prstGeom prst="rect">
            <a:avLst/>
          </a:prstGeom>
          <a:noFill/>
          <a:ln w="9525">
            <a:noFill/>
            <a:miter lim="800000"/>
            <a:headEnd/>
            <a:tailEnd/>
          </a:ln>
        </p:spPr>
        <p:txBody>
          <a:bodyPr wrap="none">
            <a:spAutoFit/>
          </a:bodyPr>
          <a:lstStyle/>
          <a:p>
            <a:r>
              <a:rPr lang="cs-CZ" sz="2400" b="1">
                <a:latin typeface="Calibri" pitchFamily="34" charset="0"/>
              </a:rPr>
              <a:t>Cutting</a:t>
            </a:r>
            <a:r>
              <a:rPr lang="cs-CZ" sz="2400" b="1">
                <a:solidFill>
                  <a:schemeClr val="hlink"/>
                </a:solidFill>
                <a:latin typeface="Calibri" pitchFamily="34" charset="0"/>
              </a:rPr>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cs-CZ" sz="3600" b="1" smtClean="0"/>
              <a:t>Cutting</a:t>
            </a:r>
            <a:endParaRPr lang="cs-CZ" smtClean="0"/>
          </a:p>
        </p:txBody>
      </p:sp>
      <p:sp>
        <p:nvSpPr>
          <p:cNvPr id="77826" name="Rectangle 3"/>
          <p:cNvSpPr>
            <a:spLocks noGrp="1" noChangeArrowheads="1"/>
          </p:cNvSpPr>
          <p:nvPr>
            <p:ph type="body" sz="half" idx="1"/>
          </p:nvPr>
        </p:nvSpPr>
        <p:spPr>
          <a:xfrm>
            <a:off x="179388" y="1600200"/>
            <a:ext cx="4392612" cy="4530725"/>
          </a:xfrm>
        </p:spPr>
        <p:txBody>
          <a:bodyPr/>
          <a:lstStyle/>
          <a:p>
            <a:pPr>
              <a:spcBef>
                <a:spcPct val="0"/>
              </a:spcBef>
              <a:buFontTx/>
              <a:buNone/>
            </a:pPr>
            <a:r>
              <a:rPr lang="cs-CZ" sz="2000" smtClean="0"/>
              <a:t>Ultrathin sections (70 – 100 nm) - ultramicrotomes. </a:t>
            </a:r>
          </a:p>
          <a:p>
            <a:pPr>
              <a:spcBef>
                <a:spcPct val="0"/>
              </a:spcBef>
              <a:buFontTx/>
              <a:buNone/>
            </a:pPr>
            <a:endParaRPr lang="cs-CZ" sz="2000" smtClean="0"/>
          </a:p>
          <a:p>
            <a:pPr>
              <a:spcBef>
                <a:spcPct val="0"/>
              </a:spcBef>
              <a:buFontTx/>
              <a:buNone/>
            </a:pPr>
            <a:r>
              <a:rPr lang="cs-CZ" sz="2000" smtClean="0"/>
              <a:t>Glass or diamond </a:t>
            </a:r>
            <a:r>
              <a:rPr lang="cs-CZ" sz="2000" smtClean="0">
                <a:solidFill>
                  <a:schemeClr val="hlink"/>
                </a:solidFill>
              </a:rPr>
              <a:t>(b)</a:t>
            </a:r>
            <a:r>
              <a:rPr lang="cs-CZ" sz="2000" smtClean="0"/>
              <a:t> knives with water reservoir are used </a:t>
            </a:r>
          </a:p>
          <a:p>
            <a:pPr>
              <a:spcBef>
                <a:spcPct val="0"/>
              </a:spcBef>
              <a:buFontTx/>
              <a:buNone/>
            </a:pPr>
            <a:endParaRPr lang="cs-CZ" sz="2000" smtClean="0"/>
          </a:p>
          <a:p>
            <a:pPr>
              <a:spcBef>
                <a:spcPct val="0"/>
              </a:spcBef>
              <a:buFontTx/>
              <a:buNone/>
            </a:pPr>
            <a:r>
              <a:rPr lang="cs-CZ" sz="2000" smtClean="0"/>
              <a:t>Sections slide flow on water in small container attached to the knive </a:t>
            </a:r>
          </a:p>
          <a:p>
            <a:pPr>
              <a:spcBef>
                <a:spcPct val="0"/>
              </a:spcBef>
              <a:buFontTx/>
              <a:buNone/>
            </a:pPr>
            <a:endParaRPr lang="cs-CZ" sz="2000" smtClean="0"/>
          </a:p>
          <a:p>
            <a:pPr>
              <a:spcBef>
                <a:spcPct val="0"/>
              </a:spcBef>
              <a:buFontTx/>
              <a:buNone/>
            </a:pPr>
            <a:r>
              <a:rPr lang="cs-CZ" sz="2000" smtClean="0"/>
              <a:t>Supporting grids</a:t>
            </a:r>
            <a:r>
              <a:rPr lang="cs-CZ" smtClean="0"/>
              <a:t> </a:t>
            </a:r>
          </a:p>
        </p:txBody>
      </p:sp>
      <p:sp>
        <p:nvSpPr>
          <p:cNvPr id="7782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pic>
        <p:nvPicPr>
          <p:cNvPr id="77828" name="Picture 11" descr="05-tem-ultramicrotome_zoom"/>
          <p:cNvPicPr>
            <a:picLocks noGrp="1" noChangeAspect="1" noChangeArrowheads="1"/>
          </p:cNvPicPr>
          <p:nvPr>
            <p:ph sz="half" idx="2"/>
          </p:nvPr>
        </p:nvPicPr>
        <p:blipFill>
          <a:blip r:embed="rId2"/>
          <a:srcRect/>
          <a:stretch>
            <a:fillRect/>
          </a:stretch>
        </p:blipFill>
        <p:spPr>
          <a:xfrm>
            <a:off x="4572000" y="1557338"/>
            <a:ext cx="4572000" cy="467995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Obrázek 3"/>
          <p:cNvPicPr>
            <a:picLocks noChangeAspect="1"/>
          </p:cNvPicPr>
          <p:nvPr/>
        </p:nvPicPr>
        <p:blipFill>
          <a:blip r:embed="rId2"/>
          <a:srcRect/>
          <a:stretch>
            <a:fillRect/>
          </a:stretch>
        </p:blipFill>
        <p:spPr bwMode="auto">
          <a:xfrm>
            <a:off x="215900" y="530225"/>
            <a:ext cx="8393113" cy="588486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descr="ultra_detail"/>
          <p:cNvPicPr>
            <a:picLocks noGrp="1" noChangeAspect="1" noChangeArrowheads="1"/>
          </p:cNvPicPr>
          <p:nvPr>
            <p:ph sz="half" idx="4294967295"/>
          </p:nvPr>
        </p:nvPicPr>
        <p:blipFill>
          <a:blip r:embed="rId2"/>
          <a:srcRect/>
          <a:stretch>
            <a:fillRect/>
          </a:stretch>
        </p:blipFill>
        <p:spPr>
          <a:xfrm>
            <a:off x="4643438" y="3141663"/>
            <a:ext cx="3816350" cy="3311525"/>
          </a:xfrm>
        </p:spPr>
      </p:pic>
      <p:pic>
        <p:nvPicPr>
          <p:cNvPr id="78850" name="Picture 7" descr="06-tem-ultramicrotome-detail_zoom"/>
          <p:cNvPicPr>
            <a:picLocks noGrp="1" noChangeAspect="1" noChangeArrowheads="1"/>
          </p:cNvPicPr>
          <p:nvPr>
            <p:ph sz="half" idx="4294967295"/>
          </p:nvPr>
        </p:nvPicPr>
        <p:blipFill>
          <a:blip r:embed="rId3"/>
          <a:srcRect/>
          <a:stretch>
            <a:fillRect/>
          </a:stretch>
        </p:blipFill>
        <p:spPr>
          <a:xfrm>
            <a:off x="611188" y="3141663"/>
            <a:ext cx="3600450" cy="3311525"/>
          </a:xfrm>
        </p:spPr>
      </p:pic>
      <p:pic>
        <p:nvPicPr>
          <p:cNvPr id="78851" name="Picture 10" descr="http://bomi.ou.edu/bmz5364/making-knives_files/image006.jpg"/>
          <p:cNvPicPr>
            <a:picLocks noChangeAspect="1" noChangeArrowheads="1"/>
          </p:cNvPicPr>
          <p:nvPr/>
        </p:nvPicPr>
        <p:blipFill>
          <a:blip r:embed="rId4" r:link="rId5"/>
          <a:srcRect/>
          <a:stretch>
            <a:fillRect/>
          </a:stretch>
        </p:blipFill>
        <p:spPr bwMode="auto">
          <a:xfrm>
            <a:off x="0" y="0"/>
            <a:ext cx="3241675" cy="2852738"/>
          </a:xfrm>
          <a:prstGeom prst="rect">
            <a:avLst/>
          </a:prstGeom>
          <a:noFill/>
          <a:ln w="9525">
            <a:solidFill>
              <a:schemeClr val="hlink"/>
            </a:solidFill>
            <a:miter lim="800000"/>
            <a:headEnd/>
            <a:tailEnd/>
          </a:ln>
        </p:spPr>
      </p:pic>
      <p:pic>
        <p:nvPicPr>
          <p:cNvPr id="78852" name="Picture 11" descr="https://www.shop.boeckelerdirect.com/images/product_17_lg.jpg"/>
          <p:cNvPicPr>
            <a:picLocks noChangeAspect="1" noChangeArrowheads="1"/>
          </p:cNvPicPr>
          <p:nvPr/>
        </p:nvPicPr>
        <p:blipFill>
          <a:blip r:embed="rId6" r:link="rId7"/>
          <a:srcRect/>
          <a:stretch>
            <a:fillRect/>
          </a:stretch>
        </p:blipFill>
        <p:spPr bwMode="auto">
          <a:xfrm>
            <a:off x="5903913" y="0"/>
            <a:ext cx="3240087" cy="2852738"/>
          </a:xfrm>
          <a:prstGeom prst="rect">
            <a:avLst/>
          </a:prstGeom>
          <a:noFill/>
          <a:ln w="9525">
            <a:solidFill>
              <a:schemeClr val="hlink"/>
            </a:solidFill>
            <a:miter lim="800000"/>
            <a:headEnd/>
            <a:tailEnd/>
          </a:ln>
        </p:spPr>
      </p:pic>
      <p:sp>
        <p:nvSpPr>
          <p:cNvPr id="78853" name="Text Box 12"/>
          <p:cNvSpPr txBox="1">
            <a:spLocks noChangeArrowheads="1"/>
          </p:cNvSpPr>
          <p:nvPr/>
        </p:nvSpPr>
        <p:spPr bwMode="auto">
          <a:xfrm>
            <a:off x="3348038" y="60325"/>
            <a:ext cx="2470150" cy="1739900"/>
          </a:xfrm>
          <a:prstGeom prst="rect">
            <a:avLst/>
          </a:prstGeom>
          <a:noFill/>
          <a:ln w="9525">
            <a:noFill/>
            <a:miter lim="800000"/>
            <a:headEnd/>
            <a:tailEnd/>
          </a:ln>
        </p:spPr>
        <p:txBody>
          <a:bodyPr>
            <a:spAutoFit/>
          </a:bodyPr>
          <a:lstStyle/>
          <a:p>
            <a:pPr algn="ctr"/>
            <a:r>
              <a:rPr lang="cs-CZ" b="1">
                <a:latin typeface="Calibri" pitchFamily="34" charset="0"/>
              </a:rPr>
              <a:t>Ultramicrotom</a:t>
            </a:r>
          </a:p>
          <a:p>
            <a:pPr algn="ctr"/>
            <a:r>
              <a:rPr lang="cs-CZ" b="1">
                <a:latin typeface="Calibri" pitchFamily="34" charset="0"/>
              </a:rPr>
              <a:t>knives:</a:t>
            </a:r>
          </a:p>
          <a:p>
            <a:pPr algn="ctr"/>
            <a:endParaRPr lang="cs-CZ" b="1">
              <a:latin typeface="Calibri" pitchFamily="34" charset="0"/>
            </a:endParaRPr>
          </a:p>
          <a:p>
            <a:pPr algn="ctr"/>
            <a:r>
              <a:rPr lang="cs-CZ" b="1">
                <a:latin typeface="Calibri" pitchFamily="34" charset="0"/>
              </a:rPr>
              <a:t>glass</a:t>
            </a:r>
          </a:p>
          <a:p>
            <a:pPr algn="ctr"/>
            <a:endParaRPr lang="cs-CZ" b="1">
              <a:latin typeface="Calibri" pitchFamily="34" charset="0"/>
            </a:endParaRPr>
          </a:p>
          <a:p>
            <a:pPr algn="ctr"/>
            <a:r>
              <a:rPr lang="cs-CZ" b="1">
                <a:latin typeface="Calibri" pitchFamily="34" charset="0"/>
              </a:rPr>
              <a:t>diamond</a:t>
            </a:r>
          </a:p>
        </p:txBody>
      </p:sp>
      <p:sp>
        <p:nvSpPr>
          <p:cNvPr id="78854" name="Line 13"/>
          <p:cNvSpPr>
            <a:spLocks noChangeShapeType="1"/>
          </p:cNvSpPr>
          <p:nvPr/>
        </p:nvSpPr>
        <p:spPr bwMode="auto">
          <a:xfrm flipH="1">
            <a:off x="3348038" y="1052513"/>
            <a:ext cx="503237" cy="0"/>
          </a:xfrm>
          <a:prstGeom prst="line">
            <a:avLst/>
          </a:prstGeom>
          <a:noFill/>
          <a:ln w="9525">
            <a:solidFill>
              <a:schemeClr val="tx1"/>
            </a:solidFill>
            <a:round/>
            <a:headEnd/>
            <a:tailEnd type="triangle" w="med" len="med"/>
          </a:ln>
        </p:spPr>
        <p:txBody>
          <a:bodyPr/>
          <a:lstStyle/>
          <a:p>
            <a:endParaRPr lang="cs-CZ"/>
          </a:p>
        </p:txBody>
      </p:sp>
      <p:sp>
        <p:nvSpPr>
          <p:cNvPr id="78855" name="Line 14"/>
          <p:cNvSpPr>
            <a:spLocks noChangeShapeType="1"/>
          </p:cNvSpPr>
          <p:nvPr/>
        </p:nvSpPr>
        <p:spPr bwMode="auto">
          <a:xfrm flipH="1">
            <a:off x="3563938" y="1052513"/>
            <a:ext cx="287337" cy="1368425"/>
          </a:xfrm>
          <a:prstGeom prst="line">
            <a:avLst/>
          </a:prstGeom>
          <a:noFill/>
          <a:ln w="9525">
            <a:solidFill>
              <a:schemeClr val="tx1"/>
            </a:solidFill>
            <a:round/>
            <a:headEnd/>
            <a:tailEnd type="triangle" w="med" len="med"/>
          </a:ln>
        </p:spPr>
        <p:txBody>
          <a:bodyPr/>
          <a:lstStyle/>
          <a:p>
            <a:endParaRPr lang="cs-CZ"/>
          </a:p>
        </p:txBody>
      </p:sp>
      <p:sp>
        <p:nvSpPr>
          <p:cNvPr id="78856" name="Line 15"/>
          <p:cNvSpPr>
            <a:spLocks noChangeShapeType="1"/>
          </p:cNvSpPr>
          <p:nvPr/>
        </p:nvSpPr>
        <p:spPr bwMode="auto">
          <a:xfrm>
            <a:off x="5364163" y="1628775"/>
            <a:ext cx="431800" cy="0"/>
          </a:xfrm>
          <a:prstGeom prst="line">
            <a:avLst/>
          </a:prstGeom>
          <a:noFill/>
          <a:ln w="9525">
            <a:solidFill>
              <a:schemeClr val="tx1"/>
            </a:solidFill>
            <a:round/>
            <a:headEnd/>
            <a:tailEnd type="triangle" w="med" len="med"/>
          </a:ln>
        </p:spPr>
        <p:txBody>
          <a:bodyPr/>
          <a:lstStyle/>
          <a:p>
            <a:endParaRPr lang="cs-CZ"/>
          </a:p>
        </p:txBody>
      </p:sp>
      <p:sp>
        <p:nvSpPr>
          <p:cNvPr id="78857" name="Line 16"/>
          <p:cNvSpPr>
            <a:spLocks noChangeShapeType="1"/>
          </p:cNvSpPr>
          <p:nvPr/>
        </p:nvSpPr>
        <p:spPr bwMode="auto">
          <a:xfrm>
            <a:off x="5364163" y="1628775"/>
            <a:ext cx="360362" cy="1223963"/>
          </a:xfrm>
          <a:prstGeom prst="line">
            <a:avLst/>
          </a:prstGeom>
          <a:noFill/>
          <a:ln w="9525">
            <a:solidFill>
              <a:schemeClr val="tx1"/>
            </a:solidFill>
            <a:round/>
            <a:headEnd/>
            <a:tailEnd type="triangle" w="med" len="med"/>
          </a:ln>
        </p:spPr>
        <p:txBody>
          <a:bodyPr/>
          <a:lstStyle/>
          <a:p>
            <a:endParaRPr lang="cs-CZ"/>
          </a:p>
        </p:txBody>
      </p:sp>
      <p:sp>
        <p:nvSpPr>
          <p:cNvPr id="78858" name="Oval 17"/>
          <p:cNvSpPr>
            <a:spLocks noChangeArrowheads="1"/>
          </p:cNvSpPr>
          <p:nvPr/>
        </p:nvSpPr>
        <p:spPr bwMode="auto">
          <a:xfrm>
            <a:off x="6659563" y="765175"/>
            <a:ext cx="576262" cy="287338"/>
          </a:xfrm>
          <a:prstGeom prst="ellipse">
            <a:avLst/>
          </a:prstGeom>
          <a:noFill/>
          <a:ln w="38100">
            <a:solidFill>
              <a:srgbClr val="66FF66"/>
            </a:solidFill>
            <a:round/>
            <a:headEnd/>
            <a:tailEnd/>
          </a:ln>
        </p:spPr>
        <p:txBody>
          <a:bodyPr wrap="none" anchor="ctr"/>
          <a:lstStyle/>
          <a:p>
            <a:endParaRPr lang="cs-CZ">
              <a:latin typeface="Calibri"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457200" y="260350"/>
            <a:ext cx="8229600" cy="1143000"/>
          </a:xfrm>
        </p:spPr>
        <p:txBody>
          <a:bodyPr/>
          <a:lstStyle/>
          <a:p>
            <a:r>
              <a:rPr lang="cs-CZ" sz="3600" b="1" smtClean="0"/>
              <a:t>CONTRASTING </a:t>
            </a:r>
            <a:r>
              <a:rPr lang="cs-CZ" sz="3600" smtClean="0"/>
              <a:t> (=STAINING)</a:t>
            </a:r>
            <a:r>
              <a:rPr lang="cs-CZ" smtClean="0"/>
              <a:t> </a:t>
            </a:r>
          </a:p>
        </p:txBody>
      </p:sp>
      <p:sp>
        <p:nvSpPr>
          <p:cNvPr id="79874" name="Rectangle 3"/>
          <p:cNvSpPr>
            <a:spLocks noGrp="1" noChangeArrowheads="1"/>
          </p:cNvSpPr>
          <p:nvPr>
            <p:ph type="body" idx="1"/>
          </p:nvPr>
        </p:nvSpPr>
        <p:spPr/>
        <p:txBody>
          <a:bodyPr/>
          <a:lstStyle/>
          <a:p>
            <a:r>
              <a:rPr lang="cs-CZ" sz="2600" smtClean="0"/>
              <a:t>principle of differentiation of structures – different dispersion of beam of electrons depending on atomic weight of elements.                                                               „electron dyes“ are thus mixtures of heavy metals: uranylacetate or lead citrate </a:t>
            </a:r>
          </a:p>
        </p:txBody>
      </p:sp>
      <p:sp>
        <p:nvSpPr>
          <p:cNvPr id="79875" name="Oval 4"/>
          <p:cNvSpPr>
            <a:spLocks noChangeArrowheads="1"/>
          </p:cNvSpPr>
          <p:nvPr/>
        </p:nvSpPr>
        <p:spPr bwMode="auto">
          <a:xfrm>
            <a:off x="3203575" y="5300663"/>
            <a:ext cx="1223963" cy="1008062"/>
          </a:xfrm>
          <a:prstGeom prst="ellipse">
            <a:avLst/>
          </a:prstGeom>
          <a:solidFill>
            <a:srgbClr val="CCECFF"/>
          </a:solidFill>
          <a:ln w="9525">
            <a:solidFill>
              <a:schemeClr val="hlink"/>
            </a:solidFill>
            <a:round/>
            <a:headEnd/>
            <a:tailEnd/>
          </a:ln>
        </p:spPr>
        <p:txBody>
          <a:bodyPr wrap="none" anchor="ctr"/>
          <a:lstStyle/>
          <a:p>
            <a:endParaRPr lang="cs-CZ">
              <a:latin typeface="Calibri" pitchFamily="34" charset="0"/>
            </a:endParaRPr>
          </a:p>
        </p:txBody>
      </p:sp>
      <p:sp>
        <p:nvSpPr>
          <p:cNvPr id="79876" name="Rectangle 5"/>
          <p:cNvSpPr>
            <a:spLocks noChangeArrowheads="1"/>
          </p:cNvSpPr>
          <p:nvPr/>
        </p:nvSpPr>
        <p:spPr bwMode="auto">
          <a:xfrm>
            <a:off x="3059113" y="5876925"/>
            <a:ext cx="1441450" cy="504825"/>
          </a:xfrm>
          <a:prstGeom prst="rect">
            <a:avLst/>
          </a:prstGeom>
          <a:solidFill>
            <a:schemeClr val="bg2"/>
          </a:solidFill>
          <a:ln w="9525">
            <a:noFill/>
            <a:miter lim="800000"/>
            <a:headEnd/>
            <a:tailEnd/>
          </a:ln>
        </p:spPr>
        <p:txBody>
          <a:bodyPr wrap="none" anchor="ctr"/>
          <a:lstStyle/>
          <a:p>
            <a:endParaRPr lang="cs-CZ">
              <a:latin typeface="Calibri" pitchFamily="34" charset="0"/>
            </a:endParaRPr>
          </a:p>
        </p:txBody>
      </p:sp>
      <p:sp>
        <p:nvSpPr>
          <p:cNvPr id="79877" name="Rectangle 6"/>
          <p:cNvSpPr>
            <a:spLocks noChangeArrowheads="1"/>
          </p:cNvSpPr>
          <p:nvPr/>
        </p:nvSpPr>
        <p:spPr bwMode="auto">
          <a:xfrm>
            <a:off x="2555875" y="5805488"/>
            <a:ext cx="2592388" cy="71437"/>
          </a:xfrm>
          <a:prstGeom prst="rect">
            <a:avLst/>
          </a:prstGeom>
          <a:solidFill>
            <a:schemeClr val="hlink"/>
          </a:solidFill>
          <a:ln w="9525">
            <a:solidFill>
              <a:schemeClr val="tx1"/>
            </a:solidFill>
            <a:miter lim="800000"/>
            <a:headEnd/>
            <a:tailEnd/>
          </a:ln>
        </p:spPr>
        <p:txBody>
          <a:bodyPr wrap="none" anchor="ctr"/>
          <a:lstStyle/>
          <a:p>
            <a:endParaRPr lang="cs-CZ">
              <a:latin typeface="Calibri" pitchFamily="34" charset="0"/>
            </a:endParaRPr>
          </a:p>
        </p:txBody>
      </p:sp>
      <p:sp>
        <p:nvSpPr>
          <p:cNvPr id="79878" name="Oval 7" descr="Jemná mřížka"/>
          <p:cNvSpPr>
            <a:spLocks noChangeArrowheads="1"/>
          </p:cNvSpPr>
          <p:nvPr/>
        </p:nvSpPr>
        <p:spPr bwMode="auto">
          <a:xfrm>
            <a:off x="3492500" y="5300663"/>
            <a:ext cx="647700" cy="144462"/>
          </a:xfrm>
          <a:prstGeom prst="ellipse">
            <a:avLst/>
          </a:prstGeom>
          <a:pattFill prst="smGrid">
            <a:fgClr>
              <a:srgbClr val="000056"/>
            </a:fgClr>
            <a:bgClr>
              <a:schemeClr val="bg1"/>
            </a:bgClr>
          </a:pattFill>
          <a:ln w="9525">
            <a:solidFill>
              <a:schemeClr val="tx1"/>
            </a:solidFill>
            <a:round/>
            <a:headEnd/>
            <a:tailEnd/>
          </a:ln>
        </p:spPr>
        <p:txBody>
          <a:bodyPr wrap="none" anchor="ctr"/>
          <a:lstStyle/>
          <a:p>
            <a:endParaRPr lang="cs-CZ">
              <a:latin typeface="Calibri" pitchFamily="34" charset="0"/>
            </a:endParaRPr>
          </a:p>
        </p:txBody>
      </p:sp>
      <p:sp>
        <p:nvSpPr>
          <p:cNvPr id="79879" name="Text Box 8"/>
          <p:cNvSpPr txBox="1">
            <a:spLocks noChangeArrowheads="1"/>
          </p:cNvSpPr>
          <p:nvPr/>
        </p:nvSpPr>
        <p:spPr bwMode="auto">
          <a:xfrm>
            <a:off x="5632450" y="4835525"/>
            <a:ext cx="3073400" cy="825500"/>
          </a:xfrm>
          <a:prstGeom prst="rect">
            <a:avLst/>
          </a:prstGeom>
          <a:noFill/>
          <a:ln w="9525">
            <a:noFill/>
            <a:miter lim="800000"/>
            <a:headEnd/>
            <a:tailEnd/>
          </a:ln>
        </p:spPr>
        <p:txBody>
          <a:bodyPr wrap="none">
            <a:spAutoFit/>
          </a:bodyPr>
          <a:lstStyle/>
          <a:p>
            <a:r>
              <a:rPr lang="cs-CZ" sz="1600">
                <a:latin typeface="Calibri" pitchFamily="34" charset="0"/>
              </a:rPr>
              <a:t>stain droplet with floating grid</a:t>
            </a:r>
          </a:p>
          <a:p>
            <a:r>
              <a:rPr lang="cs-CZ" sz="1600">
                <a:latin typeface="Calibri" pitchFamily="34" charset="0"/>
              </a:rPr>
              <a:t>placed section-side down on the</a:t>
            </a:r>
          </a:p>
          <a:p>
            <a:r>
              <a:rPr lang="cs-CZ" sz="1600">
                <a:latin typeface="Calibri" pitchFamily="34" charset="0"/>
              </a:rPr>
              <a:t>droplet</a:t>
            </a:r>
          </a:p>
        </p:txBody>
      </p:sp>
      <p:sp>
        <p:nvSpPr>
          <p:cNvPr id="79880" name="Line 9"/>
          <p:cNvSpPr>
            <a:spLocks noChangeShapeType="1"/>
          </p:cNvSpPr>
          <p:nvPr/>
        </p:nvSpPr>
        <p:spPr bwMode="auto">
          <a:xfrm flipH="1">
            <a:off x="4427538" y="5084763"/>
            <a:ext cx="1152525" cy="431800"/>
          </a:xfrm>
          <a:prstGeom prst="line">
            <a:avLst/>
          </a:prstGeom>
          <a:noFill/>
          <a:ln w="9525">
            <a:solidFill>
              <a:schemeClr val="tx1"/>
            </a:solidFill>
            <a:round/>
            <a:headEnd/>
            <a:tailEnd type="triangle" w="med" len="med"/>
          </a:ln>
        </p:spPr>
        <p:txBody>
          <a:bodyPr/>
          <a:lstStyle/>
          <a:p>
            <a:endParaRPr lang="cs-CZ"/>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www.med.muni.cz/histol/MedAtlas_2/img_1024x768/HP_img6-2-9.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8" descr="24245"/>
          <p:cNvPicPr>
            <a:picLocks noChangeAspect="1" noChangeArrowheads="1"/>
          </p:cNvPicPr>
          <p:nvPr/>
        </p:nvPicPr>
        <p:blipFill>
          <a:blip r:embed="rId2"/>
          <a:srcRect/>
          <a:stretch>
            <a:fillRect/>
          </a:stretch>
        </p:blipFill>
        <p:spPr bwMode="auto">
          <a:xfrm rot="1903080">
            <a:off x="4738688" y="2698750"/>
            <a:ext cx="3671887" cy="3451225"/>
          </a:xfrm>
          <a:prstGeom prst="rect">
            <a:avLst/>
          </a:prstGeom>
          <a:noFill/>
          <a:ln w="9525">
            <a:noFill/>
            <a:miter lim="800000"/>
            <a:headEnd/>
            <a:tailEnd/>
          </a:ln>
        </p:spPr>
      </p:pic>
      <p:pic>
        <p:nvPicPr>
          <p:cNvPr id="81922" name="Picture 10" descr="Dscn1204"/>
          <p:cNvPicPr>
            <a:picLocks noChangeAspect="1" noChangeArrowheads="1"/>
          </p:cNvPicPr>
          <p:nvPr/>
        </p:nvPicPr>
        <p:blipFill>
          <a:blip r:embed="rId3"/>
          <a:srcRect l="8865" t="2180" r="4298" b="3323"/>
          <a:stretch>
            <a:fillRect/>
          </a:stretch>
        </p:blipFill>
        <p:spPr bwMode="auto">
          <a:xfrm>
            <a:off x="106363" y="1844675"/>
            <a:ext cx="5032375" cy="4835525"/>
          </a:xfrm>
          <a:prstGeom prst="rect">
            <a:avLst/>
          </a:prstGeom>
          <a:noFill/>
          <a:ln w="9525">
            <a:noFill/>
            <a:miter lim="800000"/>
            <a:headEnd/>
            <a:tailEnd/>
          </a:ln>
        </p:spPr>
      </p:pic>
      <p:pic>
        <p:nvPicPr>
          <p:cNvPr id="81923" name="Picture 13" descr="30374"/>
          <p:cNvPicPr>
            <a:picLocks noChangeAspect="1" noChangeArrowheads="1"/>
          </p:cNvPicPr>
          <p:nvPr/>
        </p:nvPicPr>
        <p:blipFill>
          <a:blip r:embed="rId4"/>
          <a:srcRect/>
          <a:stretch>
            <a:fillRect/>
          </a:stretch>
        </p:blipFill>
        <p:spPr bwMode="auto">
          <a:xfrm>
            <a:off x="3532188" y="90488"/>
            <a:ext cx="3600450" cy="3036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447" name="Group 167"/>
          <p:cNvGraphicFramePr>
            <a:graphicFrameLocks noGrp="1"/>
          </p:cNvGraphicFramePr>
          <p:nvPr/>
        </p:nvGraphicFramePr>
        <p:xfrm>
          <a:off x="539750" y="549275"/>
          <a:ext cx="8208963" cy="6048375"/>
        </p:xfrm>
        <a:graphic>
          <a:graphicData uri="http://schemas.openxmlformats.org/drawingml/2006/table">
            <a:tbl>
              <a:tblPr/>
              <a:tblGrid>
                <a:gridCol w="2736850"/>
                <a:gridCol w="2735263"/>
                <a:gridCol w="2736850"/>
              </a:tblGrid>
              <a:tr h="396875">
                <a:tc gridSpan="3">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Differences between LM and EM</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cs-CZ"/>
                    </a:p>
                  </a:txBody>
                  <a:tcPr/>
                </a:tc>
                <a:tc hMerge="1">
                  <a:txBody>
                    <a:bodyPr/>
                    <a:lstStyle/>
                    <a:p>
                      <a:endParaRPr lang="cs-CZ"/>
                    </a:p>
                  </a:txBody>
                  <a:tcPr/>
                </a:tc>
              </a:tr>
              <a:tr h="673100">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cs-CZ" sz="2800" b="0" i="0" u="none" strike="noStrike" cap="none" normalizeH="0" baseline="0" smtClean="0">
                        <a:ln>
                          <a:noFill/>
                        </a:ln>
                        <a:solidFill>
                          <a:schemeClr val="tx1"/>
                        </a:solidFill>
                        <a:effectLst>
                          <a:outerShdw blurRad="38100" dist="38100" dir="2700000" algn="tl">
                            <a:srgbClr val="FFFFFF"/>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LM</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EM</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67151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Sampling</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1 cm</a:t>
                      </a:r>
                      <a:r>
                        <a:rPr kumimoji="0" lang="en-US" sz="1400" b="0"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3</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minutes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1 mm</a:t>
                      </a:r>
                      <a:r>
                        <a:rPr kumimoji="0" lang="en-US" sz="1400" b="0" i="0" u="none" strike="noStrike" cap="none" normalizeH="0" baseline="3000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3</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seconds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67151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Fixation </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formaldehyde</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 – 24 hours</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glutaraldehyde</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 3 hours</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67151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Embedding </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paraffin</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epoxid resins             (Durcupan)</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r>
              <a:tr h="67151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Cutting</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Thickness of sections </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microtome</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 – 10 </a:t>
                      </a: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a:t>
                      </a:r>
                      <a:endPar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Ultramicrotomes</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50 – 100 nm</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947738">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Staining (LM)</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contrasting (EM)</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dyes</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1400" b="0" i="1"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hematoxyline – eosin</a:t>
                      </a: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heavy metals</a:t>
                      </a:r>
                      <a:endParaRPr kumimoji="0" lang="en-US" sz="1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1400" b="0" i="1"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uranylacetate,lead citrate</a:t>
                      </a: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r>
              <a:tr h="673100">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Mounting (only LM)</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cs-CZ" sz="2800" b="0" i="0" u="none" strike="noStrike" cap="none" normalizeH="0" baseline="0" smtClean="0">
                        <a:ln>
                          <a:noFill/>
                        </a:ln>
                        <a:solidFill>
                          <a:schemeClr val="tx1"/>
                        </a:solidFill>
                        <a:effectLst>
                          <a:outerShdw blurRad="38100" dist="38100" dir="2700000" algn="tl">
                            <a:srgbClr val="FFFFFF"/>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67151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Result</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histological slide (preparate)</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FFFFFF"/>
                            </a:outerShdw>
                          </a:effectLst>
                          <a:latin typeface="Tahoma" panose="020B0604030504040204" pitchFamily="34" charset="0"/>
                        </a:defRPr>
                      </a:lvl1pPr>
                      <a:lvl2pPr>
                        <a:spcBef>
                          <a:spcPct val="20000"/>
                        </a:spcBef>
                        <a:buClr>
                          <a:schemeClr val="tx1"/>
                        </a:buClr>
                        <a:buSzPct val="65000"/>
                        <a:buFont typeface="Wingdings" panose="05000000000000000000" pitchFamily="2" charset="2"/>
                        <a:defRPr sz="2400">
                          <a:solidFill>
                            <a:schemeClr val="tx1"/>
                          </a:solidFill>
                          <a:effectLst>
                            <a:outerShdw blurRad="38100" dist="38100" dir="2700000" algn="tl">
                              <a:srgbClr val="FFFFFF"/>
                            </a:outerShdw>
                          </a:effectLst>
                          <a:latin typeface="Tahoma" panose="020B0604030504040204" pitchFamily="34" charset="0"/>
                        </a:defRPr>
                      </a:lvl2pPr>
                      <a:lvl3pPr>
                        <a:spcBef>
                          <a:spcPct val="20000"/>
                        </a:spcBef>
                        <a:buClr>
                          <a:schemeClr val="accent2"/>
                        </a:buClr>
                        <a:buSzPct val="65000"/>
                        <a:buFont typeface="Wingdings" panose="05000000000000000000" pitchFamily="2" charset="2"/>
                        <a:defRPr sz="2000">
                          <a:solidFill>
                            <a:schemeClr val="tx1"/>
                          </a:solidFill>
                          <a:effectLst>
                            <a:outerShdw blurRad="38100" dist="38100" dir="2700000" algn="tl">
                              <a:srgbClr val="FFFFFF"/>
                            </a:outerShdw>
                          </a:effectLst>
                          <a:latin typeface="Tahoma" panose="020B0604030504040204" pitchFamily="34" charset="0"/>
                        </a:defRPr>
                      </a:lvl3pPr>
                      <a:lvl4pPr>
                        <a:spcBef>
                          <a:spcPct val="20000"/>
                        </a:spcBef>
                        <a:buClr>
                          <a:schemeClr val="tx1"/>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4pPr>
                      <a:lvl5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5pPr>
                      <a:lvl6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6pPr>
                      <a:lvl7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7pPr>
                      <a:lvl8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8pPr>
                      <a:lvl9pPr fontAlgn="base">
                        <a:spcBef>
                          <a:spcPct val="20000"/>
                        </a:spcBef>
                        <a:spcAft>
                          <a:spcPct val="0"/>
                        </a:spcAft>
                        <a:buClr>
                          <a:schemeClr val="folHlink"/>
                        </a:buClr>
                        <a:buSzPct val="65000"/>
                        <a:buFont typeface="Wingdings" panose="05000000000000000000" pitchFamily="2" charset="2"/>
                        <a:defRPr>
                          <a:solidFill>
                            <a:schemeClr val="tx1"/>
                          </a:solidFill>
                          <a:effectLst>
                            <a:outerShdw blurRad="38100" dist="38100" dir="2700000" algn="tl">
                              <a:srgbClr val="FFFFFF"/>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photograph of ultrathin section</a:t>
                      </a:r>
                      <a:endParaRPr kumimoji="0" lang="en-US" sz="24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6"/>
          <p:cNvSpPr>
            <a:spLocks noChangeArrowheads="1"/>
          </p:cNvSpPr>
          <p:nvPr/>
        </p:nvSpPr>
        <p:spPr bwMode="auto">
          <a:xfrm>
            <a:off x="1638300" y="739775"/>
            <a:ext cx="5832475" cy="1463675"/>
          </a:xfrm>
          <a:prstGeom prst="rect">
            <a:avLst/>
          </a:prstGeom>
          <a:noFill/>
          <a:ln w="9525">
            <a:noFill/>
            <a:miter lim="800000"/>
            <a:headEnd/>
            <a:tailEnd/>
          </a:ln>
        </p:spPr>
        <p:txBody>
          <a:bodyPr wrap="none">
            <a:spAutoFit/>
          </a:bodyPr>
          <a:lstStyle/>
          <a:p>
            <a:r>
              <a:rPr lang="cs-CZ" sz="3000">
                <a:cs typeface="Arial" charset="0"/>
              </a:rPr>
              <a:t>Visit us at:</a:t>
            </a:r>
          </a:p>
          <a:p>
            <a:endParaRPr lang="cs-CZ" sz="3000">
              <a:cs typeface="Arial" charset="0"/>
            </a:endParaRPr>
          </a:p>
          <a:p>
            <a:r>
              <a:rPr lang="cs-CZ" sz="3000" u="sng">
                <a:solidFill>
                  <a:srgbClr val="0000B0"/>
                </a:solidFill>
                <a:cs typeface="Arial" charset="0"/>
              </a:rPr>
              <a:t>http://www.med.muni.cz/histology</a:t>
            </a:r>
          </a:p>
        </p:txBody>
      </p:sp>
      <p:pic>
        <p:nvPicPr>
          <p:cNvPr id="82946" name="Obrázek 1"/>
          <p:cNvPicPr>
            <a:picLocks noChangeAspect="1"/>
          </p:cNvPicPr>
          <p:nvPr/>
        </p:nvPicPr>
        <p:blipFill>
          <a:blip r:embed="rId2"/>
          <a:srcRect l="764" t="710" r="-764" b="39998"/>
          <a:stretch>
            <a:fillRect/>
          </a:stretch>
        </p:blipFill>
        <p:spPr bwMode="auto">
          <a:xfrm>
            <a:off x="1700213" y="2293938"/>
            <a:ext cx="5743575" cy="1376362"/>
          </a:xfrm>
          <a:prstGeom prst="rect">
            <a:avLst/>
          </a:prstGeom>
          <a:noFill/>
          <a:ln w="9525">
            <a:noFill/>
            <a:miter lim="800000"/>
            <a:headEnd/>
            <a:tailEnd/>
          </a:ln>
        </p:spPr>
      </p:pic>
      <p:sp>
        <p:nvSpPr>
          <p:cNvPr id="82949" name="TextovéPole 1"/>
          <p:cNvSpPr txBox="1">
            <a:spLocks noChangeArrowheads="1"/>
          </p:cNvSpPr>
          <p:nvPr/>
        </p:nvSpPr>
        <p:spPr bwMode="auto">
          <a:xfrm>
            <a:off x="2143125" y="4267200"/>
            <a:ext cx="4857750" cy="641350"/>
          </a:xfrm>
          <a:prstGeom prst="rect">
            <a:avLst/>
          </a:prstGeom>
          <a:noFill/>
          <a:ln w="9525">
            <a:noFill/>
            <a:miter lim="800000"/>
            <a:headEnd/>
            <a:tailEnd/>
          </a:ln>
        </p:spPr>
        <p:txBody>
          <a:bodyPr wrap="none">
            <a:spAutoFit/>
          </a:bodyPr>
          <a:lstStyle/>
          <a:p>
            <a:r>
              <a:rPr lang="en-US" sz="3600">
                <a:cs typeface="Arial" charset="0"/>
              </a:rPr>
              <a:t>Thank you for attention</a:t>
            </a:r>
            <a:endParaRPr lang="en-US" sz="280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txBox="1">
            <a:spLocks noChangeArrowheads="1"/>
          </p:cNvSpPr>
          <p:nvPr/>
        </p:nvSpPr>
        <p:spPr bwMode="auto">
          <a:xfrm>
            <a:off x="179388" y="673100"/>
            <a:ext cx="8964612" cy="3906838"/>
          </a:xfrm>
          <a:prstGeom prst="rect">
            <a:avLst/>
          </a:prstGeom>
          <a:noFill/>
          <a:ln w="9525">
            <a:noFill/>
            <a:miter lim="800000"/>
            <a:headEnd/>
            <a:tailEnd/>
          </a:ln>
        </p:spPr>
        <p:txBody>
          <a:bodyPr/>
          <a:lstStyle/>
          <a:p>
            <a:pPr marL="228600" indent="-228600">
              <a:lnSpc>
                <a:spcPct val="90000"/>
              </a:lnSpc>
              <a:spcBef>
                <a:spcPts val="1000"/>
              </a:spcBef>
              <a:buFont typeface="Arial" charset="0"/>
              <a:buChar char="•"/>
            </a:pPr>
            <a:r>
              <a:rPr lang="en-US" sz="2000" b="1" u="sng">
                <a:latin typeface="Calibri" pitchFamily="34" charset="0"/>
              </a:rPr>
              <a:t>Testing your knowledge</a:t>
            </a:r>
          </a:p>
          <a:p>
            <a:pPr marL="228600" indent="-228600">
              <a:lnSpc>
                <a:spcPct val="90000"/>
              </a:lnSpc>
              <a:spcBef>
                <a:spcPts val="1000"/>
              </a:spcBef>
              <a:buFont typeface="Symbol" pitchFamily="18" charset="2"/>
              <a:buChar char="-"/>
            </a:pPr>
            <a:r>
              <a:rPr lang="en-US" sz="2000" b="1">
                <a:latin typeface="Calibri" pitchFamily="34" charset="0"/>
              </a:rPr>
              <a:t>every student is examined </a:t>
            </a:r>
            <a:r>
              <a:rPr lang="cs-CZ" sz="2000" b="1">
                <a:latin typeface="Calibri" pitchFamily="34" charset="0"/>
              </a:rPr>
              <a:t>4</a:t>
            </a:r>
            <a:r>
              <a:rPr lang="en-US" sz="2000" b="1">
                <a:latin typeface="Calibri" pitchFamily="34" charset="0"/>
                <a:sym typeface="Symbol" pitchFamily="18" charset="2"/>
              </a:rPr>
              <a:t> per semester</a:t>
            </a:r>
          </a:p>
          <a:p>
            <a:pPr marL="228600" indent="-228600">
              <a:lnSpc>
                <a:spcPct val="90000"/>
              </a:lnSpc>
              <a:spcBef>
                <a:spcPts val="1000"/>
              </a:spcBef>
              <a:buFont typeface="Symbol" pitchFamily="18" charset="2"/>
              <a:buChar char="-"/>
            </a:pPr>
            <a:r>
              <a:rPr lang="cs-CZ" sz="2000">
                <a:latin typeface="Calibri" pitchFamily="34" charset="0"/>
              </a:rPr>
              <a:t>t</a:t>
            </a:r>
            <a:r>
              <a:rPr lang="en-US" sz="2000">
                <a:latin typeface="Calibri" pitchFamily="34" charset="0"/>
              </a:rPr>
              <a:t>esting the knowledge of </a:t>
            </a:r>
            <a:r>
              <a:rPr lang="en-US" sz="2000" b="1">
                <a:latin typeface="Calibri" pitchFamily="34" charset="0"/>
              </a:rPr>
              <a:t>structures</a:t>
            </a:r>
            <a:r>
              <a:rPr lang="cs-CZ" sz="2000">
                <a:latin typeface="Calibri" pitchFamily="34" charset="0"/>
              </a:rPr>
              <a:t> of the </a:t>
            </a:r>
            <a:r>
              <a:rPr lang="cs-CZ" sz="2000" b="1">
                <a:latin typeface="Calibri" pitchFamily="34" charset="0"/>
              </a:rPr>
              <a:t>previous practical lesson</a:t>
            </a:r>
            <a:r>
              <a:rPr lang="en-US" sz="2000">
                <a:latin typeface="Calibri" pitchFamily="34" charset="0"/>
              </a:rPr>
              <a:t>, including </a:t>
            </a:r>
            <a:r>
              <a:rPr lang="cs-CZ" sz="2000">
                <a:latin typeface="Calibri" pitchFamily="34" charset="0"/>
              </a:rPr>
              <a:t>the </a:t>
            </a:r>
            <a:r>
              <a:rPr lang="cs-CZ" sz="2000" b="1">
                <a:latin typeface="Calibri" pitchFamily="34" charset="0"/>
              </a:rPr>
              <a:t>theory</a:t>
            </a:r>
            <a:r>
              <a:rPr lang="cs-CZ" sz="2000">
                <a:latin typeface="Calibri" pitchFamily="34" charset="0"/>
              </a:rPr>
              <a:t> (</a:t>
            </a:r>
            <a:r>
              <a:rPr lang="en-US" sz="2000">
                <a:latin typeface="Calibri" pitchFamily="34" charset="0"/>
              </a:rPr>
              <a:t>their English and Latin names, functions</a:t>
            </a:r>
            <a:r>
              <a:rPr lang="cs-CZ" sz="2000">
                <a:latin typeface="Calibri" pitchFamily="34" charset="0"/>
              </a:rPr>
              <a:t>, development</a:t>
            </a:r>
            <a:r>
              <a:rPr lang="en-US" sz="2000">
                <a:latin typeface="Calibri" pitchFamily="34" charset="0"/>
              </a:rPr>
              <a:t> </a:t>
            </a:r>
            <a:r>
              <a:rPr lang="cs-CZ" sz="2000">
                <a:latin typeface="Calibri" pitchFamily="34" charset="0"/>
              </a:rPr>
              <a:t>and</a:t>
            </a:r>
            <a:r>
              <a:rPr lang="en-US" sz="2000">
                <a:latin typeface="Calibri" pitchFamily="34" charset="0"/>
              </a:rPr>
              <a:t> biological context</a:t>
            </a:r>
            <a:r>
              <a:rPr lang="cs-CZ" sz="2000">
                <a:latin typeface="Calibri" pitchFamily="34" charset="0"/>
              </a:rPr>
              <a:t>)</a:t>
            </a:r>
            <a:r>
              <a:rPr lang="en-US" sz="2000">
                <a:latin typeface="Calibri" pitchFamily="34" charset="0"/>
              </a:rPr>
              <a:t> </a:t>
            </a:r>
            <a:r>
              <a:rPr lang="cs-CZ" sz="2000" b="1">
                <a:latin typeface="Calibri" pitchFamily="34" charset="0"/>
              </a:rPr>
              <a:t>AND</a:t>
            </a:r>
            <a:r>
              <a:rPr lang="cs-CZ" sz="2000">
                <a:latin typeface="Calibri" pitchFamily="34" charset="0"/>
              </a:rPr>
              <a:t> the </a:t>
            </a:r>
            <a:r>
              <a:rPr lang="cs-CZ" sz="2000" b="1">
                <a:latin typeface="Calibri" pitchFamily="34" charset="0"/>
              </a:rPr>
              <a:t>theory</a:t>
            </a:r>
            <a:r>
              <a:rPr lang="cs-CZ" sz="2000">
                <a:latin typeface="Calibri" pitchFamily="34" charset="0"/>
              </a:rPr>
              <a:t> for the </a:t>
            </a:r>
            <a:r>
              <a:rPr lang="cs-CZ" sz="2000" b="1">
                <a:latin typeface="Calibri" pitchFamily="34" charset="0"/>
              </a:rPr>
              <a:t>curent practical lesson</a:t>
            </a:r>
            <a:endParaRPr lang="en-US" sz="2000" b="1">
              <a:latin typeface="Calibri" pitchFamily="34" charset="0"/>
            </a:endParaRPr>
          </a:p>
          <a:p>
            <a:pPr marL="228600" indent="-228600">
              <a:lnSpc>
                <a:spcPct val="90000"/>
              </a:lnSpc>
              <a:spcBef>
                <a:spcPts val="1000"/>
              </a:spcBef>
              <a:buFont typeface="Symbol" pitchFamily="18" charset="2"/>
              <a:buChar char="-"/>
            </a:pPr>
            <a:r>
              <a:rPr lang="cs-CZ" sz="2000">
                <a:latin typeface="Calibri" pitchFamily="34" charset="0"/>
              </a:rPr>
              <a:t>s</a:t>
            </a:r>
            <a:r>
              <a:rPr lang="en-US" sz="2000">
                <a:latin typeface="Calibri" pitchFamily="34" charset="0"/>
              </a:rPr>
              <a:t>hort written test with images or schemes, results: „Passed“ or „Failed“</a:t>
            </a:r>
            <a:endParaRPr lang="cs-CZ" sz="2000">
              <a:latin typeface="Calibri" pitchFamily="34" charset="0"/>
            </a:endParaRPr>
          </a:p>
          <a:p>
            <a:pPr marL="228600" indent="-228600">
              <a:lnSpc>
                <a:spcPct val="90000"/>
              </a:lnSpc>
              <a:spcBef>
                <a:spcPts val="1000"/>
              </a:spcBef>
              <a:buFont typeface="Symbol" pitchFamily="18" charset="2"/>
              <a:buChar char="-"/>
            </a:pPr>
            <a:r>
              <a:rPr lang="cs-CZ" sz="2000">
                <a:latin typeface="Calibri" pitchFamily="34" charset="0"/>
              </a:rPr>
              <a:t>all images and schemes are made public (MedAtlas, IS)</a:t>
            </a:r>
            <a:endParaRPr lang="en-US" sz="2000">
              <a:latin typeface="Calibri" pitchFamily="34" charset="0"/>
            </a:endParaRPr>
          </a:p>
          <a:p>
            <a:pPr marL="228600" indent="-228600">
              <a:lnSpc>
                <a:spcPct val="90000"/>
              </a:lnSpc>
              <a:spcBef>
                <a:spcPts val="1000"/>
              </a:spcBef>
              <a:buFont typeface="Symbol" pitchFamily="18" charset="2"/>
              <a:buChar char="-"/>
            </a:pPr>
            <a:r>
              <a:rPr lang="cs-CZ" sz="2000">
                <a:latin typeface="Calibri" pitchFamily="34" charset="0"/>
              </a:rPr>
              <a:t>y</a:t>
            </a:r>
            <a:r>
              <a:rPr lang="en-US" sz="2000">
                <a:latin typeface="Calibri" pitchFamily="34" charset="0"/>
              </a:rPr>
              <a:t>ou have to </a:t>
            </a:r>
            <a:r>
              <a:rPr lang="cs-CZ" sz="2000">
                <a:latin typeface="Calibri" pitchFamily="34" charset="0"/>
              </a:rPr>
              <a:t>successfully </a:t>
            </a:r>
            <a:r>
              <a:rPr lang="en-US" sz="2000">
                <a:latin typeface="Calibri" pitchFamily="34" charset="0"/>
              </a:rPr>
              <a:t>pass all </a:t>
            </a:r>
            <a:r>
              <a:rPr lang="cs-CZ" sz="2000">
                <a:latin typeface="Calibri" pitchFamily="34" charset="0"/>
              </a:rPr>
              <a:t>4</a:t>
            </a:r>
            <a:r>
              <a:rPr lang="en-US" sz="2000">
                <a:latin typeface="Calibri" pitchFamily="34" charset="0"/>
              </a:rPr>
              <a:t> tests </a:t>
            </a:r>
          </a:p>
          <a:p>
            <a:pPr marL="228600" indent="-228600">
              <a:lnSpc>
                <a:spcPct val="90000"/>
              </a:lnSpc>
              <a:spcBef>
                <a:spcPts val="1000"/>
              </a:spcBef>
              <a:buFont typeface="Symbol" pitchFamily="18" charset="2"/>
              <a:buChar char="-"/>
            </a:pPr>
            <a:r>
              <a:rPr lang="cs-CZ" sz="2000">
                <a:latin typeface="Calibri" pitchFamily="34" charset="0"/>
              </a:rPr>
              <a:t>i</a:t>
            </a:r>
            <a:r>
              <a:rPr lang="en-US" sz="2000">
                <a:latin typeface="Calibri" pitchFamily="34" charset="0"/>
              </a:rPr>
              <a:t>f you fail</a:t>
            </a:r>
            <a:r>
              <a:rPr lang="cs-CZ" sz="2000">
                <a:latin typeface="Calibri" pitchFamily="34" charset="0"/>
              </a:rPr>
              <a:t> in partial test</a:t>
            </a:r>
            <a:r>
              <a:rPr lang="en-US" sz="2000">
                <a:latin typeface="Calibri" pitchFamily="34" charset="0"/>
              </a:rPr>
              <a:t>, you can repeat </a:t>
            </a:r>
            <a:r>
              <a:rPr lang="cs-CZ" sz="2000">
                <a:latin typeface="Calibri" pitchFamily="34" charset="0"/>
              </a:rPr>
              <a:t>it once</a:t>
            </a:r>
            <a:r>
              <a:rPr lang="en-US" sz="2000">
                <a:latin typeface="Calibri" pitchFamily="34" charset="0"/>
              </a:rPr>
              <a:t> per semester</a:t>
            </a:r>
            <a:r>
              <a:rPr lang="cs-CZ" sz="2000">
                <a:latin typeface="Calibri" pitchFamily="34" charset="0"/>
              </a:rPr>
              <a:t> </a:t>
            </a:r>
            <a:endParaRPr lang="en-US" sz="2000">
              <a:latin typeface="Calibri" pitchFamily="34" charset="0"/>
            </a:endParaRPr>
          </a:p>
          <a:p>
            <a:pPr marL="228600" indent="-228600">
              <a:lnSpc>
                <a:spcPct val="90000"/>
              </a:lnSpc>
              <a:spcBef>
                <a:spcPts val="1000"/>
              </a:spcBef>
              <a:buFont typeface="Symbol" pitchFamily="18" charset="2"/>
              <a:buChar char="-"/>
            </a:pPr>
            <a:r>
              <a:rPr lang="cs-CZ" sz="2000">
                <a:latin typeface="Calibri" pitchFamily="34" charset="0"/>
              </a:rPr>
              <a:t>f</a:t>
            </a:r>
            <a:r>
              <a:rPr lang="en-US" sz="2000">
                <a:latin typeface="Calibri" pitchFamily="34" charset="0"/>
              </a:rPr>
              <a:t>ailing in the partial tests result in </a:t>
            </a:r>
            <a:r>
              <a:rPr lang="cs-CZ" sz="2000">
                <a:latin typeface="Calibri" pitchFamily="34" charset="0"/>
              </a:rPr>
              <a:t>the overal </a:t>
            </a:r>
            <a:r>
              <a:rPr lang="en-US" sz="2000">
                <a:latin typeface="Calibri" pitchFamily="34" charset="0"/>
              </a:rPr>
              <a:t>Credit test at the end of semester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type="body" idx="1"/>
          </p:nvPr>
        </p:nvSpPr>
        <p:spPr>
          <a:xfrm>
            <a:off x="250825" y="333375"/>
            <a:ext cx="8713788" cy="6157913"/>
          </a:xfrm>
        </p:spPr>
        <p:txBody>
          <a:bodyPr>
            <a:normAutofit/>
          </a:bodyPr>
          <a:lstStyle/>
          <a:p>
            <a:r>
              <a:rPr lang="en-US" sz="2400" b="1" u="sng" smtClean="0"/>
              <a:t>Credits</a:t>
            </a:r>
            <a:endParaRPr lang="cs-CZ" sz="2400" b="1" u="sng" smtClean="0"/>
          </a:p>
          <a:p>
            <a:pPr>
              <a:buFont typeface="Symbol" pitchFamily="18" charset="2"/>
              <a:buChar char="-"/>
            </a:pPr>
            <a:r>
              <a:rPr lang="cs-CZ" sz="2000" smtClean="0"/>
              <a:t>1</a:t>
            </a:r>
            <a:r>
              <a:rPr lang="en-US" sz="2000" smtClean="0"/>
              <a:t>00% attendance</a:t>
            </a:r>
          </a:p>
          <a:p>
            <a:pPr>
              <a:buFont typeface="Symbol" pitchFamily="18" charset="2"/>
              <a:buChar char="-"/>
            </a:pPr>
            <a:r>
              <a:rPr lang="cs-CZ" sz="2000" smtClean="0"/>
              <a:t>complete set of signed protocols from all lessons</a:t>
            </a:r>
          </a:p>
          <a:p>
            <a:pPr>
              <a:buFont typeface="Symbol" pitchFamily="18" charset="2"/>
              <a:buChar char="-"/>
            </a:pPr>
            <a:r>
              <a:rPr lang="cs-CZ" sz="2000" smtClean="0"/>
              <a:t>passed four tests</a:t>
            </a:r>
          </a:p>
          <a:p>
            <a:endParaRPr lang="en-US" sz="2000" u="sng" smtClean="0"/>
          </a:p>
          <a:p>
            <a:r>
              <a:rPr lang="en-US" sz="2400" b="1" u="sng" smtClean="0"/>
              <a:t>End of practic</a:t>
            </a:r>
            <a:r>
              <a:rPr lang="cs-CZ" sz="2400" b="1" u="sng" smtClean="0"/>
              <a:t>al lesson</a:t>
            </a:r>
            <a:r>
              <a:rPr lang="en-US" sz="2400" b="1" u="sng" smtClean="0"/>
              <a:t>: </a:t>
            </a:r>
          </a:p>
          <a:p>
            <a:pPr>
              <a:buFont typeface="Symbol" pitchFamily="18" charset="2"/>
              <a:buChar char="-"/>
            </a:pPr>
            <a:r>
              <a:rPr lang="cs-CZ" sz="2000" smtClean="0"/>
              <a:t>t</a:t>
            </a:r>
            <a:r>
              <a:rPr lang="en-US" sz="2000" smtClean="0"/>
              <a:t>he practice is closed by the lecturer</a:t>
            </a:r>
            <a:endParaRPr lang="cs-CZ" sz="2000" smtClean="0"/>
          </a:p>
          <a:p>
            <a:pPr>
              <a:buFont typeface="Symbol" pitchFamily="18" charset="2"/>
              <a:buChar char="-"/>
            </a:pPr>
            <a:r>
              <a:rPr lang="cs-CZ" sz="2000" smtClean="0"/>
              <a:t>you are allowed to leave your working place only after checking the microscope and slides</a:t>
            </a:r>
          </a:p>
          <a:p>
            <a:pPr>
              <a:buFont typeface="Symbol" pitchFamily="18" charset="2"/>
              <a:buChar char="-"/>
            </a:pPr>
            <a:r>
              <a:rPr lang="cs-CZ" sz="2000" smtClean="0"/>
              <a:t>if you leave before the check you may be responsible for any damages/losses recognized later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Obrázek 1"/>
          <p:cNvPicPr>
            <a:picLocks noChangeAspect="1"/>
          </p:cNvPicPr>
          <p:nvPr/>
        </p:nvPicPr>
        <p:blipFill>
          <a:blip r:embed="rId2"/>
          <a:srcRect/>
          <a:stretch>
            <a:fillRect/>
          </a:stretch>
        </p:blipFill>
        <p:spPr bwMode="auto">
          <a:xfrm>
            <a:off x="80963" y="128588"/>
            <a:ext cx="4627562" cy="5534025"/>
          </a:xfrm>
          <a:prstGeom prst="rect">
            <a:avLst/>
          </a:prstGeom>
          <a:noFill/>
          <a:ln w="9525">
            <a:noFill/>
            <a:miter lim="800000"/>
            <a:headEnd/>
            <a:tailEnd/>
          </a:ln>
        </p:spPr>
      </p:pic>
      <p:sp>
        <p:nvSpPr>
          <p:cNvPr id="24578" name="Rectangle 9"/>
          <p:cNvSpPr>
            <a:spLocks noChangeArrowheads="1"/>
          </p:cNvSpPr>
          <p:nvPr/>
        </p:nvSpPr>
        <p:spPr bwMode="auto">
          <a:xfrm>
            <a:off x="5278438" y="1665288"/>
            <a:ext cx="3597275" cy="369887"/>
          </a:xfrm>
          <a:prstGeom prst="rect">
            <a:avLst/>
          </a:prstGeom>
          <a:noFill/>
          <a:ln w="9525">
            <a:noFill/>
            <a:miter lim="800000"/>
            <a:headEnd/>
            <a:tailEnd/>
          </a:ln>
        </p:spPr>
        <p:txBody>
          <a:bodyPr wrap="none">
            <a:spAutoFit/>
          </a:bodyPr>
          <a:lstStyle/>
          <a:p>
            <a:r>
              <a:rPr lang="en-US" u="sng">
                <a:solidFill>
                  <a:srgbClr val="0000B0"/>
                </a:solidFill>
                <a:cs typeface="Arial" charset="0"/>
              </a:rPr>
              <a:t>http://www.med.muni.cz/hist</a:t>
            </a:r>
            <a:r>
              <a:rPr lang="cs-CZ" u="sng">
                <a:solidFill>
                  <a:srgbClr val="0000B0"/>
                </a:solidFill>
                <a:cs typeface="Arial" charset="0"/>
              </a:rPr>
              <a:t>ology</a:t>
            </a:r>
            <a:endParaRPr lang="en-US" u="sng">
              <a:solidFill>
                <a:srgbClr val="0000B0"/>
              </a:solidFill>
              <a:cs typeface="Arial" charset="0"/>
            </a:endParaRPr>
          </a:p>
        </p:txBody>
      </p:sp>
      <p:sp>
        <p:nvSpPr>
          <p:cNvPr id="24579" name="Text Box 11"/>
          <p:cNvSpPr txBox="1">
            <a:spLocks noChangeArrowheads="1"/>
          </p:cNvSpPr>
          <p:nvPr/>
        </p:nvSpPr>
        <p:spPr bwMode="auto">
          <a:xfrm>
            <a:off x="5764213" y="341313"/>
            <a:ext cx="2736850" cy="1054100"/>
          </a:xfrm>
          <a:prstGeom prst="rect">
            <a:avLst/>
          </a:prstGeom>
          <a:noFill/>
          <a:ln w="9525">
            <a:noFill/>
            <a:miter lim="800000"/>
            <a:headEnd/>
            <a:tailEnd/>
          </a:ln>
        </p:spPr>
        <p:txBody>
          <a:bodyPr>
            <a:spAutoFit/>
          </a:bodyPr>
          <a:lstStyle/>
          <a:p>
            <a:pPr algn="ctr">
              <a:spcBef>
                <a:spcPct val="50000"/>
              </a:spcBef>
            </a:pPr>
            <a:r>
              <a:rPr lang="cs-CZ">
                <a:latin typeface="Calibri" pitchFamily="34" charset="0"/>
              </a:rPr>
              <a:t>Department of Histology and Embryology</a:t>
            </a:r>
          </a:p>
          <a:p>
            <a:pPr algn="ctr">
              <a:spcBef>
                <a:spcPct val="50000"/>
              </a:spcBef>
            </a:pPr>
            <a:r>
              <a:rPr lang="cs-CZ">
                <a:latin typeface="Calibri" pitchFamily="34" charset="0"/>
              </a:rPr>
              <a:t>Faculty of Medicine MU</a:t>
            </a:r>
          </a:p>
        </p:txBody>
      </p:sp>
      <p:pic>
        <p:nvPicPr>
          <p:cNvPr id="5" name="Obrázek 4"/>
          <p:cNvPicPr>
            <a:picLocks noChangeAspect="1"/>
          </p:cNvPicPr>
          <p:nvPr/>
        </p:nvPicPr>
        <p:blipFill>
          <a:blip r:embed="rId3"/>
          <a:srcRect/>
          <a:stretch>
            <a:fillRect/>
          </a:stretch>
        </p:blipFill>
        <p:spPr bwMode="auto">
          <a:xfrm>
            <a:off x="5895975" y="2305050"/>
            <a:ext cx="2979738" cy="4367213"/>
          </a:xfrm>
          <a:prstGeom prst="rect">
            <a:avLst/>
          </a:prstGeom>
          <a:noFill/>
          <a:ln w="9525">
            <a:noFill/>
            <a:miter lim="800000"/>
            <a:headEnd/>
            <a:tailEnd/>
          </a:ln>
        </p:spPr>
      </p:pic>
      <p:cxnSp>
        <p:nvCxnSpPr>
          <p:cNvPr id="7" name="Přímá spojnice se šipkou 6"/>
          <p:cNvCxnSpPr/>
          <p:nvPr/>
        </p:nvCxnSpPr>
        <p:spPr>
          <a:xfrm>
            <a:off x="3030538" y="3740150"/>
            <a:ext cx="3032125" cy="6096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Obrázek 7"/>
          <p:cNvPicPr>
            <a:picLocks noChangeAspect="1"/>
          </p:cNvPicPr>
          <p:nvPr/>
        </p:nvPicPr>
        <p:blipFill>
          <a:blip r:embed="rId4"/>
          <a:srcRect/>
          <a:stretch>
            <a:fillRect/>
          </a:stretch>
        </p:blipFill>
        <p:spPr bwMode="auto">
          <a:xfrm>
            <a:off x="80963" y="3876675"/>
            <a:ext cx="2432050" cy="2905125"/>
          </a:xfrm>
          <a:prstGeom prst="rect">
            <a:avLst/>
          </a:prstGeom>
          <a:noFill/>
          <a:ln w="9525">
            <a:noFill/>
            <a:miter lim="800000"/>
            <a:headEnd/>
            <a:tailEnd/>
          </a:ln>
        </p:spPr>
      </p:pic>
      <p:cxnSp>
        <p:nvCxnSpPr>
          <p:cNvPr id="10" name="Přímá spojnice se šipkou 9"/>
          <p:cNvCxnSpPr/>
          <p:nvPr/>
        </p:nvCxnSpPr>
        <p:spPr>
          <a:xfrm flipH="1">
            <a:off x="814388" y="3552825"/>
            <a:ext cx="858837" cy="49688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 name="Přímá spojnice se šipkou 9"/>
          <p:cNvCxnSpPr>
            <a:cxnSpLocks noChangeShapeType="1"/>
          </p:cNvCxnSpPr>
          <p:nvPr/>
        </p:nvCxnSpPr>
        <p:spPr bwMode="auto">
          <a:xfrm flipH="1" flipV="1">
            <a:off x="1884363" y="739775"/>
            <a:ext cx="376237" cy="781050"/>
          </a:xfrm>
          <a:prstGeom prst="straightConnector1">
            <a:avLst/>
          </a:prstGeom>
          <a:noFill/>
          <a:ln w="25400" algn="ctr">
            <a:solidFill>
              <a:srgbClr val="FF0000"/>
            </a:solidFill>
            <a:miter lim="800000"/>
            <a:headEnd/>
            <a:tailEnd type="triangle" w="lg" len="lg"/>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176</TotalTime>
  <Words>2307</Words>
  <Application>Microsoft Office PowerPoint</Application>
  <PresentationFormat>Předvádění na obrazovce (4:3)</PresentationFormat>
  <Paragraphs>462</Paragraphs>
  <Slides>65</Slides>
  <Notes>1</Notes>
  <HiddenSlides>0</HiddenSlides>
  <MMClips>0</MMClips>
  <ScaleCrop>false</ScaleCrop>
  <HeadingPairs>
    <vt:vector size="6" baseType="variant">
      <vt:variant>
        <vt:lpstr>Použitá písma</vt:lpstr>
      </vt:variant>
      <vt:variant>
        <vt:i4>8</vt:i4>
      </vt:variant>
      <vt:variant>
        <vt:lpstr>Šablona návrhu</vt:lpstr>
      </vt:variant>
      <vt:variant>
        <vt:i4>4</vt:i4>
      </vt:variant>
      <vt:variant>
        <vt:lpstr>Nadpisy snímků</vt:lpstr>
      </vt:variant>
      <vt:variant>
        <vt:i4>65</vt:i4>
      </vt:variant>
    </vt:vector>
  </HeadingPairs>
  <TitlesOfParts>
    <vt:vector size="77" baseType="lpstr">
      <vt:lpstr>Calibri</vt:lpstr>
      <vt:lpstr>Arial</vt:lpstr>
      <vt:lpstr>Calibri Light</vt:lpstr>
      <vt:lpstr>Symbol</vt:lpstr>
      <vt:lpstr>Times New Roman</vt:lpstr>
      <vt:lpstr>Wingdings</vt:lpstr>
      <vt:lpstr>Wingdings 3</vt:lpstr>
      <vt:lpstr>Tahoma</vt:lpstr>
      <vt:lpstr>Motiv Office</vt:lpstr>
      <vt:lpstr>Motiv Office</vt:lpstr>
      <vt:lpstr>Motiv Office</vt:lpstr>
      <vt:lpstr>Motiv Office</vt:lpstr>
      <vt:lpstr>Snímek 1</vt:lpstr>
      <vt:lpstr>Organization issues</vt:lpstr>
      <vt:lpstr>Snímek 3</vt:lpstr>
      <vt:lpstr>Snímek 4</vt:lpstr>
      <vt:lpstr>Snímek 5</vt:lpstr>
      <vt:lpstr>Snímek 6</vt:lpstr>
      <vt:lpstr>Snímek 7</vt:lpstr>
      <vt:lpstr>Snímek 8</vt:lpstr>
      <vt:lpstr>Snímek 9</vt:lpstr>
      <vt:lpstr>RECOMMENDED LITERATURE</vt:lpstr>
      <vt:lpstr>Snímek 11</vt:lpstr>
      <vt:lpstr>HISTOLOGY</vt:lpstr>
      <vt:lpstr>EMBRYOLOGY</vt:lpstr>
      <vt:lpstr>Snímek 14</vt:lpstr>
      <vt:lpstr>Histology </vt:lpstr>
      <vt:lpstr>Tissue processing for the light microscopy (LM) (making of permanent preparations – slides) </vt:lpstr>
      <vt:lpstr>SAMPLING</vt:lpstr>
      <vt:lpstr>FIXATION</vt:lpstr>
      <vt:lpstr>Snímek 19</vt:lpstr>
      <vt:lpstr>RINSING and EMBEDDING</vt:lpstr>
      <vt:lpstr>Embedding media </vt:lpstr>
      <vt:lpstr>Snímek 22</vt:lpstr>
      <vt:lpstr>Snímek 23</vt:lpstr>
      <vt:lpstr>Snímek 24</vt:lpstr>
      <vt:lpstr>CUTTING</vt:lpstr>
      <vt:lpstr>Snímek 26</vt:lpstr>
      <vt:lpstr>Snímek 27</vt:lpstr>
      <vt:lpstr>Snímek 28</vt:lpstr>
      <vt:lpstr>Snímek 29</vt:lpstr>
      <vt:lpstr>Snímek 30</vt:lpstr>
      <vt:lpstr>AFFIXING</vt:lpstr>
      <vt:lpstr>Snímek 32</vt:lpstr>
      <vt:lpstr>STAINING</vt:lpstr>
      <vt:lpstr>Snímek 34</vt:lpstr>
      <vt:lpstr>ROUTINE STAINING with HEMATOXYLINE – EOSIN (HE) </vt:lpstr>
      <vt:lpstr>Snímek 36</vt:lpstr>
      <vt:lpstr>Staining results:</vt:lpstr>
      <vt:lpstr>Snímek 38</vt:lpstr>
      <vt:lpstr>Automatic slide stainer</vt:lpstr>
      <vt:lpstr>MOUNTING </vt:lpstr>
      <vt:lpstr>Snímek 41</vt:lpstr>
      <vt:lpstr>Hematoxyline and eosin (HE)</vt:lpstr>
      <vt:lpstr>Hematoxyline and eosin (HE)</vt:lpstr>
      <vt:lpstr>Hematoxyline and eosin (HE) </vt:lpstr>
      <vt:lpstr>Hematoxyline, eosin and saffron (HES) </vt:lpstr>
      <vt:lpstr>Azocarmine and aniline blue (AZAN) </vt:lpstr>
      <vt:lpstr>Impregnation of tissue with silver </vt:lpstr>
      <vt:lpstr>Iron hematoxyline </vt:lpstr>
      <vt:lpstr>Iron hematoxyline </vt:lpstr>
      <vt:lpstr>Snímek 50</vt:lpstr>
      <vt:lpstr>Histochemistry and Immunohistochemistry</vt:lpstr>
      <vt:lpstr>Snímek 52</vt:lpstr>
      <vt:lpstr>Snímek 53</vt:lpstr>
      <vt:lpstr>Tissue processing for the EM</vt:lpstr>
      <vt:lpstr>Tissue processing for the EM</vt:lpstr>
      <vt:lpstr>Snímek 56</vt:lpstr>
      <vt:lpstr>Snímek 57</vt:lpstr>
      <vt:lpstr>Snímek 58</vt:lpstr>
      <vt:lpstr>Cutting</vt:lpstr>
      <vt:lpstr>Snímek 60</vt:lpstr>
      <vt:lpstr>CONTRASTING  (=STAINING) </vt:lpstr>
      <vt:lpstr>Snímek 62</vt:lpstr>
      <vt:lpstr>Snímek 63</vt:lpstr>
      <vt:lpstr>Snímek 64</vt:lpstr>
      <vt:lpstr>Snímek 65</vt:lpstr>
    </vt:vector>
  </TitlesOfParts>
  <Company>ATC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dc:creator>
  <cp:lastModifiedBy>ucitel</cp:lastModifiedBy>
  <cp:revision>19</cp:revision>
  <dcterms:created xsi:type="dcterms:W3CDTF">2014-02-18T06:05:28Z</dcterms:created>
  <dcterms:modified xsi:type="dcterms:W3CDTF">2016-02-24T06:14:41Z</dcterms:modified>
</cp:coreProperties>
</file>