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handoutMasterIdLst>
    <p:handoutMasterId r:id="rId24"/>
  </p:handoutMasterIdLst>
  <p:sldIdLst>
    <p:sldId id="256" r:id="rId2"/>
    <p:sldId id="276" r:id="rId3"/>
    <p:sldId id="258" r:id="rId4"/>
    <p:sldId id="273" r:id="rId5"/>
    <p:sldId id="277" r:id="rId6"/>
    <p:sldId id="260" r:id="rId7"/>
    <p:sldId id="261" r:id="rId8"/>
    <p:sldId id="263" r:id="rId9"/>
    <p:sldId id="264" r:id="rId10"/>
    <p:sldId id="265" r:id="rId11"/>
    <p:sldId id="279" r:id="rId12"/>
    <p:sldId id="262" r:id="rId13"/>
    <p:sldId id="267" r:id="rId14"/>
    <p:sldId id="283" r:id="rId15"/>
    <p:sldId id="284" r:id="rId16"/>
    <p:sldId id="285" r:id="rId17"/>
    <p:sldId id="286" r:id="rId18"/>
    <p:sldId id="269" r:id="rId19"/>
    <p:sldId id="290" r:id="rId20"/>
    <p:sldId id="289" r:id="rId21"/>
    <p:sldId id="268" r:id="rId22"/>
  </p:sldIdLst>
  <p:sldSz cx="9144000" cy="6858000" type="screen4x3"/>
  <p:notesSz cx="6834188" cy="9979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va Dávidová" initials="ED" lastIdx="6" clrIdx="0"/>
  <p:cmAuthor id="1" name="Pepina Artimová"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485" autoAdjust="0"/>
  </p:normalViewPr>
  <p:slideViewPr>
    <p:cSldViewPr snapToGrid="0" snapToObjects="1">
      <p:cViewPr varScale="1">
        <p:scale>
          <a:sx n="96" d="100"/>
          <a:sy n="96" d="100"/>
        </p:scale>
        <p:origin x="135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62275" cy="49847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71913" y="0"/>
            <a:ext cx="2960687" cy="498475"/>
          </a:xfrm>
          <a:prstGeom prst="rect">
            <a:avLst/>
          </a:prstGeom>
        </p:spPr>
        <p:txBody>
          <a:bodyPr vert="horz" lIns="91440" tIns="45720" rIns="91440" bIns="45720" rtlCol="0"/>
          <a:lstStyle>
            <a:lvl1pPr algn="r">
              <a:defRPr sz="1200"/>
            </a:lvl1pPr>
          </a:lstStyle>
          <a:p>
            <a:fld id="{408FAD9F-F117-4CA1-ABE8-143B17A73D5B}" type="datetimeFigureOut">
              <a:rPr lang="cs-CZ" smtClean="0"/>
              <a:pPr/>
              <a:t>09.03.2017</a:t>
            </a:fld>
            <a:endParaRPr lang="cs-CZ"/>
          </a:p>
        </p:txBody>
      </p:sp>
      <p:sp>
        <p:nvSpPr>
          <p:cNvPr id="4" name="Zástupný symbol pro zápatí 3"/>
          <p:cNvSpPr>
            <a:spLocks noGrp="1"/>
          </p:cNvSpPr>
          <p:nvPr>
            <p:ph type="ftr" sz="quarter" idx="2"/>
          </p:nvPr>
        </p:nvSpPr>
        <p:spPr>
          <a:xfrm>
            <a:off x="0" y="9478963"/>
            <a:ext cx="2962275" cy="49847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71913" y="9478963"/>
            <a:ext cx="2960687" cy="498475"/>
          </a:xfrm>
          <a:prstGeom prst="rect">
            <a:avLst/>
          </a:prstGeom>
        </p:spPr>
        <p:txBody>
          <a:bodyPr vert="horz" lIns="91440" tIns="45720" rIns="91440" bIns="45720" rtlCol="0" anchor="b"/>
          <a:lstStyle>
            <a:lvl1pPr algn="r">
              <a:defRPr sz="1200"/>
            </a:lvl1pPr>
          </a:lstStyle>
          <a:p>
            <a:fld id="{2E0AC228-C119-42FA-A34B-6DA6B04E96C8}" type="slidenum">
              <a:rPr lang="cs-CZ" smtClean="0"/>
              <a:pPr/>
              <a:t>‹#›</a:t>
            </a:fld>
            <a:endParaRPr lang="cs-CZ"/>
          </a:p>
        </p:txBody>
      </p:sp>
    </p:spTree>
    <p:extLst>
      <p:ext uri="{BB962C8B-B14F-4D97-AF65-F5344CB8AC3E}">
        <p14:creationId xmlns:p14="http://schemas.microsoft.com/office/powerpoint/2010/main" val="4182960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1481" cy="49895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71125" y="0"/>
            <a:ext cx="2961481" cy="498951"/>
          </a:xfrm>
          <a:prstGeom prst="rect">
            <a:avLst/>
          </a:prstGeom>
        </p:spPr>
        <p:txBody>
          <a:bodyPr vert="horz" lIns="91440" tIns="45720" rIns="91440" bIns="45720" rtlCol="0"/>
          <a:lstStyle>
            <a:lvl1pPr algn="r">
              <a:defRPr sz="1200"/>
            </a:lvl1pPr>
          </a:lstStyle>
          <a:p>
            <a:fld id="{B122B4C2-DC9A-7C44-9C14-632B51832F18}" type="datetimeFigureOut">
              <a:rPr lang="en-US" smtClean="0"/>
              <a:pPr/>
              <a:t>3/9/2017</a:t>
            </a:fld>
            <a:endParaRPr lang="en-US"/>
          </a:p>
        </p:txBody>
      </p:sp>
      <p:sp>
        <p:nvSpPr>
          <p:cNvPr id="4" name="Slide Image Placeholder 3"/>
          <p:cNvSpPr>
            <a:spLocks noGrp="1" noRot="1" noChangeAspect="1"/>
          </p:cNvSpPr>
          <p:nvPr>
            <p:ph type="sldImg" idx="2"/>
          </p:nvPr>
        </p:nvSpPr>
        <p:spPr>
          <a:xfrm>
            <a:off x="922338" y="747713"/>
            <a:ext cx="4991100" cy="37433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3419" y="4740037"/>
            <a:ext cx="5467350" cy="4490561"/>
          </a:xfrm>
          <a:prstGeom prst="rect">
            <a:avLst/>
          </a:prstGeom>
        </p:spPr>
        <p:txBody>
          <a:bodyPr vert="horz" lIns="91440" tIns="45720" rIns="91440" bIns="45720" rtlCol="0"/>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6" name="Footer Placeholder 5"/>
          <p:cNvSpPr>
            <a:spLocks noGrp="1"/>
          </p:cNvSpPr>
          <p:nvPr>
            <p:ph type="ftr" sz="quarter" idx="4"/>
          </p:nvPr>
        </p:nvSpPr>
        <p:spPr>
          <a:xfrm>
            <a:off x="0" y="9478342"/>
            <a:ext cx="2961481" cy="49895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71125" y="9478342"/>
            <a:ext cx="2961481" cy="498951"/>
          </a:xfrm>
          <a:prstGeom prst="rect">
            <a:avLst/>
          </a:prstGeom>
        </p:spPr>
        <p:txBody>
          <a:bodyPr vert="horz" lIns="91440" tIns="45720" rIns="91440" bIns="45720" rtlCol="0" anchor="b"/>
          <a:lstStyle>
            <a:lvl1pPr algn="r">
              <a:defRPr sz="1200"/>
            </a:lvl1pPr>
          </a:lstStyle>
          <a:p>
            <a:fld id="{30F0A871-76A5-EC4B-AF5C-801E0947BFAD}" type="slidenum">
              <a:rPr lang="en-US" smtClean="0"/>
              <a:pPr/>
              <a:t>‹#›</a:t>
            </a:fld>
            <a:endParaRPr lang="en-US"/>
          </a:p>
        </p:txBody>
      </p:sp>
    </p:spTree>
    <p:extLst>
      <p:ext uri="{BB962C8B-B14F-4D97-AF65-F5344CB8AC3E}">
        <p14:creationId xmlns:p14="http://schemas.microsoft.com/office/powerpoint/2010/main" val="5475094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Fracture_(bone)"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javascript:showrefcontent('refrenceslayer');" TargetMode="External"/><Relationship Id="rId4" Type="http://schemas.openxmlformats.org/officeDocument/2006/relationships/hyperlink" Target="http://en.wikipedia.org/wiki/Dislocation_(medicin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Toto</a:t>
            </a:r>
            <a:r>
              <a:rPr lang="en-US" baseline="0" dirty="0"/>
              <a:t> by </a:t>
            </a:r>
            <a:r>
              <a:rPr lang="en-US" baseline="0" dirty="0" err="1"/>
              <a:t>snáď</a:t>
            </a:r>
            <a:r>
              <a:rPr lang="en-US" baseline="0" dirty="0"/>
              <a:t> </a:t>
            </a:r>
            <a:r>
              <a:rPr lang="en-US" baseline="0" dirty="0" err="1"/>
              <a:t>mohlo</a:t>
            </a:r>
            <a:r>
              <a:rPr lang="en-US" baseline="0" dirty="0"/>
              <a:t> </a:t>
            </a:r>
            <a:r>
              <a:rPr lang="en-US" baseline="0" dirty="0" err="1"/>
              <a:t>byť</a:t>
            </a:r>
            <a:r>
              <a:rPr lang="en-US" baseline="0" dirty="0"/>
              <a:t> ok?</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11</a:t>
            </a:fld>
            <a:endParaRPr lang="en-US"/>
          </a:p>
        </p:txBody>
      </p:sp>
    </p:spTree>
    <p:extLst>
      <p:ext uri="{BB962C8B-B14F-4D97-AF65-F5344CB8AC3E}">
        <p14:creationId xmlns:p14="http://schemas.microsoft.com/office/powerpoint/2010/main" val="318384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is a medical procedure to restore </a:t>
            </a:r>
            <a:r>
              <a:rPr lang="en-US" sz="1200" kern="1200" dirty="0">
                <a:solidFill>
                  <a:schemeClr val="tx1"/>
                </a:solidFill>
                <a:latin typeface="+mn-lt"/>
                <a:ea typeface="+mn-ea"/>
                <a:cs typeface="+mn-cs"/>
                <a:hlinkClick r:id="rId3"/>
              </a:rPr>
              <a:t>fracture or </a:t>
            </a:r>
            <a:r>
              <a:rPr lang="en-US" sz="1200" kern="1200" dirty="0">
                <a:solidFill>
                  <a:schemeClr val="tx1"/>
                </a:solidFill>
                <a:latin typeface="+mn-lt"/>
                <a:ea typeface="+mn-ea"/>
                <a:cs typeface="+mn-cs"/>
                <a:hlinkClick r:id="rId4"/>
              </a:rPr>
              <a:t>dislocation to the correct alignment. This sense of the term "reduction" does not imply any sort of removal or quantitative decrease but rather implies a restoration: </a:t>
            </a:r>
            <a:r>
              <a:rPr lang="en-US" sz="1200" i="1" kern="1200" dirty="0">
                <a:solidFill>
                  <a:schemeClr val="tx1"/>
                </a:solidFill>
                <a:latin typeface="+mn-lt"/>
                <a:ea typeface="+mn-ea"/>
                <a:cs typeface="+mn-cs"/>
                <a:hlinkClick r:id="rId4"/>
              </a:rPr>
              <a:t>re</a:t>
            </a:r>
            <a:r>
              <a:rPr lang="en-US" sz="1200" i="0" kern="1200" dirty="0">
                <a:solidFill>
                  <a:schemeClr val="tx1"/>
                </a:solidFill>
                <a:latin typeface="+mn-lt"/>
                <a:ea typeface="+mn-ea"/>
                <a:cs typeface="+mn-cs"/>
                <a:hlinkClick r:id="rId4"/>
              </a:rPr>
              <a:t> ("back [to normal]") + </a:t>
            </a:r>
            <a:r>
              <a:rPr lang="en-US" sz="1200" i="1" kern="1200" dirty="0">
                <a:solidFill>
                  <a:schemeClr val="tx1"/>
                </a:solidFill>
                <a:latin typeface="+mn-lt"/>
                <a:ea typeface="+mn-ea"/>
                <a:cs typeface="+mn-cs"/>
                <a:hlinkClick r:id="rId4"/>
              </a:rPr>
              <a:t>ducere</a:t>
            </a:r>
            <a:r>
              <a:rPr lang="en-US" sz="1200" i="0" kern="1200" dirty="0">
                <a:solidFill>
                  <a:schemeClr val="tx1"/>
                </a:solidFill>
                <a:latin typeface="+mn-lt"/>
                <a:ea typeface="+mn-ea"/>
                <a:cs typeface="+mn-cs"/>
                <a:hlinkClick r:id="rId4"/>
              </a:rPr>
              <a:t> ("lead"/"bring"), </a:t>
            </a:r>
            <a:r>
              <a:rPr lang="en-US" sz="1200" i="1" kern="1200" dirty="0">
                <a:solidFill>
                  <a:schemeClr val="tx1"/>
                </a:solidFill>
                <a:latin typeface="+mn-lt"/>
                <a:ea typeface="+mn-ea"/>
                <a:cs typeface="+mn-cs"/>
                <a:hlinkClick r:id="rId4"/>
              </a:rPr>
              <a:t>i.e.</a:t>
            </a:r>
            <a:r>
              <a:rPr lang="en-US" sz="1200" i="0" kern="1200" dirty="0">
                <a:solidFill>
                  <a:schemeClr val="tx1"/>
                </a:solidFill>
                <a:latin typeface="+mn-lt"/>
                <a:ea typeface="+mn-ea"/>
                <a:cs typeface="+mn-cs"/>
                <a:hlinkClick r:id="rId4"/>
              </a:rPr>
              <a:t>, "bringing back to normal." </a:t>
            </a:r>
            <a:endParaRPr lang="en-US" sz="1200" i="0" kern="1200" dirty="0">
              <a:solidFill>
                <a:schemeClr val="tx1"/>
              </a:solidFill>
              <a:latin typeface="+mn-lt"/>
              <a:ea typeface="+mn-ea"/>
              <a:cs typeface="+mn-cs"/>
            </a:endParaRPr>
          </a:p>
          <a:p>
            <a:r>
              <a:rPr lang="en-US" sz="1200" kern="1200" dirty="0">
                <a:solidFill>
                  <a:schemeClr val="tx1"/>
                </a:solidFill>
                <a:latin typeface="+mn-lt"/>
                <a:ea typeface="+mn-ea"/>
                <a:cs typeface="+mn-cs"/>
              </a:rPr>
              <a:t>Use of plates, screws, and wires was first documented in the 1880s and 1890s. Early surgical fixation initially was complicated by many obstacles, such as infection, poorly conceived implants and techniques, metal allergy, and a limited understanding of the biology and mechanics of fracture healing.</a:t>
            </a:r>
            <a:r>
              <a:rPr lang="en-US" sz="1200" kern="1200" dirty="0">
                <a:solidFill>
                  <a:schemeClr val="tx1"/>
                </a:solidFill>
                <a:latin typeface="+mn-lt"/>
                <a:ea typeface="+mn-ea"/>
                <a:cs typeface="+mn-cs"/>
                <a:hlinkClick r:id="rId5"/>
              </a:rPr>
              <a:t>[1] During the 1950s, Danis and Muller began to define the principles and techniques of internal fixation.</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14</a:t>
            </a:fld>
            <a:endParaRPr lang="en-US"/>
          </a:p>
        </p:txBody>
      </p:sp>
    </p:spTree>
    <p:extLst>
      <p:ext uri="{BB962C8B-B14F-4D97-AF65-F5344CB8AC3E}">
        <p14:creationId xmlns:p14="http://schemas.microsoft.com/office/powerpoint/2010/main" val="1377415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mbria"/>
                <a:cs typeface="Cambria"/>
              </a:rPr>
              <a:t>(mechanical stability)</a:t>
            </a:r>
            <a:br>
              <a:rPr lang="en-US" sz="1200" dirty="0">
                <a:latin typeface="Cambria"/>
                <a:cs typeface="Cambria"/>
              </a:rPr>
            </a:br>
            <a:r>
              <a:rPr lang="en-US" sz="1200" dirty="0" err="1">
                <a:latin typeface="Cambria"/>
                <a:cs typeface="Cambria"/>
              </a:rPr>
              <a:t>intramedullar</a:t>
            </a:r>
            <a:r>
              <a:rPr lang="en-US" sz="1200" dirty="0">
                <a:latin typeface="Cambria"/>
                <a:cs typeface="Cambria"/>
              </a:rPr>
              <a:t> rods/ Internal plates and screws</a:t>
            </a:r>
          </a:p>
          <a:p>
            <a:r>
              <a:rPr lang="en-US" sz="1200" dirty="0">
                <a:latin typeface="Cambria"/>
                <a:cs typeface="Cambria"/>
              </a:rPr>
              <a:t>ESIN </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15</a:t>
            </a:fld>
            <a:endParaRPr lang="en-US"/>
          </a:p>
        </p:txBody>
      </p:sp>
    </p:spTree>
    <p:extLst>
      <p:ext uri="{BB962C8B-B14F-4D97-AF65-F5344CB8AC3E}">
        <p14:creationId xmlns:p14="http://schemas.microsoft.com/office/powerpoint/2010/main" val="1081818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Kirschner</a:t>
            </a:r>
            <a:r>
              <a:rPr lang="en-US" dirty="0"/>
              <a:t> </a:t>
            </a:r>
          </a:p>
        </p:txBody>
      </p:sp>
      <p:sp>
        <p:nvSpPr>
          <p:cNvPr id="4" name="Slide Number Placeholder 3"/>
          <p:cNvSpPr>
            <a:spLocks noGrp="1"/>
          </p:cNvSpPr>
          <p:nvPr>
            <p:ph type="sldNum" sz="quarter" idx="10"/>
          </p:nvPr>
        </p:nvSpPr>
        <p:spPr/>
        <p:txBody>
          <a:bodyPr/>
          <a:lstStyle/>
          <a:p>
            <a:fld id="{30F0A871-76A5-EC4B-AF5C-801E0947BFAD}" type="slidenum">
              <a:rPr lang="en-US" smtClean="0"/>
              <a:pPr/>
              <a:t>17</a:t>
            </a:fld>
            <a:endParaRPr lang="en-US"/>
          </a:p>
        </p:txBody>
      </p:sp>
    </p:spTree>
    <p:extLst>
      <p:ext uri="{BB962C8B-B14F-4D97-AF65-F5344CB8AC3E}">
        <p14:creationId xmlns:p14="http://schemas.microsoft.com/office/powerpoint/2010/main" val="2338319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dirty="0" err="1"/>
              <a:t>pathologica</a:t>
            </a:r>
            <a:endParaRPr lang="en-US" dirty="0"/>
          </a:p>
          <a:p>
            <a:r>
              <a:rPr lang="en-US" dirty="0"/>
              <a:t>B,</a:t>
            </a:r>
            <a:r>
              <a:rPr lang="en-US" baseline="0" dirty="0"/>
              <a:t> </a:t>
            </a:r>
            <a:r>
              <a:rPr lang="en-US" baseline="0" dirty="0" err="1"/>
              <a:t>spiralis</a:t>
            </a:r>
            <a:endParaRPr lang="en-US" baseline="0" dirty="0"/>
          </a:p>
          <a:p>
            <a:r>
              <a:rPr lang="en-US" baseline="0" dirty="0"/>
              <a:t>C, </a:t>
            </a:r>
            <a:r>
              <a:rPr lang="en-US" baseline="0" dirty="0" err="1"/>
              <a:t>infractio</a:t>
            </a:r>
            <a:r>
              <a:rPr lang="en-US" baseline="0" dirty="0"/>
              <a:t>, </a:t>
            </a:r>
            <a:r>
              <a:rPr lang="en-US" baseline="0" dirty="0" err="1"/>
              <a:t>incompleta</a:t>
            </a:r>
            <a:endParaRPr lang="en-US" baseline="0" dirty="0"/>
          </a:p>
          <a:p>
            <a:r>
              <a:rPr lang="en-US" baseline="0" dirty="0"/>
              <a:t>D, </a:t>
            </a:r>
            <a:r>
              <a:rPr lang="en-US" baseline="0" dirty="0" err="1"/>
              <a:t>obliqua</a:t>
            </a:r>
            <a:endParaRPr lang="en-US" baseline="0" dirty="0"/>
          </a:p>
          <a:p>
            <a:r>
              <a:rPr lang="en-US" baseline="0" dirty="0"/>
              <a:t>E, </a:t>
            </a:r>
            <a:r>
              <a:rPr lang="en-US" baseline="0" dirty="0" err="1"/>
              <a:t>aperta</a:t>
            </a:r>
            <a:r>
              <a:rPr lang="en-US" baseline="0" dirty="0"/>
              <a:t>/</a:t>
            </a:r>
            <a:r>
              <a:rPr lang="en-US" baseline="0" dirty="0" err="1"/>
              <a:t>complicata</a:t>
            </a:r>
            <a:endParaRPr lang="en-US" baseline="0" dirty="0"/>
          </a:p>
          <a:p>
            <a:r>
              <a:rPr lang="en-US" baseline="0" dirty="0"/>
              <a:t>F, </a:t>
            </a:r>
            <a:r>
              <a:rPr lang="en-US" baseline="0" dirty="0" err="1"/>
              <a:t>comminutiva</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18</a:t>
            </a:fld>
            <a:endParaRPr lang="en-US"/>
          </a:p>
        </p:txBody>
      </p:sp>
    </p:spTree>
    <p:extLst>
      <p:ext uri="{BB962C8B-B14F-4D97-AF65-F5344CB8AC3E}">
        <p14:creationId xmlns:p14="http://schemas.microsoft.com/office/powerpoint/2010/main" val="1116488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Cvičení</a:t>
            </a:r>
            <a:r>
              <a:rPr lang="en-US" dirty="0"/>
              <a:t> </a:t>
            </a:r>
            <a:r>
              <a:rPr lang="en-US" dirty="0" err="1"/>
              <a:t>primárně</a:t>
            </a:r>
            <a:r>
              <a:rPr lang="en-US" dirty="0"/>
              <a:t> </a:t>
            </a:r>
            <a:r>
              <a:rPr lang="en-US" dirty="0" err="1"/>
              <a:t>slouží</a:t>
            </a:r>
            <a:r>
              <a:rPr lang="en-US" dirty="0"/>
              <a:t> </a:t>
            </a:r>
            <a:r>
              <a:rPr lang="en-US" dirty="0" err="1"/>
              <a:t>jako</a:t>
            </a:r>
            <a:r>
              <a:rPr lang="en-US" dirty="0"/>
              <a:t> </a:t>
            </a:r>
            <a:r>
              <a:rPr lang="en-US" dirty="0" err="1"/>
              <a:t>opakování</a:t>
            </a:r>
            <a:r>
              <a:rPr lang="en-US" dirty="0"/>
              <a:t> </a:t>
            </a:r>
            <a:r>
              <a:rPr lang="en-US" dirty="0" err="1"/>
              <a:t>názvú</a:t>
            </a:r>
            <a:r>
              <a:rPr lang="en-US" dirty="0"/>
              <a:t> </a:t>
            </a:r>
            <a:r>
              <a:rPr lang="en-US" dirty="0" err="1"/>
              <a:t>kostí</a:t>
            </a:r>
            <a:r>
              <a:rPr lang="en-US" dirty="0"/>
              <a:t> </a:t>
            </a:r>
            <a:r>
              <a:rPr lang="en-US" dirty="0" err="1"/>
              <a:t>lidského</a:t>
            </a:r>
            <a:r>
              <a:rPr lang="en-US" dirty="0"/>
              <a:t> </a:t>
            </a:r>
            <a:r>
              <a:rPr lang="en-US" dirty="0" err="1"/>
              <a:t>těla</a:t>
            </a:r>
            <a:r>
              <a:rPr lang="en-US" dirty="0"/>
              <a:t>, (</a:t>
            </a:r>
            <a:r>
              <a:rPr lang="en-US" dirty="0" err="1"/>
              <a:t>kosti</a:t>
            </a:r>
            <a:r>
              <a:rPr lang="en-US" dirty="0"/>
              <a:t> </a:t>
            </a:r>
            <a:r>
              <a:rPr lang="en-US" dirty="0" err="1"/>
              <a:t>pojmenovat</a:t>
            </a:r>
            <a:r>
              <a:rPr lang="en-US" dirty="0"/>
              <a:t>, </a:t>
            </a:r>
            <a:r>
              <a:rPr lang="en-US" dirty="0" err="1"/>
              <a:t>zařadit</a:t>
            </a:r>
            <a:r>
              <a:rPr lang="en-US" dirty="0"/>
              <a:t> do </a:t>
            </a:r>
            <a:r>
              <a:rPr lang="en-US" dirty="0" err="1"/>
              <a:t>deklinace</a:t>
            </a:r>
            <a:r>
              <a:rPr lang="en-US" dirty="0"/>
              <a:t>, </a:t>
            </a:r>
            <a:r>
              <a:rPr lang="en-US" dirty="0" err="1"/>
              <a:t>určit</a:t>
            </a:r>
            <a:r>
              <a:rPr lang="en-US" dirty="0"/>
              <a:t> gen. </a:t>
            </a:r>
            <a:r>
              <a:rPr lang="en-US" dirty="0" err="1"/>
              <a:t>základ</a:t>
            </a:r>
            <a:r>
              <a:rPr lang="en-US" dirty="0"/>
              <a:t> </a:t>
            </a:r>
            <a:r>
              <a:rPr lang="en-US" dirty="0" err="1"/>
              <a:t>slova</a:t>
            </a:r>
            <a:r>
              <a:rPr lang="en-US" dirty="0"/>
              <a:t>,</a:t>
            </a:r>
            <a:r>
              <a:rPr lang="en-US" baseline="0" dirty="0"/>
              <a:t> </a:t>
            </a:r>
            <a:r>
              <a:rPr lang="en-US" baseline="0" dirty="0" err="1"/>
              <a:t>případně</a:t>
            </a:r>
            <a:r>
              <a:rPr lang="en-US" baseline="0" dirty="0"/>
              <a:t> </a:t>
            </a:r>
            <a:r>
              <a:rPr lang="en-US" baseline="0" dirty="0" err="1"/>
              <a:t>odvodit</a:t>
            </a:r>
            <a:r>
              <a:rPr lang="en-US" baseline="0" dirty="0"/>
              <a:t> adj.</a:t>
            </a:r>
          </a:p>
          <a:p>
            <a:r>
              <a:rPr lang="en-US" baseline="0" dirty="0" err="1"/>
              <a:t>Sekundárně</a:t>
            </a:r>
            <a:r>
              <a:rPr lang="en-US" baseline="0" dirty="0"/>
              <a:t> </a:t>
            </a:r>
            <a:r>
              <a:rPr lang="en-US" baseline="0" dirty="0" err="1"/>
              <a:t>jej</a:t>
            </a:r>
            <a:r>
              <a:rPr lang="en-US" baseline="0" dirty="0"/>
              <a:t> </a:t>
            </a:r>
            <a:r>
              <a:rPr lang="en-US" baseline="0" dirty="0" err="1"/>
              <a:t>možno</a:t>
            </a:r>
            <a:r>
              <a:rPr lang="en-US" baseline="0" dirty="0"/>
              <a:t> </a:t>
            </a:r>
            <a:r>
              <a:rPr lang="en-US" baseline="0" dirty="0" err="1"/>
              <a:t>použít</a:t>
            </a:r>
            <a:r>
              <a:rPr lang="en-US" baseline="0" dirty="0"/>
              <a:t> </a:t>
            </a:r>
            <a:r>
              <a:rPr lang="en-US" baseline="0" dirty="0" err="1"/>
              <a:t>jako</a:t>
            </a:r>
            <a:r>
              <a:rPr lang="en-US" baseline="0" dirty="0"/>
              <a:t> </a:t>
            </a:r>
            <a:r>
              <a:rPr lang="en-US" baseline="0" dirty="0" err="1"/>
              <a:t>cvičení</a:t>
            </a:r>
            <a:r>
              <a:rPr lang="en-US" baseline="0" dirty="0"/>
              <a:t> pro </a:t>
            </a:r>
            <a:r>
              <a:rPr lang="en-US" baseline="0" dirty="0" err="1"/>
              <a:t>zopakování</a:t>
            </a:r>
            <a:r>
              <a:rPr lang="en-US" baseline="0" dirty="0"/>
              <a:t> </a:t>
            </a:r>
            <a:r>
              <a:rPr lang="en-US" baseline="0" dirty="0" err="1"/>
              <a:t>typu</a:t>
            </a:r>
            <a:r>
              <a:rPr lang="en-US" baseline="0" dirty="0"/>
              <a:t> </a:t>
            </a:r>
            <a:r>
              <a:rPr lang="en-US" baseline="0" dirty="0" err="1"/>
              <a:t>zlomenin</a:t>
            </a:r>
            <a:r>
              <a:rPr lang="en-US" baseline="0" dirty="0"/>
              <a:t>, student </a:t>
            </a:r>
            <a:r>
              <a:rPr lang="en-US" baseline="0" dirty="0" err="1"/>
              <a:t>si</a:t>
            </a:r>
            <a:r>
              <a:rPr lang="en-US" baseline="0" dirty="0"/>
              <a:t> </a:t>
            </a:r>
            <a:r>
              <a:rPr lang="en-US" baseline="0" dirty="0" err="1"/>
              <a:t>vybere</a:t>
            </a:r>
            <a:r>
              <a:rPr lang="en-US" baseline="0" dirty="0"/>
              <a:t>, </a:t>
            </a:r>
            <a:r>
              <a:rPr lang="en-US" baseline="0" dirty="0" err="1"/>
              <a:t>kterou</a:t>
            </a:r>
            <a:r>
              <a:rPr lang="en-US" baseline="0" dirty="0"/>
              <a:t> </a:t>
            </a:r>
            <a:r>
              <a:rPr lang="en-US" baseline="0" dirty="0" err="1"/>
              <a:t>kost</a:t>
            </a:r>
            <a:r>
              <a:rPr lang="en-US" baseline="0" dirty="0"/>
              <a:t> a </a:t>
            </a:r>
            <a:r>
              <a:rPr lang="en-US" baseline="0" dirty="0" err="1"/>
              <a:t>jak</a:t>
            </a:r>
            <a:r>
              <a:rPr lang="en-US" baseline="0" dirty="0"/>
              <a:t> “</a:t>
            </a:r>
            <a:r>
              <a:rPr lang="en-US" baseline="0" dirty="0" err="1"/>
              <a:t>zlomí</a:t>
            </a:r>
            <a:r>
              <a:rPr lang="en-US" baseline="0" dirty="0"/>
              <a:t>” a </a:t>
            </a:r>
            <a:r>
              <a:rPr lang="en-US" baseline="0" dirty="0" err="1"/>
              <a:t>pokusí</a:t>
            </a:r>
            <a:r>
              <a:rPr lang="en-US" baseline="0" dirty="0"/>
              <a:t> se to </a:t>
            </a:r>
            <a:r>
              <a:rPr lang="en-US" baseline="0" dirty="0" err="1"/>
              <a:t>zapsat</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19</a:t>
            </a:fld>
            <a:endParaRPr lang="en-US"/>
          </a:p>
        </p:txBody>
      </p:sp>
    </p:spTree>
    <p:extLst>
      <p:ext uri="{BB962C8B-B14F-4D97-AF65-F5344CB8AC3E}">
        <p14:creationId xmlns:p14="http://schemas.microsoft.com/office/powerpoint/2010/main" val="126062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Fractura</a:t>
            </a:r>
            <a:r>
              <a:rPr lang="cs-CZ" dirty="0"/>
              <a:t> </a:t>
            </a:r>
            <a:r>
              <a:rPr lang="cs-CZ" dirty="0" err="1"/>
              <a:t>mandibulae</a:t>
            </a:r>
            <a:r>
              <a:rPr lang="cs-CZ" dirty="0"/>
              <a:t> </a:t>
            </a:r>
            <a:r>
              <a:rPr lang="cs-CZ" dirty="0" err="1"/>
              <a:t>lateris</a:t>
            </a:r>
            <a:r>
              <a:rPr lang="cs-CZ" dirty="0"/>
              <a:t> </a:t>
            </a:r>
            <a:r>
              <a:rPr lang="cs-CZ" dirty="0" err="1"/>
              <a:t>sinistri</a:t>
            </a:r>
            <a:endParaRPr lang="cs-CZ" dirty="0"/>
          </a:p>
          <a:p>
            <a:r>
              <a:rPr lang="cs-CZ" dirty="0" err="1"/>
              <a:t>Fractura</a:t>
            </a:r>
            <a:r>
              <a:rPr lang="cs-CZ" dirty="0"/>
              <a:t> </a:t>
            </a:r>
            <a:r>
              <a:rPr lang="cs-CZ" dirty="0" err="1"/>
              <a:t>corporis</a:t>
            </a:r>
            <a:r>
              <a:rPr lang="cs-CZ" dirty="0"/>
              <a:t> et </a:t>
            </a:r>
            <a:r>
              <a:rPr lang="cs-CZ" dirty="0" err="1"/>
              <a:t>anguli</a:t>
            </a:r>
            <a:r>
              <a:rPr lang="cs-CZ" dirty="0"/>
              <a:t> </a:t>
            </a:r>
            <a:r>
              <a:rPr lang="cs-CZ" dirty="0" err="1"/>
              <a:t>mandibulae</a:t>
            </a:r>
            <a:endParaRPr lang="cs-CZ" dirty="0"/>
          </a:p>
          <a:p>
            <a:r>
              <a:rPr lang="cs-CZ" dirty="0" err="1"/>
              <a:t>Reductio</a:t>
            </a:r>
            <a:r>
              <a:rPr lang="cs-CZ" dirty="0"/>
              <a:t> </a:t>
            </a:r>
            <a:r>
              <a:rPr lang="cs-CZ" dirty="0" err="1"/>
              <a:t>fragmentorum</a:t>
            </a:r>
            <a:r>
              <a:rPr lang="cs-CZ" dirty="0"/>
              <a:t> </a:t>
            </a:r>
            <a:r>
              <a:rPr lang="cs-CZ" dirty="0" err="1"/>
              <a:t>aperta</a:t>
            </a:r>
            <a:r>
              <a:rPr lang="cs-CZ" dirty="0"/>
              <a:t> </a:t>
            </a:r>
            <a:r>
              <a:rPr lang="cs-CZ" dirty="0" err="1"/>
              <a:t>cum</a:t>
            </a:r>
            <a:r>
              <a:rPr lang="cs-CZ" dirty="0"/>
              <a:t> </a:t>
            </a:r>
            <a:r>
              <a:rPr lang="cs-CZ" dirty="0" err="1"/>
              <a:t>fixatione</a:t>
            </a:r>
            <a:r>
              <a:rPr lang="cs-CZ" dirty="0"/>
              <a:t> interna</a:t>
            </a:r>
          </a:p>
        </p:txBody>
      </p:sp>
      <p:sp>
        <p:nvSpPr>
          <p:cNvPr id="4" name="Zástupný symbol pro číslo snímku 3"/>
          <p:cNvSpPr>
            <a:spLocks noGrp="1"/>
          </p:cNvSpPr>
          <p:nvPr>
            <p:ph type="sldNum" sz="quarter" idx="10"/>
          </p:nvPr>
        </p:nvSpPr>
        <p:spPr/>
        <p:txBody>
          <a:bodyPr/>
          <a:lstStyle/>
          <a:p>
            <a:fld id="{30F0A871-76A5-EC4B-AF5C-801E0947BFAD}" type="slidenum">
              <a:rPr lang="en-US" smtClean="0"/>
              <a:pPr/>
              <a:t>20</a:t>
            </a:fld>
            <a:endParaRPr lang="en-US"/>
          </a:p>
        </p:txBody>
      </p:sp>
    </p:spTree>
    <p:extLst>
      <p:ext uri="{BB962C8B-B14F-4D97-AF65-F5344CB8AC3E}">
        <p14:creationId xmlns:p14="http://schemas.microsoft.com/office/powerpoint/2010/main" val="426551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Kliknutím lze upravit styl předlohy.</a:t>
            </a:r>
            <a:endParaRPr kumimoji="0" lang="en-US"/>
          </a:p>
        </p:txBody>
      </p:sp>
      <p:sp>
        <p:nvSpPr>
          <p:cNvPr id="28" name="Zástupný symbol pro datum 27"/>
          <p:cNvSpPr>
            <a:spLocks noGrp="1"/>
          </p:cNvSpPr>
          <p:nvPr>
            <p:ph type="dt" sz="half" idx="10"/>
          </p:nvPr>
        </p:nvSpPr>
        <p:spPr/>
        <p:txBody>
          <a:bodyPr/>
          <a:lstStyle/>
          <a:p>
            <a:fld id="{677F9F11-5D96-9A41-88CD-4137441388A1}" type="datetimeFigureOut">
              <a:rPr lang="en-US" smtClean="0"/>
              <a:pPr/>
              <a:t>3/9/2017</a:t>
            </a:fld>
            <a:endParaRPr lang="en-US"/>
          </a:p>
        </p:txBody>
      </p:sp>
      <p:sp>
        <p:nvSpPr>
          <p:cNvPr id="17" name="Zástupný symbol pro zápatí 16"/>
          <p:cNvSpPr>
            <a:spLocks noGrp="1"/>
          </p:cNvSpPr>
          <p:nvPr>
            <p:ph type="ftr" sz="quarter" idx="11"/>
          </p:nvPr>
        </p:nvSpPr>
        <p:spPr/>
        <p:txBody>
          <a:bodyPr/>
          <a:lstStyle/>
          <a:p>
            <a:endParaRPr lang="en-US"/>
          </a:p>
        </p:txBody>
      </p:sp>
      <p:sp>
        <p:nvSpPr>
          <p:cNvPr id="7" name="Přímá spojnice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á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á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Zástupný symbol pro číslo snímk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0F6BC58-2FDF-B649-ADCB-48FE7D32F7D0}" type="slidenum">
              <a:rPr lang="en-US" smtClean="0"/>
              <a:pPr/>
              <a:t>‹#›</a:t>
            </a:fld>
            <a:endParaRPr lang="en-US"/>
          </a:p>
        </p:txBody>
      </p:sp>
      <p:sp>
        <p:nvSpPr>
          <p:cNvPr id="8" name="Nadpis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677F9F11-5D96-9A41-88CD-4137441388A1}" type="datetimeFigureOut">
              <a:rPr lang="en-US" smtClean="0"/>
              <a:pPr/>
              <a:t>3/9/2017</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40F6BC58-2FDF-B649-ADCB-48FE7D32F7D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Ref idx="1001">
        <a:schemeClr val="bg2"/>
      </p:bgRef>
    </p:bg>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Přímá spojnice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á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6915912" y="3009901"/>
            <a:ext cx="457200" cy="441325"/>
          </a:xfrm>
        </p:spPr>
        <p:txBody>
          <a:bodyPr/>
          <a:lstStyle/>
          <a:p>
            <a:fld id="{40F6BC58-2FDF-B649-ADCB-48FE7D32F7D0}" type="slidenum">
              <a:rPr lang="en-US" smtClean="0"/>
              <a:pPr/>
              <a:t>‹#›</a:t>
            </a:fld>
            <a:endParaRPr lang="en-US"/>
          </a:p>
        </p:txBody>
      </p:sp>
      <p:sp>
        <p:nvSpPr>
          <p:cNvPr id="3" name="Zástupný symbol pro svislý text 2"/>
          <p:cNvSpPr>
            <a:spLocks noGrp="1"/>
          </p:cNvSpPr>
          <p:nvPr>
            <p:ph type="body" orient="vert" idx="1"/>
          </p:nvPr>
        </p:nvSpPr>
        <p:spPr>
          <a:xfrm>
            <a:off x="304800" y="304800"/>
            <a:ext cx="6553200" cy="5821366"/>
          </a:xfrm>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677F9F11-5D96-9A41-88CD-4137441388A1}" type="datetimeFigureOut">
              <a:rPr lang="en-US" smtClean="0"/>
              <a:pPr/>
              <a:t>3/9/2017</a:t>
            </a:fld>
            <a:endParaRPr lang="en-US"/>
          </a:p>
        </p:txBody>
      </p:sp>
      <p:sp>
        <p:nvSpPr>
          <p:cNvPr id="5" name="Zástupný symbol pro zápatí 4"/>
          <p:cNvSpPr>
            <a:spLocks noGrp="1"/>
          </p:cNvSpPr>
          <p:nvPr>
            <p:ph type="ftr" sz="quarter" idx="11"/>
          </p:nvPr>
        </p:nvSpPr>
        <p:spPr/>
        <p:txBody>
          <a:bodyPr/>
          <a:lstStyle/>
          <a:p>
            <a:endParaRPr lang="en-US"/>
          </a:p>
        </p:txBody>
      </p:sp>
      <p:sp>
        <p:nvSpPr>
          <p:cNvPr id="2" name="Svislý nadpis 1"/>
          <p:cNvSpPr>
            <a:spLocks noGrp="1"/>
          </p:cNvSpPr>
          <p:nvPr>
            <p:ph type="title" orient="vert"/>
          </p:nvPr>
        </p:nvSpPr>
        <p:spPr>
          <a:xfrm>
            <a:off x="7391400" y="304801"/>
            <a:ext cx="1447800" cy="5851525"/>
          </a:xfrm>
        </p:spPr>
        <p:txBody>
          <a:bodyPr vert="eaVert"/>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chemeClr val="accent3">
                    <a:shade val="75000"/>
                  </a:schemeClr>
                </a:solidFill>
              </a:defRPr>
            </a:lvl1pPr>
          </a:lstStyle>
          <a:p>
            <a:r>
              <a:rPr kumimoji="0" lang="cs-CZ"/>
              <a:t>Kliknutím lze upravit styl.</a:t>
            </a:r>
            <a:endParaRPr kumimoji="0" lang="en-US"/>
          </a:p>
        </p:txBody>
      </p:sp>
      <p:sp>
        <p:nvSpPr>
          <p:cNvPr id="4" name="Zástupný symbol pro datum 3"/>
          <p:cNvSpPr>
            <a:spLocks noGrp="1"/>
          </p:cNvSpPr>
          <p:nvPr>
            <p:ph type="dt" sz="half" idx="10"/>
          </p:nvPr>
        </p:nvSpPr>
        <p:spPr/>
        <p:txBody>
          <a:bodyPr/>
          <a:lstStyle/>
          <a:p>
            <a:fld id="{677F9F11-5D96-9A41-88CD-4137441388A1}" type="datetimeFigureOut">
              <a:rPr lang="en-US" smtClean="0"/>
              <a:pPr/>
              <a:t>3/9/2017</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a:xfrm>
            <a:off x="4361688" y="1026372"/>
            <a:ext cx="457200" cy="441325"/>
          </a:xfrm>
        </p:spPr>
        <p:txBody>
          <a:bodyPr/>
          <a:lstStyle/>
          <a:p>
            <a:fld id="{40F6BC58-2FDF-B649-ADCB-48FE7D32F7D0}" type="slidenum">
              <a:rPr lang="en-US" smtClean="0"/>
              <a:pPr/>
              <a:t>‹#›</a:t>
            </a:fld>
            <a:endParaRPr lang="en-US"/>
          </a:p>
        </p:txBody>
      </p:sp>
      <p:sp>
        <p:nvSpPr>
          <p:cNvPr id="8" name="Zástupný symbol pro obsah 7"/>
          <p:cNvSpPr>
            <a:spLocks noGrp="1"/>
          </p:cNvSpPr>
          <p:nvPr>
            <p:ph sz="quarter" idx="1"/>
          </p:nvPr>
        </p:nvSpPr>
        <p:spPr>
          <a:xfrm>
            <a:off x="301752" y="1527048"/>
            <a:ext cx="8503920" cy="45720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Kliknutím lze upravit styly předlohy textu.</a:t>
            </a:r>
          </a:p>
        </p:txBody>
      </p:sp>
      <p:sp>
        <p:nvSpPr>
          <p:cNvPr id="13" name="Obdélní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Obdélní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Zástupný symbol pro zápatí 4"/>
          <p:cNvSpPr>
            <a:spLocks noGrp="1"/>
          </p:cNvSpPr>
          <p:nvPr>
            <p:ph type="ftr" sz="quarter" idx="11"/>
          </p:nvPr>
        </p:nvSpPr>
        <p:spPr/>
        <p:txBody>
          <a:bodyPr/>
          <a:lstStyle/>
          <a:p>
            <a:endParaRPr lang="en-US"/>
          </a:p>
        </p:txBody>
      </p:sp>
      <p:sp>
        <p:nvSpPr>
          <p:cNvPr id="4" name="Zástupný symbol pro datum 3"/>
          <p:cNvSpPr>
            <a:spLocks noGrp="1"/>
          </p:cNvSpPr>
          <p:nvPr>
            <p:ph type="dt" sz="half" idx="10"/>
          </p:nvPr>
        </p:nvSpPr>
        <p:spPr/>
        <p:txBody>
          <a:bodyPr/>
          <a:lstStyle/>
          <a:p>
            <a:fld id="{677F9F11-5D96-9A41-88CD-4137441388A1}" type="datetimeFigureOut">
              <a:rPr lang="en-US" smtClean="0"/>
              <a:pPr/>
              <a:t>3/9/2017</a:t>
            </a:fld>
            <a:endParaRPr lang="en-US"/>
          </a:p>
        </p:txBody>
      </p:sp>
      <p:sp>
        <p:nvSpPr>
          <p:cNvPr id="8" name="Přímá spojnice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á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0F6BC58-2FDF-B649-ADCB-48FE7D32F7D0}" type="slidenum">
              <a:rPr lang="en-US" smtClean="0"/>
              <a:pPr/>
              <a:t>‹#›</a:t>
            </a:fld>
            <a:endParaRPr lang="en-US"/>
          </a:p>
        </p:txBody>
      </p:sp>
      <p:sp>
        <p:nvSpPr>
          <p:cNvPr id="2" name="Nadpis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758952"/>
          </a:xfrm>
        </p:spPr>
        <p:txBody>
          <a:bodyPr/>
          <a:lstStyle/>
          <a:p>
            <a:r>
              <a:rPr kumimoji="0" lang="cs-CZ"/>
              <a:t>Kliknutím lze upravit styl.</a:t>
            </a:r>
            <a:endParaRPr kumimoji="0" lang="en-US"/>
          </a:p>
        </p:txBody>
      </p:sp>
      <p:sp>
        <p:nvSpPr>
          <p:cNvPr id="5" name="Zástupný symbol pro datum 4"/>
          <p:cNvSpPr>
            <a:spLocks noGrp="1"/>
          </p:cNvSpPr>
          <p:nvPr>
            <p:ph type="dt" sz="half" idx="10"/>
          </p:nvPr>
        </p:nvSpPr>
        <p:spPr>
          <a:xfrm>
            <a:off x="5791200" y="6409944"/>
            <a:ext cx="3044952" cy="365760"/>
          </a:xfrm>
        </p:spPr>
        <p:txBody>
          <a:bodyPr/>
          <a:lstStyle/>
          <a:p>
            <a:fld id="{677F9F11-5D96-9A41-88CD-4137441388A1}" type="datetimeFigureOut">
              <a:rPr lang="en-US" smtClean="0"/>
              <a:pPr/>
              <a:t>3/9/2017</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40F6BC58-2FDF-B649-ADCB-48FE7D32F7D0}" type="slidenum">
              <a:rPr lang="en-US" smtClean="0"/>
              <a:pPr/>
              <a:t>‹#›</a:t>
            </a:fld>
            <a:endParaRPr lang="en-US"/>
          </a:p>
        </p:txBody>
      </p:sp>
      <p:sp>
        <p:nvSpPr>
          <p:cNvPr id="8" name="Přímá spojnice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Zástupný symbol pro obsah 9"/>
          <p:cNvSpPr>
            <a:spLocks noGrp="1"/>
          </p:cNvSpPr>
          <p:nvPr>
            <p:ph sz="half" idx="1"/>
          </p:nvPr>
        </p:nvSpPr>
        <p:spPr>
          <a:xfrm>
            <a:off x="301752" y="1371600"/>
            <a:ext cx="4038600" cy="4681728"/>
          </a:xfrm>
        </p:spPr>
        <p:txBody>
          <a:bodyPr/>
          <a:lstStyle>
            <a:lvl1pPr>
              <a:defRPr sz="2500"/>
            </a:lvl1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2" name="Zástupný symbol pro obsah 11"/>
          <p:cNvSpPr>
            <a:spLocks noGrp="1"/>
          </p:cNvSpPr>
          <p:nvPr>
            <p:ph sz="half" idx="2"/>
          </p:nvPr>
        </p:nvSpPr>
        <p:spPr>
          <a:xfrm>
            <a:off x="4800600" y="1371600"/>
            <a:ext cx="4038600" cy="4681728"/>
          </a:xfrm>
        </p:spPr>
        <p:txBody>
          <a:bodyPr/>
          <a:lstStyle>
            <a:lvl1pPr>
              <a:defRPr sz="2500"/>
            </a:lvl1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1">
        <a:schemeClr val="bg2"/>
      </p:bgRef>
    </p:bg>
    <p:spTree>
      <p:nvGrpSpPr>
        <p:cNvPr id="1" name=""/>
        <p:cNvGrpSpPr/>
        <p:nvPr/>
      </p:nvGrpSpPr>
      <p:grpSpPr>
        <a:xfrm>
          <a:off x="0" y="0"/>
          <a:ext cx="0" cy="0"/>
          <a:chOff x="0" y="0"/>
          <a:chExt cx="0" cy="0"/>
        </a:xfrm>
      </p:grpSpPr>
      <p:sp>
        <p:nvSpPr>
          <p:cNvPr id="10" name="Přímá spojnice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Obdélní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Obdélní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Obdélní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Kliknutím lze upravit styly předlohy textu.</a:t>
            </a:r>
          </a:p>
        </p:txBody>
      </p:sp>
      <p:sp>
        <p:nvSpPr>
          <p:cNvPr id="4" name="Zástupný symbol pro tex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cs-CZ"/>
              <a:t>Kliknutím lze upravit styly předlohy textu.</a:t>
            </a:r>
          </a:p>
        </p:txBody>
      </p:sp>
      <p:sp>
        <p:nvSpPr>
          <p:cNvPr id="7" name="Zástupný symbol pro datum 6"/>
          <p:cNvSpPr>
            <a:spLocks noGrp="1"/>
          </p:cNvSpPr>
          <p:nvPr>
            <p:ph type="dt" sz="half" idx="10"/>
          </p:nvPr>
        </p:nvSpPr>
        <p:spPr/>
        <p:txBody>
          <a:bodyPr/>
          <a:lstStyle/>
          <a:p>
            <a:fld id="{677F9F11-5D96-9A41-88CD-4137441388A1}" type="datetimeFigureOut">
              <a:rPr lang="en-US" smtClean="0"/>
              <a:pPr/>
              <a:t>3/9/2017</a:t>
            </a:fld>
            <a:endParaRPr lang="en-US"/>
          </a:p>
        </p:txBody>
      </p:sp>
      <p:sp>
        <p:nvSpPr>
          <p:cNvPr id="8" name="Zástupný symbol pro zápatí 7"/>
          <p:cNvSpPr>
            <a:spLocks noGrp="1"/>
          </p:cNvSpPr>
          <p:nvPr>
            <p:ph type="ftr" sz="quarter" idx="11"/>
          </p:nvPr>
        </p:nvSpPr>
        <p:spPr>
          <a:xfrm>
            <a:off x="304800" y="6409944"/>
            <a:ext cx="3581400" cy="365760"/>
          </a:xfrm>
        </p:spPr>
        <p:txBody>
          <a:bodyPr/>
          <a:lstStyle/>
          <a:p>
            <a:endParaRPr lang="en-US"/>
          </a:p>
        </p:txBody>
      </p:sp>
      <p:sp>
        <p:nvSpPr>
          <p:cNvPr id="15" name="Přímá spojnice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Zástupný symbol pro obsah 23"/>
          <p:cNvSpPr>
            <a:spLocks noGrp="1"/>
          </p:cNvSpPr>
          <p:nvPr>
            <p:ph sz="quarter" idx="2"/>
          </p:nvPr>
        </p:nvSpPr>
        <p:spPr>
          <a:xfrm>
            <a:off x="301752" y="2471383"/>
            <a:ext cx="4041648" cy="3818404"/>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6" name="Zástupný symbol pro obsah 25"/>
          <p:cNvSpPr>
            <a:spLocks noGrp="1"/>
          </p:cNvSpPr>
          <p:nvPr>
            <p:ph sz="quarter" idx="4"/>
          </p:nvPr>
        </p:nvSpPr>
        <p:spPr>
          <a:xfrm>
            <a:off x="4800600" y="2471383"/>
            <a:ext cx="4038600" cy="3822192"/>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5" name="Ová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á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Zástupný symbol pro číslo snímku 8"/>
          <p:cNvSpPr>
            <a:spLocks noGrp="1"/>
          </p:cNvSpPr>
          <p:nvPr>
            <p:ph type="sldNum" sz="quarter" idx="12"/>
          </p:nvPr>
        </p:nvSpPr>
        <p:spPr>
          <a:xfrm>
            <a:off x="4343400" y="1042416"/>
            <a:ext cx="457200" cy="441325"/>
          </a:xfrm>
        </p:spPr>
        <p:txBody>
          <a:bodyPr/>
          <a:lstStyle>
            <a:lvl1pPr algn="ctr">
              <a:defRPr/>
            </a:lvl1pPr>
          </a:lstStyle>
          <a:p>
            <a:fld id="{40F6BC58-2FDF-B649-ADCB-48FE7D32F7D0}" type="slidenum">
              <a:rPr lang="en-US" smtClean="0"/>
              <a:pPr/>
              <a:t>‹#›</a:t>
            </a:fld>
            <a:endParaRPr lang="en-US"/>
          </a:p>
        </p:txBody>
      </p:sp>
      <p:sp>
        <p:nvSpPr>
          <p:cNvPr id="23" name="Nadpis 22"/>
          <p:cNvSpPr>
            <a:spLocks noGrp="1"/>
          </p:cNvSpPr>
          <p:nvPr>
            <p:ph type="title"/>
          </p:nvPr>
        </p:nvSpPr>
        <p:spPr/>
        <p:txBody>
          <a:bodyPr rtlCol="0" anchor="b" anchorCtr="0"/>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datum 2"/>
          <p:cNvSpPr>
            <a:spLocks noGrp="1"/>
          </p:cNvSpPr>
          <p:nvPr>
            <p:ph type="dt" sz="half" idx="10"/>
          </p:nvPr>
        </p:nvSpPr>
        <p:spPr/>
        <p:txBody>
          <a:bodyPr/>
          <a:lstStyle/>
          <a:p>
            <a:fld id="{677F9F11-5D96-9A41-88CD-4137441388A1}" type="datetimeFigureOut">
              <a:rPr lang="en-US" smtClean="0"/>
              <a:pPr/>
              <a:t>3/9/2017</a:t>
            </a:fld>
            <a:endParaRPr lang="en-US"/>
          </a:p>
        </p:txBody>
      </p:sp>
      <p:sp>
        <p:nvSpPr>
          <p:cNvPr id="4" name="Zástupný symbol pro zápatí 3"/>
          <p:cNvSpPr>
            <a:spLocks noGrp="1"/>
          </p:cNvSpPr>
          <p:nvPr>
            <p:ph type="ftr" sz="quarter" idx="11"/>
          </p:nvPr>
        </p:nvSpPr>
        <p:spPr/>
        <p:txBody>
          <a:bodyPr/>
          <a:lstStyle/>
          <a:p>
            <a:endParaRPr lang="en-US"/>
          </a:p>
        </p:txBody>
      </p:sp>
      <p:sp>
        <p:nvSpPr>
          <p:cNvPr id="5" name="Zástupný symbol pro číslo snímku 4"/>
          <p:cNvSpPr>
            <a:spLocks noGrp="1"/>
          </p:cNvSpPr>
          <p:nvPr>
            <p:ph type="sldNum" sz="quarter" idx="12"/>
          </p:nvPr>
        </p:nvSpPr>
        <p:spPr>
          <a:xfrm>
            <a:off x="4343400" y="1036020"/>
            <a:ext cx="457200" cy="441325"/>
          </a:xfrm>
        </p:spPr>
        <p:txBody>
          <a:bodyPr/>
          <a:lstStyle/>
          <a:p>
            <a:fld id="{40F6BC58-2FDF-B649-ADCB-48FE7D32F7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Obdélní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Obdélní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Zástupný symbol pro datum 1"/>
          <p:cNvSpPr>
            <a:spLocks noGrp="1"/>
          </p:cNvSpPr>
          <p:nvPr>
            <p:ph type="dt" sz="half" idx="10"/>
          </p:nvPr>
        </p:nvSpPr>
        <p:spPr/>
        <p:txBody>
          <a:bodyPr/>
          <a:lstStyle/>
          <a:p>
            <a:fld id="{677F9F11-5D96-9A41-88CD-4137441388A1}" type="datetimeFigureOut">
              <a:rPr lang="en-US" smtClean="0"/>
              <a:pPr/>
              <a:t>3/9/2017</a:t>
            </a:fld>
            <a:endParaRPr lang="en-US"/>
          </a:p>
        </p:txBody>
      </p:sp>
      <p:sp>
        <p:nvSpPr>
          <p:cNvPr id="3" name="Zástupný symbol pro zápatí 2"/>
          <p:cNvSpPr>
            <a:spLocks noGrp="1"/>
          </p:cNvSpPr>
          <p:nvPr>
            <p:ph type="ftr" sz="quarter" idx="11"/>
          </p:nvPr>
        </p:nvSpPr>
        <p:spPr/>
        <p:txBody>
          <a:bodyPr/>
          <a:lstStyle/>
          <a:p>
            <a:endParaRPr lang="en-US"/>
          </a:p>
        </p:txBody>
      </p:sp>
      <p:sp>
        <p:nvSpPr>
          <p:cNvPr id="4" name="Zástupný symbol pro číslo snímk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0F6BC58-2FDF-B649-ADCB-48FE7D32F7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9" name="Obdélní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bdélní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cs-CZ"/>
              <a:t>Kliknutím lze upravit styl.</a:t>
            </a:r>
            <a:endParaRPr kumimoji="0" lang="en-US"/>
          </a:p>
        </p:txBody>
      </p:sp>
      <p:sp>
        <p:nvSpPr>
          <p:cNvPr id="3" name="Zástupný symbol pro tex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cs-CZ"/>
              <a:t>Kliknutím lze upravit styly předlohy textu.</a:t>
            </a:r>
          </a:p>
        </p:txBody>
      </p:sp>
      <p:sp>
        <p:nvSpPr>
          <p:cNvPr id="8" name="Obdélní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Přímá spojnice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Zástupný symbol pro obsah 19"/>
          <p:cNvSpPr>
            <a:spLocks noGrp="1"/>
          </p:cNvSpPr>
          <p:nvPr>
            <p:ph sz="quarter" idx="1"/>
          </p:nvPr>
        </p:nvSpPr>
        <p:spPr>
          <a:xfrm>
            <a:off x="3124200" y="685800"/>
            <a:ext cx="5638800" cy="54102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0" name="Ová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0F6BC58-2FDF-B649-ADCB-48FE7D32F7D0}" type="slidenum">
              <a:rPr lang="en-US" smtClean="0"/>
              <a:pPr/>
              <a:t>‹#›</a:t>
            </a:fld>
            <a:endParaRPr lang="en-US"/>
          </a:p>
        </p:txBody>
      </p:sp>
      <p:sp>
        <p:nvSpPr>
          <p:cNvPr id="21" name="Obdélní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p:txBody>
          <a:bodyPr/>
          <a:lstStyle/>
          <a:p>
            <a:fld id="{677F9F11-5D96-9A41-88CD-4137441388A1}" type="datetimeFigureOut">
              <a:rPr lang="en-US" smtClean="0"/>
              <a:pPr/>
              <a:t>3/9/2017</a:t>
            </a:fld>
            <a:endParaRPr lang="en-US"/>
          </a:p>
        </p:txBody>
      </p:sp>
      <p:sp>
        <p:nvSpPr>
          <p:cNvPr id="6" name="Zástupný symbol pro zápatí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1" name="Přímá spojnice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Obdélní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bdélní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á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á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p>
            <a:fld id="{40F6BC58-2FDF-B649-ADCB-48FE7D32F7D0}" type="slidenum">
              <a:rPr lang="en-US" smtClean="0"/>
              <a:pPr/>
              <a:t>‹#›</a:t>
            </a:fld>
            <a:endParaRPr lang="en-US"/>
          </a:p>
        </p:txBody>
      </p:sp>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cs-CZ"/>
              <a:t>Kliknutím lze upravit styl.</a:t>
            </a:r>
            <a:endParaRPr kumimoji="0" lang="en-US"/>
          </a:p>
        </p:txBody>
      </p:sp>
      <p:sp>
        <p:nvSpPr>
          <p:cNvPr id="3" name="Zástupný symbol pro obrázek 2"/>
          <p:cNvSpPr>
            <a:spLocks noGrp="1"/>
          </p:cNvSpPr>
          <p:nvPr>
            <p:ph type="pic" idx="1"/>
          </p:nvPr>
        </p:nvSpPr>
        <p:spPr>
          <a:xfrm>
            <a:off x="3000375" y="609600"/>
            <a:ext cx="5867400" cy="4267200"/>
          </a:xfrm>
        </p:spPr>
        <p:txBody>
          <a:bodyPr/>
          <a:lstStyle>
            <a:lvl1pPr marL="0" indent="0">
              <a:buNone/>
              <a:defRPr sz="3200"/>
            </a:lvl1pPr>
          </a:lstStyle>
          <a:p>
            <a:r>
              <a:rPr kumimoji="0" lang="cs-CZ"/>
              <a:t>Kliknutím na ikonu přidáte obrázek.</a:t>
            </a:r>
            <a:endParaRPr kumimoji="0" lang="en-US"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cs-CZ"/>
              <a:t>Kliknutím lze upravit styly předlohy textu.</a:t>
            </a:r>
          </a:p>
        </p:txBody>
      </p:sp>
      <p:sp>
        <p:nvSpPr>
          <p:cNvPr id="22" name="Obdélní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a:xfrm>
            <a:off x="5788152" y="6404984"/>
            <a:ext cx="3044952" cy="365760"/>
          </a:xfrm>
        </p:spPr>
        <p:txBody>
          <a:bodyPr/>
          <a:lstStyle/>
          <a:p>
            <a:fld id="{677F9F11-5D96-9A41-88CD-4137441388A1}" type="datetimeFigureOut">
              <a:rPr lang="en-US" smtClean="0"/>
              <a:pPr/>
              <a:t>3/9/2017</a:t>
            </a:fld>
            <a:endParaRPr lang="en-US"/>
          </a:p>
        </p:txBody>
      </p:sp>
      <p:sp>
        <p:nvSpPr>
          <p:cNvPr id="6" name="Zástupný symbol pro zápatí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Zástupný symbol pro datum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77F9F11-5D96-9A41-88CD-4137441388A1}" type="datetimeFigureOut">
              <a:rPr lang="en-US" smtClean="0"/>
              <a:pPr/>
              <a:t>3/9/2017</a:t>
            </a:fld>
            <a:endParaRPr lang="en-US"/>
          </a:p>
        </p:txBody>
      </p:sp>
      <p:sp>
        <p:nvSpPr>
          <p:cNvPr id="3" name="Zástupný symbol pro zápatí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Obdélní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Přímá spojnice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á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pro číslo snímk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0F6BC58-2FDF-B649-ADCB-48FE7D32F7D0}" type="slidenum">
              <a:rPr lang="en-US" smtClean="0"/>
              <a:pPr/>
              <a:t>‹#›</a:t>
            </a:fld>
            <a:endParaRPr lang="en-US"/>
          </a:p>
        </p:txBody>
      </p:sp>
      <p:sp>
        <p:nvSpPr>
          <p:cNvPr id="22" name="Zástupný symbol pro nadpis 21"/>
          <p:cNvSpPr>
            <a:spLocks noGrp="1"/>
          </p:cNvSpPr>
          <p:nvPr>
            <p:ph type="title"/>
          </p:nvPr>
        </p:nvSpPr>
        <p:spPr>
          <a:xfrm>
            <a:off x="301752" y="228600"/>
            <a:ext cx="8534400" cy="758952"/>
          </a:xfrm>
          <a:prstGeom prst="rect">
            <a:avLst/>
          </a:prstGeom>
        </p:spPr>
        <p:txBody>
          <a:bodyPr vert="horz" anchor="b">
            <a:normAutofit/>
          </a:bodyPr>
          <a:lstStyle/>
          <a:p>
            <a:r>
              <a:rPr kumimoji="0" lang="cs-CZ"/>
              <a:t>Kliknutím lze upravit styl.</a:t>
            </a:r>
            <a:endParaRPr kumimoji="0" lang="en-US"/>
          </a:p>
        </p:txBody>
      </p:sp>
      <p:sp>
        <p:nvSpPr>
          <p:cNvPr id="13" name="Zástupný symbol pro tex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cs-CZ"/>
              <a:t>Kliknutím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anthropology.si.edu/" TargetMode="External"/><Relationship Id="rId2" Type="http://schemas.openxmlformats.org/officeDocument/2006/relationships/hyperlink" Target="http://radiologymasterclass.co.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Fractures</a:t>
            </a:r>
          </a:p>
        </p:txBody>
      </p:sp>
    </p:spTree>
    <p:extLst>
      <p:ext uri="{BB962C8B-B14F-4D97-AF65-F5344CB8AC3E}">
        <p14:creationId xmlns:p14="http://schemas.microsoft.com/office/powerpoint/2010/main" val="1844595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13" y="228600"/>
            <a:ext cx="8693539" cy="758952"/>
          </a:xfrm>
        </p:spPr>
        <p:txBody>
          <a:bodyPr/>
          <a:lstStyle/>
          <a:p>
            <a:pPr algn="l"/>
            <a:r>
              <a:rPr lang="en-US" dirty="0" err="1"/>
              <a:t>Fractura</a:t>
            </a:r>
            <a:r>
              <a:rPr lang="en-US" dirty="0"/>
              <a:t> </a:t>
            </a:r>
            <a:r>
              <a:rPr lang="en-US" dirty="0" err="1"/>
              <a:t>compressiva</a:t>
            </a:r>
            <a:r>
              <a:rPr lang="cs-CZ" dirty="0"/>
              <a:t>	</a:t>
            </a:r>
            <a:r>
              <a:rPr lang="en-US" dirty="0"/>
              <a:t>/</a:t>
            </a:r>
            <a:r>
              <a:rPr lang="cs-CZ" dirty="0"/>
              <a:t>	</a:t>
            </a:r>
            <a:r>
              <a:rPr lang="en-US" dirty="0" err="1"/>
              <a:t>impressiva</a:t>
            </a:r>
            <a:endParaRPr lang="en-US" dirty="0"/>
          </a:p>
        </p:txBody>
      </p:sp>
      <p:pic>
        <p:nvPicPr>
          <p:cNvPr id="6" name="Content Placeholder 5" descr="Snímka obrazovky 2014-02-10 o 17.17.32.png"/>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42613" y="2968845"/>
            <a:ext cx="2851150" cy="3465512"/>
          </a:xfrm>
        </p:spPr>
      </p:pic>
      <p:pic>
        <p:nvPicPr>
          <p:cNvPr id="5" name="Picture 2" descr="https://fbcdn-sphotos-h-a.akamaihd.net/hphotos-ak-xpf1/v/t34.0-12/11015790_918846321466969_54890537_n.jpg?oh=cec64c0477d1f9899b1bb38331d0ee7f&amp;oe=54E7F2CE&amp;__gda__=1424556627_baa960b08c7932ab792f28e2ede8b8fd"/>
          <p:cNvPicPr>
            <a:picLocks noChangeAspect="1" noChangeArrowheads="1"/>
          </p:cNvPicPr>
          <p:nvPr/>
        </p:nvPicPr>
        <p:blipFill rotWithShape="1">
          <a:blip r:embed="rId3"/>
          <a:srcRect l="3856" t="5610" r="2534" b="2699"/>
          <a:stretch/>
        </p:blipFill>
        <p:spPr bwMode="auto">
          <a:xfrm>
            <a:off x="2147582" y="1398080"/>
            <a:ext cx="2407641" cy="2323752"/>
          </a:xfrm>
          <a:prstGeom prst="rect">
            <a:avLst/>
          </a:prstGeom>
          <a:noFill/>
        </p:spPr>
      </p:pic>
      <p:pic>
        <p:nvPicPr>
          <p:cNvPr id="8" name="Picture 2" descr="https://fbcdn-sphotos-h-a.akamaihd.net/hphotos-ak-xpf1/v/t34.0-12/11015176_918847454800189_1863299910_n.jpg?oh=5cb8aa0d87a5bfaaaca1810d127482cf&amp;oe=54E81E84&amp;__gda__=1424481044_4691c308b778a971561d4ee38697a6e9"/>
          <p:cNvPicPr>
            <a:picLocks noChangeAspect="1" noChangeArrowheads="1"/>
          </p:cNvPicPr>
          <p:nvPr/>
        </p:nvPicPr>
        <p:blipFill rotWithShape="1">
          <a:blip r:embed="rId4"/>
          <a:srcRect l="9680" t="11305" r="16401" b="6160"/>
          <a:stretch/>
        </p:blipFill>
        <p:spPr bwMode="auto">
          <a:xfrm>
            <a:off x="6920918" y="5189062"/>
            <a:ext cx="2062934" cy="1538909"/>
          </a:xfrm>
          <a:prstGeom prst="rect">
            <a:avLst/>
          </a:prstGeom>
          <a:noFill/>
        </p:spPr>
      </p:pic>
      <p:pic>
        <p:nvPicPr>
          <p:cNvPr id="7" name="Content Placeholder 6"/>
          <p:cNvPicPr>
            <a:picLocks noGrp="1" noChangeAspect="1" noChangeArrowheads="1"/>
          </p:cNvPicPr>
          <p:nvPr>
            <p:ph sz="half" idx="4294967295"/>
          </p:nvPr>
        </p:nvPicPr>
        <p:blipFill>
          <a:blip r:embed="rId5">
            <a:extLst>
              <a:ext uri="{28A0092B-C50C-407E-A947-70E740481C1C}">
                <a14:useLocalDpi xmlns:a14="http://schemas.microsoft.com/office/drawing/2010/main" val="0"/>
              </a:ext>
            </a:extLst>
          </a:blip>
          <a:stretch>
            <a:fillRect/>
          </a:stretch>
        </p:blipFill>
        <p:spPr bwMode="auto">
          <a:xfrm>
            <a:off x="4838454" y="1292821"/>
            <a:ext cx="3318362" cy="398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6888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ambria"/>
                <a:cs typeface="Cambria"/>
              </a:rPr>
              <a:t>Fractura</a:t>
            </a:r>
            <a:r>
              <a:rPr lang="en-US" dirty="0">
                <a:latin typeface="Cambria"/>
                <a:cs typeface="Cambria"/>
              </a:rPr>
              <a:t> </a:t>
            </a:r>
            <a:r>
              <a:rPr lang="en-US" dirty="0" err="1">
                <a:latin typeface="Cambria"/>
                <a:cs typeface="Cambria"/>
              </a:rPr>
              <a:t>incuneata</a:t>
            </a:r>
            <a:endParaRPr lang="en-US" dirty="0">
              <a:latin typeface="Cambria"/>
              <a:cs typeface="Cambria"/>
            </a:endParaRPr>
          </a:p>
        </p:txBody>
      </p:sp>
      <p:pic>
        <p:nvPicPr>
          <p:cNvPr id="5" name="Picture 4" descr="sternum fracture.png"/>
          <p:cNvPicPr>
            <a:picLocks noChangeAspect="1"/>
          </p:cNvPicPr>
          <p:nvPr/>
        </p:nvPicPr>
        <p:blipFill rotWithShape="1">
          <a:blip r:embed="rId3">
            <a:extLst>
              <a:ext uri="{28A0092B-C50C-407E-A947-70E740481C1C}">
                <a14:useLocalDpi xmlns:a14="http://schemas.microsoft.com/office/drawing/2010/main" val="0"/>
              </a:ext>
            </a:extLst>
          </a:blip>
          <a:srcRect t="15043"/>
          <a:stretch/>
        </p:blipFill>
        <p:spPr>
          <a:xfrm>
            <a:off x="226502" y="1702256"/>
            <a:ext cx="8743703" cy="4189029"/>
          </a:xfrm>
          <a:prstGeom prst="rect">
            <a:avLst/>
          </a:prstGeom>
        </p:spPr>
      </p:pic>
    </p:spTree>
    <p:extLst>
      <p:ext uri="{BB962C8B-B14F-4D97-AF65-F5344CB8AC3E}">
        <p14:creationId xmlns:p14="http://schemas.microsoft.com/office/powerpoint/2010/main" val="2507768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Infractio</a:t>
            </a:r>
            <a:r>
              <a:rPr lang="en-US" dirty="0"/>
              <a:t> = f. </a:t>
            </a:r>
            <a:r>
              <a:rPr lang="en-US" dirty="0" err="1"/>
              <a:t>partialis</a:t>
            </a:r>
            <a:r>
              <a:rPr lang="en-US" dirty="0"/>
              <a:t> = f. </a:t>
            </a:r>
            <a:r>
              <a:rPr lang="en-US" dirty="0" err="1"/>
              <a:t>incompleta</a:t>
            </a:r>
            <a:endParaRPr lang="en-US" dirty="0"/>
          </a:p>
        </p:txBody>
      </p:sp>
      <p:pic>
        <p:nvPicPr>
          <p:cNvPr id="4" name="Content Placeholder 3"/>
          <p:cNvPicPr>
            <a:picLocks noGrp="1" noChangeAspect="1"/>
          </p:cNvPicPr>
          <p:nvPr>
            <p:ph sz="quarter" idx="1"/>
          </p:nvPr>
        </p:nvPicPr>
        <p:blipFill>
          <a:blip r:embed="rId2"/>
          <a:srcRect l="-10500" r="-10500"/>
          <a:stretch>
            <a:fillRect/>
          </a:stretch>
        </p:blipFill>
        <p:spPr>
          <a:xfrm>
            <a:off x="-286559" y="1910087"/>
            <a:ext cx="6316334" cy="3473740"/>
          </a:xfrm>
        </p:spPr>
      </p:pic>
      <p:pic>
        <p:nvPicPr>
          <p:cNvPr id="5" name="Picture 2" descr="C:\Users\Veronika\Desktop\11007669_918817728136495_1321728752_n.jpg"/>
          <p:cNvPicPr>
            <a:picLocks noChangeAspect="1" noChangeArrowheads="1"/>
          </p:cNvPicPr>
          <p:nvPr/>
        </p:nvPicPr>
        <p:blipFill>
          <a:blip r:embed="rId3"/>
          <a:srcRect/>
          <a:stretch>
            <a:fillRect/>
          </a:stretch>
        </p:blipFill>
        <p:spPr bwMode="auto">
          <a:xfrm>
            <a:off x="6931152" y="1432395"/>
            <a:ext cx="1905000" cy="4429125"/>
          </a:xfrm>
          <a:prstGeom prst="rect">
            <a:avLst/>
          </a:prstGeom>
          <a:noFill/>
        </p:spPr>
      </p:pic>
    </p:spTree>
    <p:extLst>
      <p:ext uri="{BB962C8B-B14F-4D97-AF65-F5344CB8AC3E}">
        <p14:creationId xmlns:p14="http://schemas.microsoft.com/office/powerpoint/2010/main" val="2861688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1363490"/>
            <a:ext cx="8229600" cy="505227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a:t>Fractura</a:t>
            </a:r>
            <a:r>
              <a:rPr lang="en-US" dirty="0"/>
              <a:t> cum </a:t>
            </a:r>
            <a:r>
              <a:rPr lang="en-US" dirty="0" err="1"/>
              <a:t>dislocatione</a:t>
            </a:r>
            <a:endParaRPr lang="en-US" dirty="0"/>
          </a:p>
        </p:txBody>
      </p:sp>
      <p:pic>
        <p:nvPicPr>
          <p:cNvPr id="6" name="Content Placeholder 5" descr="Snímka obrazovky 2014-02-10 o 19.13.25.png"/>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172369" y="1755775"/>
            <a:ext cx="6762750" cy="4114800"/>
          </a:xfrm>
        </p:spPr>
      </p:pic>
      <p:sp>
        <p:nvSpPr>
          <p:cNvPr id="7" name="TextBox 6"/>
          <p:cNvSpPr txBox="1"/>
          <p:nvPr/>
        </p:nvSpPr>
        <p:spPr>
          <a:xfrm>
            <a:off x="1183197" y="3147869"/>
            <a:ext cx="916612" cy="369332"/>
          </a:xfrm>
          <a:prstGeom prst="rect">
            <a:avLst/>
          </a:prstGeom>
          <a:noFill/>
        </p:spPr>
        <p:txBody>
          <a:bodyPr wrap="none" rtlCol="0">
            <a:spAutoFit/>
          </a:bodyPr>
          <a:lstStyle/>
          <a:p>
            <a:r>
              <a:rPr lang="en-US" dirty="0"/>
              <a:t>ad </a:t>
            </a:r>
            <a:r>
              <a:rPr lang="en-US" dirty="0" err="1"/>
              <a:t>axim</a:t>
            </a:r>
            <a:endParaRPr lang="en-US" dirty="0"/>
          </a:p>
        </p:txBody>
      </p:sp>
      <p:sp>
        <p:nvSpPr>
          <p:cNvPr id="8" name="TextBox 7"/>
          <p:cNvSpPr txBox="1"/>
          <p:nvPr/>
        </p:nvSpPr>
        <p:spPr>
          <a:xfrm>
            <a:off x="4787065" y="3137013"/>
            <a:ext cx="921121" cy="369332"/>
          </a:xfrm>
          <a:prstGeom prst="rect">
            <a:avLst/>
          </a:prstGeom>
          <a:noFill/>
        </p:spPr>
        <p:txBody>
          <a:bodyPr wrap="none" rtlCol="0">
            <a:spAutoFit/>
          </a:bodyPr>
          <a:lstStyle/>
          <a:p>
            <a:r>
              <a:rPr lang="en-US" dirty="0"/>
              <a:t>ad </a:t>
            </a:r>
            <a:r>
              <a:rPr lang="en-US" dirty="0" err="1"/>
              <a:t>latus</a:t>
            </a:r>
            <a:endParaRPr lang="en-US" dirty="0"/>
          </a:p>
        </p:txBody>
      </p:sp>
      <p:sp>
        <p:nvSpPr>
          <p:cNvPr id="10" name="TextBox 9"/>
          <p:cNvSpPr txBox="1"/>
          <p:nvPr/>
        </p:nvSpPr>
        <p:spPr>
          <a:xfrm>
            <a:off x="1187988" y="6046434"/>
            <a:ext cx="3420377" cy="369332"/>
          </a:xfrm>
          <a:prstGeom prst="rect">
            <a:avLst/>
          </a:prstGeom>
          <a:noFill/>
        </p:spPr>
        <p:txBody>
          <a:bodyPr wrap="none" rtlCol="0">
            <a:spAutoFit/>
          </a:bodyPr>
          <a:lstStyle/>
          <a:p>
            <a:r>
              <a:rPr lang="en-US" dirty="0"/>
              <a:t>ad </a:t>
            </a:r>
            <a:r>
              <a:rPr lang="en-US" dirty="0" err="1"/>
              <a:t>longitudinem</a:t>
            </a:r>
            <a:r>
              <a:rPr lang="en-US" dirty="0"/>
              <a:t> cum </a:t>
            </a:r>
            <a:r>
              <a:rPr lang="en-US" dirty="0" err="1"/>
              <a:t>contractione</a:t>
            </a:r>
            <a:endParaRPr lang="en-US" dirty="0"/>
          </a:p>
        </p:txBody>
      </p:sp>
      <p:sp>
        <p:nvSpPr>
          <p:cNvPr id="12" name="TextBox 11"/>
          <p:cNvSpPr txBox="1"/>
          <p:nvPr/>
        </p:nvSpPr>
        <p:spPr>
          <a:xfrm>
            <a:off x="4792285" y="6035578"/>
            <a:ext cx="3344297" cy="369332"/>
          </a:xfrm>
          <a:prstGeom prst="rect">
            <a:avLst/>
          </a:prstGeom>
          <a:noFill/>
        </p:spPr>
        <p:txBody>
          <a:bodyPr wrap="none" rtlCol="0">
            <a:spAutoFit/>
          </a:bodyPr>
          <a:lstStyle/>
          <a:p>
            <a:r>
              <a:rPr lang="en-US" dirty="0"/>
              <a:t>ad </a:t>
            </a:r>
            <a:r>
              <a:rPr lang="en-US" dirty="0" err="1"/>
              <a:t>longitudinem</a:t>
            </a:r>
            <a:r>
              <a:rPr lang="en-US" dirty="0"/>
              <a:t> cum </a:t>
            </a:r>
            <a:r>
              <a:rPr lang="en-US" dirty="0" err="1"/>
              <a:t>distractione</a:t>
            </a:r>
            <a:endParaRPr lang="en-US" dirty="0"/>
          </a:p>
        </p:txBody>
      </p:sp>
    </p:spTree>
    <p:extLst>
      <p:ext uri="{BB962C8B-B14F-4D97-AF65-F5344CB8AC3E}">
        <p14:creationId xmlns:p14="http://schemas.microsoft.com/office/powerpoint/2010/main" val="687968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12490"/>
            <a:ext cx="8534400" cy="758952"/>
          </a:xfrm>
        </p:spPr>
        <p:txBody>
          <a:bodyPr>
            <a:noAutofit/>
          </a:bodyPr>
          <a:lstStyle/>
          <a:p>
            <a:pPr algn="l"/>
            <a:r>
              <a:rPr lang="en-US" sz="3200" dirty="0">
                <a:latin typeface="Cambria"/>
                <a:cs typeface="Cambria"/>
              </a:rPr>
              <a:t>Fracture Healing:  </a:t>
            </a:r>
            <a:br>
              <a:rPr lang="en-US" sz="3200" dirty="0">
                <a:latin typeface="Cambria"/>
                <a:cs typeface="Cambria"/>
              </a:rPr>
            </a:br>
            <a:r>
              <a:rPr lang="en-US" sz="3200" dirty="0">
                <a:latin typeface="Cambria"/>
                <a:cs typeface="Cambria"/>
              </a:rPr>
              <a:t>1:   REPOSITIO = REDUCTIO </a:t>
            </a:r>
            <a:r>
              <a:rPr lang="en-US" sz="3200" dirty="0" err="1">
                <a:latin typeface="Cambria"/>
                <a:cs typeface="Cambria"/>
              </a:rPr>
              <a:t>fragmentorum</a:t>
            </a:r>
            <a:endParaRPr lang="en-US" sz="3200" dirty="0">
              <a:latin typeface="Cambria"/>
              <a:cs typeface="Cambria"/>
            </a:endParaRPr>
          </a:p>
        </p:txBody>
      </p:sp>
      <p:sp>
        <p:nvSpPr>
          <p:cNvPr id="3" name="Content Placeholder 2"/>
          <p:cNvSpPr>
            <a:spLocks noGrp="1"/>
          </p:cNvSpPr>
          <p:nvPr>
            <p:ph sz="quarter" idx="1"/>
          </p:nvPr>
        </p:nvSpPr>
        <p:spPr/>
        <p:txBody>
          <a:bodyPr/>
          <a:lstStyle/>
          <a:p>
            <a:pPr marL="0" lvl="1" indent="0">
              <a:buNone/>
            </a:pPr>
            <a:r>
              <a:rPr lang="en-US" dirty="0">
                <a:latin typeface="Cambria"/>
                <a:cs typeface="Cambria"/>
              </a:rPr>
              <a:t>CLOSED (short /long term)</a:t>
            </a:r>
          </a:p>
          <a:p>
            <a:pPr marL="0" lvl="1" indent="0">
              <a:buNone/>
            </a:pPr>
            <a:endParaRPr lang="en-US" dirty="0">
              <a:latin typeface="Cambria"/>
              <a:cs typeface="Cambria"/>
            </a:endParaRPr>
          </a:p>
        </p:txBody>
      </p:sp>
      <p:pic>
        <p:nvPicPr>
          <p:cNvPr id="6" name="Picture 5" descr="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86" y="2283184"/>
            <a:ext cx="4038709" cy="3445046"/>
          </a:xfrm>
          <a:prstGeom prst="rect">
            <a:avLst/>
          </a:prstGeom>
        </p:spPr>
      </p:pic>
      <p:pic>
        <p:nvPicPr>
          <p:cNvPr id="5" name="Picture 4" descr="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8982" y="2283184"/>
            <a:ext cx="4581556" cy="3445046"/>
          </a:xfrm>
          <a:prstGeom prst="rect">
            <a:avLst/>
          </a:prstGeom>
        </p:spPr>
      </p:pic>
    </p:spTree>
    <p:extLst>
      <p:ext uri="{BB962C8B-B14F-4D97-AF65-F5344CB8AC3E}">
        <p14:creationId xmlns:p14="http://schemas.microsoft.com/office/powerpoint/2010/main" val="2782056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101"/>
            <a:ext cx="8534400" cy="758952"/>
          </a:xfrm>
        </p:spPr>
        <p:txBody>
          <a:bodyPr>
            <a:noAutofit/>
          </a:bodyPr>
          <a:lstStyle/>
          <a:p>
            <a:pPr algn="l"/>
            <a:r>
              <a:rPr lang="en-US" sz="3200" dirty="0">
                <a:latin typeface="Cambria"/>
                <a:cs typeface="Cambria"/>
              </a:rPr>
              <a:t>Fracture Healing:  </a:t>
            </a:r>
            <a:br>
              <a:rPr lang="en-US" sz="3200" dirty="0">
                <a:latin typeface="Cambria"/>
                <a:cs typeface="Cambria"/>
              </a:rPr>
            </a:br>
            <a:r>
              <a:rPr lang="en-US" sz="3200" dirty="0">
                <a:latin typeface="Cambria"/>
                <a:cs typeface="Cambria"/>
              </a:rPr>
              <a:t>2: FIXATIO = STABILISATIO </a:t>
            </a:r>
            <a:r>
              <a:rPr lang="en-US" sz="3200" dirty="0" err="1">
                <a:latin typeface="Cambria"/>
                <a:cs typeface="Cambria"/>
              </a:rPr>
              <a:t>fragmentorum</a:t>
            </a:r>
            <a:endParaRPr lang="en-US" sz="3200" dirty="0"/>
          </a:p>
        </p:txBody>
      </p:sp>
      <p:sp>
        <p:nvSpPr>
          <p:cNvPr id="3" name="Content Placeholder 2"/>
          <p:cNvSpPr>
            <a:spLocks noGrp="1"/>
          </p:cNvSpPr>
          <p:nvPr>
            <p:ph sz="quarter" idx="1"/>
          </p:nvPr>
        </p:nvSpPr>
        <p:spPr>
          <a:xfrm>
            <a:off x="457200" y="1600201"/>
            <a:ext cx="8379410" cy="804574"/>
          </a:xfrm>
        </p:spPr>
        <p:txBody>
          <a:bodyPr numCol="2">
            <a:normAutofit/>
          </a:bodyPr>
          <a:lstStyle/>
          <a:p>
            <a:pPr marL="0" lvl="1" indent="0">
              <a:buNone/>
            </a:pPr>
            <a:r>
              <a:rPr lang="en-US" dirty="0">
                <a:latin typeface="Cambria"/>
                <a:cs typeface="Cambria"/>
              </a:rPr>
              <a:t>PLASTER CAST</a:t>
            </a:r>
          </a:p>
          <a:p>
            <a:pPr marL="0" lvl="1" indent="0">
              <a:buNone/>
            </a:pPr>
            <a:r>
              <a:rPr lang="en-US" dirty="0">
                <a:latin typeface="Cambria"/>
                <a:cs typeface="Cambria"/>
              </a:rPr>
              <a:t>INTERNAL FIXATION</a:t>
            </a:r>
          </a:p>
        </p:txBody>
      </p:sp>
      <p:pic>
        <p:nvPicPr>
          <p:cNvPr id="4" name="Picture 3"/>
          <p:cNvPicPr>
            <a:picLocks noChangeAspect="1"/>
          </p:cNvPicPr>
          <p:nvPr/>
        </p:nvPicPr>
        <p:blipFill rotWithShape="1">
          <a:blip r:embed="rId3"/>
          <a:srcRect t="19095" b="23349"/>
          <a:stretch/>
        </p:blipFill>
        <p:spPr>
          <a:xfrm rot="5400000">
            <a:off x="-644250" y="3290693"/>
            <a:ext cx="3768953" cy="1443537"/>
          </a:xfrm>
          <a:prstGeom prst="rect">
            <a:avLst/>
          </a:prstGeom>
        </p:spPr>
      </p:pic>
      <p:grpSp>
        <p:nvGrpSpPr>
          <p:cNvPr id="5" name="Group 10"/>
          <p:cNvGrpSpPr/>
          <p:nvPr/>
        </p:nvGrpSpPr>
        <p:grpSpPr>
          <a:xfrm>
            <a:off x="2963969" y="2163440"/>
            <a:ext cx="1557577" cy="3768952"/>
            <a:chOff x="1948927" y="2851767"/>
            <a:chExt cx="1557577" cy="3768952"/>
          </a:xfrm>
        </p:grpSpPr>
        <p:pic>
          <p:nvPicPr>
            <p:cNvPr id="8" name="Picture 7" descr="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8927" y="2851767"/>
              <a:ext cx="1557577" cy="3768952"/>
            </a:xfrm>
            <a:prstGeom prst="rect">
              <a:avLst/>
            </a:prstGeom>
          </p:spPr>
        </p:pic>
        <p:sp>
          <p:nvSpPr>
            <p:cNvPr id="9" name="Rectangle 8"/>
            <p:cNvSpPr/>
            <p:nvPr/>
          </p:nvSpPr>
          <p:spPr>
            <a:xfrm>
              <a:off x="1948927" y="3553123"/>
              <a:ext cx="226446" cy="275603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702327" y="3728753"/>
              <a:ext cx="790665" cy="56741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3" name="Straight Arrow Connector 12"/>
          <p:cNvCxnSpPr/>
          <p:nvPr/>
        </p:nvCxnSpPr>
        <p:spPr>
          <a:xfrm>
            <a:off x="3391456" y="1594858"/>
            <a:ext cx="94581" cy="783579"/>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989358" y="5234600"/>
            <a:ext cx="591261" cy="0"/>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993126" y="5003161"/>
            <a:ext cx="591261" cy="0"/>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685614" y="3125275"/>
            <a:ext cx="591261" cy="0"/>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614791" y="2895606"/>
            <a:ext cx="591261" cy="0"/>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pic>
        <p:nvPicPr>
          <p:cNvPr id="27" name="Picture 26"/>
          <p:cNvPicPr>
            <a:picLocks noChangeAspect="1"/>
          </p:cNvPicPr>
          <p:nvPr/>
        </p:nvPicPr>
        <p:blipFill>
          <a:blip r:embed="rId5"/>
          <a:stretch>
            <a:fillRect/>
          </a:stretch>
        </p:blipFill>
        <p:spPr>
          <a:xfrm>
            <a:off x="4844193" y="2149929"/>
            <a:ext cx="2318152" cy="3795973"/>
          </a:xfrm>
          <a:prstGeom prst="rect">
            <a:avLst/>
          </a:prstGeom>
        </p:spPr>
      </p:pic>
      <p:pic>
        <p:nvPicPr>
          <p:cNvPr id="28" name="Picture 27" descr="1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4024" y="2128711"/>
            <a:ext cx="1446309" cy="3768952"/>
          </a:xfrm>
          <a:prstGeom prst="rect">
            <a:avLst/>
          </a:prstGeom>
        </p:spPr>
      </p:pic>
    </p:spTree>
    <p:extLst>
      <p:ext uri="{BB962C8B-B14F-4D97-AF65-F5344CB8AC3E}">
        <p14:creationId xmlns:p14="http://schemas.microsoft.com/office/powerpoint/2010/main" val="2066690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97349" y="329268"/>
            <a:ext cx="8534400" cy="758952"/>
          </a:xfrm>
        </p:spPr>
        <p:txBody>
          <a:bodyPr>
            <a:noAutofit/>
          </a:bodyPr>
          <a:lstStyle/>
          <a:p>
            <a:pPr algn="l"/>
            <a:r>
              <a:rPr lang="en-US" sz="3200" dirty="0">
                <a:latin typeface="Cambria"/>
                <a:cs typeface="Cambria"/>
              </a:rPr>
              <a:t>Fracture Healing:  </a:t>
            </a:r>
            <a:br>
              <a:rPr lang="en-US" sz="3200" dirty="0">
                <a:latin typeface="Cambria"/>
                <a:cs typeface="Cambria"/>
              </a:rPr>
            </a:br>
            <a:r>
              <a:rPr lang="en-US" sz="3200" dirty="0">
                <a:latin typeface="Cambria"/>
                <a:cs typeface="Cambria"/>
              </a:rPr>
              <a:t>2: FIXATIO = STABILISATIO </a:t>
            </a:r>
            <a:r>
              <a:rPr lang="en-US" sz="3200" dirty="0" err="1">
                <a:latin typeface="Cambria"/>
                <a:cs typeface="Cambria"/>
              </a:rPr>
              <a:t>fragmentorum</a:t>
            </a:r>
            <a:endParaRPr lang="en-US" sz="3200" dirty="0"/>
          </a:p>
        </p:txBody>
      </p:sp>
      <p:sp>
        <p:nvSpPr>
          <p:cNvPr id="3" name="Content Placeholder 2"/>
          <p:cNvSpPr>
            <a:spLocks noGrp="1"/>
          </p:cNvSpPr>
          <p:nvPr>
            <p:ph sz="quarter" idx="1"/>
          </p:nvPr>
        </p:nvSpPr>
        <p:spPr/>
        <p:txBody>
          <a:bodyPr/>
          <a:lstStyle/>
          <a:p>
            <a:pPr marL="0" indent="0">
              <a:buNone/>
            </a:pPr>
            <a:r>
              <a:rPr lang="en-US" dirty="0">
                <a:latin typeface="Cambria"/>
                <a:cs typeface="Cambria"/>
              </a:rPr>
              <a:t>INTERNAL FIXATION</a:t>
            </a:r>
          </a:p>
        </p:txBody>
      </p:sp>
      <p:grpSp>
        <p:nvGrpSpPr>
          <p:cNvPr id="2" name="Group 3"/>
          <p:cNvGrpSpPr/>
          <p:nvPr/>
        </p:nvGrpSpPr>
        <p:grpSpPr>
          <a:xfrm>
            <a:off x="563451" y="2883602"/>
            <a:ext cx="1368729" cy="3790326"/>
            <a:chOff x="3657600" y="2842284"/>
            <a:chExt cx="1368729" cy="3790326"/>
          </a:xfrm>
        </p:grpSpPr>
        <p:pic>
          <p:nvPicPr>
            <p:cNvPr id="5" name="Picture 4" descr="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2842284"/>
              <a:ext cx="1368729" cy="3790326"/>
            </a:xfrm>
            <a:prstGeom prst="rect">
              <a:avLst/>
            </a:prstGeom>
          </p:spPr>
        </p:pic>
        <p:sp>
          <p:nvSpPr>
            <p:cNvPr id="6" name="Rectangle 5"/>
            <p:cNvSpPr/>
            <p:nvPr/>
          </p:nvSpPr>
          <p:spPr>
            <a:xfrm>
              <a:off x="3671112" y="4998690"/>
              <a:ext cx="585054" cy="972718"/>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688538" y="3066764"/>
              <a:ext cx="337791" cy="213457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p:nvPicPr>
        <p:blipFill>
          <a:blip r:embed="rId3"/>
          <a:stretch>
            <a:fillRect/>
          </a:stretch>
        </p:blipFill>
        <p:spPr>
          <a:xfrm>
            <a:off x="2028668" y="4235528"/>
            <a:ext cx="2438400" cy="2438400"/>
          </a:xfrm>
          <a:prstGeom prst="rect">
            <a:avLst/>
          </a:prstGeom>
        </p:spPr>
      </p:pic>
      <p:pic>
        <p:nvPicPr>
          <p:cNvPr id="10" name="Picture 9" descr="10 Internal plat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7468" y="1704186"/>
            <a:ext cx="4224281" cy="4969742"/>
          </a:xfrm>
          <a:prstGeom prst="rect">
            <a:avLst/>
          </a:prstGeom>
        </p:spPr>
      </p:pic>
    </p:spTree>
    <p:extLst>
      <p:ext uri="{BB962C8B-B14F-4D97-AF65-F5344CB8AC3E}">
        <p14:creationId xmlns:p14="http://schemas.microsoft.com/office/powerpoint/2010/main" val="220112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1752" y="320879"/>
            <a:ext cx="8534400" cy="758952"/>
          </a:xfrm>
        </p:spPr>
        <p:txBody>
          <a:bodyPr>
            <a:noAutofit/>
          </a:bodyPr>
          <a:lstStyle/>
          <a:p>
            <a:pPr algn="l"/>
            <a:r>
              <a:rPr lang="en-US" sz="3200" dirty="0">
                <a:latin typeface="Cambria"/>
                <a:cs typeface="Cambria"/>
              </a:rPr>
              <a:t>Fracture Healing:  </a:t>
            </a:r>
            <a:br>
              <a:rPr lang="en-US" sz="3200" dirty="0">
                <a:latin typeface="Cambria"/>
                <a:cs typeface="Cambria"/>
              </a:rPr>
            </a:br>
            <a:r>
              <a:rPr lang="en-US" sz="3200" dirty="0">
                <a:latin typeface="Cambria"/>
                <a:cs typeface="Cambria"/>
              </a:rPr>
              <a:t>2: FIXATIO = STABILISATIO </a:t>
            </a:r>
            <a:r>
              <a:rPr lang="en-US" sz="3200" dirty="0" err="1">
                <a:latin typeface="Cambria"/>
                <a:cs typeface="Cambria"/>
              </a:rPr>
              <a:t>fragmentorum</a:t>
            </a:r>
            <a:endParaRPr lang="en-US" sz="3200" dirty="0"/>
          </a:p>
        </p:txBody>
      </p:sp>
      <p:pic>
        <p:nvPicPr>
          <p:cNvPr id="5" name="Picture 4" descr=" 9 (Kirschner wire).png"/>
          <p:cNvPicPr>
            <a:picLocks noChangeAspect="1"/>
          </p:cNvPicPr>
          <p:nvPr/>
        </p:nvPicPr>
        <p:blipFill rotWithShape="1">
          <a:blip r:embed="rId3">
            <a:extLst>
              <a:ext uri="{28A0092B-C50C-407E-A947-70E740481C1C}">
                <a14:useLocalDpi xmlns:a14="http://schemas.microsoft.com/office/drawing/2010/main" val="0"/>
              </a:ext>
            </a:extLst>
          </a:blip>
          <a:srcRect r="6179"/>
          <a:stretch/>
        </p:blipFill>
        <p:spPr>
          <a:xfrm>
            <a:off x="281544" y="1552737"/>
            <a:ext cx="3190947" cy="4957762"/>
          </a:xfrm>
          <a:prstGeom prst="rect">
            <a:avLst/>
          </a:prstGeom>
        </p:spPr>
      </p:pic>
      <p:pic>
        <p:nvPicPr>
          <p:cNvPr id="6" name="Picture 5" descr="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1501" y="1552737"/>
            <a:ext cx="2507890" cy="4950128"/>
          </a:xfrm>
          <a:prstGeom prst="rect">
            <a:avLst/>
          </a:prstGeom>
        </p:spPr>
      </p:pic>
      <p:pic>
        <p:nvPicPr>
          <p:cNvPr id="7" name="Picture 6" descr="Snímka obrazovky 2014-03-25 o 0.23.0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5886" y="1552737"/>
            <a:ext cx="5387831" cy="4957761"/>
          </a:xfrm>
          <a:prstGeom prst="rect">
            <a:avLst/>
          </a:prstGeom>
        </p:spPr>
      </p:pic>
    </p:spTree>
    <p:extLst>
      <p:ext uri="{BB962C8B-B14F-4D97-AF65-F5344CB8AC3E}">
        <p14:creationId xmlns:p14="http://schemas.microsoft.com/office/powerpoint/2010/main" val="280996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Name the type of fracture</a:t>
            </a:r>
          </a:p>
        </p:txBody>
      </p:sp>
      <p:pic>
        <p:nvPicPr>
          <p:cNvPr id="6" name="Picture 5"/>
          <p:cNvPicPr>
            <a:picLocks noChangeAspect="1"/>
          </p:cNvPicPr>
          <p:nvPr/>
        </p:nvPicPr>
        <p:blipFill rotWithShape="1">
          <a:blip r:embed="rId3"/>
          <a:srcRect l="9540" r="73059" b="71736"/>
          <a:stretch/>
        </p:blipFill>
        <p:spPr>
          <a:xfrm>
            <a:off x="551414" y="1782384"/>
            <a:ext cx="1325782" cy="4379778"/>
          </a:xfrm>
          <a:prstGeom prst="rect">
            <a:avLst/>
          </a:prstGeom>
        </p:spPr>
      </p:pic>
      <p:pic>
        <p:nvPicPr>
          <p:cNvPr id="9" name="Picture 8"/>
          <p:cNvPicPr>
            <a:picLocks noChangeAspect="1"/>
          </p:cNvPicPr>
          <p:nvPr/>
        </p:nvPicPr>
        <p:blipFill rotWithShape="1">
          <a:blip r:embed="rId3"/>
          <a:srcRect l="79051" r="6530" b="71574"/>
          <a:stretch/>
        </p:blipFill>
        <p:spPr>
          <a:xfrm>
            <a:off x="1945838" y="1784382"/>
            <a:ext cx="1091821" cy="4377780"/>
          </a:xfrm>
          <a:prstGeom prst="rect">
            <a:avLst/>
          </a:prstGeom>
        </p:spPr>
      </p:pic>
      <p:pic>
        <p:nvPicPr>
          <p:cNvPr id="10" name="Picture 9"/>
          <p:cNvPicPr>
            <a:picLocks noChangeAspect="1"/>
          </p:cNvPicPr>
          <p:nvPr/>
        </p:nvPicPr>
        <p:blipFill rotWithShape="1">
          <a:blip r:embed="rId3"/>
          <a:srcRect l="9996" t="31954" r="74382" b="39573"/>
          <a:stretch/>
        </p:blipFill>
        <p:spPr>
          <a:xfrm>
            <a:off x="3106302" y="1784382"/>
            <a:ext cx="1180950" cy="4377780"/>
          </a:xfrm>
          <a:prstGeom prst="rect">
            <a:avLst/>
          </a:prstGeom>
        </p:spPr>
      </p:pic>
      <p:pic>
        <p:nvPicPr>
          <p:cNvPr id="11" name="Picture 10"/>
          <p:cNvPicPr>
            <a:picLocks noChangeAspect="1"/>
          </p:cNvPicPr>
          <p:nvPr/>
        </p:nvPicPr>
        <p:blipFill rotWithShape="1">
          <a:blip r:embed="rId3"/>
          <a:srcRect l="44880" t="31809" r="40623" b="38323"/>
          <a:stretch/>
        </p:blipFill>
        <p:spPr>
          <a:xfrm>
            <a:off x="4364674" y="1784382"/>
            <a:ext cx="1044736" cy="4377780"/>
          </a:xfrm>
          <a:prstGeom prst="rect">
            <a:avLst/>
          </a:prstGeom>
        </p:spPr>
      </p:pic>
      <p:pic>
        <p:nvPicPr>
          <p:cNvPr id="12" name="Picture 11"/>
          <p:cNvPicPr>
            <a:picLocks noChangeAspect="1"/>
          </p:cNvPicPr>
          <p:nvPr/>
        </p:nvPicPr>
        <p:blipFill rotWithShape="1">
          <a:blip r:embed="rId3"/>
          <a:srcRect l="69725" t="31211" r="6172" b="36531"/>
          <a:stretch/>
        </p:blipFill>
        <p:spPr>
          <a:xfrm>
            <a:off x="5474467" y="1784382"/>
            <a:ext cx="1604478" cy="4367190"/>
          </a:xfrm>
          <a:prstGeom prst="rect">
            <a:avLst/>
          </a:prstGeom>
        </p:spPr>
      </p:pic>
      <p:pic>
        <p:nvPicPr>
          <p:cNvPr id="13" name="Picture 12"/>
          <p:cNvPicPr>
            <a:picLocks noChangeAspect="1"/>
          </p:cNvPicPr>
          <p:nvPr/>
        </p:nvPicPr>
        <p:blipFill rotWithShape="1">
          <a:blip r:embed="rId3"/>
          <a:srcRect l="42993" t="66572" r="37869" b="3678"/>
          <a:stretch/>
        </p:blipFill>
        <p:spPr>
          <a:xfrm>
            <a:off x="7146700" y="1784383"/>
            <a:ext cx="1384531" cy="4377780"/>
          </a:xfrm>
          <a:prstGeom prst="rect">
            <a:avLst/>
          </a:prstGeom>
        </p:spPr>
      </p:pic>
      <p:sp>
        <p:nvSpPr>
          <p:cNvPr id="14" name="TextBox 13"/>
          <p:cNvSpPr txBox="1"/>
          <p:nvPr/>
        </p:nvSpPr>
        <p:spPr>
          <a:xfrm>
            <a:off x="1034490" y="6267820"/>
            <a:ext cx="318229" cy="369332"/>
          </a:xfrm>
          <a:prstGeom prst="rect">
            <a:avLst/>
          </a:prstGeom>
          <a:noFill/>
        </p:spPr>
        <p:txBody>
          <a:bodyPr wrap="none" rtlCol="0">
            <a:spAutoFit/>
          </a:bodyPr>
          <a:lstStyle/>
          <a:p>
            <a:r>
              <a:rPr lang="en-US" dirty="0"/>
              <a:t>A</a:t>
            </a:r>
          </a:p>
        </p:txBody>
      </p:sp>
      <p:sp>
        <p:nvSpPr>
          <p:cNvPr id="15" name="TextBox 14"/>
          <p:cNvSpPr txBox="1"/>
          <p:nvPr/>
        </p:nvSpPr>
        <p:spPr>
          <a:xfrm>
            <a:off x="2375021" y="6266586"/>
            <a:ext cx="318229" cy="369332"/>
          </a:xfrm>
          <a:prstGeom prst="rect">
            <a:avLst/>
          </a:prstGeom>
          <a:noFill/>
        </p:spPr>
        <p:txBody>
          <a:bodyPr wrap="none" rtlCol="0">
            <a:spAutoFit/>
          </a:bodyPr>
          <a:lstStyle/>
          <a:p>
            <a:r>
              <a:rPr lang="en-US" dirty="0"/>
              <a:t>B</a:t>
            </a:r>
          </a:p>
        </p:txBody>
      </p:sp>
      <p:sp>
        <p:nvSpPr>
          <p:cNvPr id="16" name="TextBox 15"/>
          <p:cNvSpPr txBox="1"/>
          <p:nvPr/>
        </p:nvSpPr>
        <p:spPr>
          <a:xfrm>
            <a:off x="3563152" y="6276828"/>
            <a:ext cx="318229" cy="369332"/>
          </a:xfrm>
          <a:prstGeom prst="rect">
            <a:avLst/>
          </a:prstGeom>
          <a:noFill/>
        </p:spPr>
        <p:txBody>
          <a:bodyPr wrap="none" rtlCol="0">
            <a:spAutoFit/>
          </a:bodyPr>
          <a:lstStyle/>
          <a:p>
            <a:r>
              <a:rPr lang="en-US" dirty="0"/>
              <a:t>C</a:t>
            </a:r>
          </a:p>
        </p:txBody>
      </p:sp>
      <p:sp>
        <p:nvSpPr>
          <p:cNvPr id="17" name="TextBox 16"/>
          <p:cNvSpPr txBox="1"/>
          <p:nvPr/>
        </p:nvSpPr>
        <p:spPr>
          <a:xfrm>
            <a:off x="4730798" y="6266586"/>
            <a:ext cx="326682" cy="369332"/>
          </a:xfrm>
          <a:prstGeom prst="rect">
            <a:avLst/>
          </a:prstGeom>
          <a:noFill/>
        </p:spPr>
        <p:txBody>
          <a:bodyPr wrap="none" rtlCol="0">
            <a:spAutoFit/>
          </a:bodyPr>
          <a:lstStyle/>
          <a:p>
            <a:r>
              <a:rPr lang="en-US" dirty="0"/>
              <a:t>D</a:t>
            </a:r>
          </a:p>
        </p:txBody>
      </p:sp>
      <p:sp>
        <p:nvSpPr>
          <p:cNvPr id="18" name="TextBox 17"/>
          <p:cNvSpPr txBox="1"/>
          <p:nvPr/>
        </p:nvSpPr>
        <p:spPr>
          <a:xfrm>
            <a:off x="6103294" y="6276828"/>
            <a:ext cx="297377" cy="369332"/>
          </a:xfrm>
          <a:prstGeom prst="rect">
            <a:avLst/>
          </a:prstGeom>
          <a:noFill/>
        </p:spPr>
        <p:txBody>
          <a:bodyPr wrap="none" rtlCol="0">
            <a:spAutoFit/>
          </a:bodyPr>
          <a:lstStyle/>
          <a:p>
            <a:r>
              <a:rPr lang="en-US" dirty="0"/>
              <a:t>E</a:t>
            </a:r>
          </a:p>
        </p:txBody>
      </p:sp>
      <p:sp>
        <p:nvSpPr>
          <p:cNvPr id="19" name="TextBox 18"/>
          <p:cNvSpPr txBox="1"/>
          <p:nvPr/>
        </p:nvSpPr>
        <p:spPr>
          <a:xfrm>
            <a:off x="7680641" y="6266586"/>
            <a:ext cx="290727" cy="369332"/>
          </a:xfrm>
          <a:prstGeom prst="rect">
            <a:avLst/>
          </a:prstGeom>
          <a:noFill/>
        </p:spPr>
        <p:txBody>
          <a:bodyPr wrap="none" rtlCol="0">
            <a:spAutoFit/>
          </a:bodyPr>
          <a:lstStyle/>
          <a:p>
            <a:r>
              <a:rPr lang="en-US" dirty="0"/>
              <a:t>F</a:t>
            </a:r>
          </a:p>
        </p:txBody>
      </p:sp>
    </p:spTree>
    <p:extLst>
      <p:ext uri="{BB962C8B-B14F-4D97-AF65-F5344CB8AC3E}">
        <p14:creationId xmlns:p14="http://schemas.microsoft.com/office/powerpoint/2010/main" val="2177174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800" dirty="0"/>
              <a:t>A) Name different bones of the human body</a:t>
            </a:r>
            <a:br>
              <a:rPr lang="en-US" sz="2800" dirty="0"/>
            </a:br>
            <a:r>
              <a:rPr lang="en-US" sz="2800" dirty="0"/>
              <a:t>B) Write down different types of fractures of named bones</a:t>
            </a:r>
          </a:p>
        </p:txBody>
      </p:sp>
      <p:pic>
        <p:nvPicPr>
          <p:cNvPr id="4" name="Content Placeholder 3"/>
          <p:cNvPicPr>
            <a:picLocks noGrp="1" noChangeAspect="1"/>
          </p:cNvPicPr>
          <p:nvPr>
            <p:ph sz="quarter" idx="1"/>
          </p:nvPr>
        </p:nvPicPr>
        <p:blipFill>
          <a:blip r:embed="rId3">
            <a:clrChange>
              <a:clrFrom>
                <a:srgbClr val="FFFFFF"/>
              </a:clrFrom>
              <a:clrTo>
                <a:srgbClr val="FFFFFF">
                  <a:alpha val="0"/>
                </a:srgbClr>
              </a:clrTo>
            </a:clrChange>
          </a:blip>
          <a:srcRect l="-53148" r="-53148"/>
          <a:stretch>
            <a:fillRect/>
          </a:stretch>
        </p:blipFill>
        <p:spPr>
          <a:xfrm>
            <a:off x="-416306" y="1317029"/>
            <a:ext cx="9560306" cy="5540971"/>
          </a:xfrm>
        </p:spPr>
      </p:pic>
    </p:spTree>
    <p:extLst>
      <p:ext uri="{BB962C8B-B14F-4D97-AF65-F5344CB8AC3E}">
        <p14:creationId xmlns:p14="http://schemas.microsoft.com/office/powerpoint/2010/main" val="3325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2428"/>
            <a:ext cx="8229600" cy="786274"/>
          </a:xfrm>
        </p:spPr>
        <p:txBody>
          <a:bodyPr/>
          <a:lstStyle/>
          <a:p>
            <a:r>
              <a:rPr lang="en-US" i="1" dirty="0">
                <a:solidFill>
                  <a:srgbClr val="DB0013"/>
                </a:solidFill>
                <a:latin typeface="Cambria"/>
                <a:cs typeface="Cambria"/>
              </a:rPr>
              <a:t>Authentic medical reports</a:t>
            </a:r>
          </a:p>
        </p:txBody>
      </p:sp>
      <p:pic>
        <p:nvPicPr>
          <p:cNvPr id="4" name="Content Placeholder 3" descr="1.png"/>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01625" y="1865580"/>
            <a:ext cx="8504238" cy="3895189"/>
          </a:xfrm>
        </p:spPr>
      </p:pic>
      <p:cxnSp>
        <p:nvCxnSpPr>
          <p:cNvPr id="5" name="Straight Connector 4"/>
          <p:cNvCxnSpPr/>
          <p:nvPr/>
        </p:nvCxnSpPr>
        <p:spPr>
          <a:xfrm>
            <a:off x="1803803" y="2531048"/>
            <a:ext cx="337791" cy="0"/>
          </a:xfrm>
          <a:prstGeom prst="line">
            <a:avLst/>
          </a:prstGeom>
          <a:ln w="12700">
            <a:solidFill>
              <a:srgbClr val="DB0013"/>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825830" y="2472325"/>
            <a:ext cx="860970" cy="0"/>
          </a:xfrm>
          <a:prstGeom prst="line">
            <a:avLst/>
          </a:prstGeom>
          <a:ln w="12700">
            <a:solidFill>
              <a:srgbClr val="DB0013"/>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96881" y="2903226"/>
            <a:ext cx="5644089" cy="0"/>
          </a:xfrm>
          <a:prstGeom prst="line">
            <a:avLst/>
          </a:prstGeom>
          <a:ln w="12700">
            <a:solidFill>
              <a:srgbClr val="DB001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239529" y="3087854"/>
            <a:ext cx="860970" cy="0"/>
          </a:xfrm>
          <a:prstGeom prst="line">
            <a:avLst/>
          </a:prstGeom>
          <a:ln w="12700">
            <a:solidFill>
              <a:srgbClr val="DB001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303179" y="3470275"/>
            <a:ext cx="337791" cy="0"/>
          </a:xfrm>
          <a:prstGeom prst="line">
            <a:avLst/>
          </a:prstGeom>
          <a:ln w="12700">
            <a:solidFill>
              <a:srgbClr val="DB0013"/>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186395" y="3282280"/>
            <a:ext cx="337791" cy="0"/>
          </a:xfrm>
          <a:prstGeom prst="line">
            <a:avLst/>
          </a:prstGeom>
          <a:ln w="12700">
            <a:solidFill>
              <a:srgbClr val="DB001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803803" y="3640871"/>
            <a:ext cx="1297117" cy="0"/>
          </a:xfrm>
          <a:prstGeom prst="line">
            <a:avLst/>
          </a:prstGeom>
          <a:ln w="12700">
            <a:solidFill>
              <a:srgbClr val="DB0013"/>
            </a:solidFill>
          </a:ln>
        </p:spPr>
        <p:style>
          <a:lnRef idx="2">
            <a:schemeClr val="accent1"/>
          </a:lnRef>
          <a:fillRef idx="0">
            <a:schemeClr val="accent1"/>
          </a:fillRef>
          <a:effectRef idx="1">
            <a:schemeClr val="accent1"/>
          </a:effectRef>
          <a:fontRef idx="minor">
            <a:schemeClr val="tx1"/>
          </a:fontRef>
        </p:style>
      </p:cxnSp>
      <p:sp>
        <p:nvSpPr>
          <p:cNvPr id="14" name="TextBox 7"/>
          <p:cNvSpPr txBox="1"/>
          <p:nvPr/>
        </p:nvSpPr>
        <p:spPr>
          <a:xfrm>
            <a:off x="844343" y="6334254"/>
            <a:ext cx="4945585" cy="369332"/>
          </a:xfrm>
          <a:prstGeom prst="rect">
            <a:avLst/>
          </a:prstGeom>
          <a:noFill/>
        </p:spPr>
        <p:txBody>
          <a:bodyPr wrap="none" rtlCol="0">
            <a:spAutoFit/>
          </a:bodyPr>
          <a:lstStyle/>
          <a:p>
            <a:r>
              <a:rPr lang="en-US" b="1" dirty="0" err="1"/>
              <a:t>Décollement</a:t>
            </a:r>
            <a:r>
              <a:rPr lang="en-US" dirty="0"/>
              <a:t> </a:t>
            </a:r>
            <a:r>
              <a:rPr lang="cs-CZ" dirty="0"/>
              <a:t> =</a:t>
            </a:r>
            <a:r>
              <a:rPr lang="en-US" dirty="0"/>
              <a:t> severe damage of soft tissues</a:t>
            </a:r>
          </a:p>
        </p:txBody>
      </p:sp>
    </p:spTree>
    <p:extLst>
      <p:ext uri="{BB962C8B-B14F-4D97-AF65-F5344CB8AC3E}">
        <p14:creationId xmlns:p14="http://schemas.microsoft.com/office/powerpoint/2010/main" val="80658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137173" cy="1143000"/>
          </a:xfrm>
        </p:spPr>
        <p:txBody>
          <a:bodyPr>
            <a:normAutofit/>
          </a:bodyPr>
          <a:lstStyle/>
          <a:p>
            <a:r>
              <a:rPr lang="en-US" sz="5400" dirty="0">
                <a:solidFill>
                  <a:srgbClr val="DB0013"/>
                </a:solidFill>
                <a:latin typeface="Cambria"/>
                <a:cs typeface="Cambria"/>
              </a:rPr>
              <a:t>3</a:t>
            </a:r>
          </a:p>
        </p:txBody>
      </p:sp>
      <p:sp>
        <p:nvSpPr>
          <p:cNvPr id="10" name="Content Placeholder 2"/>
          <p:cNvSpPr>
            <a:spLocks noGrp="1"/>
          </p:cNvSpPr>
          <p:nvPr>
            <p:ph sz="quarter" idx="1"/>
          </p:nvPr>
        </p:nvSpPr>
        <p:spPr>
          <a:xfrm>
            <a:off x="457200" y="1634708"/>
            <a:ext cx="8537978" cy="5072386"/>
          </a:xfrm>
        </p:spPr>
        <p:txBody>
          <a:bodyPr>
            <a:normAutofit lnSpcReduction="10000"/>
          </a:bodyPr>
          <a:lstStyle/>
          <a:p>
            <a:pPr marL="0" indent="0">
              <a:buNone/>
            </a:pPr>
            <a:r>
              <a:rPr lang="en-US" sz="2400" dirty="0">
                <a:latin typeface="Cambria"/>
                <a:cs typeface="Cambria"/>
              </a:rPr>
              <a:t>A 21-year-old man </a:t>
            </a:r>
          </a:p>
          <a:p>
            <a:pPr marL="0" indent="0">
              <a:buNone/>
            </a:pPr>
            <a:r>
              <a:rPr lang="en-US" sz="2400" dirty="0">
                <a:latin typeface="Cambria"/>
                <a:cs typeface="Cambria"/>
              </a:rPr>
              <a:t>presented after being </a:t>
            </a:r>
          </a:p>
          <a:p>
            <a:pPr marL="0" indent="0">
              <a:buNone/>
            </a:pPr>
            <a:r>
              <a:rPr lang="en-US" sz="2400" u="sng" dirty="0">
                <a:latin typeface="Cambria"/>
                <a:cs typeface="Cambria"/>
              </a:rPr>
              <a:t>struck with a gun on </a:t>
            </a:r>
          </a:p>
          <a:p>
            <a:pPr marL="0" indent="0">
              <a:buNone/>
            </a:pPr>
            <a:r>
              <a:rPr lang="en-US" sz="2400" u="sng" dirty="0">
                <a:latin typeface="Cambria"/>
                <a:cs typeface="Cambria"/>
              </a:rPr>
              <a:t>his right lower jaw</a:t>
            </a:r>
            <a:r>
              <a:rPr lang="en-US" sz="2400" dirty="0">
                <a:latin typeface="Cambria"/>
                <a:cs typeface="Cambria"/>
              </a:rPr>
              <a:t>. </a:t>
            </a:r>
          </a:p>
          <a:p>
            <a:pPr marL="0" indent="0">
              <a:buNone/>
            </a:pPr>
            <a:r>
              <a:rPr lang="en-US" sz="2400" dirty="0">
                <a:latin typeface="Cambria"/>
                <a:cs typeface="Cambria"/>
              </a:rPr>
              <a:t>Examination revealed </a:t>
            </a:r>
          </a:p>
          <a:p>
            <a:pPr marL="0" indent="0">
              <a:buNone/>
            </a:pPr>
            <a:r>
              <a:rPr lang="en-US" sz="2400" dirty="0">
                <a:latin typeface="Cambria"/>
                <a:cs typeface="Cambria"/>
              </a:rPr>
              <a:t>displacement of the </a:t>
            </a:r>
          </a:p>
          <a:p>
            <a:pPr marL="0" indent="0" algn="just">
              <a:buNone/>
            </a:pPr>
            <a:r>
              <a:rPr lang="en-US" sz="2400" dirty="0">
                <a:latin typeface="Cambria"/>
                <a:cs typeface="Cambria"/>
              </a:rPr>
              <a:t>left half of his mandible with malocclusion on biting (Panel A). Computed tomography showed a </a:t>
            </a:r>
            <a:r>
              <a:rPr lang="en-US" sz="2400" dirty="0">
                <a:solidFill>
                  <a:srgbClr val="DB0013"/>
                </a:solidFill>
                <a:latin typeface="Cambria"/>
                <a:cs typeface="Cambria"/>
              </a:rPr>
              <a:t>fracture of the left mandible and a fracture of the right mandibular body and angle </a:t>
            </a:r>
            <a:r>
              <a:rPr lang="en-US" sz="2400" dirty="0">
                <a:latin typeface="Cambria"/>
                <a:cs typeface="Cambria"/>
              </a:rPr>
              <a:t>(Panel B). Given the U shape of the mandible, it is common for contralateral fractures to result from major injury. Intravenous analgesics and antibiotics were given; the patient underwent </a:t>
            </a:r>
            <a:r>
              <a:rPr lang="en-US" sz="2400" i="1" dirty="0">
                <a:solidFill>
                  <a:schemeClr val="bg1"/>
                </a:solidFill>
                <a:latin typeface="Cambria"/>
                <a:cs typeface="Cambria"/>
              </a:rPr>
              <a:t>open reduction with internal fixation of his fractures. </a:t>
            </a:r>
          </a:p>
        </p:txBody>
      </p:sp>
      <p:pic>
        <p:nvPicPr>
          <p:cNvPr id="9" name="Picture 8" descr="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1651" y="171740"/>
            <a:ext cx="5333527" cy="3706512"/>
          </a:xfrm>
          <a:prstGeom prst="rect">
            <a:avLst/>
          </a:prstGeom>
        </p:spPr>
      </p:pic>
    </p:spTree>
    <p:extLst>
      <p:ext uri="{BB962C8B-B14F-4D97-AF65-F5344CB8AC3E}">
        <p14:creationId xmlns:p14="http://schemas.microsoft.com/office/powerpoint/2010/main" val="932203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Literature</a:t>
            </a:r>
          </a:p>
        </p:txBody>
      </p:sp>
      <p:sp>
        <p:nvSpPr>
          <p:cNvPr id="3" name="Content Placeholder 2"/>
          <p:cNvSpPr>
            <a:spLocks noGrp="1"/>
          </p:cNvSpPr>
          <p:nvPr>
            <p:ph sz="quarter" idx="1"/>
          </p:nvPr>
        </p:nvSpPr>
        <p:spPr/>
        <p:txBody>
          <a:bodyPr>
            <a:normAutofit/>
          </a:bodyPr>
          <a:lstStyle/>
          <a:p>
            <a:r>
              <a:rPr lang="en-US" dirty="0" err="1"/>
              <a:t>Mazánek</a:t>
            </a:r>
            <a:r>
              <a:rPr lang="en-US" dirty="0"/>
              <a:t>, J.: </a:t>
            </a:r>
            <a:r>
              <a:rPr lang="en-US" dirty="0" err="1"/>
              <a:t>Traumatologie</a:t>
            </a:r>
            <a:r>
              <a:rPr lang="en-US" dirty="0"/>
              <a:t> </a:t>
            </a:r>
            <a:r>
              <a:rPr lang="en-US" dirty="0" err="1"/>
              <a:t>orofaciální</a:t>
            </a:r>
            <a:r>
              <a:rPr lang="en-US" dirty="0"/>
              <a:t> </a:t>
            </a:r>
            <a:r>
              <a:rPr lang="en-US" dirty="0" err="1"/>
              <a:t>oblasti</a:t>
            </a:r>
            <a:r>
              <a:rPr lang="en-US" dirty="0"/>
              <a:t>. </a:t>
            </a:r>
            <a:r>
              <a:rPr lang="en-US" dirty="0" err="1"/>
              <a:t>Praha</a:t>
            </a:r>
            <a:r>
              <a:rPr lang="en-US" dirty="0"/>
              <a:t> : </a:t>
            </a:r>
            <a:r>
              <a:rPr lang="en-US" dirty="0" err="1"/>
              <a:t>Grada</a:t>
            </a:r>
            <a:r>
              <a:rPr lang="en-US" dirty="0"/>
              <a:t>, p. 24</a:t>
            </a:r>
          </a:p>
          <a:p>
            <a:endParaRPr lang="en-US" dirty="0"/>
          </a:p>
          <a:p>
            <a:r>
              <a:rPr lang="en-US" dirty="0">
                <a:hlinkClick r:id="rId2"/>
              </a:rPr>
              <a:t>http://radiologymasterclass.co.uk</a:t>
            </a:r>
            <a:endParaRPr lang="en-US" dirty="0"/>
          </a:p>
          <a:p>
            <a:r>
              <a:rPr lang="en-US" dirty="0">
                <a:hlinkClick r:id="rId3"/>
              </a:rPr>
              <a:t>http://anthropology.si.edu</a:t>
            </a:r>
            <a:endParaRPr lang="cs-CZ" dirty="0"/>
          </a:p>
          <a:p>
            <a:r>
              <a:rPr lang="en-US" dirty="0">
                <a:solidFill>
                  <a:srgbClr val="DB0013"/>
                </a:solidFill>
                <a:hlinkClick r:id="rId2"/>
              </a:rPr>
              <a:t>http://</a:t>
            </a:r>
            <a:r>
              <a:rPr lang="en-US" u="sng" dirty="0">
                <a:solidFill>
                  <a:srgbClr val="DB0013"/>
                </a:solidFill>
              </a:rPr>
              <a:t>nejm.org</a:t>
            </a:r>
            <a:r>
              <a:rPr lang="en-US" dirty="0">
                <a:solidFill>
                  <a:srgbClr val="DB0013"/>
                </a:solidFill>
              </a:rPr>
              <a:t> </a:t>
            </a:r>
            <a:r>
              <a:rPr lang="en-US" dirty="0"/>
              <a:t>(The New England Journal of Medicine)</a:t>
            </a:r>
          </a:p>
          <a:p>
            <a:endParaRPr lang="en-US" dirty="0"/>
          </a:p>
        </p:txBody>
      </p:sp>
    </p:spTree>
    <p:extLst>
      <p:ext uri="{BB962C8B-B14F-4D97-AF65-F5344CB8AC3E}">
        <p14:creationId xmlns:p14="http://schemas.microsoft.com/office/powerpoint/2010/main" val="2771379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Fractura</a:t>
            </a:r>
            <a:r>
              <a:rPr lang="en-US" dirty="0"/>
              <a:t> </a:t>
            </a:r>
            <a:r>
              <a:rPr lang="en-US" dirty="0" err="1"/>
              <a:t>pathologica</a:t>
            </a:r>
            <a:endParaRPr lang="en-US" dirty="0"/>
          </a:p>
        </p:txBody>
      </p:sp>
      <p:pic>
        <p:nvPicPr>
          <p:cNvPr id="7" name="Content Placeholder 6" descr="Snímka obrazovky 2014-02-10 o 16.51.33.p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1625" y="1424426"/>
            <a:ext cx="4038600" cy="4575886"/>
          </a:xfrm>
        </p:spPr>
      </p:pic>
      <p:pic>
        <p:nvPicPr>
          <p:cNvPr id="8" name="Content Placeholder 7" descr="Snímka obrazovky 2014-02-10 o 16.55.17.p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49644" y="1371600"/>
            <a:ext cx="3940512" cy="4681538"/>
          </a:xfrm>
        </p:spPr>
      </p:pic>
      <p:sp>
        <p:nvSpPr>
          <p:cNvPr id="9" name="TextBox 8"/>
          <p:cNvSpPr txBox="1"/>
          <p:nvPr/>
        </p:nvSpPr>
        <p:spPr>
          <a:xfrm>
            <a:off x="4462817" y="6396149"/>
            <a:ext cx="4555347" cy="369332"/>
          </a:xfrm>
          <a:prstGeom prst="rect">
            <a:avLst/>
          </a:prstGeom>
          <a:noFill/>
        </p:spPr>
        <p:txBody>
          <a:bodyPr wrap="square" rtlCol="0">
            <a:spAutoFit/>
          </a:bodyPr>
          <a:lstStyle/>
          <a:p>
            <a:r>
              <a:rPr lang="en-US" b="1" dirty="0"/>
              <a:t>Myeloma</a:t>
            </a:r>
            <a:r>
              <a:rPr lang="cs-CZ" dirty="0"/>
              <a:t> </a:t>
            </a:r>
            <a:r>
              <a:rPr lang="cs-CZ" sz="1400" dirty="0"/>
              <a:t>-</a:t>
            </a:r>
            <a:r>
              <a:rPr lang="en-US" sz="1400" dirty="0"/>
              <a:t>The plasma membrane of a muscle fiber</a:t>
            </a:r>
          </a:p>
        </p:txBody>
      </p:sp>
    </p:spTree>
    <p:extLst>
      <p:ext uri="{BB962C8B-B14F-4D97-AF65-F5344CB8AC3E}">
        <p14:creationId xmlns:p14="http://schemas.microsoft.com/office/powerpoint/2010/main" val="1898080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Fractura</a:t>
            </a:r>
            <a:r>
              <a:rPr lang="en-US" dirty="0"/>
              <a:t> </a:t>
            </a:r>
            <a:r>
              <a:rPr lang="en-US" dirty="0" err="1"/>
              <a:t>traumatica</a:t>
            </a:r>
            <a:endParaRPr lang="en-US" dirty="0"/>
          </a:p>
        </p:txBody>
      </p:sp>
      <p:pic>
        <p:nvPicPr>
          <p:cNvPr id="6" name="Content Placeholder 5"/>
          <p:cNvPicPr>
            <a:picLocks noGrp="1" noChangeAspect="1"/>
          </p:cNvPicPr>
          <p:nvPr>
            <p:ph sz="half" idx="1"/>
          </p:nvPr>
        </p:nvPicPr>
        <p:blipFill>
          <a:blip r:embed="rId2"/>
          <a:stretch>
            <a:fillRect/>
          </a:stretch>
        </p:blipFill>
        <p:spPr>
          <a:xfrm>
            <a:off x="565348" y="1371600"/>
            <a:ext cx="3511153" cy="4681538"/>
          </a:xfrm>
        </p:spPr>
      </p:pic>
      <p:pic>
        <p:nvPicPr>
          <p:cNvPr id="10" name="Content Placeholder 9"/>
          <p:cNvPicPr>
            <a:picLocks noGrp="1" noChangeAspect="1"/>
          </p:cNvPicPr>
          <p:nvPr>
            <p:ph sz="half" idx="2"/>
          </p:nvPr>
        </p:nvPicPr>
        <p:blipFill>
          <a:blip r:embed="rId3"/>
          <a:stretch>
            <a:fillRect/>
          </a:stretch>
        </p:blipFill>
        <p:spPr>
          <a:xfrm>
            <a:off x="4859859" y="1371600"/>
            <a:ext cx="3920082" cy="4681538"/>
          </a:xfrm>
        </p:spPr>
      </p:pic>
      <p:sp>
        <p:nvSpPr>
          <p:cNvPr id="7" name="Oval 6"/>
          <p:cNvSpPr/>
          <p:nvPr/>
        </p:nvSpPr>
        <p:spPr>
          <a:xfrm>
            <a:off x="2161859" y="2688485"/>
            <a:ext cx="689093" cy="675498"/>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472766" y="3425604"/>
            <a:ext cx="689093" cy="675498"/>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451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ambria"/>
                <a:cs typeface="Cambria"/>
              </a:rPr>
              <a:t>Fractura</a:t>
            </a:r>
            <a:r>
              <a:rPr lang="en-US" dirty="0">
                <a:latin typeface="Cambria"/>
                <a:cs typeface="Cambria"/>
              </a:rPr>
              <a:t> </a:t>
            </a:r>
            <a:r>
              <a:rPr lang="en-US" dirty="0" err="1">
                <a:latin typeface="Cambria"/>
                <a:cs typeface="Cambria"/>
              </a:rPr>
              <a:t>aperta</a:t>
            </a:r>
            <a:r>
              <a:rPr lang="en-US" dirty="0">
                <a:latin typeface="Cambria"/>
                <a:cs typeface="Cambria"/>
              </a:rPr>
              <a:t>/</a:t>
            </a:r>
            <a:r>
              <a:rPr lang="en-US" dirty="0" err="1">
                <a:latin typeface="Cambria"/>
                <a:cs typeface="Cambria"/>
              </a:rPr>
              <a:t>clausa</a:t>
            </a:r>
            <a:endParaRPr lang="en-US" dirty="0">
              <a:latin typeface="Cambria"/>
              <a:cs typeface="Cambria"/>
            </a:endParaRPr>
          </a:p>
        </p:txBody>
      </p:sp>
      <p:pic>
        <p:nvPicPr>
          <p:cNvPr id="6" name="Content Placeholder 5" descr="Snímka obrazovky 2014-02-10 o 16.56.46.p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1625" y="1773662"/>
            <a:ext cx="4038600" cy="3877414"/>
          </a:xfrm>
        </p:spPr>
      </p:pic>
      <p:pic>
        <p:nvPicPr>
          <p:cNvPr id="5" name="Content Placeholder 4"/>
          <p:cNvPicPr>
            <a:picLocks noGrp="1" noChangeAspect="1"/>
          </p:cNvPicPr>
          <p:nvPr>
            <p:ph sz="half" idx="2"/>
          </p:nvPr>
        </p:nvPicPr>
        <p:blipFill rotWithShape="1">
          <a:blip r:embed="rId3"/>
          <a:srcRect l="3340" t="8892" r="3985" b="4295"/>
          <a:stretch/>
        </p:blipFill>
        <p:spPr>
          <a:xfrm>
            <a:off x="4672386" y="1600200"/>
            <a:ext cx="4069649" cy="4465779"/>
          </a:xfrm>
        </p:spPr>
      </p:pic>
    </p:spTree>
    <p:extLst>
      <p:ext uri="{BB962C8B-B14F-4D97-AF65-F5344CB8AC3E}">
        <p14:creationId xmlns:p14="http://schemas.microsoft.com/office/powerpoint/2010/main" val="67389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Fractura</a:t>
            </a:r>
            <a:r>
              <a:rPr lang="en-US" dirty="0"/>
              <a:t> simplex/multiplex</a:t>
            </a:r>
          </a:p>
        </p:txBody>
      </p:sp>
      <p:pic>
        <p:nvPicPr>
          <p:cNvPr id="6" name="Content Placeholder 5" descr="Snímka obrazovky 2014-02-10 o 16.58.18.p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1625" y="2354256"/>
            <a:ext cx="4038600" cy="2716226"/>
          </a:xfrm>
        </p:spPr>
      </p:pic>
      <p:pic>
        <p:nvPicPr>
          <p:cNvPr id="9" name="Content Placeholder 8" descr="Snímka obrazovky 2014-02-10 o 17.05.48.p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00600" y="1376578"/>
            <a:ext cx="4038600" cy="4671581"/>
          </a:xfrm>
        </p:spPr>
      </p:pic>
    </p:spTree>
    <p:extLst>
      <p:ext uri="{BB962C8B-B14F-4D97-AF65-F5344CB8AC3E}">
        <p14:creationId xmlns:p14="http://schemas.microsoft.com/office/powerpoint/2010/main" val="1400250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Fractura</a:t>
            </a:r>
            <a:r>
              <a:rPr lang="en-US" dirty="0"/>
              <a:t> </a:t>
            </a:r>
            <a:r>
              <a:rPr lang="en-US" dirty="0" err="1"/>
              <a:t>comminutiva</a:t>
            </a:r>
            <a:endParaRPr lang="en-US" dirty="0"/>
          </a:p>
        </p:txBody>
      </p:sp>
      <p:pic>
        <p:nvPicPr>
          <p:cNvPr id="4" name="Content Placeholder 3" descr="Snímka obrazovky 2014-02-10 o 17.03.59.png"/>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457858" y="1527175"/>
            <a:ext cx="4191772" cy="4572000"/>
          </a:xfrm>
        </p:spPr>
      </p:pic>
    </p:spTree>
    <p:extLst>
      <p:ext uri="{BB962C8B-B14F-4D97-AF65-F5344CB8AC3E}">
        <p14:creationId xmlns:p14="http://schemas.microsoft.com/office/powerpoint/2010/main" val="260763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
            </a:r>
            <a:r>
              <a:rPr lang="cs-CZ" dirty="0"/>
              <a:t>r</a:t>
            </a:r>
            <a:r>
              <a:rPr lang="en-US" dirty="0" err="1"/>
              <a:t>actura</a:t>
            </a:r>
            <a:r>
              <a:rPr lang="en-US" dirty="0"/>
              <a:t> </a:t>
            </a:r>
            <a:r>
              <a:rPr lang="en-US" dirty="0" err="1"/>
              <a:t>transversa</a:t>
            </a:r>
            <a:r>
              <a:rPr lang="en-US" dirty="0"/>
              <a:t>/</a:t>
            </a:r>
            <a:r>
              <a:rPr lang="en-US" dirty="0" err="1"/>
              <a:t>obliqua</a:t>
            </a:r>
            <a:endParaRPr lang="en-US" dirty="0"/>
          </a:p>
        </p:txBody>
      </p:sp>
      <p:pic>
        <p:nvPicPr>
          <p:cNvPr id="6" name="Content Placeholder 5" descr="Snímka obrazovky 2014-02-10 o 17.12.33.p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1625" y="1665842"/>
            <a:ext cx="4038600" cy="4093053"/>
          </a:xfrm>
        </p:spPr>
      </p:pic>
      <p:pic>
        <p:nvPicPr>
          <p:cNvPr id="7" name="Content Placeholder 6" descr="Snímka obrazovky 2014-02-10 o 17.12.48.p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33933" y="1371600"/>
            <a:ext cx="3771934" cy="4681538"/>
          </a:xfrm>
        </p:spPr>
      </p:pic>
    </p:spTree>
    <p:extLst>
      <p:ext uri="{BB962C8B-B14F-4D97-AF65-F5344CB8AC3E}">
        <p14:creationId xmlns:p14="http://schemas.microsoft.com/office/powerpoint/2010/main" val="13713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Fractura</a:t>
            </a:r>
            <a:r>
              <a:rPr lang="en-US" dirty="0"/>
              <a:t> spiralis</a:t>
            </a:r>
            <a:r>
              <a:rPr lang="cs-CZ"/>
              <a:t>	</a:t>
            </a:r>
            <a:r>
              <a:rPr lang="en-US"/>
              <a:t>/</a:t>
            </a:r>
            <a:r>
              <a:rPr lang="cs-CZ" dirty="0"/>
              <a:t>	</a:t>
            </a:r>
            <a:r>
              <a:rPr lang="en-US" dirty="0" err="1"/>
              <a:t>longitudinalis</a:t>
            </a:r>
            <a:endParaRPr lang="en-US" dirty="0"/>
          </a:p>
        </p:txBody>
      </p:sp>
      <p:pic>
        <p:nvPicPr>
          <p:cNvPr id="6" name="Content Placeholder 5" descr="Snímka obrazovky 2014-02-10 o 17.13.12.p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9012" y="1374087"/>
            <a:ext cx="4038600" cy="4070368"/>
          </a:xfrm>
        </p:spPr>
      </p:pic>
      <p:pic>
        <p:nvPicPr>
          <p:cNvPr id="10" name="Content Placeholder 9"/>
          <p:cNvPicPr>
            <a:picLocks noGrp="1" noChangeAspect="1"/>
          </p:cNvPicPr>
          <p:nvPr>
            <p:ph sz="half" idx="2"/>
          </p:nvPr>
        </p:nvPicPr>
        <p:blipFill rotWithShape="1">
          <a:blip r:embed="rId3"/>
          <a:stretch/>
        </p:blipFill>
        <p:spPr>
          <a:xfrm>
            <a:off x="4800600" y="1686187"/>
            <a:ext cx="4038600" cy="4152551"/>
          </a:xfrm>
          <a:prstGeom prst="rect">
            <a:avLst/>
          </a:prstGeom>
        </p:spPr>
      </p:pic>
      <p:cxnSp>
        <p:nvCxnSpPr>
          <p:cNvPr id="12" name="Straight Connector 11"/>
          <p:cNvCxnSpPr/>
          <p:nvPr/>
        </p:nvCxnSpPr>
        <p:spPr>
          <a:xfrm flipV="1">
            <a:off x="7481704" y="1827093"/>
            <a:ext cx="491640" cy="2652562"/>
          </a:xfrm>
          <a:prstGeom prst="line">
            <a:avLst/>
          </a:prstGeom>
          <a:ln w="57150" cmpd="sng">
            <a:solidFill>
              <a:srgbClr val="FF0000"/>
            </a:solidFill>
            <a:prstDash val="solid"/>
          </a:ln>
        </p:spPr>
        <p:style>
          <a:lnRef idx="2">
            <a:schemeClr val="accent1"/>
          </a:lnRef>
          <a:fillRef idx="0">
            <a:schemeClr val="accent1"/>
          </a:fillRef>
          <a:effectRef idx="1">
            <a:schemeClr val="accent1"/>
          </a:effectRef>
          <a:fontRef idx="minor">
            <a:schemeClr val="tx1"/>
          </a:fontRef>
        </p:style>
      </p:cxnSp>
      <p:pic>
        <p:nvPicPr>
          <p:cNvPr id="7" name="Obrázok 3"/>
          <p:cNvPicPr>
            <a:picLocks noChangeAspect="1"/>
          </p:cNvPicPr>
          <p:nvPr/>
        </p:nvPicPr>
        <p:blipFill rotWithShape="1">
          <a:blip r:embed="rId4">
            <a:extLst>
              <a:ext uri="{28A0092B-C50C-407E-A947-70E740481C1C}">
                <a14:useLocalDpi xmlns:a14="http://schemas.microsoft.com/office/drawing/2010/main" val="0"/>
              </a:ext>
            </a:extLst>
          </a:blip>
          <a:srcRect l="4597" r="28908"/>
          <a:stretch/>
        </p:blipFill>
        <p:spPr>
          <a:xfrm>
            <a:off x="3288484" y="3276295"/>
            <a:ext cx="1266738" cy="3370020"/>
          </a:xfrm>
          <a:prstGeom prst="rect">
            <a:avLst/>
          </a:prstGeom>
        </p:spPr>
      </p:pic>
    </p:spTree>
    <p:extLst>
      <p:ext uri="{BB962C8B-B14F-4D97-AF65-F5344CB8AC3E}">
        <p14:creationId xmlns:p14="http://schemas.microsoft.com/office/powerpoint/2010/main" val="2495058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dministrativní">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1862</TotalTime>
  <Words>501</Words>
  <Application>Microsoft Office PowerPoint</Application>
  <PresentationFormat>Předvádění na obrazovce (4:3)</PresentationFormat>
  <Paragraphs>73</Paragraphs>
  <Slides>21</Slides>
  <Notes>7</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21</vt:i4>
      </vt:variant>
    </vt:vector>
  </HeadingPairs>
  <TitlesOfParts>
    <vt:vector size="27" baseType="lpstr">
      <vt:lpstr>Calibri</vt:lpstr>
      <vt:lpstr>Cambria</vt:lpstr>
      <vt:lpstr>Georgia</vt:lpstr>
      <vt:lpstr>Wingdings</vt:lpstr>
      <vt:lpstr>Wingdings 2</vt:lpstr>
      <vt:lpstr>Administrativní</vt:lpstr>
      <vt:lpstr>Fractures</vt:lpstr>
      <vt:lpstr>Authentic medical reports</vt:lpstr>
      <vt:lpstr>Fractura pathologica</vt:lpstr>
      <vt:lpstr>Fractura traumatica</vt:lpstr>
      <vt:lpstr>Fractura aperta/clausa</vt:lpstr>
      <vt:lpstr>Fractura simplex/multiplex</vt:lpstr>
      <vt:lpstr>Fractura comminutiva</vt:lpstr>
      <vt:lpstr>Fractura transversa/obliqua</vt:lpstr>
      <vt:lpstr>Fractura spiralis / longitudinalis</vt:lpstr>
      <vt:lpstr>Fractura compressiva / impressiva</vt:lpstr>
      <vt:lpstr>Fractura incuneata</vt:lpstr>
      <vt:lpstr>Infractio = f. partialis = f. incompleta</vt:lpstr>
      <vt:lpstr>Fractura cum dislocatione</vt:lpstr>
      <vt:lpstr>Fracture Healing:   1:   REPOSITIO = REDUCTIO fragmentorum</vt:lpstr>
      <vt:lpstr>Fracture Healing:   2: FIXATIO = STABILISATIO fragmentorum</vt:lpstr>
      <vt:lpstr>Fracture Healing:   2: FIXATIO = STABILISATIO fragmentorum</vt:lpstr>
      <vt:lpstr>Fracture Healing:   2: FIXATIO = STABILISATIO fragmentorum</vt:lpstr>
      <vt:lpstr>Name the type of fracture</vt:lpstr>
      <vt:lpstr>A) Name different bones of the human body B) Write down different types of fractures of named bones</vt:lpstr>
      <vt:lpstr>3</vt:lpstr>
      <vt:lpstr>Literature</vt:lpstr>
    </vt:vector>
  </TitlesOfParts>
  <Company>Hokkaido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Fractures</dc:title>
  <dc:creator>Pepina Artimová</dc:creator>
  <cp:lastModifiedBy>Pavel Ševčík</cp:lastModifiedBy>
  <cp:revision>31</cp:revision>
  <cp:lastPrinted>2015-02-11T09:50:46Z</cp:lastPrinted>
  <dcterms:created xsi:type="dcterms:W3CDTF">2014-02-10T15:46:14Z</dcterms:created>
  <dcterms:modified xsi:type="dcterms:W3CDTF">2017-03-09T20:28:09Z</dcterms:modified>
</cp:coreProperties>
</file>