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 b="def" i="def"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90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66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1">
              <a:hueOff val="-218139"/>
              <a:satOff val="-11670"/>
              <a:lumOff val="-10226"/>
              <a:alpha val="39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 b="def" i="def"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 b="off" i="off">
        <a:fontRef idx="minor">
          <a:srgbClr val="E35015"/>
        </a:fontRef>
        <a:srgbClr val="E35015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7F7F7"/>
          </a:solidFill>
        </a:fill>
      </a:tcStyle>
    </a:band2H>
    <a:firstCo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scrapbook_cover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/>
          <p:nvPr>
            <p:ph type="title"/>
          </p:nvPr>
        </p:nvSpPr>
        <p:spPr>
          <a:xfrm>
            <a:off x="1270000" y="2959100"/>
            <a:ext cx="10464800" cy="22860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Titteltekst</a:t>
            </a:r>
          </a:p>
        </p:txBody>
      </p:sp>
      <p:sp>
        <p:nvSpPr>
          <p:cNvPr id="23" name="Shape 23"/>
          <p:cNvSpPr/>
          <p:nvPr>
            <p:ph type="body" sz="quarter" idx="1"/>
          </p:nvPr>
        </p:nvSpPr>
        <p:spPr>
          <a:xfrm>
            <a:off x="1270000" y="5283200"/>
            <a:ext cx="104648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>
            <p:ph type="body" sz="quarter" idx="13"/>
          </p:nvPr>
        </p:nvSpPr>
        <p:spPr>
          <a:xfrm>
            <a:off x="1270000" y="455930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/>
            </a:lvl1pPr>
          </a:lstStyle>
          <a:p>
            <a:pPr/>
            <a:r>
              <a:t>«Skriv et sitat her.»</a:t>
            </a:r>
          </a:p>
        </p:txBody>
      </p:sp>
      <p:sp>
        <p:nvSpPr>
          <p:cNvPr id="163" name="Shape 163"/>
          <p:cNvSpPr/>
          <p:nvPr>
            <p:ph type="body" sz="quarter" idx="14"/>
          </p:nvPr>
        </p:nvSpPr>
        <p:spPr>
          <a:xfrm>
            <a:off x="1270000" y="6362700"/>
            <a:ext cx="10464800" cy="444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 Johnny Appleseed</a:t>
            </a:r>
          </a:p>
        </p:txBody>
      </p:sp>
      <p:sp>
        <p:nvSpPr>
          <p:cNvPr id="164" name="Shape 1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>
            <p:ph type="pic" idx="13"/>
          </p:nvPr>
        </p:nvSpPr>
        <p:spPr>
          <a:xfrm>
            <a:off x="0" y="0"/>
            <a:ext cx="13004800" cy="97567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0" name="Shape 1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9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ilde – horison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>
            <p:ph type="pic" idx="13"/>
          </p:nvPr>
        </p:nvSpPr>
        <p:spPr>
          <a:xfrm>
            <a:off x="1272293" y="946150"/>
            <a:ext cx="10464801" cy="50673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Shape 40"/>
          <p:cNvSpPr/>
          <p:nvPr>
            <p:ph type="title"/>
          </p:nvPr>
        </p:nvSpPr>
        <p:spPr>
          <a:xfrm>
            <a:off x="1270000" y="6223000"/>
            <a:ext cx="10464800" cy="14859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Titteltekst</a:t>
            </a:r>
          </a:p>
        </p:txBody>
      </p:sp>
      <p:sp>
        <p:nvSpPr>
          <p:cNvPr id="41" name="Shape 41"/>
          <p:cNvSpPr/>
          <p:nvPr>
            <p:ph type="body" sz="quarter" idx="1"/>
          </p:nvPr>
        </p:nvSpPr>
        <p:spPr>
          <a:xfrm>
            <a:off x="1270000" y="7696200"/>
            <a:ext cx="10464800" cy="120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2" name="Shape 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scrapbook_cover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>
            <p:ph type="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Titteltekst</a:t>
            </a:r>
          </a:p>
        </p:txBody>
      </p:sp>
      <p:sp>
        <p:nvSpPr>
          <p:cNvPr id="53" name="Shape 5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ilde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2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>
            <p:ph type="pic" sz="half" idx="13"/>
          </p:nvPr>
        </p:nvSpPr>
        <p:spPr>
          <a:xfrm>
            <a:off x="6565900" y="1358900"/>
            <a:ext cx="5185076" cy="69088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9" name="Shape 69"/>
          <p:cNvSpPr/>
          <p:nvPr>
            <p:ph type="title"/>
          </p:nvPr>
        </p:nvSpPr>
        <p:spPr>
          <a:xfrm>
            <a:off x="1079500" y="1358900"/>
            <a:ext cx="5054600" cy="37592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Titteltekst</a:t>
            </a:r>
          </a:p>
        </p:txBody>
      </p:sp>
      <p:sp>
        <p:nvSpPr>
          <p:cNvPr id="70" name="Shape 70"/>
          <p:cNvSpPr/>
          <p:nvPr>
            <p:ph type="body" sz="quarter" idx="1"/>
          </p:nvPr>
        </p:nvSpPr>
        <p:spPr>
          <a:xfrm>
            <a:off x="1079500" y="5207000"/>
            <a:ext cx="50546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i="1" sz="38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dash-line.png"/>
          <p:cNvPicPr>
            <a:picLocks noChangeAspect="0"/>
          </p:cNvPicPr>
          <p:nvPr/>
        </p:nvPicPr>
        <p:blipFill>
          <a:blip r:embed="rId2">
            <a:extLst/>
          </a:blip>
          <a:srcRect l="0"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 r="0" b="0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3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 b="0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4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8678" r="51892" b="0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5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6" name="scrapbook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Titteltekst</a:t>
            </a:r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ash-line.png"/>
          <p:cNvPicPr>
            <a:picLocks noChangeAspect="0"/>
          </p:cNvPicPr>
          <p:nvPr/>
        </p:nvPicPr>
        <p:blipFill>
          <a:blip r:embed="rId2">
            <a:extLst/>
          </a:blip>
          <a:srcRect l="0"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dash-line.png"/>
          <p:cNvPicPr>
            <a:picLocks noChangeAspect="1"/>
          </p:cNvPicPr>
          <p:nvPr/>
        </p:nvPicPr>
        <p:blipFill>
          <a:blip r:embed="rId2">
            <a:extLst/>
          </a:blip>
          <a:srcRect l="0"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70681" t="18886" r="0" b="0"/>
          <a:stretch>
            <a:fillRect/>
          </a:stretch>
        </p:blipFill>
        <p:spPr>
          <a:xfrm rot="16199995">
            <a:off x="-2691091" y="5364436"/>
            <a:ext cx="7048502" cy="40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0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9861" t="22490" r="62206" b="0"/>
          <a:stretch>
            <a:fillRect/>
          </a:stretch>
        </p:blipFill>
        <p:spPr>
          <a:xfrm rot="5399996">
            <a:off x="8842379" y="5419726"/>
            <a:ext cx="6654802" cy="38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1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8678" r="51892" b="0"/>
          <a:stretch>
            <a:fillRect/>
          </a:stretch>
        </p:blipFill>
        <p:spPr>
          <a:xfrm rot="10799995">
            <a:off x="882649" y="8775709"/>
            <a:ext cx="11461751" cy="406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2" name="tri-line.png"/>
          <p:cNvPicPr>
            <a:picLocks noChangeAspect="1"/>
          </p:cNvPicPr>
          <p:nvPr/>
        </p:nvPicPr>
        <p:blipFill>
          <a:blip r:embed="rId3">
            <a:extLst/>
          </a:blip>
          <a:srcRect l="0" t="17783" r="51945" b="18"/>
          <a:stretch>
            <a:fillRect/>
          </a:stretch>
        </p:blipFill>
        <p:spPr>
          <a:xfrm rot="21599996">
            <a:off x="838200" y="2057392"/>
            <a:ext cx="11449051" cy="41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3" name="scrapbook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Titteltekst</a:t>
            </a:r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06" name="Shape 10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lus-line.png"/>
          <p:cNvPicPr>
            <a:picLocks noChangeAspect="1"/>
          </p:cNvPicPr>
          <p:nvPr/>
        </p:nvPicPr>
        <p:blipFill>
          <a:blip r:embed="rId2">
            <a:extLst/>
          </a:blip>
          <a:srcRect l="2812" t="20000" r="57187" b="20000"/>
          <a:stretch>
            <a:fillRect/>
          </a:stretch>
        </p:blipFill>
        <p:spPr>
          <a:xfrm rot="5400000">
            <a:off x="-4305300" y="4724400"/>
            <a:ext cx="97536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4" name="plus-line.png"/>
          <p:cNvPicPr>
            <a:picLocks noChangeAspect="1"/>
          </p:cNvPicPr>
          <p:nvPr/>
        </p:nvPicPr>
        <p:blipFill>
          <a:blip r:embed="rId2">
            <a:extLst/>
          </a:blip>
          <a:srcRect l="10000" t="20000" r="61874" b="20000"/>
          <a:stretch>
            <a:fillRect/>
          </a:stretch>
        </p:blipFill>
        <p:spPr>
          <a:xfrm rot="5400000">
            <a:off x="8902700" y="5524500"/>
            <a:ext cx="6858001" cy="304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5" name="plus-line.png"/>
          <p:cNvPicPr>
            <a:picLocks noChangeAspect="1"/>
          </p:cNvPicPr>
          <p:nvPr/>
        </p:nvPicPr>
        <p:blipFill>
          <a:blip r:embed="rId2">
            <a:extLst/>
          </a:blip>
          <a:srcRect l="19114" t="12500" r="27552" b="27500"/>
          <a:stretch>
            <a:fillRect/>
          </a:stretch>
        </p:blipFill>
        <p:spPr>
          <a:xfrm rot="10800000">
            <a:off x="0" y="9016999"/>
            <a:ext cx="13004800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6" name="plus-line.png"/>
          <p:cNvPicPr>
            <a:picLocks noChangeAspect="1"/>
          </p:cNvPicPr>
          <p:nvPr/>
        </p:nvPicPr>
        <p:blipFill>
          <a:blip r:embed="rId2">
            <a:extLst/>
          </a:blip>
          <a:srcRect l="0" t="18751" r="51796" b="21247"/>
          <a:stretch>
            <a:fillRect/>
          </a:stretch>
        </p:blipFill>
        <p:spPr>
          <a:xfrm rot="10800002">
            <a:off x="704849" y="1974846"/>
            <a:ext cx="11753851" cy="304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7" name="scrapbook_title_hi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>
            <p:ph type="pic" sz="half" idx="13"/>
          </p:nvPr>
        </p:nvSpPr>
        <p:spPr>
          <a:xfrm rot="21360000">
            <a:off x="7449145" y="2547298"/>
            <a:ext cx="4737179" cy="6311901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/>
            <a:r>
              <a:t>Titteltekst</a:t>
            </a:r>
          </a:p>
        </p:txBody>
      </p:sp>
      <p:sp>
        <p:nvSpPr>
          <p:cNvPr id="120" name="Shape 120"/>
          <p:cNvSpPr/>
          <p:nvPr>
            <p:ph type="body" sz="half" idx="1"/>
          </p:nvPr>
        </p:nvSpPr>
        <p:spPr>
          <a:xfrm>
            <a:off x="1270000" y="2971800"/>
            <a:ext cx="4953000" cy="5842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000"/>
              </a:spcBef>
              <a:buBlip>
                <a:blip r:embed="rId4"/>
              </a:buBlip>
              <a:defRPr sz="2800"/>
            </a:lvl1pPr>
            <a:lvl2pPr marL="736600" indent="-368300">
              <a:spcBef>
                <a:spcPts val="3000"/>
              </a:spcBef>
              <a:buBlip>
                <a:blip r:embed="rId4"/>
              </a:buBlip>
              <a:defRPr sz="2800"/>
            </a:lvl2pPr>
            <a:lvl3pPr marL="1104900" indent="-368300">
              <a:spcBef>
                <a:spcPts val="3000"/>
              </a:spcBef>
              <a:buBlip>
                <a:blip r:embed="rId4"/>
              </a:buBlip>
              <a:defRPr sz="2800"/>
            </a:lvl3pPr>
            <a:lvl4pPr marL="1473200" indent="-368300">
              <a:spcBef>
                <a:spcPts val="3000"/>
              </a:spcBef>
              <a:buBlip>
                <a:blip r:embed="rId4"/>
              </a:buBlip>
              <a:defRPr sz="2800"/>
            </a:lvl4pPr>
            <a:lvl5pPr marL="1841500" indent="-368300">
              <a:spcBef>
                <a:spcPts val="3000"/>
              </a:spcBef>
              <a:buBlip>
                <a:blip r:embed="rId4"/>
              </a:buBlip>
              <a:defRPr sz="2800"/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21" name="Shape 12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lines-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8" name="wave-line.png"/>
          <p:cNvPicPr>
            <a:picLocks noChangeAspect="1"/>
          </p:cNvPicPr>
          <p:nvPr/>
        </p:nvPicPr>
        <p:blipFill>
          <a:blip r:embed="rId3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lines-vert-line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>
            <p:ph type="pic" idx="13"/>
          </p:nvPr>
        </p:nvSpPr>
        <p:spPr>
          <a:xfrm rot="1">
            <a:off x="1041400" y="914400"/>
            <a:ext cx="6502401" cy="7861301"/>
          </a:xfrm>
          <a:prstGeom prst="rect">
            <a:avLst/>
          </a:prstGeom>
          <a:effectLst>
            <a:outerShdw sx="100000" sy="100000" kx="0" ky="0" algn="b" rotWithShape="0" blurRad="63500" dist="50800" dir="5400000">
              <a:srgbClr val="292929">
                <a:alpha val="465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5" name="Shape 145"/>
          <p:cNvSpPr/>
          <p:nvPr>
            <p:ph type="pic" sz="quarter" idx="14"/>
          </p:nvPr>
        </p:nvSpPr>
        <p:spPr>
          <a:xfrm rot="180000">
            <a:off x="7029728" y="4460354"/>
            <a:ext cx="4959169" cy="4013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6" name="Shape 146"/>
          <p:cNvSpPr/>
          <p:nvPr>
            <p:ph type="pic" sz="quarter" idx="15"/>
          </p:nvPr>
        </p:nvSpPr>
        <p:spPr>
          <a:xfrm>
            <a:off x="6819900" y="939800"/>
            <a:ext cx="4889500" cy="3670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7" name="Shape 14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s-line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wave-line.png"/>
          <p:cNvPicPr>
            <a:picLocks noChangeAspect="1"/>
          </p:cNvPicPr>
          <p:nvPr/>
        </p:nvPicPr>
        <p:blipFill>
          <a:blip r:embed="rId4">
            <a:extLst/>
          </a:blip>
          <a:srcRect l="16094" t="82" r="38169" b="72"/>
          <a:stretch>
            <a:fillRect/>
          </a:stretch>
        </p:blipFill>
        <p:spPr>
          <a:xfrm>
            <a:off x="799800" y="597015"/>
            <a:ext cx="11367016" cy="139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"/>
                </a:moveTo>
                <a:lnTo>
                  <a:pt x="1" y="0"/>
                </a:lnTo>
                <a:lnTo>
                  <a:pt x="0" y="21584"/>
                </a:lnTo>
                <a:lnTo>
                  <a:pt x="21599" y="21600"/>
                </a:lnTo>
                <a:lnTo>
                  <a:pt x="21600" y="1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" name="wave-line.png"/>
          <p:cNvPicPr>
            <a:picLocks noChangeAspect="1"/>
          </p:cNvPicPr>
          <p:nvPr/>
        </p:nvPicPr>
        <p:blipFill>
          <a:blip r:embed="rId4">
            <a:extLst/>
          </a:blip>
          <a:srcRect l="16504" t="0" r="50434" b="0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4761" t="2928" r="10188" b="0"/>
          <a:stretch>
            <a:fillRect/>
          </a:stretch>
        </p:blipFill>
        <p:spPr>
          <a:xfrm rot="16199985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0" t="5872" r="0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53986" t="2927" r="41140" b="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37929" t="2926" r="56976" b="0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lines-vert-line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/>
          <p:nvPr>
            <p:ph type="body" idx="1"/>
          </p:nvPr>
        </p:nvSpPr>
        <p:spPr>
          <a:xfrm>
            <a:off x="1270000" y="1511300"/>
            <a:ext cx="10464800" cy="673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7"/>
              </a:buBlip>
            </a:lvl1pPr>
            <a:lvl2pPr>
              <a:buBlip>
                <a:blip r:embed="rId7"/>
              </a:buBlip>
            </a:lvl2pPr>
            <a:lvl3pPr>
              <a:buBlip>
                <a:blip r:embed="rId7"/>
              </a:buBlip>
            </a:lvl3pPr>
            <a:lvl4pPr>
              <a:buBlip>
                <a:blip r:embed="rId7"/>
              </a:buBlip>
            </a:lvl4pPr>
            <a:lvl5pPr>
              <a:buBlip>
                <a:blip r:embed="rId7"/>
              </a:buBlip>
            </a:lvl5pPr>
          </a:lstStyle>
          <a:p>
            <a:pPr/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1" name="Shape 11"/>
          <p:cNvSpPr/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Titteltekst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xfrm>
            <a:off x="6359271" y="9296400"/>
            <a:ext cx="273559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800" u="none">
          <a:ln>
            <a:noFill/>
          </a:ln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1pPr>
      <a:lvl2pPr marL="914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2pPr>
      <a:lvl3pPr marL="1371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3pPr>
      <a:lvl4pPr marL="1828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4pPr>
      <a:lvl5pPr marL="22860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5pPr>
      <a:lvl6pPr marL="27432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6pPr>
      <a:lvl7pPr marL="32004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7pPr>
      <a:lvl8pPr marL="36576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8pPr>
      <a:lvl9pPr marL="4114800" marR="0" indent="-457200" algn="l" defTabSz="584200" rtl="0" latinLnBrk="0">
        <a:lnSpc>
          <a:spcPct val="100000"/>
        </a:lnSpc>
        <a:spcBef>
          <a:spcPts val="40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3600" u="none">
          <a:ln>
            <a:noFill/>
          </a:ln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19.tif"/><Relationship Id="rId4" Type="http://schemas.openxmlformats.org/officeDocument/2006/relationships/image" Target="../media/image31.png"/><Relationship Id="rId5" Type="http://schemas.openxmlformats.org/officeDocument/2006/relationships/image" Target="../media/image20.tif"/><Relationship Id="rId6" Type="http://schemas.openxmlformats.org/officeDocument/2006/relationships/image" Target="../media/image32.png"/><Relationship Id="rId7" Type="http://schemas.openxmlformats.org/officeDocument/2006/relationships/image" Target="../media/image21.tif"/><Relationship Id="rId8" Type="http://schemas.openxmlformats.org/officeDocument/2006/relationships/image" Target="../media/image3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22.tif"/><Relationship Id="rId4" Type="http://schemas.openxmlformats.org/officeDocument/2006/relationships/image" Target="../media/image34.png"/><Relationship Id="rId5" Type="http://schemas.openxmlformats.org/officeDocument/2006/relationships/image" Target="../media/image23.tif"/><Relationship Id="rId6" Type="http://schemas.openxmlformats.org/officeDocument/2006/relationships/image" Target="../media/image3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24.tif"/><Relationship Id="rId4" Type="http://schemas.openxmlformats.org/officeDocument/2006/relationships/image" Target="../media/image38.png"/><Relationship Id="rId5" Type="http://schemas.openxmlformats.org/officeDocument/2006/relationships/image" Target="../media/image25.tif"/><Relationship Id="rId6" Type="http://schemas.openxmlformats.org/officeDocument/2006/relationships/image" Target="../media/image39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26.tif"/><Relationship Id="rId4" Type="http://schemas.openxmlformats.org/officeDocument/2006/relationships/image" Target="../media/image40.png"/><Relationship Id="rId5" Type="http://schemas.openxmlformats.org/officeDocument/2006/relationships/image" Target="../media/image27.tif"/><Relationship Id="rId6" Type="http://schemas.openxmlformats.org/officeDocument/2006/relationships/image" Target="../media/image4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1.tif"/><Relationship Id="rId4" Type="http://schemas.openxmlformats.org/officeDocument/2006/relationships/image" Target="../media/image1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2.tif"/><Relationship Id="rId4" Type="http://schemas.openxmlformats.org/officeDocument/2006/relationships/image" Target="../media/image15.png"/><Relationship Id="rId5" Type="http://schemas.openxmlformats.org/officeDocument/2006/relationships/image" Target="../media/image3.tif"/><Relationship Id="rId6" Type="http://schemas.openxmlformats.org/officeDocument/2006/relationships/image" Target="../media/image1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4.tif"/><Relationship Id="rId4" Type="http://schemas.openxmlformats.org/officeDocument/2006/relationships/image" Target="../media/image17.png"/><Relationship Id="rId5" Type="http://schemas.openxmlformats.org/officeDocument/2006/relationships/image" Target="../media/image5.tif"/><Relationship Id="rId6" Type="http://schemas.openxmlformats.org/officeDocument/2006/relationships/image" Target="../media/image1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8.tif"/><Relationship Id="rId4" Type="http://schemas.openxmlformats.org/officeDocument/2006/relationships/image" Target="../media/image21.png"/><Relationship Id="rId5" Type="http://schemas.openxmlformats.org/officeDocument/2006/relationships/image" Target="../media/image9.tif"/><Relationship Id="rId6" Type="http://schemas.openxmlformats.org/officeDocument/2006/relationships/image" Target="../media/image22.png"/><Relationship Id="rId7" Type="http://schemas.openxmlformats.org/officeDocument/2006/relationships/image" Target="../media/image10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11.tif"/><Relationship Id="rId4" Type="http://schemas.openxmlformats.org/officeDocument/2006/relationships/image" Target="../media/image23.png"/><Relationship Id="rId5" Type="http://schemas.openxmlformats.org/officeDocument/2006/relationships/image" Target="../media/image12.tif"/><Relationship Id="rId6" Type="http://schemas.openxmlformats.org/officeDocument/2006/relationships/image" Target="../media/image2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13.tif"/><Relationship Id="rId4" Type="http://schemas.openxmlformats.org/officeDocument/2006/relationships/image" Target="../media/image25.png"/><Relationship Id="rId5" Type="http://schemas.openxmlformats.org/officeDocument/2006/relationships/image" Target="../media/image14.tif"/><Relationship Id="rId6" Type="http://schemas.openxmlformats.org/officeDocument/2006/relationships/image" Target="../media/image26.png"/><Relationship Id="rId7" Type="http://schemas.openxmlformats.org/officeDocument/2006/relationships/image" Target="../media/image15.tif"/><Relationship Id="rId8" Type="http://schemas.openxmlformats.org/officeDocument/2006/relationships/image" Target="../media/image2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16.tif"/><Relationship Id="rId4" Type="http://schemas.openxmlformats.org/officeDocument/2006/relationships/image" Target="../media/image28.png"/><Relationship Id="rId5" Type="http://schemas.openxmlformats.org/officeDocument/2006/relationships/image" Target="../media/image17.tif"/><Relationship Id="rId6" Type="http://schemas.openxmlformats.org/officeDocument/2006/relationships/image" Target="../media/image29.png"/><Relationship Id="rId7" Type="http://schemas.openxmlformats.org/officeDocument/2006/relationships/image" Target="../media/image18.tif"/><Relationship Id="rId8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COLOURS IN MEDICAL TERMINOLOGY</a:t>
            </a:r>
          </a:p>
        </p:txBody>
      </p:sp>
      <p:sp>
        <p:nvSpPr>
          <p:cNvPr id="205" name="Shape 205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body" sz="half" idx="1"/>
          </p:nvPr>
        </p:nvSpPr>
        <p:spPr>
          <a:xfrm>
            <a:off x="1270000" y="1511300"/>
            <a:ext cx="4668292" cy="6731000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Griseus, a, um (L.) </a:t>
            </a:r>
          </a:p>
          <a:p>
            <a:pPr>
              <a:buBlip>
                <a:blip r:embed="rId2"/>
              </a:buBlip>
            </a:pPr>
            <a:r>
              <a:t>polio- (G.) = grey</a:t>
            </a:r>
          </a:p>
          <a:p>
            <a:pPr>
              <a:buBlip>
                <a:blip r:embed="rId2"/>
              </a:buBlip>
            </a:pPr>
            <a:r>
              <a:t>e.g. substantia grisea; poliomyelitis; poliovirus</a:t>
            </a:r>
          </a:p>
        </p:txBody>
      </p:sp>
      <p:grpSp>
        <p:nvGrpSpPr>
          <p:cNvPr id="280" name="Group 280"/>
          <p:cNvGrpSpPr/>
          <p:nvPr/>
        </p:nvGrpSpPr>
        <p:grpSpPr>
          <a:xfrm rot="21420000">
            <a:off x="7143707" y="541124"/>
            <a:ext cx="4768720" cy="3827676"/>
            <a:chOff x="0" y="0"/>
            <a:chExt cx="4768719" cy="3827675"/>
          </a:xfrm>
        </p:grpSpPr>
        <p:pic>
          <p:nvPicPr>
            <p:cNvPr id="279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750" y="31750"/>
              <a:ext cx="4705220" cy="37641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8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768720" cy="3827676"/>
            </a:xfrm>
            <a:prstGeom prst="rect">
              <a:avLst/>
            </a:prstGeom>
            <a:effectLst/>
          </p:spPr>
        </p:pic>
      </p:grpSp>
      <p:grpSp>
        <p:nvGrpSpPr>
          <p:cNvPr id="283" name="Group 283"/>
          <p:cNvGrpSpPr/>
          <p:nvPr/>
        </p:nvGrpSpPr>
        <p:grpSpPr>
          <a:xfrm>
            <a:off x="9081541" y="3835994"/>
            <a:ext cx="3163095" cy="5176441"/>
            <a:chOff x="0" y="0"/>
            <a:chExt cx="3163093" cy="5176440"/>
          </a:xfrm>
        </p:grpSpPr>
        <p:pic>
          <p:nvPicPr>
            <p:cNvPr id="282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224" t="5035" r="11003" b="5035"/>
            <a:stretch>
              <a:fillRect/>
            </a:stretch>
          </p:blipFill>
          <p:spPr>
            <a:xfrm>
              <a:off x="31750" y="31750"/>
              <a:ext cx="3099535" cy="51130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1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163094" cy="5176441"/>
            </a:xfrm>
            <a:prstGeom prst="rect">
              <a:avLst/>
            </a:prstGeom>
            <a:effectLst/>
          </p:spPr>
        </p:pic>
      </p:grpSp>
      <p:grpSp>
        <p:nvGrpSpPr>
          <p:cNvPr id="286" name="Group 286"/>
          <p:cNvGrpSpPr/>
          <p:nvPr/>
        </p:nvGrpSpPr>
        <p:grpSpPr>
          <a:xfrm rot="180000">
            <a:off x="5087244" y="4566244"/>
            <a:ext cx="3840164" cy="3944542"/>
            <a:chOff x="0" y="0"/>
            <a:chExt cx="3840162" cy="3944540"/>
          </a:xfrm>
        </p:grpSpPr>
        <p:pic>
          <p:nvPicPr>
            <p:cNvPr id="285" name="pasted-image.tiff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0381" t="6395" r="23046" b="6395"/>
            <a:stretch>
              <a:fillRect/>
            </a:stretch>
          </p:blipFill>
          <p:spPr>
            <a:xfrm>
              <a:off x="31750" y="31750"/>
              <a:ext cx="3776499" cy="38811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4" name="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3840164" cy="394454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type="body" idx="1"/>
          </p:nvPr>
        </p:nvSpPr>
        <p:spPr>
          <a:xfrm>
            <a:off x="1314450" y="1206500"/>
            <a:ext cx="10464800" cy="6731000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Lividus, a, um (L.) = livid, discoloured, bluish </a:t>
            </a:r>
          </a:p>
          <a:p>
            <a:pPr>
              <a:buBlip>
                <a:blip r:embed="rId2"/>
              </a:buBlip>
            </a:pPr>
            <a:r>
              <a:t>e.g. asphyxia livida</a:t>
            </a:r>
          </a:p>
        </p:txBody>
      </p:sp>
      <p:grpSp>
        <p:nvGrpSpPr>
          <p:cNvPr id="291" name="Group 291"/>
          <p:cNvGrpSpPr/>
          <p:nvPr/>
        </p:nvGrpSpPr>
        <p:grpSpPr>
          <a:xfrm rot="21180000">
            <a:off x="1252093" y="3698541"/>
            <a:ext cx="5758657" cy="4358085"/>
            <a:chOff x="0" y="0"/>
            <a:chExt cx="5758656" cy="4358084"/>
          </a:xfrm>
        </p:grpSpPr>
        <p:pic>
          <p:nvPicPr>
            <p:cNvPr id="290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7984" t="25677" r="0" b="22021"/>
            <a:stretch>
              <a:fillRect/>
            </a:stretch>
          </p:blipFill>
          <p:spPr>
            <a:xfrm>
              <a:off x="31750" y="31750"/>
              <a:ext cx="5695038" cy="42947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9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758657" cy="4358085"/>
            </a:xfrm>
            <a:prstGeom prst="rect">
              <a:avLst/>
            </a:prstGeom>
            <a:effectLst/>
          </p:spPr>
        </p:pic>
      </p:grpSp>
      <p:grpSp>
        <p:nvGrpSpPr>
          <p:cNvPr id="294" name="Group 294"/>
          <p:cNvGrpSpPr/>
          <p:nvPr/>
        </p:nvGrpSpPr>
        <p:grpSpPr>
          <a:xfrm flipH="1" rot="11280000">
            <a:off x="6745047" y="4864598"/>
            <a:ext cx="5163183" cy="2933892"/>
            <a:chOff x="0" y="0"/>
            <a:chExt cx="5163181" cy="2933891"/>
          </a:xfrm>
        </p:grpSpPr>
        <p:pic>
          <p:nvPicPr>
            <p:cNvPr id="293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750" y="31749"/>
              <a:ext cx="5099682" cy="28703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2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5163182" cy="293389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Glauco- (G. ~ chloro-) = green-blue </a:t>
            </a:r>
          </a:p>
          <a:p>
            <a:pPr>
              <a:buBlip>
                <a:blip r:embed="rId2"/>
              </a:buBlip>
            </a:pPr>
            <a:r>
              <a:t>e.g. glaucoma</a:t>
            </a:r>
          </a:p>
        </p:txBody>
      </p:sp>
      <p:grpSp>
        <p:nvGrpSpPr>
          <p:cNvPr id="299" name="Group 299"/>
          <p:cNvGrpSpPr/>
          <p:nvPr/>
        </p:nvGrpSpPr>
        <p:grpSpPr>
          <a:xfrm rot="120000">
            <a:off x="4991100" y="3492500"/>
            <a:ext cx="5969000" cy="4864101"/>
            <a:chOff x="0" y="0"/>
            <a:chExt cx="5969000" cy="4864100"/>
          </a:xfrm>
        </p:grpSpPr>
        <p:pic>
          <p:nvPicPr>
            <p:cNvPr id="298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750" y="31750"/>
              <a:ext cx="5905501" cy="4800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7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969001" cy="48641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body" sz="half" idx="1"/>
          </p:nvPr>
        </p:nvSpPr>
        <p:spPr>
          <a:xfrm>
            <a:off x="1250907" y="1390649"/>
            <a:ext cx="5423447" cy="6731001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Fuscus, a, um = dark, brown </a:t>
            </a:r>
          </a:p>
          <a:p>
            <a:pPr>
              <a:buBlip>
                <a:blip r:embed="rId2"/>
              </a:buBlip>
            </a:pPr>
            <a:r>
              <a:t>e.g. lagoena fusca</a:t>
            </a:r>
          </a:p>
        </p:txBody>
      </p:sp>
      <p:grpSp>
        <p:nvGrpSpPr>
          <p:cNvPr id="304" name="Group 304"/>
          <p:cNvGrpSpPr/>
          <p:nvPr/>
        </p:nvGrpSpPr>
        <p:grpSpPr>
          <a:xfrm>
            <a:off x="1495921" y="3931579"/>
            <a:ext cx="5423298" cy="4955779"/>
            <a:chOff x="0" y="0"/>
            <a:chExt cx="5423296" cy="4955778"/>
          </a:xfrm>
        </p:grpSpPr>
        <p:pic>
          <p:nvPicPr>
            <p:cNvPr id="303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8721" r="0" b="0"/>
            <a:stretch>
              <a:fillRect/>
            </a:stretch>
          </p:blipFill>
          <p:spPr>
            <a:xfrm>
              <a:off x="31750" y="31750"/>
              <a:ext cx="5359946" cy="48924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2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423297" cy="4955779"/>
            </a:xfrm>
            <a:prstGeom prst="rect">
              <a:avLst/>
            </a:prstGeom>
            <a:effectLst/>
          </p:spPr>
        </p:pic>
      </p:grpSp>
      <p:grpSp>
        <p:nvGrpSpPr>
          <p:cNvPr id="307" name="Group 307"/>
          <p:cNvGrpSpPr/>
          <p:nvPr/>
        </p:nvGrpSpPr>
        <p:grpSpPr>
          <a:xfrm rot="420000">
            <a:off x="6825644" y="2119681"/>
            <a:ext cx="5395043" cy="4328734"/>
            <a:chOff x="0" y="0"/>
            <a:chExt cx="5395042" cy="4328733"/>
          </a:xfrm>
        </p:grpSpPr>
        <p:pic>
          <p:nvPicPr>
            <p:cNvPr id="306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750" y="31750"/>
              <a:ext cx="5331543" cy="42652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5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5395044" cy="432873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>
            <p:ph type="body" sz="half" idx="1"/>
          </p:nvPr>
        </p:nvSpPr>
        <p:spPr>
          <a:xfrm>
            <a:off x="1250907" y="1511300"/>
            <a:ext cx="4878934" cy="6731000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Versicolor, oris (L.)</a:t>
            </a:r>
          </a:p>
          <a:p>
            <a:pPr>
              <a:buBlip>
                <a:blip r:embed="rId2"/>
              </a:buBlip>
            </a:pPr>
            <a:r>
              <a:t>poikilo- (G.) = vari-coloured</a:t>
            </a:r>
          </a:p>
          <a:p>
            <a:pPr>
              <a:buBlip>
                <a:blip r:embed="rId2"/>
              </a:buBlip>
            </a:pPr>
            <a:r>
              <a:t>e.g. pithyriasis versicolor; poikiloderma</a:t>
            </a:r>
          </a:p>
        </p:txBody>
      </p:sp>
      <p:grpSp>
        <p:nvGrpSpPr>
          <p:cNvPr id="312" name="Group 312"/>
          <p:cNvGrpSpPr/>
          <p:nvPr/>
        </p:nvGrpSpPr>
        <p:grpSpPr>
          <a:xfrm rot="21360000">
            <a:off x="7219945" y="672507"/>
            <a:ext cx="4942285" cy="4712892"/>
            <a:chOff x="0" y="0"/>
            <a:chExt cx="4942284" cy="4712890"/>
          </a:xfrm>
        </p:grpSpPr>
        <p:pic>
          <p:nvPicPr>
            <p:cNvPr id="311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7468"/>
            <a:stretch>
              <a:fillRect/>
            </a:stretch>
          </p:blipFill>
          <p:spPr>
            <a:xfrm>
              <a:off x="31750" y="31749"/>
              <a:ext cx="4878873" cy="46495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0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942285" cy="4712891"/>
            </a:xfrm>
            <a:prstGeom prst="rect">
              <a:avLst/>
            </a:prstGeom>
            <a:effectLst/>
          </p:spPr>
        </p:pic>
      </p:grpSp>
      <p:grpSp>
        <p:nvGrpSpPr>
          <p:cNvPr id="315" name="Group 315"/>
          <p:cNvGrpSpPr/>
          <p:nvPr/>
        </p:nvGrpSpPr>
        <p:grpSpPr>
          <a:xfrm rot="240000">
            <a:off x="5249174" y="4932024"/>
            <a:ext cx="4514057" cy="3812779"/>
            <a:chOff x="0" y="0"/>
            <a:chExt cx="4514056" cy="3812778"/>
          </a:xfrm>
        </p:grpSpPr>
        <p:pic>
          <p:nvPicPr>
            <p:cNvPr id="314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754" t="0" r="10781" b="0"/>
            <a:stretch>
              <a:fillRect/>
            </a:stretch>
          </p:blipFill>
          <p:spPr>
            <a:xfrm>
              <a:off x="31749" y="31750"/>
              <a:ext cx="4450721" cy="37492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3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514057" cy="381277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 for your attention!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 terms</a:t>
            </a:r>
          </a:p>
        </p:txBody>
      </p:sp>
      <p:sp>
        <p:nvSpPr>
          <p:cNvPr id="208" name="Shape 208"/>
          <p:cNvSpPr/>
          <p:nvPr>
            <p:ph type="body" sz="half" idx="1"/>
          </p:nvPr>
        </p:nvSpPr>
        <p:spPr>
          <a:xfrm>
            <a:off x="1270000" y="2971800"/>
            <a:ext cx="5509964" cy="5715000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color, oris, m. (Lat.)</a:t>
            </a:r>
          </a:p>
          <a:p>
            <a:pPr>
              <a:buBlip>
                <a:blip r:embed="rId2"/>
              </a:buBlip>
            </a:pPr>
            <a:r>
              <a:t>chroma, chromatis, n. (Gr.) = colour</a:t>
            </a:r>
          </a:p>
        </p:txBody>
      </p:sp>
      <p:grpSp>
        <p:nvGrpSpPr>
          <p:cNvPr id="211" name="Group 211"/>
          <p:cNvGrpSpPr/>
          <p:nvPr/>
        </p:nvGrpSpPr>
        <p:grpSpPr>
          <a:xfrm>
            <a:off x="6392464" y="2980332"/>
            <a:ext cx="5545536" cy="5545536"/>
            <a:chOff x="0" y="0"/>
            <a:chExt cx="5545535" cy="5545535"/>
          </a:xfrm>
        </p:grpSpPr>
        <p:pic>
          <p:nvPicPr>
            <p:cNvPr id="210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750" y="31750"/>
              <a:ext cx="5482036" cy="54820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9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545536" cy="554553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5828"/>
            </a:lvl1pPr>
          </a:lstStyle>
          <a:p>
            <a:pPr/>
            <a:r>
              <a:t>Adjectives denoting colours and demonstration of their medical use</a:t>
            </a:r>
          </a:p>
        </p:txBody>
      </p:sp>
      <p:sp>
        <p:nvSpPr>
          <p:cNvPr id="214" name="Shape 214"/>
          <p:cNvSpPr/>
          <p:nvPr>
            <p:ph type="body" sz="half" idx="1"/>
          </p:nvPr>
        </p:nvSpPr>
        <p:spPr>
          <a:xfrm>
            <a:off x="1270000" y="2971800"/>
            <a:ext cx="5556250" cy="5715000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albus, a, um (L.) </a:t>
            </a:r>
          </a:p>
          <a:p>
            <a:pPr>
              <a:buBlip>
                <a:blip r:embed="rId2"/>
              </a:buBlip>
            </a:pPr>
            <a:r>
              <a:t>leuko- (G.) = white</a:t>
            </a:r>
          </a:p>
          <a:p>
            <a:pPr>
              <a:buBlip>
                <a:blip r:embed="rId2"/>
              </a:buBlip>
            </a:pPr>
            <a:r>
              <a:t>e.g. vaselinum album; albinismus; leucocytus; leucorrhoea; leucoplacia; leucaemia</a:t>
            </a:r>
          </a:p>
        </p:txBody>
      </p:sp>
      <p:grpSp>
        <p:nvGrpSpPr>
          <p:cNvPr id="217" name="Group 217"/>
          <p:cNvGrpSpPr/>
          <p:nvPr/>
        </p:nvGrpSpPr>
        <p:grpSpPr>
          <a:xfrm rot="544195">
            <a:off x="7348214" y="2645749"/>
            <a:ext cx="4879207" cy="4063644"/>
            <a:chOff x="0" y="0"/>
            <a:chExt cx="4879206" cy="4063642"/>
          </a:xfrm>
        </p:grpSpPr>
        <p:pic>
          <p:nvPicPr>
            <p:cNvPr id="216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749" y="31750"/>
              <a:ext cx="4815708" cy="40001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5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879208" cy="4063643"/>
            </a:xfrm>
            <a:prstGeom prst="rect">
              <a:avLst/>
            </a:prstGeom>
            <a:effectLst/>
          </p:spPr>
        </p:pic>
      </p:grpSp>
      <p:grpSp>
        <p:nvGrpSpPr>
          <p:cNvPr id="220" name="Group 220"/>
          <p:cNvGrpSpPr/>
          <p:nvPr/>
        </p:nvGrpSpPr>
        <p:grpSpPr>
          <a:xfrm>
            <a:off x="7258050" y="6639223"/>
            <a:ext cx="2668589" cy="2260601"/>
            <a:chOff x="0" y="0"/>
            <a:chExt cx="2668587" cy="2260600"/>
          </a:xfrm>
        </p:grpSpPr>
        <p:pic>
          <p:nvPicPr>
            <p:cNvPr id="219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0654" t="18601" r="10654" b="1443"/>
            <a:stretch>
              <a:fillRect/>
            </a:stretch>
          </p:blipFill>
          <p:spPr>
            <a:xfrm>
              <a:off x="31750" y="31750"/>
              <a:ext cx="2605033" cy="21969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8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68588" cy="22606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Pallidus, a, um (L.) = pale</a:t>
            </a:r>
          </a:p>
          <a:p>
            <a:pPr>
              <a:buBlip>
                <a:blip r:embed="rId2"/>
              </a:buBlip>
            </a:pPr>
            <a:r>
              <a:t>e.g. facies pallida; febris pallida</a:t>
            </a:r>
          </a:p>
        </p:txBody>
      </p:sp>
      <p:grpSp>
        <p:nvGrpSpPr>
          <p:cNvPr id="225" name="Group 225"/>
          <p:cNvGrpSpPr/>
          <p:nvPr/>
        </p:nvGrpSpPr>
        <p:grpSpPr>
          <a:xfrm rot="20940000">
            <a:off x="6086206" y="3508126"/>
            <a:ext cx="6127908" cy="3345415"/>
            <a:chOff x="0" y="0"/>
            <a:chExt cx="6127906" cy="3345414"/>
          </a:xfrm>
        </p:grpSpPr>
        <p:pic>
          <p:nvPicPr>
            <p:cNvPr id="224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750" y="31750"/>
              <a:ext cx="6064407" cy="32819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6127907" cy="3345415"/>
            </a:xfrm>
            <a:prstGeom prst="rect">
              <a:avLst/>
            </a:prstGeom>
            <a:effectLst/>
          </p:spPr>
        </p:pic>
      </p:grpSp>
      <p:grpSp>
        <p:nvGrpSpPr>
          <p:cNvPr id="228" name="Group 228"/>
          <p:cNvGrpSpPr/>
          <p:nvPr/>
        </p:nvGrpSpPr>
        <p:grpSpPr>
          <a:xfrm>
            <a:off x="1492250" y="4872473"/>
            <a:ext cx="4764854" cy="3683544"/>
            <a:chOff x="0" y="0"/>
            <a:chExt cx="4764853" cy="3683542"/>
          </a:xfrm>
        </p:grpSpPr>
        <p:pic>
          <p:nvPicPr>
            <p:cNvPr id="227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750" y="31750"/>
              <a:ext cx="4701354" cy="36200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6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764854" cy="36835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body" sz="half" idx="1"/>
          </p:nvPr>
        </p:nvSpPr>
        <p:spPr>
          <a:xfrm>
            <a:off x="908050" y="1066800"/>
            <a:ext cx="5525046" cy="6731000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Flavus/luteus, a, um (L.) </a:t>
            </a:r>
          </a:p>
          <a:p>
            <a:pPr>
              <a:buBlip>
                <a:blip r:embed="rId2"/>
              </a:buBlip>
            </a:pPr>
            <a:r>
              <a:t>Xantho-/cirrho- (G.) = yellow</a:t>
            </a:r>
          </a:p>
          <a:p>
            <a:pPr>
              <a:buBlip>
                <a:blip r:embed="rId2"/>
              </a:buBlip>
            </a:pPr>
            <a:r>
              <a:t>e.g. febris flava; corpus luteum; ligamenta flava; xanthoderma; cirrhosis</a:t>
            </a:r>
          </a:p>
        </p:txBody>
      </p:sp>
      <p:pic>
        <p:nvPicPr>
          <p:cNvPr id="23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4544" y="793750"/>
            <a:ext cx="5571957" cy="51943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Group 234"/>
          <p:cNvGrpSpPr/>
          <p:nvPr/>
        </p:nvGrpSpPr>
        <p:grpSpPr>
          <a:xfrm rot="21351601">
            <a:off x="4813300" y="5982565"/>
            <a:ext cx="5856843" cy="2798620"/>
            <a:chOff x="0" y="0"/>
            <a:chExt cx="5856842" cy="2798618"/>
          </a:xfrm>
        </p:grpSpPr>
        <p:pic>
          <p:nvPicPr>
            <p:cNvPr id="233" name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1750" y="31750"/>
              <a:ext cx="5793343" cy="27351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2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856843" cy="2798619"/>
            </a:xfrm>
            <a:prstGeom prst="rect">
              <a:avLst/>
            </a:prstGeom>
            <a:effectLst/>
          </p:spPr>
        </p:pic>
      </p:grpSp>
      <p:pic>
        <p:nvPicPr>
          <p:cNvPr id="235" name="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479335" y="3327400"/>
            <a:ext cx="1740496" cy="558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body" sz="half" idx="1"/>
          </p:nvPr>
        </p:nvSpPr>
        <p:spPr>
          <a:xfrm>
            <a:off x="1270000" y="1143000"/>
            <a:ext cx="4774159" cy="6731000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Ruber, a, um (L.) </a:t>
            </a:r>
          </a:p>
          <a:p>
            <a:pPr>
              <a:buBlip>
                <a:blip r:embed="rId2"/>
              </a:buBlip>
            </a:pPr>
            <a:r>
              <a:t>erythro- (G.) = red</a:t>
            </a:r>
          </a:p>
          <a:p>
            <a:pPr>
              <a:buBlip>
                <a:blip r:embed="rId2"/>
              </a:buBlip>
            </a:pPr>
            <a:r>
              <a:t>e.g. medulla ossium rubra; nucleus ruber; rubeola; erythrocytus; erythroderma</a:t>
            </a:r>
          </a:p>
        </p:txBody>
      </p:sp>
      <p:grpSp>
        <p:nvGrpSpPr>
          <p:cNvPr id="241" name="Group 241"/>
          <p:cNvGrpSpPr/>
          <p:nvPr/>
        </p:nvGrpSpPr>
        <p:grpSpPr>
          <a:xfrm rot="21360000">
            <a:off x="6714240" y="839616"/>
            <a:ext cx="5007770" cy="4093767"/>
            <a:chOff x="0" y="0"/>
            <a:chExt cx="5007768" cy="4093765"/>
          </a:xfrm>
        </p:grpSpPr>
        <p:pic>
          <p:nvPicPr>
            <p:cNvPr id="240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879" r="0" b="6069"/>
            <a:stretch>
              <a:fillRect/>
            </a:stretch>
          </p:blipFill>
          <p:spPr>
            <a:xfrm>
              <a:off x="31750" y="31749"/>
              <a:ext cx="4944158" cy="4030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9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007769" cy="4093766"/>
            </a:xfrm>
            <a:prstGeom prst="rect">
              <a:avLst/>
            </a:prstGeom>
            <a:effectLst/>
          </p:spPr>
        </p:pic>
      </p:grpSp>
      <p:grpSp>
        <p:nvGrpSpPr>
          <p:cNvPr id="244" name="Group 244"/>
          <p:cNvGrpSpPr/>
          <p:nvPr/>
        </p:nvGrpSpPr>
        <p:grpSpPr>
          <a:xfrm rot="60000">
            <a:off x="6413551" y="5049601"/>
            <a:ext cx="4939075" cy="3703930"/>
            <a:chOff x="0" y="0"/>
            <a:chExt cx="4939074" cy="3703928"/>
          </a:xfrm>
        </p:grpSpPr>
        <p:pic>
          <p:nvPicPr>
            <p:cNvPr id="243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750" y="31750"/>
              <a:ext cx="4875575" cy="36404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2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939075" cy="3703929"/>
            </a:xfrm>
            <a:prstGeom prst="rect">
              <a:avLst/>
            </a:prstGeom>
            <a:effectLst/>
          </p:spPr>
        </p:pic>
      </p:grpSp>
      <p:pic>
        <p:nvPicPr>
          <p:cNvPr id="245" name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26304" y="4484035"/>
            <a:ext cx="1951873" cy="988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body" sz="half" idx="1"/>
          </p:nvPr>
        </p:nvSpPr>
        <p:spPr>
          <a:xfrm>
            <a:off x="1200150" y="1397018"/>
            <a:ext cx="5313760" cy="6731001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Roseus, a, um (L.) = pink</a:t>
            </a:r>
          </a:p>
          <a:p>
            <a:pPr>
              <a:buBlip>
                <a:blip r:embed="rId2"/>
              </a:buBlip>
            </a:pPr>
            <a:r>
              <a:t>e.g. pithyriasis rosea; roseola</a:t>
            </a:r>
          </a:p>
        </p:txBody>
      </p:sp>
      <p:grpSp>
        <p:nvGrpSpPr>
          <p:cNvPr id="250" name="Group 250"/>
          <p:cNvGrpSpPr/>
          <p:nvPr/>
        </p:nvGrpSpPr>
        <p:grpSpPr>
          <a:xfrm rot="21540000">
            <a:off x="1760105" y="4806343"/>
            <a:ext cx="5236440" cy="3570850"/>
            <a:chOff x="0" y="0"/>
            <a:chExt cx="5236438" cy="3570848"/>
          </a:xfrm>
        </p:grpSpPr>
        <p:pic>
          <p:nvPicPr>
            <p:cNvPr id="249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750" y="31750"/>
              <a:ext cx="5172939" cy="35073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8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236439" cy="3570849"/>
            </a:xfrm>
            <a:prstGeom prst="rect">
              <a:avLst/>
            </a:prstGeom>
            <a:effectLst/>
          </p:spPr>
        </p:pic>
      </p:grpSp>
      <p:grpSp>
        <p:nvGrpSpPr>
          <p:cNvPr id="253" name="Group 253"/>
          <p:cNvGrpSpPr/>
          <p:nvPr/>
        </p:nvGrpSpPr>
        <p:grpSpPr>
          <a:xfrm rot="120000">
            <a:off x="7284560" y="850915"/>
            <a:ext cx="4612086" cy="5074842"/>
            <a:chOff x="0" y="0"/>
            <a:chExt cx="4612084" cy="5074840"/>
          </a:xfrm>
        </p:grpSpPr>
        <p:pic>
          <p:nvPicPr>
            <p:cNvPr id="252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11471"/>
            <a:stretch>
              <a:fillRect/>
            </a:stretch>
          </p:blipFill>
          <p:spPr>
            <a:xfrm>
              <a:off x="31750" y="31749"/>
              <a:ext cx="4548741" cy="501132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1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612085" cy="507484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body" sz="half" idx="1"/>
          </p:nvPr>
        </p:nvSpPr>
        <p:spPr>
          <a:xfrm>
            <a:off x="1270000" y="1511300"/>
            <a:ext cx="5344121" cy="6731000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Caeruleus, a, um (L.) </a:t>
            </a:r>
          </a:p>
          <a:p>
            <a:pPr>
              <a:buBlip>
                <a:blip r:embed="rId2"/>
              </a:buBlip>
            </a:pPr>
            <a:r>
              <a:t>cyano- (G.) = blue/blue-black</a:t>
            </a:r>
          </a:p>
          <a:p>
            <a:pPr>
              <a:buBlip>
                <a:blip r:embed="rId2"/>
              </a:buBlip>
            </a:pPr>
            <a:r>
              <a:t>e.g. naevus caeruleus; cyanosis; cyanopsia; cyanoticus</a:t>
            </a:r>
          </a:p>
        </p:txBody>
      </p:sp>
      <p:grpSp>
        <p:nvGrpSpPr>
          <p:cNvPr id="258" name="Group 258"/>
          <p:cNvGrpSpPr/>
          <p:nvPr/>
        </p:nvGrpSpPr>
        <p:grpSpPr>
          <a:xfrm rot="120000">
            <a:off x="7378402" y="872525"/>
            <a:ext cx="4316017" cy="3370660"/>
            <a:chOff x="0" y="0"/>
            <a:chExt cx="4316015" cy="3370659"/>
          </a:xfrm>
        </p:grpSpPr>
        <p:pic>
          <p:nvPicPr>
            <p:cNvPr id="257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1364" t="2802" r="11176" b="27252"/>
            <a:stretch>
              <a:fillRect/>
            </a:stretch>
          </p:blipFill>
          <p:spPr>
            <a:xfrm>
              <a:off x="31750" y="31750"/>
              <a:ext cx="4252654" cy="330704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6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16016" cy="3370660"/>
            </a:xfrm>
            <a:prstGeom prst="rect">
              <a:avLst/>
            </a:prstGeom>
            <a:effectLst/>
          </p:spPr>
        </p:pic>
      </p:grpSp>
      <p:grpSp>
        <p:nvGrpSpPr>
          <p:cNvPr id="261" name="Group 261"/>
          <p:cNvGrpSpPr/>
          <p:nvPr/>
        </p:nvGrpSpPr>
        <p:grpSpPr>
          <a:xfrm>
            <a:off x="1136650" y="6191250"/>
            <a:ext cx="7026780" cy="2622506"/>
            <a:chOff x="0" y="0"/>
            <a:chExt cx="7026779" cy="2622505"/>
          </a:xfrm>
        </p:grpSpPr>
        <p:pic>
          <p:nvPicPr>
            <p:cNvPr id="260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750" y="31750"/>
              <a:ext cx="6963280" cy="25590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9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026780" cy="2622506"/>
            </a:xfrm>
            <a:prstGeom prst="rect">
              <a:avLst/>
            </a:prstGeom>
            <a:effectLst/>
          </p:spPr>
        </p:pic>
      </p:grpSp>
      <p:grpSp>
        <p:nvGrpSpPr>
          <p:cNvPr id="264" name="Group 264"/>
          <p:cNvGrpSpPr/>
          <p:nvPr/>
        </p:nvGrpSpPr>
        <p:grpSpPr>
          <a:xfrm rot="600000">
            <a:off x="8163797" y="4318117"/>
            <a:ext cx="3862736" cy="3862735"/>
            <a:chOff x="0" y="0"/>
            <a:chExt cx="3862734" cy="3862734"/>
          </a:xfrm>
        </p:grpSpPr>
        <p:pic>
          <p:nvPicPr>
            <p:cNvPr id="263" name="pasted-image.tif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1749" y="31750"/>
              <a:ext cx="3799236" cy="37992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2" name="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0"/>
              <a:ext cx="3862736" cy="386273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body" sz="half" idx="1"/>
          </p:nvPr>
        </p:nvSpPr>
        <p:spPr>
          <a:xfrm>
            <a:off x="1270000" y="1511300"/>
            <a:ext cx="5310535" cy="6731000"/>
          </a:xfrm>
          <a:prstGeom prst="rect">
            <a:avLst/>
          </a:prstGeom>
        </p:spPr>
        <p:txBody>
          <a:bodyPr anchor="t"/>
          <a:lstStyle/>
          <a:p>
            <a:pPr>
              <a:buBlip>
                <a:blip r:embed="rId2"/>
              </a:buBlip>
            </a:pPr>
            <a:r>
              <a:t>Niger, a, um (L.) </a:t>
            </a:r>
          </a:p>
          <a:p>
            <a:pPr>
              <a:buBlip>
                <a:blip r:embed="rId2"/>
              </a:buBlip>
            </a:pPr>
            <a:r>
              <a:t>melano-/anthraco- (G.) = black</a:t>
            </a:r>
          </a:p>
          <a:p>
            <a:pPr>
              <a:buBlip>
                <a:blip r:embed="rId2"/>
              </a:buBlip>
            </a:pPr>
            <a:r>
              <a:t>e.g. lingua villosa nigra; substantia nigra; melanoma; melanosis; anthracosis</a:t>
            </a:r>
          </a:p>
        </p:txBody>
      </p:sp>
      <p:grpSp>
        <p:nvGrpSpPr>
          <p:cNvPr id="269" name="Group 269"/>
          <p:cNvGrpSpPr/>
          <p:nvPr/>
        </p:nvGrpSpPr>
        <p:grpSpPr>
          <a:xfrm rot="21420000">
            <a:off x="8049904" y="807354"/>
            <a:ext cx="3934620" cy="4090988"/>
            <a:chOff x="0" y="0"/>
            <a:chExt cx="3934618" cy="4090987"/>
          </a:xfrm>
        </p:grpSpPr>
        <p:pic>
          <p:nvPicPr>
            <p:cNvPr id="268" name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267" t="21799" r="20499" b="3044"/>
            <a:stretch>
              <a:fillRect/>
            </a:stretch>
          </p:blipFill>
          <p:spPr>
            <a:xfrm>
              <a:off x="31750" y="31750"/>
              <a:ext cx="3871092" cy="402759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7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934619" cy="4090988"/>
            </a:xfrm>
            <a:prstGeom prst="rect">
              <a:avLst/>
            </a:prstGeom>
            <a:effectLst/>
          </p:spPr>
        </p:pic>
      </p:grpSp>
      <p:grpSp>
        <p:nvGrpSpPr>
          <p:cNvPr id="272" name="Group 272"/>
          <p:cNvGrpSpPr/>
          <p:nvPr/>
        </p:nvGrpSpPr>
        <p:grpSpPr>
          <a:xfrm>
            <a:off x="8712500" y="4756150"/>
            <a:ext cx="3169467" cy="3473160"/>
            <a:chOff x="0" y="0"/>
            <a:chExt cx="3169465" cy="3473159"/>
          </a:xfrm>
        </p:grpSpPr>
        <p:pic>
          <p:nvPicPr>
            <p:cNvPr id="271" name="pasted-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1750" y="31750"/>
              <a:ext cx="3105966" cy="340966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0" name="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3169466" cy="3473160"/>
            </a:xfrm>
            <a:prstGeom prst="rect">
              <a:avLst/>
            </a:prstGeom>
            <a:effectLst/>
          </p:spPr>
        </p:pic>
      </p:grpSp>
      <p:grpSp>
        <p:nvGrpSpPr>
          <p:cNvPr id="275" name="Group 275"/>
          <p:cNvGrpSpPr/>
          <p:nvPr/>
        </p:nvGrpSpPr>
        <p:grpSpPr>
          <a:xfrm rot="300000">
            <a:off x="5000515" y="5974202"/>
            <a:ext cx="3930761" cy="2706129"/>
            <a:chOff x="0" y="0"/>
            <a:chExt cx="3930759" cy="2706127"/>
          </a:xfrm>
        </p:grpSpPr>
        <p:pic>
          <p:nvPicPr>
            <p:cNvPr id="274" name="pasted-image.tif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1750" y="31750"/>
              <a:ext cx="3867260" cy="2642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3" name="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930760" cy="270612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6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6.png"/></Relationships>

</file>

<file path=ppt/theme/theme1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888888"/>
      </a:dk1>
      <a:lt1>
        <a:srgbClr val="006288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