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73" r:id="rId7"/>
    <p:sldId id="260" r:id="rId8"/>
    <p:sldId id="261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0" r:id="rId20"/>
    <p:sldId id="277" r:id="rId21"/>
    <p:sldId id="274" r:id="rId22"/>
    <p:sldId id="275" r:id="rId23"/>
    <p:sldId id="276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590" y="-156"/>
      </p:cViewPr>
      <p:guideLst>
        <p:guide orient="horz" pos="42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62F-5EFC-4B92-9095-E6C68420FB17}" type="datetimeFigureOut">
              <a:rPr lang="cs-CZ" smtClean="0"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B508-82C3-4ED8-B04E-3B572939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80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62F-5EFC-4B92-9095-E6C68420FB17}" type="datetimeFigureOut">
              <a:rPr lang="cs-CZ" smtClean="0"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B508-82C3-4ED8-B04E-3B572939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42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62F-5EFC-4B92-9095-E6C68420FB17}" type="datetimeFigureOut">
              <a:rPr lang="cs-CZ" smtClean="0"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B508-82C3-4ED8-B04E-3B572939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24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62F-5EFC-4B92-9095-E6C68420FB17}" type="datetimeFigureOut">
              <a:rPr lang="cs-CZ" smtClean="0"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B508-82C3-4ED8-B04E-3B572939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79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62F-5EFC-4B92-9095-E6C68420FB17}" type="datetimeFigureOut">
              <a:rPr lang="cs-CZ" smtClean="0"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B508-82C3-4ED8-B04E-3B572939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13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62F-5EFC-4B92-9095-E6C68420FB17}" type="datetimeFigureOut">
              <a:rPr lang="cs-CZ" smtClean="0"/>
              <a:t>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B508-82C3-4ED8-B04E-3B572939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22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62F-5EFC-4B92-9095-E6C68420FB17}" type="datetimeFigureOut">
              <a:rPr lang="cs-CZ" smtClean="0"/>
              <a:t>2.3.2017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B508-82C3-4ED8-B04E-3B572939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68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62F-5EFC-4B92-9095-E6C68420FB17}" type="datetimeFigureOut">
              <a:rPr lang="cs-CZ" smtClean="0"/>
              <a:t>2.3.2017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B508-82C3-4ED8-B04E-3B572939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24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62F-5EFC-4B92-9095-E6C68420FB17}" type="datetimeFigureOut">
              <a:rPr lang="cs-CZ" smtClean="0"/>
              <a:t>2.3.2017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B508-82C3-4ED8-B04E-3B572939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45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62F-5EFC-4B92-9095-E6C68420FB17}" type="datetimeFigureOut">
              <a:rPr lang="cs-CZ" smtClean="0"/>
              <a:t>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B508-82C3-4ED8-B04E-3B572939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28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62F-5EFC-4B92-9095-E6C68420FB17}" type="datetimeFigureOut">
              <a:rPr lang="cs-CZ" smtClean="0"/>
              <a:t>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B508-82C3-4ED8-B04E-3B572939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27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D862F-5EFC-4B92-9095-E6C68420FB17}" type="datetimeFigureOut">
              <a:rPr lang="cs-CZ" smtClean="0"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B508-82C3-4ED8-B04E-3B5729398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34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mbryology.med.unsw.edu.au/embryology/images/thumb/d/d4/Alveolar-sac-01.jpg/300px-Alveolar-sac-01.jpg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Respirační systém 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(mechanika dýchání, vitální kapacita, transport plynů)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Mechanika dýchání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98072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Hlavní nádechové svaly: bránice (80 % dechové práce), zevní mezižeberní svaly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Pomocné dýchací svaly: m. </a:t>
            </a:r>
            <a:r>
              <a:rPr lang="cs-CZ" sz="2000" dirty="0" err="1" smtClean="0"/>
              <a:t>sternocleidomastoideus</a:t>
            </a:r>
            <a:r>
              <a:rPr lang="cs-CZ" sz="2000" dirty="0" smtClean="0"/>
              <a:t>, skupina </a:t>
            </a:r>
            <a:r>
              <a:rPr lang="cs-CZ" sz="2000" dirty="0" err="1" smtClean="0"/>
              <a:t>skalenových</a:t>
            </a:r>
            <a:r>
              <a:rPr lang="cs-CZ" sz="2000" dirty="0" smtClean="0"/>
              <a:t> svalů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Výdechové svaly: vnitřní mezižeberní svaly, svaly přední stěny břišní</a:t>
            </a:r>
          </a:p>
        </p:txBody>
      </p:sp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323528" y="2239126"/>
            <a:ext cx="6211416" cy="4618874"/>
            <a:chOff x="304800" y="764704"/>
            <a:chExt cx="8194204" cy="6093296"/>
          </a:xfrm>
        </p:grpSpPr>
        <p:pic>
          <p:nvPicPr>
            <p:cNvPr id="5" name="Picture 2" descr="dychani Exsp Hrudní koš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962400"/>
              <a:ext cx="2171700" cy="256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dychani Exsp P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024" y="3813175"/>
              <a:ext cx="3105150" cy="304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dychani Exsp Žebr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416" y="3657600"/>
              <a:ext cx="1779588" cy="227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dychani Insp Hrudní koš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532756"/>
              <a:ext cx="2582863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dychani Insp Plic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764704"/>
              <a:ext cx="3387725" cy="305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dychani Insp Žebr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456556"/>
              <a:ext cx="1982788" cy="201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bdélník 2"/>
          <p:cNvSpPr/>
          <p:nvPr/>
        </p:nvSpPr>
        <p:spPr>
          <a:xfrm>
            <a:off x="35496" y="2384591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nádech</a:t>
            </a:r>
            <a:endParaRPr lang="cs-CZ" b="1" dirty="0"/>
          </a:p>
        </p:txBody>
      </p:sp>
      <p:sp>
        <p:nvSpPr>
          <p:cNvPr id="13" name="Obdélník 12"/>
          <p:cNvSpPr/>
          <p:nvPr/>
        </p:nvSpPr>
        <p:spPr>
          <a:xfrm>
            <a:off x="46916" y="4581128"/>
            <a:ext cx="86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výdech</a:t>
            </a:r>
            <a:endParaRPr lang="cs-CZ" b="1" dirty="0"/>
          </a:p>
        </p:txBody>
      </p:sp>
      <p:sp>
        <p:nvSpPr>
          <p:cNvPr id="15" name="Obdélník 14"/>
          <p:cNvSpPr/>
          <p:nvPr/>
        </p:nvSpPr>
        <p:spPr>
          <a:xfrm>
            <a:off x="6534944" y="2699628"/>
            <a:ext cx="2501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Nádech</a:t>
            </a:r>
            <a:r>
              <a:rPr lang="cs-CZ" dirty="0" smtClean="0"/>
              <a:t> je aktivní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549752" y="4382539"/>
            <a:ext cx="2501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Klidový výdech </a:t>
            </a:r>
            <a:r>
              <a:rPr lang="cs-CZ" dirty="0" smtClean="0"/>
              <a:t>pasivní</a:t>
            </a:r>
          </a:p>
          <a:p>
            <a:r>
              <a:rPr lang="cs-CZ" dirty="0" smtClean="0"/>
              <a:t>- elastické vlastnosti plic a hrudního koše</a:t>
            </a:r>
          </a:p>
          <a:p>
            <a:endParaRPr lang="cs-CZ" dirty="0"/>
          </a:p>
          <a:p>
            <a:r>
              <a:rPr lang="cs-CZ" b="1" dirty="0" smtClean="0"/>
              <a:t>Usilovný výdech </a:t>
            </a:r>
            <a:r>
              <a:rPr lang="cs-CZ" dirty="0" smtClean="0"/>
              <a:t>je aktivní</a:t>
            </a:r>
          </a:p>
        </p:txBody>
      </p:sp>
    </p:spTree>
    <p:extLst>
      <p:ext uri="{BB962C8B-B14F-4D97-AF65-F5344CB8AC3E}">
        <p14:creationId xmlns:p14="http://schemas.microsoft.com/office/powerpoint/2010/main" val="4242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Mechanika dýchání</a:t>
            </a:r>
          </a:p>
        </p:txBody>
      </p:sp>
      <p:pic>
        <p:nvPicPr>
          <p:cNvPr id="5" name="Picture 2" descr="dýchábí žebra Silberna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0"/>
            <a:ext cx="3643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obr 2a c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85" y="2063502"/>
            <a:ext cx="2498318" cy="323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spect="1" noChangeArrowheads="1"/>
          </p:cNvSpPr>
          <p:nvPr/>
        </p:nvSpPr>
        <p:spPr bwMode="auto">
          <a:xfrm>
            <a:off x="1403864" y="2063502"/>
            <a:ext cx="13952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1800"/>
              <a:t>akcesorní svaly</a:t>
            </a:r>
          </a:p>
        </p:txBody>
      </p:sp>
      <p:sp>
        <p:nvSpPr>
          <p:cNvPr id="10" name="Text Box 6"/>
          <p:cNvSpPr txBox="1">
            <a:spLocks noChangeAspect="1" noChangeArrowheads="1"/>
          </p:cNvSpPr>
          <p:nvPr/>
        </p:nvSpPr>
        <p:spPr bwMode="auto">
          <a:xfrm>
            <a:off x="633745" y="2713862"/>
            <a:ext cx="16339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1800" dirty="0"/>
              <a:t>mm. </a:t>
            </a:r>
            <a:r>
              <a:rPr lang="cs-CZ" altLang="cs-CZ" sz="1800" dirty="0" err="1"/>
              <a:t>intercostales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ext</a:t>
            </a:r>
            <a:r>
              <a:rPr lang="cs-CZ" altLang="cs-CZ" sz="1800" dirty="0"/>
              <a:t>.</a:t>
            </a:r>
          </a:p>
        </p:txBody>
      </p:sp>
      <p:sp>
        <p:nvSpPr>
          <p:cNvPr id="11" name="Text Box 7"/>
          <p:cNvSpPr txBox="1">
            <a:spLocks noChangeAspect="1" noChangeArrowheads="1"/>
          </p:cNvSpPr>
          <p:nvPr/>
        </p:nvSpPr>
        <p:spPr bwMode="auto">
          <a:xfrm>
            <a:off x="648201" y="4151064"/>
            <a:ext cx="151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1800" dirty="0"/>
              <a:t>diafragma</a:t>
            </a:r>
          </a:p>
        </p:txBody>
      </p:sp>
      <p:sp>
        <p:nvSpPr>
          <p:cNvPr id="12" name="Text Box 8"/>
          <p:cNvSpPr txBox="1">
            <a:spLocks noChangeAspect="1" noChangeArrowheads="1"/>
          </p:cNvSpPr>
          <p:nvPr/>
        </p:nvSpPr>
        <p:spPr bwMode="auto">
          <a:xfrm>
            <a:off x="3832394" y="2918530"/>
            <a:ext cx="199404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1800" dirty="0"/>
              <a:t>mm. </a:t>
            </a:r>
            <a:r>
              <a:rPr lang="cs-CZ" altLang="cs-CZ" sz="1800" dirty="0" err="1"/>
              <a:t>intercostales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int</a:t>
            </a:r>
            <a:r>
              <a:rPr lang="cs-CZ" altLang="cs-CZ" sz="1800" dirty="0"/>
              <a:t>.</a:t>
            </a:r>
          </a:p>
        </p:txBody>
      </p:sp>
      <p:sp>
        <p:nvSpPr>
          <p:cNvPr id="13" name="Text Box 9"/>
          <p:cNvSpPr txBox="1">
            <a:spLocks noChangeAspect="1" noChangeArrowheads="1"/>
          </p:cNvSpPr>
          <p:nvPr/>
        </p:nvSpPr>
        <p:spPr bwMode="auto">
          <a:xfrm>
            <a:off x="4118316" y="4315946"/>
            <a:ext cx="10964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1800"/>
              <a:t>břišní svaly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52355" y="1394616"/>
            <a:ext cx="184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inspirační svaly</a:t>
            </a:r>
            <a:endParaRPr lang="cs-CZ" sz="20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520707" y="1444714"/>
            <a:ext cx="184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exspirační svaly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242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277634" y="21108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Tlaky v plicích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88123" y="1656169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pohrudnice</a:t>
            </a:r>
            <a:endParaRPr lang="cs-CZ" dirty="0"/>
          </a:p>
        </p:txBody>
      </p:sp>
      <p:pic>
        <p:nvPicPr>
          <p:cNvPr id="4" name="Picture 2" descr="Graf změny intrapleur tl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96" y="4908128"/>
            <a:ext cx="31496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raf změny obje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96" y="622052"/>
            <a:ext cx="3149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raf změny plícního tla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96" y="3298428"/>
            <a:ext cx="3149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6533905"/>
            <a:ext cx="4677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http://worldartsme.com/images/happy-lungs-clipart-1.jpg</a:t>
            </a:r>
            <a:endParaRPr lang="cs-CZ" sz="1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73015" y="691604"/>
            <a:ext cx="2855194" cy="564482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946321" y="1250694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poplicnice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993250" y="2278763"/>
            <a:ext cx="272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leurální štěrbina – mezi poplicnicí a pohrudnicí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83540" y="5736144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Pleurální tekutina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09674" y="2925094"/>
            <a:ext cx="297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Alveolární (pulmonální) tlak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92080" y="462083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Pleurální (štěrbinový) tlak (</a:t>
            </a:r>
            <a:r>
              <a:rPr lang="cs-CZ" sz="1600" dirty="0"/>
              <a:t>v</a:t>
            </a:r>
            <a:r>
              <a:rPr lang="cs-CZ" sz="1600" dirty="0" smtClean="0"/>
              <a:t>ždy záporný)</a:t>
            </a:r>
            <a:endParaRPr lang="cs-CZ" sz="1600" dirty="0"/>
          </a:p>
        </p:txBody>
      </p:sp>
      <p:cxnSp>
        <p:nvCxnSpPr>
          <p:cNvPr id="15" name="Přímá spojnice 14"/>
          <p:cNvCxnSpPr/>
          <p:nvPr/>
        </p:nvCxnSpPr>
        <p:spPr>
          <a:xfrm flipH="1">
            <a:off x="795506" y="5428704"/>
            <a:ext cx="482128" cy="394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1919427" y="1650804"/>
            <a:ext cx="648072" cy="2054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2411760" y="2064630"/>
            <a:ext cx="581490" cy="4282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5901846" y="272643"/>
            <a:ext cx="320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Objem vdechovaného vzduchu</a:t>
            </a:r>
            <a:endParaRPr lang="cs-CZ" dirty="0"/>
          </a:p>
        </p:txBody>
      </p:sp>
      <p:cxnSp>
        <p:nvCxnSpPr>
          <p:cNvPr id="32" name="Přímá spojnice 31"/>
          <p:cNvCxnSpPr/>
          <p:nvPr/>
        </p:nvCxnSpPr>
        <p:spPr>
          <a:xfrm flipH="1">
            <a:off x="2915816" y="4908128"/>
            <a:ext cx="2376264" cy="5205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H="1">
            <a:off x="2051720" y="3284984"/>
            <a:ext cx="40263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3107015" y="3672606"/>
            <a:ext cx="277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atmosférický tlak (zde 0)</a:t>
            </a:r>
            <a:endParaRPr lang="cs-CZ" sz="1600" dirty="0"/>
          </a:p>
        </p:txBody>
      </p:sp>
      <p:cxnSp>
        <p:nvCxnSpPr>
          <p:cNvPr id="65" name="Přímá spojnice 64"/>
          <p:cNvCxnSpPr/>
          <p:nvPr/>
        </p:nvCxnSpPr>
        <p:spPr>
          <a:xfrm>
            <a:off x="5580112" y="3857272"/>
            <a:ext cx="597852" cy="1846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Elastické vlastnosti plic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126876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Plicní poddajnost (compliance):  </a:t>
            </a:r>
            <a:endParaRPr lang="cs-C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4061078" y="1019333"/>
                <a:ext cx="1413272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𝐶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078" y="1019333"/>
                <a:ext cx="1413272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6084168" y="137270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Pozor, elasticita = 1/C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2348880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Dostatečná poddajnost usnadňuje nádech. Patologicky zvýšená poddajnost ztěžuje výdech (plicní emfyzém). Nízká poddajnost ztěžuje nádech.</a:t>
            </a:r>
          </a:p>
          <a:p>
            <a:endParaRPr lang="cs-CZ" sz="2000" dirty="0" smtClean="0"/>
          </a:p>
          <a:p>
            <a:r>
              <a:rPr lang="cs-CZ" sz="2000" b="1" dirty="0" smtClean="0"/>
              <a:t> Elasticita plic je dána: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Vlastní tkáňovou elasticitou (vlákna elastinu a kolagenu)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Silami povrchového napětí (síly povrchového napětí v alveolech: rozhraní </a:t>
            </a:r>
            <a:r>
              <a:rPr lang="cs-CZ" sz="2000" smtClean="0"/>
              <a:t>tekutina-vzduch, surfaktantem</a:t>
            </a:r>
            <a:r>
              <a:rPr lang="cs-CZ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000" b="1" dirty="0" smtClean="0"/>
              <a:t>Dechová práce (</a:t>
            </a:r>
            <a:r>
              <a:rPr lang="cs-CZ" sz="2000" b="1" dirty="0" smtClean="0">
                <a:sym typeface="Symbol"/>
              </a:rPr>
              <a:t>P. V</a:t>
            </a:r>
            <a:r>
              <a:rPr lang="cs-CZ" sz="2000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Elastická (65%) – překonání elastických sil hrudníku a plic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Dynamická práce (35%)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překonání odporu dýchacích cest (28%)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Překonání tření při vzájemném pohybu</a:t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000" dirty="0" err="1" smtClean="0"/>
              <a:t>neelastickcých</a:t>
            </a:r>
            <a:r>
              <a:rPr lang="cs-CZ" sz="2000" dirty="0" smtClean="0"/>
              <a:t> tkání (7%)</a:t>
            </a:r>
          </a:p>
        </p:txBody>
      </p: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6928841" y="4323407"/>
            <a:ext cx="2035647" cy="2489969"/>
            <a:chOff x="4458" y="1618"/>
            <a:chExt cx="884" cy="1316"/>
          </a:xfrm>
        </p:grpSpPr>
        <p:pic>
          <p:nvPicPr>
            <p:cNvPr id="10" name="Picture 47" descr="obr 6 přech a cu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" y="1618"/>
              <a:ext cx="884" cy="1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49"/>
            <p:cNvSpPr>
              <a:spLocks noChangeShapeType="1"/>
            </p:cNvSpPr>
            <p:nvPr/>
          </p:nvSpPr>
          <p:spPr bwMode="auto">
            <a:xfrm flipV="1">
              <a:off x="4707" y="1823"/>
              <a:ext cx="0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Text Box 52"/>
            <p:cNvSpPr txBox="1">
              <a:spLocks noChangeArrowheads="1"/>
            </p:cNvSpPr>
            <p:nvPr/>
          </p:nvSpPr>
          <p:spPr bwMode="auto">
            <a:xfrm>
              <a:off x="4503" y="1996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cs-CZ" altLang="cs-CZ" sz="1600" b="1" i="1"/>
                <a:t>V</a:t>
              </a:r>
            </a:p>
          </p:txBody>
        </p:sp>
        <p:grpSp>
          <p:nvGrpSpPr>
            <p:cNvPr id="13" name="Group 81"/>
            <p:cNvGrpSpPr>
              <a:grpSpLocks/>
            </p:cNvGrpSpPr>
            <p:nvPr/>
          </p:nvGrpSpPr>
          <p:grpSpPr bwMode="auto">
            <a:xfrm>
              <a:off x="4695" y="2224"/>
              <a:ext cx="489" cy="506"/>
              <a:chOff x="4695" y="2224"/>
              <a:chExt cx="489" cy="506"/>
            </a:xfrm>
          </p:grpSpPr>
          <p:sp>
            <p:nvSpPr>
              <p:cNvPr id="14" name="Line 48"/>
              <p:cNvSpPr>
                <a:spLocks noChangeShapeType="1"/>
              </p:cNvSpPr>
              <p:nvPr/>
            </p:nvSpPr>
            <p:spPr bwMode="auto">
              <a:xfrm>
                <a:off x="4707" y="2548"/>
                <a:ext cx="4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Line 50"/>
              <p:cNvSpPr>
                <a:spLocks noChangeShapeType="1"/>
              </p:cNvSpPr>
              <p:nvPr/>
            </p:nvSpPr>
            <p:spPr bwMode="auto">
              <a:xfrm>
                <a:off x="4709" y="2542"/>
                <a:ext cx="125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Line 51"/>
              <p:cNvSpPr>
                <a:spLocks noChangeShapeType="1"/>
              </p:cNvSpPr>
              <p:nvPr/>
            </p:nvSpPr>
            <p:spPr bwMode="auto">
              <a:xfrm flipV="1">
                <a:off x="4826" y="2224"/>
                <a:ext cx="0" cy="3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Text Box 53"/>
              <p:cNvSpPr txBox="1">
                <a:spLocks noChangeArrowheads="1"/>
              </p:cNvSpPr>
              <p:nvPr/>
            </p:nvSpPr>
            <p:spPr bwMode="auto">
              <a:xfrm>
                <a:off x="4957" y="2518"/>
                <a:ext cx="22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cs-CZ" altLang="cs-CZ" sz="1600" b="1" i="1"/>
                  <a:t>P</a:t>
                </a:r>
              </a:p>
            </p:txBody>
          </p:sp>
          <p:sp>
            <p:nvSpPr>
              <p:cNvPr id="18" name="Text Box 54"/>
              <p:cNvSpPr txBox="1">
                <a:spLocks noChangeArrowheads="1"/>
              </p:cNvSpPr>
              <p:nvPr/>
            </p:nvSpPr>
            <p:spPr bwMode="auto">
              <a:xfrm>
                <a:off x="4695" y="2533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cs-CZ" altLang="cs-CZ" sz="1200" i="1" dirty="0">
                    <a:sym typeface="Symbol" pitchFamily="18" charset="2"/>
                  </a:rPr>
                  <a:t>P</a:t>
                </a:r>
              </a:p>
            </p:txBody>
          </p:sp>
          <p:sp>
            <p:nvSpPr>
              <p:cNvPr id="19" name="Text Box 55"/>
              <p:cNvSpPr txBox="1">
                <a:spLocks noChangeArrowheads="1"/>
              </p:cNvSpPr>
              <p:nvPr/>
            </p:nvSpPr>
            <p:spPr bwMode="auto">
              <a:xfrm>
                <a:off x="4820" y="2305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cs-CZ" altLang="cs-CZ" sz="1200" i="1">
                    <a:sym typeface="Symbol" pitchFamily="18" charset="2"/>
                  </a:rPr>
                  <a:t>V</a:t>
                </a:r>
              </a:p>
            </p:txBody>
          </p:sp>
        </p:grpSp>
      </p:grpSp>
      <p:sp>
        <p:nvSpPr>
          <p:cNvPr id="3" name="Volný tvar 2"/>
          <p:cNvSpPr/>
          <p:nvPr/>
        </p:nvSpPr>
        <p:spPr>
          <a:xfrm>
            <a:off x="6812280" y="4389120"/>
            <a:ext cx="2205990" cy="2286000"/>
          </a:xfrm>
          <a:custGeom>
            <a:avLst/>
            <a:gdLst>
              <a:gd name="connsiteX0" fmla="*/ 2205990 w 2205990"/>
              <a:gd name="connsiteY0" fmla="*/ 0 h 2286000"/>
              <a:gd name="connsiteX1" fmla="*/ 1954530 w 2205990"/>
              <a:gd name="connsiteY1" fmla="*/ 57150 h 2286000"/>
              <a:gd name="connsiteX2" fmla="*/ 1600200 w 2205990"/>
              <a:gd name="connsiteY2" fmla="*/ 262890 h 2286000"/>
              <a:gd name="connsiteX3" fmla="*/ 1417320 w 2205990"/>
              <a:gd name="connsiteY3" fmla="*/ 445770 h 2286000"/>
              <a:gd name="connsiteX4" fmla="*/ 1154430 w 2205990"/>
              <a:gd name="connsiteY4" fmla="*/ 754380 h 2286000"/>
              <a:gd name="connsiteX5" fmla="*/ 960120 w 2205990"/>
              <a:gd name="connsiteY5" fmla="*/ 1177290 h 2286000"/>
              <a:gd name="connsiteX6" fmla="*/ 765810 w 2205990"/>
              <a:gd name="connsiteY6" fmla="*/ 1577340 h 2286000"/>
              <a:gd name="connsiteX7" fmla="*/ 537210 w 2205990"/>
              <a:gd name="connsiteY7" fmla="*/ 1897380 h 2286000"/>
              <a:gd name="connsiteX8" fmla="*/ 297180 w 2205990"/>
              <a:gd name="connsiteY8" fmla="*/ 2171700 h 2286000"/>
              <a:gd name="connsiteX9" fmla="*/ 0 w 2205990"/>
              <a:gd name="connsiteY9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990" h="2286000">
                <a:moveTo>
                  <a:pt x="2205990" y="0"/>
                </a:moveTo>
                <a:cubicBezTo>
                  <a:pt x="2130742" y="6667"/>
                  <a:pt x="2055495" y="13335"/>
                  <a:pt x="1954530" y="57150"/>
                </a:cubicBezTo>
                <a:cubicBezTo>
                  <a:pt x="1853565" y="100965"/>
                  <a:pt x="1689735" y="198120"/>
                  <a:pt x="1600200" y="262890"/>
                </a:cubicBezTo>
                <a:cubicBezTo>
                  <a:pt x="1510665" y="327660"/>
                  <a:pt x="1491615" y="363855"/>
                  <a:pt x="1417320" y="445770"/>
                </a:cubicBezTo>
                <a:cubicBezTo>
                  <a:pt x="1343025" y="527685"/>
                  <a:pt x="1230630" y="632460"/>
                  <a:pt x="1154430" y="754380"/>
                </a:cubicBezTo>
                <a:cubicBezTo>
                  <a:pt x="1078230" y="876300"/>
                  <a:pt x="1024890" y="1040130"/>
                  <a:pt x="960120" y="1177290"/>
                </a:cubicBezTo>
                <a:cubicBezTo>
                  <a:pt x="895350" y="1314450"/>
                  <a:pt x="836295" y="1457325"/>
                  <a:pt x="765810" y="1577340"/>
                </a:cubicBezTo>
                <a:cubicBezTo>
                  <a:pt x="695325" y="1697355"/>
                  <a:pt x="615315" y="1798320"/>
                  <a:pt x="537210" y="1897380"/>
                </a:cubicBezTo>
                <a:cubicBezTo>
                  <a:pt x="459105" y="1996440"/>
                  <a:pt x="386715" y="2106930"/>
                  <a:pt x="297180" y="2171700"/>
                </a:cubicBezTo>
                <a:cubicBezTo>
                  <a:pt x="207645" y="2236470"/>
                  <a:pt x="51435" y="2270760"/>
                  <a:pt x="0" y="22860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Laplaceův</a:t>
            </a:r>
            <a:r>
              <a:rPr lang="cs-CZ" sz="2800" b="1" dirty="0" smtClean="0"/>
              <a:t> zákon</a:t>
            </a:r>
            <a:endParaRPr lang="cs-CZ" sz="28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01800" y="2665636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6313488" y="2633886"/>
            <a:ext cx="1341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cs-CZ" altLang="cs-CZ" sz="2400" b="1" i="1">
                <a:solidFill>
                  <a:schemeClr val="accent2"/>
                </a:solidFill>
              </a:rPr>
              <a:t>P</a:t>
            </a:r>
            <a:r>
              <a:rPr lang="cs-CZ" altLang="cs-CZ" sz="2400" b="1" i="1" baseline="-25000">
                <a:solidFill>
                  <a:schemeClr val="accent2"/>
                </a:solidFill>
              </a:rPr>
              <a:t>1</a:t>
            </a:r>
            <a:r>
              <a:rPr lang="cs-CZ" altLang="cs-CZ" sz="2400" b="1" i="1">
                <a:solidFill>
                  <a:schemeClr val="accent2"/>
                </a:solidFill>
              </a:rPr>
              <a:t> </a:t>
            </a:r>
            <a:r>
              <a:rPr lang="cs-CZ" altLang="cs-CZ" b="1" i="1"/>
              <a:t>&gt;</a:t>
            </a:r>
            <a:r>
              <a:rPr lang="cs-CZ" altLang="cs-CZ" sz="2400" b="1" i="1">
                <a:solidFill>
                  <a:schemeClr val="accent2"/>
                </a:solidFill>
              </a:rPr>
              <a:t> P</a:t>
            </a:r>
            <a:r>
              <a:rPr lang="cs-CZ" altLang="cs-CZ" sz="2400" b="1" i="1" baseline="-25000">
                <a:solidFill>
                  <a:schemeClr val="accent2"/>
                </a:solidFill>
              </a:rPr>
              <a:t>2</a:t>
            </a:r>
            <a:endParaRPr lang="cs-CZ" altLang="cs-CZ" sz="2400" b="1" i="1">
              <a:solidFill>
                <a:schemeClr val="accent2"/>
              </a:solidFill>
            </a:endParaRPr>
          </a:p>
        </p:txBody>
      </p:sp>
      <p:grpSp>
        <p:nvGrpSpPr>
          <p:cNvPr id="8" name="Group 143"/>
          <p:cNvGrpSpPr>
            <a:grpSpLocks/>
          </p:cNvGrpSpPr>
          <p:nvPr/>
        </p:nvGrpSpPr>
        <p:grpSpPr bwMode="auto">
          <a:xfrm>
            <a:off x="5129213" y="1052736"/>
            <a:ext cx="3394075" cy="1885950"/>
            <a:chOff x="3231" y="1024"/>
            <a:chExt cx="2138" cy="1188"/>
          </a:xfrm>
        </p:grpSpPr>
        <p:grpSp>
          <p:nvGrpSpPr>
            <p:cNvPr id="9" name="Group 69"/>
            <p:cNvGrpSpPr>
              <a:grpSpLocks/>
            </p:cNvGrpSpPr>
            <p:nvPr/>
          </p:nvGrpSpPr>
          <p:grpSpPr bwMode="auto">
            <a:xfrm>
              <a:off x="3668" y="1024"/>
              <a:ext cx="1701" cy="1188"/>
              <a:chOff x="3651" y="890"/>
              <a:chExt cx="1701" cy="1188"/>
            </a:xfrm>
          </p:grpSpPr>
          <p:grpSp>
            <p:nvGrpSpPr>
              <p:cNvPr id="11" name="Group 70"/>
              <p:cNvGrpSpPr>
                <a:grpSpLocks/>
              </p:cNvGrpSpPr>
              <p:nvPr/>
            </p:nvGrpSpPr>
            <p:grpSpPr bwMode="auto">
              <a:xfrm>
                <a:off x="3651" y="890"/>
                <a:ext cx="1701" cy="1188"/>
                <a:chOff x="3651" y="890"/>
                <a:chExt cx="1701" cy="1188"/>
              </a:xfrm>
            </p:grpSpPr>
            <p:grpSp>
              <p:nvGrpSpPr>
                <p:cNvPr id="15" name="Group 71"/>
                <p:cNvGrpSpPr>
                  <a:grpSpLocks/>
                </p:cNvGrpSpPr>
                <p:nvPr/>
              </p:nvGrpSpPr>
              <p:grpSpPr bwMode="auto">
                <a:xfrm>
                  <a:off x="4075" y="1300"/>
                  <a:ext cx="276" cy="139"/>
                  <a:chOff x="4075" y="1300"/>
                  <a:chExt cx="276" cy="139"/>
                </a:xfrm>
              </p:grpSpPr>
              <p:sp>
                <p:nvSpPr>
                  <p:cNvPr id="32" name="Line 72"/>
                  <p:cNvSpPr>
                    <a:spLocks noChangeAspect="1" noChangeShapeType="1"/>
                  </p:cNvSpPr>
                  <p:nvPr/>
                </p:nvSpPr>
                <p:spPr bwMode="auto">
                  <a:xfrm rot="3176146">
                    <a:off x="4241" y="1278"/>
                    <a:ext cx="0" cy="22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3" name="Line 73"/>
                  <p:cNvSpPr>
                    <a:spLocks noChangeAspect="1" noChangeShapeType="1"/>
                  </p:cNvSpPr>
                  <p:nvPr/>
                </p:nvSpPr>
                <p:spPr bwMode="auto">
                  <a:xfrm rot="3176146">
                    <a:off x="4089" y="1409"/>
                    <a:ext cx="6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4" name="Rectangle 74"/>
                  <p:cNvSpPr>
                    <a:spLocks noChangeArrowheads="1"/>
                  </p:cNvSpPr>
                  <p:nvPr/>
                </p:nvSpPr>
                <p:spPr bwMode="auto">
                  <a:xfrm rot="3154254">
                    <a:off x="4142" y="1233"/>
                    <a:ext cx="104" cy="23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ctr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ctr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ctr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ctr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ctr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endParaRPr lang="cs-CZ" altLang="cs-CZ"/>
                  </a:p>
                </p:txBody>
              </p:sp>
            </p:grpSp>
            <p:grpSp>
              <p:nvGrpSpPr>
                <p:cNvPr id="16" name="Group 75"/>
                <p:cNvGrpSpPr>
                  <a:grpSpLocks/>
                </p:cNvGrpSpPr>
                <p:nvPr/>
              </p:nvGrpSpPr>
              <p:grpSpPr bwMode="auto">
                <a:xfrm>
                  <a:off x="3651" y="890"/>
                  <a:ext cx="1701" cy="1188"/>
                  <a:chOff x="3651" y="902"/>
                  <a:chExt cx="1701" cy="1188"/>
                </a:xfrm>
              </p:grpSpPr>
              <p:grpSp>
                <p:nvGrpSpPr>
                  <p:cNvPr id="17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3651" y="902"/>
                    <a:ext cx="1701" cy="1188"/>
                    <a:chOff x="3651" y="902"/>
                    <a:chExt cx="1701" cy="1188"/>
                  </a:xfrm>
                </p:grpSpPr>
                <p:sp>
                  <p:nvSpPr>
                    <p:cNvPr id="19" name="Line 77"/>
                    <p:cNvSpPr>
                      <a:spLocks noChangeShapeType="1"/>
                    </p:cNvSpPr>
                    <p:nvPr/>
                  </p:nvSpPr>
                  <p:spPr bwMode="auto">
                    <a:xfrm rot="18423854" flipH="1">
                      <a:off x="4584" y="1477"/>
                      <a:ext cx="9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grpSp>
                  <p:nvGrpSpPr>
                    <p:cNvPr id="20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1" y="902"/>
                      <a:ext cx="1701" cy="1188"/>
                      <a:chOff x="3651" y="902"/>
                      <a:chExt cx="1701" cy="1188"/>
                    </a:xfrm>
                  </p:grpSpPr>
                  <p:sp>
                    <p:nvSpPr>
                      <p:cNvPr id="21" name="Oval 79"/>
                      <p:cNvSpPr>
                        <a:spLocks noChangeArrowheads="1"/>
                      </p:cNvSpPr>
                      <p:nvPr/>
                    </p:nvSpPr>
                    <p:spPr bwMode="auto">
                      <a:xfrm rot="18423854" flipH="1">
                        <a:off x="4569" y="1307"/>
                        <a:ext cx="773" cy="79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algn="ctr"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algn="ctr"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algn="ctr"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algn="ctr"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algn="ctr"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endParaRPr lang="cs-CZ" altLang="cs-CZ"/>
                      </a:p>
                    </p:txBody>
                  </p:sp>
                  <p:sp>
                    <p:nvSpPr>
                      <p:cNvPr id="22" name="Oval 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3176146">
                        <a:off x="3657" y="1292"/>
                        <a:ext cx="503" cy="51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algn="ctr"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algn="ctr"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algn="ctr"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algn="ctr"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algn="ctr"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endParaRPr lang="cs-CZ" altLang="cs-CZ"/>
                      </a:p>
                    </p:txBody>
                  </p:sp>
                  <p:grpSp>
                    <p:nvGrpSpPr>
                      <p:cNvPr id="23" name="Group 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65" y="1311"/>
                        <a:ext cx="613" cy="145"/>
                        <a:chOff x="4065" y="1311"/>
                        <a:chExt cx="613" cy="145"/>
                      </a:xfrm>
                    </p:grpSpPr>
                    <p:sp>
                      <p:nvSpPr>
                        <p:cNvPr id="28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176146">
                          <a:off x="4170" y="1206"/>
                          <a:ext cx="0" cy="2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29" name="Rectangle 8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2529886">
                          <a:off x="4090" y="1377"/>
                          <a:ext cx="61" cy="7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algn="ctr"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algn="ctr"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algn="ctr"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algn="ctr"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algn="ctr"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endParaRPr lang="cs-CZ" altLang="cs-CZ"/>
                        </a:p>
                      </p:txBody>
                    </p:sp>
                    <p:sp>
                      <p:nvSpPr>
                        <p:cNvPr id="30" name="Line 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8242774" flipH="1">
                          <a:off x="4456" y="1262"/>
                          <a:ext cx="17" cy="33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31" name="Line 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8423854" flipH="1">
                          <a:off x="4527" y="1198"/>
                          <a:ext cx="0" cy="3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  <p:grpSp>
                    <p:nvGrpSpPr>
                      <p:cNvPr id="24" name="Group 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51" y="902"/>
                        <a:ext cx="153" cy="349"/>
                        <a:chOff x="4251" y="902"/>
                        <a:chExt cx="153" cy="349"/>
                      </a:xfrm>
                    </p:grpSpPr>
                    <p:sp>
                      <p:nvSpPr>
                        <p:cNvPr id="25" name="Lin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52" y="913"/>
                          <a:ext cx="0" cy="33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26" name="Line 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404" y="902"/>
                          <a:ext cx="0" cy="3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27" name="Line 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51" y="1051"/>
                          <a:ext cx="147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</p:grpSp>
              <p:sp>
                <p:nvSpPr>
                  <p:cNvPr id="18" name="Rectangle 90"/>
                  <p:cNvSpPr>
                    <a:spLocks noChangeArrowheads="1"/>
                  </p:cNvSpPr>
                  <p:nvPr/>
                </p:nvSpPr>
                <p:spPr bwMode="auto">
                  <a:xfrm rot="18216356" flipH="1">
                    <a:off x="4590" y="1406"/>
                    <a:ext cx="85" cy="16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algn="ctr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ctr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ctr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ctr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ctr"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endParaRPr lang="cs-CZ" altLang="cs-CZ"/>
                  </a:p>
                </p:txBody>
              </p:sp>
            </p:grpSp>
          </p:grpSp>
          <p:grpSp>
            <p:nvGrpSpPr>
              <p:cNvPr id="12" name="Group 91"/>
              <p:cNvGrpSpPr>
                <a:grpSpLocks/>
              </p:cNvGrpSpPr>
              <p:nvPr/>
            </p:nvGrpSpPr>
            <p:grpSpPr bwMode="auto">
              <a:xfrm>
                <a:off x="4249" y="1039"/>
                <a:ext cx="367" cy="336"/>
                <a:chOff x="4249" y="1039"/>
                <a:chExt cx="367" cy="336"/>
              </a:xfrm>
            </p:grpSpPr>
            <p:sp>
              <p:nvSpPr>
                <p:cNvPr id="13" name="Rectangle 92"/>
                <p:cNvSpPr>
                  <a:spLocks noChangeArrowheads="1"/>
                </p:cNvSpPr>
                <p:nvPr/>
              </p:nvSpPr>
              <p:spPr bwMode="auto">
                <a:xfrm>
                  <a:off x="4262" y="1039"/>
                  <a:ext cx="136" cy="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14" name="Rectangle 93"/>
                <p:cNvSpPr>
                  <a:spLocks noChangeArrowheads="1"/>
                </p:cNvSpPr>
                <p:nvPr/>
              </p:nvSpPr>
              <p:spPr bwMode="auto">
                <a:xfrm rot="-3283414">
                  <a:off x="4389" y="1147"/>
                  <a:ext cx="88" cy="3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cs-CZ" altLang="cs-CZ"/>
                </a:p>
              </p:txBody>
            </p:sp>
          </p:grpSp>
        </p:grpSp>
        <p:sp>
          <p:nvSpPr>
            <p:cNvPr id="10" name="AutoShape 103"/>
            <p:cNvSpPr>
              <a:spLocks noChangeArrowheads="1"/>
            </p:cNvSpPr>
            <p:nvPr/>
          </p:nvSpPr>
          <p:spPr bwMode="auto">
            <a:xfrm>
              <a:off x="3231" y="1595"/>
              <a:ext cx="183" cy="128"/>
            </a:xfrm>
            <a:prstGeom prst="rightArrow">
              <a:avLst>
                <a:gd name="adj1" fmla="val 50000"/>
                <a:gd name="adj2" fmla="val 35742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cs-CZ" altLang="cs-CZ"/>
            </a:p>
          </p:txBody>
        </p:sp>
      </p:grpSp>
      <p:grpSp>
        <p:nvGrpSpPr>
          <p:cNvPr id="35" name="Group 104"/>
          <p:cNvGrpSpPr>
            <a:grpSpLocks/>
          </p:cNvGrpSpPr>
          <p:nvPr/>
        </p:nvGrpSpPr>
        <p:grpSpPr bwMode="auto">
          <a:xfrm>
            <a:off x="5992813" y="1927449"/>
            <a:ext cx="2511425" cy="533400"/>
            <a:chOff x="3758" y="1425"/>
            <a:chExt cx="1582" cy="336"/>
          </a:xfrm>
        </p:grpSpPr>
        <p:sp>
          <p:nvSpPr>
            <p:cNvPr id="36" name="Text Box 105"/>
            <p:cNvSpPr txBox="1">
              <a:spLocks noChangeArrowheads="1"/>
            </p:cNvSpPr>
            <p:nvPr/>
          </p:nvSpPr>
          <p:spPr bwMode="auto">
            <a:xfrm>
              <a:off x="3758" y="1425"/>
              <a:ext cx="380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cs-CZ" altLang="cs-CZ" sz="2400" b="1" i="1">
                  <a:solidFill>
                    <a:schemeClr val="accent2"/>
                  </a:solidFill>
                </a:rPr>
                <a:t>P</a:t>
              </a:r>
              <a:r>
                <a:rPr lang="cs-CZ" altLang="cs-CZ" sz="2400" b="1" i="1" baseline="-25000">
                  <a:solidFill>
                    <a:schemeClr val="accent2"/>
                  </a:solidFill>
                </a:rPr>
                <a:t>1</a:t>
              </a:r>
              <a:endParaRPr lang="cs-CZ" altLang="cs-CZ" sz="2400" b="1" i="1">
                <a:solidFill>
                  <a:schemeClr val="accent2"/>
                </a:solidFill>
              </a:endParaRPr>
            </a:p>
          </p:txBody>
        </p:sp>
        <p:sp>
          <p:nvSpPr>
            <p:cNvPr id="37" name="Text Box 106"/>
            <p:cNvSpPr txBox="1">
              <a:spLocks noChangeArrowheads="1"/>
            </p:cNvSpPr>
            <p:nvPr/>
          </p:nvSpPr>
          <p:spPr bwMode="auto">
            <a:xfrm>
              <a:off x="4822" y="1514"/>
              <a:ext cx="51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cs-CZ" altLang="cs-CZ" sz="2400" b="1" i="1">
                  <a:solidFill>
                    <a:schemeClr val="accent2"/>
                  </a:solidFill>
                </a:rPr>
                <a:t>P</a:t>
              </a:r>
              <a:r>
                <a:rPr lang="cs-CZ" altLang="cs-CZ" sz="2400" b="1" i="1" baseline="-25000">
                  <a:solidFill>
                    <a:schemeClr val="accent2"/>
                  </a:solidFill>
                </a:rPr>
                <a:t>2</a:t>
              </a:r>
              <a:endParaRPr lang="cs-CZ" altLang="cs-CZ" sz="2400" b="1" i="1">
                <a:solidFill>
                  <a:schemeClr val="accent2"/>
                </a:solidFill>
              </a:endParaRPr>
            </a:p>
          </p:txBody>
        </p:sp>
      </p:grpSp>
      <p:grpSp>
        <p:nvGrpSpPr>
          <p:cNvPr id="38" name="Group 134"/>
          <p:cNvGrpSpPr>
            <a:grpSpLocks/>
          </p:cNvGrpSpPr>
          <p:nvPr/>
        </p:nvGrpSpPr>
        <p:grpSpPr bwMode="auto">
          <a:xfrm>
            <a:off x="6011863" y="1525811"/>
            <a:ext cx="2244725" cy="458788"/>
            <a:chOff x="3787" y="1322"/>
            <a:chExt cx="1414" cy="289"/>
          </a:xfrm>
        </p:grpSpPr>
        <p:grpSp>
          <p:nvGrpSpPr>
            <p:cNvPr id="39" name="Group 94"/>
            <p:cNvGrpSpPr>
              <a:grpSpLocks/>
            </p:cNvGrpSpPr>
            <p:nvPr/>
          </p:nvGrpSpPr>
          <p:grpSpPr bwMode="auto">
            <a:xfrm>
              <a:off x="4264" y="1384"/>
              <a:ext cx="167" cy="161"/>
              <a:chOff x="4247" y="1250"/>
              <a:chExt cx="167" cy="161"/>
            </a:xfrm>
          </p:grpSpPr>
          <p:sp>
            <p:nvSpPr>
              <p:cNvPr id="43" name="Rectangle 95"/>
              <p:cNvSpPr>
                <a:spLocks noChangeArrowheads="1"/>
              </p:cNvSpPr>
              <p:nvPr/>
            </p:nvSpPr>
            <p:spPr bwMode="auto">
              <a:xfrm rot="3603615">
                <a:off x="4249" y="1263"/>
                <a:ext cx="74" cy="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44" name="Arc 96"/>
              <p:cNvSpPr>
                <a:spLocks/>
              </p:cNvSpPr>
              <p:nvPr/>
            </p:nvSpPr>
            <p:spPr bwMode="auto">
              <a:xfrm rot="-1949954">
                <a:off x="4286" y="1250"/>
                <a:ext cx="128" cy="161"/>
              </a:xfrm>
              <a:custGeom>
                <a:avLst/>
                <a:gdLst>
                  <a:gd name="T0" fmla="*/ 0 w 21600"/>
                  <a:gd name="T1" fmla="*/ 0 h 21600"/>
                  <a:gd name="T2" fmla="*/ 128 w 21600"/>
                  <a:gd name="T3" fmla="*/ 161 h 21600"/>
                  <a:gd name="T4" fmla="*/ 0 w 21600"/>
                  <a:gd name="T5" fmla="*/ 16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FF0066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0" name="Group 107"/>
            <p:cNvGrpSpPr>
              <a:grpSpLocks/>
            </p:cNvGrpSpPr>
            <p:nvPr/>
          </p:nvGrpSpPr>
          <p:grpSpPr bwMode="auto">
            <a:xfrm>
              <a:off x="3787" y="1322"/>
              <a:ext cx="1414" cy="289"/>
              <a:chOff x="3770" y="1152"/>
              <a:chExt cx="1414" cy="289"/>
            </a:xfrm>
          </p:grpSpPr>
          <p:sp>
            <p:nvSpPr>
              <p:cNvPr id="41" name="Line 108"/>
              <p:cNvSpPr>
                <a:spLocks noChangeShapeType="1"/>
              </p:cNvSpPr>
              <p:nvPr/>
            </p:nvSpPr>
            <p:spPr bwMode="auto">
              <a:xfrm flipV="1">
                <a:off x="5076" y="1152"/>
                <a:ext cx="108" cy="225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" name="Line 109"/>
              <p:cNvSpPr>
                <a:spLocks noChangeShapeType="1"/>
              </p:cNvSpPr>
              <p:nvPr/>
            </p:nvSpPr>
            <p:spPr bwMode="auto">
              <a:xfrm>
                <a:off x="3770" y="1272"/>
                <a:ext cx="98" cy="169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45" name="Rectangle 110"/>
          <p:cNvSpPr>
            <a:spLocks noChangeArrowheads="1"/>
          </p:cNvSpPr>
          <p:nvPr/>
        </p:nvSpPr>
        <p:spPr bwMode="auto">
          <a:xfrm>
            <a:off x="6786563" y="1213074"/>
            <a:ext cx="231775" cy="841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grpSp>
        <p:nvGrpSpPr>
          <p:cNvPr id="46" name="Group 123"/>
          <p:cNvGrpSpPr>
            <a:grpSpLocks/>
          </p:cNvGrpSpPr>
          <p:nvPr/>
        </p:nvGrpSpPr>
        <p:grpSpPr bwMode="auto">
          <a:xfrm>
            <a:off x="2874963" y="1484536"/>
            <a:ext cx="1908175" cy="1330325"/>
            <a:chOff x="1806" y="979"/>
            <a:chExt cx="1202" cy="838"/>
          </a:xfrm>
        </p:grpSpPr>
        <p:sp>
          <p:nvSpPr>
            <p:cNvPr id="47" name="Rectangle 124"/>
            <p:cNvSpPr>
              <a:spLocks noChangeArrowheads="1"/>
            </p:cNvSpPr>
            <p:nvPr/>
          </p:nvSpPr>
          <p:spPr bwMode="auto">
            <a:xfrm>
              <a:off x="1806" y="979"/>
              <a:ext cx="1202" cy="838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48" name="Line 125"/>
            <p:cNvSpPr>
              <a:spLocks noChangeShapeType="1"/>
            </p:cNvSpPr>
            <p:nvPr/>
          </p:nvSpPr>
          <p:spPr bwMode="auto">
            <a:xfrm>
              <a:off x="1887" y="1496"/>
              <a:ext cx="126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AutoShape 126"/>
            <p:cNvSpPr>
              <a:spLocks noChangeAspect="1" noChangeArrowheads="1" noTextEdit="1"/>
            </p:cNvSpPr>
            <p:nvPr/>
          </p:nvSpPr>
          <p:spPr bwMode="auto">
            <a:xfrm>
              <a:off x="1866" y="1012"/>
              <a:ext cx="908" cy="72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Line 127"/>
            <p:cNvSpPr>
              <a:spLocks noChangeShapeType="1"/>
            </p:cNvSpPr>
            <p:nvPr/>
          </p:nvSpPr>
          <p:spPr bwMode="auto">
            <a:xfrm>
              <a:off x="2434" y="1385"/>
              <a:ext cx="34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Rectangle 128"/>
            <p:cNvSpPr>
              <a:spLocks noChangeArrowheads="1"/>
            </p:cNvSpPr>
            <p:nvPr/>
          </p:nvSpPr>
          <p:spPr bwMode="auto">
            <a:xfrm>
              <a:off x="2539" y="1376"/>
              <a:ext cx="10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r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52" name="Rectangle 129"/>
            <p:cNvSpPr>
              <a:spLocks noChangeArrowheads="1"/>
            </p:cNvSpPr>
            <p:nvPr/>
          </p:nvSpPr>
          <p:spPr bwMode="auto">
            <a:xfrm>
              <a:off x="2588" y="1030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T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53" name="Rectangle 130"/>
            <p:cNvSpPr>
              <a:spLocks noChangeArrowheads="1"/>
            </p:cNvSpPr>
            <p:nvPr/>
          </p:nvSpPr>
          <p:spPr bwMode="auto">
            <a:xfrm>
              <a:off x="1969" y="1206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P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54" name="Rectangle 131"/>
            <p:cNvSpPr>
              <a:spLocks noChangeArrowheads="1"/>
            </p:cNvSpPr>
            <p:nvPr/>
          </p:nvSpPr>
          <p:spPr bwMode="auto">
            <a:xfrm>
              <a:off x="2465" y="1030"/>
              <a:ext cx="1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>
                  <a:solidFill>
                    <a:srgbClr val="000000"/>
                  </a:solidFill>
                </a:rPr>
                <a:t>2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55" name="Rectangle 132"/>
            <p:cNvSpPr>
              <a:spLocks noChangeArrowheads="1"/>
            </p:cNvSpPr>
            <p:nvPr/>
          </p:nvSpPr>
          <p:spPr bwMode="auto">
            <a:xfrm>
              <a:off x="2236" y="1174"/>
              <a:ext cx="15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altLang="cs-CZ" b="1" i="1">
                <a:latin typeface="Arial" pitchFamily="34" charset="0"/>
              </a:endParaRPr>
            </a:p>
          </p:txBody>
        </p:sp>
      </p:grpSp>
      <p:sp>
        <p:nvSpPr>
          <p:cNvPr id="56" name="Oval 135"/>
          <p:cNvSpPr>
            <a:spLocks noChangeArrowheads="1"/>
          </p:cNvSpPr>
          <p:nvPr/>
        </p:nvSpPr>
        <p:spPr bwMode="auto">
          <a:xfrm>
            <a:off x="3867150" y="2189386"/>
            <a:ext cx="533400" cy="47625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57" name="Oval 136"/>
          <p:cNvSpPr>
            <a:spLocks noChangeArrowheads="1"/>
          </p:cNvSpPr>
          <p:nvPr/>
        </p:nvSpPr>
        <p:spPr bwMode="auto">
          <a:xfrm>
            <a:off x="3017838" y="1892524"/>
            <a:ext cx="533400" cy="47625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58" name="Oval 137"/>
          <p:cNvSpPr>
            <a:spLocks noChangeArrowheads="1"/>
          </p:cNvSpPr>
          <p:nvPr/>
        </p:nvSpPr>
        <p:spPr bwMode="auto">
          <a:xfrm>
            <a:off x="3768725" y="1595661"/>
            <a:ext cx="800100" cy="47625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grpSp>
        <p:nvGrpSpPr>
          <p:cNvPr id="59" name="Group 144"/>
          <p:cNvGrpSpPr>
            <a:grpSpLocks/>
          </p:cNvGrpSpPr>
          <p:nvPr/>
        </p:nvGrpSpPr>
        <p:grpSpPr bwMode="auto">
          <a:xfrm>
            <a:off x="623888" y="1174974"/>
            <a:ext cx="1487487" cy="1743075"/>
            <a:chOff x="465" y="869"/>
            <a:chExt cx="937" cy="1098"/>
          </a:xfrm>
        </p:grpSpPr>
        <p:grpSp>
          <p:nvGrpSpPr>
            <p:cNvPr id="60" name="Group 145"/>
            <p:cNvGrpSpPr>
              <a:grpSpLocks/>
            </p:cNvGrpSpPr>
            <p:nvPr/>
          </p:nvGrpSpPr>
          <p:grpSpPr bwMode="auto">
            <a:xfrm>
              <a:off x="465" y="869"/>
              <a:ext cx="937" cy="1098"/>
              <a:chOff x="2449" y="824"/>
              <a:chExt cx="937" cy="1098"/>
            </a:xfrm>
          </p:grpSpPr>
          <p:sp>
            <p:nvSpPr>
              <p:cNvPr id="62" name="Oval 146"/>
              <p:cNvSpPr>
                <a:spLocks noChangeArrowheads="1"/>
              </p:cNvSpPr>
              <p:nvPr/>
            </p:nvSpPr>
            <p:spPr bwMode="auto">
              <a:xfrm>
                <a:off x="2556" y="1107"/>
                <a:ext cx="830" cy="7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63" name="Line 147"/>
              <p:cNvSpPr>
                <a:spLocks noChangeShapeType="1"/>
              </p:cNvSpPr>
              <p:nvPr/>
            </p:nvSpPr>
            <p:spPr bwMode="auto">
              <a:xfrm>
                <a:off x="2906" y="82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" name="Line 148"/>
              <p:cNvSpPr>
                <a:spLocks noChangeShapeType="1"/>
              </p:cNvSpPr>
              <p:nvPr/>
            </p:nvSpPr>
            <p:spPr bwMode="auto">
              <a:xfrm>
                <a:off x="3036" y="831"/>
                <a:ext cx="0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" name="Line 149"/>
              <p:cNvSpPr>
                <a:spLocks noChangeShapeType="1"/>
              </p:cNvSpPr>
              <p:nvPr/>
            </p:nvSpPr>
            <p:spPr bwMode="auto">
              <a:xfrm>
                <a:off x="2939" y="1081"/>
                <a:ext cx="100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" name="Line 150"/>
              <p:cNvSpPr>
                <a:spLocks noChangeShapeType="1"/>
              </p:cNvSpPr>
              <p:nvPr/>
            </p:nvSpPr>
            <p:spPr bwMode="auto">
              <a:xfrm>
                <a:off x="2539" y="1615"/>
                <a:ext cx="224" cy="216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" name="Text Box 151"/>
              <p:cNvSpPr txBox="1">
                <a:spLocks noChangeArrowheads="1"/>
              </p:cNvSpPr>
              <p:nvPr/>
            </p:nvSpPr>
            <p:spPr bwMode="auto">
              <a:xfrm>
                <a:off x="2996" y="1365"/>
                <a:ext cx="224" cy="2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cs-CZ" altLang="cs-CZ" sz="2000" b="1" i="1">
                    <a:solidFill>
                      <a:schemeClr val="accent2"/>
                    </a:solidFill>
                  </a:rPr>
                  <a:t>P</a:t>
                </a:r>
              </a:p>
            </p:txBody>
          </p:sp>
          <p:sp>
            <p:nvSpPr>
              <p:cNvPr id="68" name="Line 152"/>
              <p:cNvSpPr>
                <a:spLocks noChangeShapeType="1"/>
              </p:cNvSpPr>
              <p:nvPr/>
            </p:nvSpPr>
            <p:spPr bwMode="auto">
              <a:xfrm rot="-1582866">
                <a:off x="2562" y="1489"/>
                <a:ext cx="388" cy="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" name="Text Box 153"/>
              <p:cNvSpPr txBox="1">
                <a:spLocks noChangeArrowheads="1"/>
              </p:cNvSpPr>
              <p:nvPr/>
            </p:nvSpPr>
            <p:spPr bwMode="auto">
              <a:xfrm>
                <a:off x="2653" y="1332"/>
                <a:ext cx="224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cs-CZ" altLang="cs-CZ" sz="1800" b="1" i="1"/>
                  <a:t>r</a:t>
                </a:r>
              </a:p>
            </p:txBody>
          </p:sp>
          <p:sp>
            <p:nvSpPr>
              <p:cNvPr id="70" name="Text Box 154"/>
              <p:cNvSpPr txBox="1">
                <a:spLocks noChangeArrowheads="1"/>
              </p:cNvSpPr>
              <p:nvPr/>
            </p:nvSpPr>
            <p:spPr bwMode="auto">
              <a:xfrm>
                <a:off x="2449" y="1672"/>
                <a:ext cx="3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cs-CZ" altLang="cs-CZ" sz="2000" b="1" i="1">
                    <a:solidFill>
                      <a:srgbClr val="FF0066"/>
                    </a:solidFill>
                  </a:rPr>
                  <a:t>T</a:t>
                </a:r>
              </a:p>
            </p:txBody>
          </p:sp>
          <p:sp>
            <p:nvSpPr>
              <p:cNvPr id="71" name="Rectangle 155"/>
              <p:cNvSpPr>
                <a:spLocks noChangeArrowheads="1"/>
              </p:cNvSpPr>
              <p:nvPr/>
            </p:nvSpPr>
            <p:spPr bwMode="auto">
              <a:xfrm>
                <a:off x="2939" y="1047"/>
                <a:ext cx="92" cy="1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72" name="Line 156"/>
              <p:cNvSpPr>
                <a:spLocks noChangeShapeType="1"/>
              </p:cNvSpPr>
              <p:nvPr/>
            </p:nvSpPr>
            <p:spPr bwMode="auto">
              <a:xfrm rot="10496705">
                <a:off x="3201" y="1492"/>
                <a:ext cx="177" cy="4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" name="Line 157"/>
              <p:cNvSpPr>
                <a:spLocks noChangeShapeType="1"/>
              </p:cNvSpPr>
              <p:nvPr/>
            </p:nvSpPr>
            <p:spPr bwMode="auto">
              <a:xfrm rot="-8100000">
                <a:off x="3130" y="1631"/>
                <a:ext cx="181" cy="4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" name="Line 158"/>
              <p:cNvSpPr>
                <a:spLocks noChangeShapeType="1"/>
              </p:cNvSpPr>
              <p:nvPr/>
            </p:nvSpPr>
            <p:spPr bwMode="auto">
              <a:xfrm rot="7592086">
                <a:off x="3177" y="1334"/>
                <a:ext cx="181" cy="4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Rectangle 159"/>
              <p:cNvSpPr>
                <a:spLocks noChangeArrowheads="1"/>
              </p:cNvSpPr>
              <p:nvPr/>
            </p:nvSpPr>
            <p:spPr bwMode="auto">
              <a:xfrm>
                <a:off x="2914" y="981"/>
                <a:ext cx="113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76" name="Line 160"/>
              <p:cNvSpPr>
                <a:spLocks noChangeShapeType="1"/>
              </p:cNvSpPr>
              <p:nvPr/>
            </p:nvSpPr>
            <p:spPr bwMode="auto">
              <a:xfrm>
                <a:off x="2975" y="987"/>
                <a:ext cx="0" cy="20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" name="Oval 161"/>
              <p:cNvSpPr>
                <a:spLocks noChangeAspect="1" noChangeArrowheads="1"/>
              </p:cNvSpPr>
              <p:nvPr/>
            </p:nvSpPr>
            <p:spPr bwMode="auto">
              <a:xfrm>
                <a:off x="2948" y="1455"/>
                <a:ext cx="18" cy="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cs-CZ" altLang="cs-CZ"/>
              </a:p>
            </p:txBody>
          </p:sp>
        </p:grpSp>
        <p:sp>
          <p:nvSpPr>
            <p:cNvPr id="61" name="Line 162"/>
            <p:cNvSpPr>
              <a:spLocks noChangeShapeType="1"/>
            </p:cNvSpPr>
            <p:nvPr/>
          </p:nvSpPr>
          <p:spPr bwMode="auto">
            <a:xfrm flipH="1">
              <a:off x="1356" y="1299"/>
              <a:ext cx="46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9" name="TextovéPole 78"/>
          <p:cNvSpPr txBox="1"/>
          <p:nvPr/>
        </p:nvSpPr>
        <p:spPr>
          <a:xfrm>
            <a:off x="359842" y="3181869"/>
            <a:ext cx="6554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P: tlak v alveolu, T: tenze alveolární stěny, r: poloměr alveolu</a:t>
            </a:r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79512" y="357301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Tenze stěny alveolu je určována povrchovým napětím na rozhraní tekutina-vzduch</a:t>
            </a:r>
            <a:endParaRPr lang="cs-CZ" sz="20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179512" y="3997513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Laplaceův</a:t>
            </a:r>
            <a:r>
              <a:rPr lang="cs-CZ" sz="2000" b="1" dirty="0" smtClean="0"/>
              <a:t> zákon </a:t>
            </a:r>
            <a:r>
              <a:rPr lang="cs-CZ" sz="2000" dirty="0" smtClean="0"/>
              <a:t>(při konstantní tenzi): </a:t>
            </a:r>
          </a:p>
          <a:p>
            <a:r>
              <a:rPr lang="cs-CZ" sz="2000" dirty="0" smtClean="0"/>
              <a:t>čím větší je poloměr alveolu, tím menší je tlak v alveolu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 </a:t>
            </a:r>
            <a:r>
              <a:rPr lang="cs-CZ" sz="2000" dirty="0" smtClean="0">
                <a:sym typeface="Symbol"/>
              </a:rPr>
              <a:t> docházelo by k přesunu vzduchu z menšího alveolu do většího</a:t>
            </a:r>
          </a:p>
          <a:p>
            <a:r>
              <a:rPr lang="cs-CZ" sz="2000" dirty="0" smtClean="0">
                <a:sym typeface="Symbol"/>
              </a:rPr>
              <a:t>	  kolaps menších alveolů</a:t>
            </a:r>
          </a:p>
          <a:p>
            <a:endParaRPr lang="cs-CZ" sz="20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242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Plicní </a:t>
            </a:r>
            <a:r>
              <a:rPr lang="cs-CZ" sz="2800" b="1" dirty="0" err="1" smtClean="0"/>
              <a:t>surfaktant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980728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ym typeface="Symbol"/>
              </a:rPr>
              <a:t>tvořen </a:t>
            </a:r>
            <a:r>
              <a:rPr lang="cs-CZ" sz="2000" dirty="0" err="1" smtClean="0">
                <a:sym typeface="Symbol"/>
              </a:rPr>
              <a:t>pneumocytem</a:t>
            </a:r>
            <a:r>
              <a:rPr lang="cs-CZ" sz="2000" dirty="0" smtClean="0">
                <a:sym typeface="Symbol"/>
              </a:rPr>
              <a:t> II. typu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ym typeface="Symbol"/>
              </a:rPr>
              <a:t>snižuje povrchové napětí v závislosti na velikosti alveolu - čím menší je alveol, tím nižší je povrchové napětí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ym typeface="Symbol"/>
              </a:rPr>
              <a:t>zvyšuje poddajnost plic, snižuje dechovou práci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ym typeface="Symbol"/>
              </a:rPr>
              <a:t>f</a:t>
            </a:r>
            <a:r>
              <a:rPr lang="cs-CZ" sz="2000" dirty="0" smtClean="0">
                <a:sym typeface="Symbol"/>
              </a:rPr>
              <a:t>osfolipid (</a:t>
            </a:r>
            <a:r>
              <a:rPr lang="cs-CZ" altLang="cs-CZ" sz="2000" dirty="0" err="1" smtClean="0"/>
              <a:t>dipalmitoyl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fosfatidyl</a:t>
            </a:r>
            <a:r>
              <a:rPr lang="cs-CZ" altLang="cs-CZ" sz="2000" dirty="0" smtClean="0"/>
              <a:t> cholin</a:t>
            </a:r>
            <a:r>
              <a:rPr lang="cs-CZ" sz="2000" dirty="0" smtClean="0">
                <a:sym typeface="Symbol"/>
              </a:rPr>
              <a:t>) – hydrofilní a lipofilní část</a:t>
            </a:r>
          </a:p>
          <a:p>
            <a:endParaRPr lang="cs-CZ" sz="2000" dirty="0" smtClean="0">
              <a:sym typeface="Symbol"/>
            </a:endParaRPr>
          </a:p>
          <a:p>
            <a:endParaRPr lang="cs-CZ" sz="2000" dirty="0"/>
          </a:p>
        </p:txBody>
      </p:sp>
      <p:grpSp>
        <p:nvGrpSpPr>
          <p:cNvPr id="72" name="Skupina 71"/>
          <p:cNvGrpSpPr/>
          <p:nvPr/>
        </p:nvGrpSpPr>
        <p:grpSpPr>
          <a:xfrm>
            <a:off x="819294" y="3331102"/>
            <a:ext cx="2880000" cy="2880320"/>
            <a:chOff x="2339752" y="2708920"/>
            <a:chExt cx="2880000" cy="2880320"/>
          </a:xfrm>
        </p:grpSpPr>
        <p:sp>
          <p:nvSpPr>
            <p:cNvPr id="10" name="Ovál 9"/>
            <p:cNvSpPr/>
            <p:nvPr/>
          </p:nvSpPr>
          <p:spPr>
            <a:xfrm>
              <a:off x="2339752" y="2708920"/>
              <a:ext cx="2880000" cy="288032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9" name="Skupina 8"/>
            <p:cNvGrpSpPr>
              <a:grpSpLocks noChangeAspect="1"/>
            </p:cNvGrpSpPr>
            <p:nvPr/>
          </p:nvGrpSpPr>
          <p:grpSpPr>
            <a:xfrm>
              <a:off x="3754379" y="2832166"/>
              <a:ext cx="170907" cy="512188"/>
              <a:chOff x="6512788" y="3068960"/>
              <a:chExt cx="363468" cy="1089268"/>
            </a:xfrm>
          </p:grpSpPr>
          <p:sp>
            <p:nvSpPr>
              <p:cNvPr id="2" name="Ovál 1"/>
              <p:cNvSpPr/>
              <p:nvPr/>
            </p:nvSpPr>
            <p:spPr>
              <a:xfrm>
                <a:off x="6516216" y="306896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" name="Volný tvar 4"/>
              <p:cNvSpPr/>
              <p:nvPr/>
            </p:nvSpPr>
            <p:spPr>
              <a:xfrm>
                <a:off x="6663645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Volný tvar 7"/>
              <p:cNvSpPr/>
              <p:nvPr/>
            </p:nvSpPr>
            <p:spPr>
              <a:xfrm>
                <a:off x="6512788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" name="Skupina 10"/>
            <p:cNvGrpSpPr>
              <a:grpSpLocks noChangeAspect="1"/>
            </p:cNvGrpSpPr>
            <p:nvPr/>
          </p:nvGrpSpPr>
          <p:grpSpPr>
            <a:xfrm flipV="1">
              <a:off x="3699294" y="4941168"/>
              <a:ext cx="170907" cy="512188"/>
              <a:chOff x="6512788" y="3068960"/>
              <a:chExt cx="363468" cy="1089268"/>
            </a:xfrm>
          </p:grpSpPr>
          <p:sp>
            <p:nvSpPr>
              <p:cNvPr id="12" name="Ovál 11"/>
              <p:cNvSpPr/>
              <p:nvPr/>
            </p:nvSpPr>
            <p:spPr>
              <a:xfrm>
                <a:off x="6516216" y="306896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Volný tvar 12"/>
              <p:cNvSpPr/>
              <p:nvPr/>
            </p:nvSpPr>
            <p:spPr>
              <a:xfrm>
                <a:off x="6663645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Volný tvar 13"/>
              <p:cNvSpPr/>
              <p:nvPr/>
            </p:nvSpPr>
            <p:spPr>
              <a:xfrm>
                <a:off x="6512788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5" name="Skupina 14"/>
            <p:cNvGrpSpPr>
              <a:grpSpLocks noChangeAspect="1"/>
            </p:cNvGrpSpPr>
            <p:nvPr/>
          </p:nvGrpSpPr>
          <p:grpSpPr>
            <a:xfrm rot="16756142" flipV="1">
              <a:off x="4743813" y="3904676"/>
              <a:ext cx="170907" cy="512188"/>
              <a:chOff x="6512788" y="3068960"/>
              <a:chExt cx="363468" cy="1089268"/>
            </a:xfrm>
          </p:grpSpPr>
          <p:sp>
            <p:nvSpPr>
              <p:cNvPr id="16" name="Ovál 15"/>
              <p:cNvSpPr/>
              <p:nvPr/>
            </p:nvSpPr>
            <p:spPr>
              <a:xfrm>
                <a:off x="6516216" y="306896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Volný tvar 16"/>
              <p:cNvSpPr/>
              <p:nvPr/>
            </p:nvSpPr>
            <p:spPr>
              <a:xfrm>
                <a:off x="6663645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Volný tvar 17"/>
              <p:cNvSpPr/>
              <p:nvPr/>
            </p:nvSpPr>
            <p:spPr>
              <a:xfrm>
                <a:off x="6512788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9" name="Skupina 18"/>
            <p:cNvGrpSpPr>
              <a:grpSpLocks noChangeAspect="1"/>
            </p:cNvGrpSpPr>
            <p:nvPr/>
          </p:nvGrpSpPr>
          <p:grpSpPr>
            <a:xfrm rot="5400000" flipV="1">
              <a:off x="2642893" y="3905107"/>
              <a:ext cx="170907" cy="512188"/>
              <a:chOff x="6512788" y="3068960"/>
              <a:chExt cx="363468" cy="1089268"/>
            </a:xfrm>
          </p:grpSpPr>
          <p:sp>
            <p:nvSpPr>
              <p:cNvPr id="20" name="Ovál 19"/>
              <p:cNvSpPr/>
              <p:nvPr/>
            </p:nvSpPr>
            <p:spPr>
              <a:xfrm>
                <a:off x="6516216" y="306896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Volný tvar 20"/>
              <p:cNvSpPr/>
              <p:nvPr/>
            </p:nvSpPr>
            <p:spPr>
              <a:xfrm>
                <a:off x="6663645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Volný tvar 21"/>
              <p:cNvSpPr/>
              <p:nvPr/>
            </p:nvSpPr>
            <p:spPr>
              <a:xfrm>
                <a:off x="6512788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3" name="Skupina 22"/>
            <p:cNvGrpSpPr>
              <a:grpSpLocks noChangeAspect="1"/>
            </p:cNvGrpSpPr>
            <p:nvPr/>
          </p:nvGrpSpPr>
          <p:grpSpPr>
            <a:xfrm rot="3475582" flipV="1">
              <a:off x="2985673" y="4625523"/>
              <a:ext cx="170907" cy="512188"/>
              <a:chOff x="6512788" y="3068960"/>
              <a:chExt cx="363468" cy="1089268"/>
            </a:xfrm>
          </p:grpSpPr>
          <p:sp>
            <p:nvSpPr>
              <p:cNvPr id="24" name="Ovál 23"/>
              <p:cNvSpPr/>
              <p:nvPr/>
            </p:nvSpPr>
            <p:spPr>
              <a:xfrm>
                <a:off x="6516216" y="306896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Volný tvar 24"/>
              <p:cNvSpPr/>
              <p:nvPr/>
            </p:nvSpPr>
            <p:spPr>
              <a:xfrm>
                <a:off x="6663645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Volný tvar 25"/>
              <p:cNvSpPr/>
              <p:nvPr/>
            </p:nvSpPr>
            <p:spPr>
              <a:xfrm>
                <a:off x="6512788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7" name="Skupina 26"/>
            <p:cNvGrpSpPr>
              <a:grpSpLocks noChangeAspect="1"/>
            </p:cNvGrpSpPr>
            <p:nvPr/>
          </p:nvGrpSpPr>
          <p:grpSpPr>
            <a:xfrm rot="7629548" flipV="1">
              <a:off x="2994293" y="3162006"/>
              <a:ext cx="170907" cy="512188"/>
              <a:chOff x="6512788" y="3068960"/>
              <a:chExt cx="363468" cy="1089268"/>
            </a:xfrm>
          </p:grpSpPr>
          <p:sp>
            <p:nvSpPr>
              <p:cNvPr id="28" name="Ovál 27"/>
              <p:cNvSpPr/>
              <p:nvPr/>
            </p:nvSpPr>
            <p:spPr>
              <a:xfrm>
                <a:off x="6516216" y="306896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Volný tvar 28"/>
              <p:cNvSpPr/>
              <p:nvPr/>
            </p:nvSpPr>
            <p:spPr>
              <a:xfrm>
                <a:off x="6663645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Volný tvar 29"/>
              <p:cNvSpPr/>
              <p:nvPr/>
            </p:nvSpPr>
            <p:spPr>
              <a:xfrm>
                <a:off x="6512788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1" name="Skupina 30"/>
            <p:cNvGrpSpPr>
              <a:grpSpLocks noChangeAspect="1"/>
            </p:cNvGrpSpPr>
            <p:nvPr/>
          </p:nvGrpSpPr>
          <p:grpSpPr>
            <a:xfrm rot="14439679" flipV="1">
              <a:off x="4442653" y="3182615"/>
              <a:ext cx="170907" cy="512188"/>
              <a:chOff x="6512788" y="3068960"/>
              <a:chExt cx="363468" cy="1089268"/>
            </a:xfrm>
          </p:grpSpPr>
          <p:sp>
            <p:nvSpPr>
              <p:cNvPr id="32" name="Ovál 31"/>
              <p:cNvSpPr/>
              <p:nvPr/>
            </p:nvSpPr>
            <p:spPr>
              <a:xfrm>
                <a:off x="6516216" y="306896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Volný tvar 32"/>
              <p:cNvSpPr/>
              <p:nvPr/>
            </p:nvSpPr>
            <p:spPr>
              <a:xfrm>
                <a:off x="6663645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6512788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5" name="Skupina 34"/>
            <p:cNvGrpSpPr>
              <a:grpSpLocks noChangeAspect="1"/>
            </p:cNvGrpSpPr>
            <p:nvPr/>
          </p:nvGrpSpPr>
          <p:grpSpPr>
            <a:xfrm rot="19831108" flipV="1">
              <a:off x="4330202" y="4685073"/>
              <a:ext cx="170907" cy="512188"/>
              <a:chOff x="6512788" y="3068960"/>
              <a:chExt cx="363468" cy="1089268"/>
            </a:xfrm>
          </p:grpSpPr>
          <p:sp>
            <p:nvSpPr>
              <p:cNvPr id="36" name="Ovál 35"/>
              <p:cNvSpPr/>
              <p:nvPr/>
            </p:nvSpPr>
            <p:spPr>
              <a:xfrm>
                <a:off x="6516216" y="3068960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6663645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6512788" y="3417570"/>
                <a:ext cx="129173" cy="740658"/>
              </a:xfrm>
              <a:custGeom>
                <a:avLst/>
                <a:gdLst>
                  <a:gd name="connsiteX0" fmla="*/ 765810 w 895727"/>
                  <a:gd name="connsiteY0" fmla="*/ 0 h 2926080"/>
                  <a:gd name="connsiteX1" fmla="*/ 514350 w 895727"/>
                  <a:gd name="connsiteY1" fmla="*/ 502920 h 2926080"/>
                  <a:gd name="connsiteX2" fmla="*/ 891540 w 895727"/>
                  <a:gd name="connsiteY2" fmla="*/ 1120140 h 2926080"/>
                  <a:gd name="connsiteX3" fmla="*/ 217170 w 895727"/>
                  <a:gd name="connsiteY3" fmla="*/ 1714500 h 2926080"/>
                  <a:gd name="connsiteX4" fmla="*/ 400050 w 895727"/>
                  <a:gd name="connsiteY4" fmla="*/ 2217420 h 2926080"/>
                  <a:gd name="connsiteX5" fmla="*/ 0 w 895727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00050 w 895440"/>
                  <a:gd name="connsiteY4" fmla="*/ 2217420 h 2926080"/>
                  <a:gd name="connsiteX5" fmla="*/ 0 w 895440"/>
                  <a:gd name="connsiteY5" fmla="*/ 2926080 h 2926080"/>
                  <a:gd name="connsiteX0" fmla="*/ 765810 w 895440"/>
                  <a:gd name="connsiteY0" fmla="*/ 0 h 2926080"/>
                  <a:gd name="connsiteX1" fmla="*/ 514350 w 895440"/>
                  <a:gd name="connsiteY1" fmla="*/ 502920 h 2926080"/>
                  <a:gd name="connsiteX2" fmla="*/ 891540 w 895440"/>
                  <a:gd name="connsiteY2" fmla="*/ 1120140 h 2926080"/>
                  <a:gd name="connsiteX3" fmla="*/ 228600 w 895440"/>
                  <a:gd name="connsiteY3" fmla="*/ 1600200 h 2926080"/>
                  <a:gd name="connsiteX4" fmla="*/ 434340 w 895440"/>
                  <a:gd name="connsiteY4" fmla="*/ 2331720 h 2926080"/>
                  <a:gd name="connsiteX5" fmla="*/ 0 w 895440"/>
                  <a:gd name="connsiteY5" fmla="*/ 2926080 h 2926080"/>
                  <a:gd name="connsiteX0" fmla="*/ 765810 w 782234"/>
                  <a:gd name="connsiteY0" fmla="*/ 0 h 2926080"/>
                  <a:gd name="connsiteX1" fmla="*/ 514350 w 782234"/>
                  <a:gd name="connsiteY1" fmla="*/ 502920 h 2926080"/>
                  <a:gd name="connsiteX2" fmla="*/ 777240 w 782234"/>
                  <a:gd name="connsiteY2" fmla="*/ 1120140 h 2926080"/>
                  <a:gd name="connsiteX3" fmla="*/ 228600 w 782234"/>
                  <a:gd name="connsiteY3" fmla="*/ 1600200 h 2926080"/>
                  <a:gd name="connsiteX4" fmla="*/ 434340 w 782234"/>
                  <a:gd name="connsiteY4" fmla="*/ 2331720 h 2926080"/>
                  <a:gd name="connsiteX5" fmla="*/ 0 w 782234"/>
                  <a:gd name="connsiteY5" fmla="*/ 2926080 h 29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234" h="2926080">
                    <a:moveTo>
                      <a:pt x="765810" y="0"/>
                    </a:moveTo>
                    <a:cubicBezTo>
                      <a:pt x="629602" y="158115"/>
                      <a:pt x="512445" y="316230"/>
                      <a:pt x="514350" y="502920"/>
                    </a:cubicBezTo>
                    <a:cubicBezTo>
                      <a:pt x="516255" y="689610"/>
                      <a:pt x="824865" y="937260"/>
                      <a:pt x="777240" y="1120140"/>
                    </a:cubicBezTo>
                    <a:cubicBezTo>
                      <a:pt x="729615" y="1303020"/>
                      <a:pt x="285750" y="1398270"/>
                      <a:pt x="228600" y="1600200"/>
                    </a:cubicBezTo>
                    <a:cubicBezTo>
                      <a:pt x="171450" y="1802130"/>
                      <a:pt x="472440" y="2110740"/>
                      <a:pt x="434340" y="2331720"/>
                    </a:cubicBezTo>
                    <a:cubicBezTo>
                      <a:pt x="396240" y="2552700"/>
                      <a:pt x="181927" y="2672715"/>
                      <a:pt x="0" y="292608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39" name="Ovál 38"/>
          <p:cNvSpPr/>
          <p:nvPr/>
        </p:nvSpPr>
        <p:spPr>
          <a:xfrm>
            <a:off x="5724128" y="4005264"/>
            <a:ext cx="1800000" cy="180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0" name="Skupina 39"/>
          <p:cNvGrpSpPr>
            <a:grpSpLocks noChangeAspect="1"/>
          </p:cNvGrpSpPr>
          <p:nvPr/>
        </p:nvGrpSpPr>
        <p:grpSpPr>
          <a:xfrm>
            <a:off x="6569203" y="4077203"/>
            <a:ext cx="170907" cy="512188"/>
            <a:chOff x="6512788" y="3068960"/>
            <a:chExt cx="363468" cy="1089268"/>
          </a:xfrm>
        </p:grpSpPr>
        <p:sp>
          <p:nvSpPr>
            <p:cNvPr id="41" name="Ovál 40"/>
            <p:cNvSpPr/>
            <p:nvPr/>
          </p:nvSpPr>
          <p:spPr>
            <a:xfrm>
              <a:off x="6516216" y="3068960"/>
              <a:ext cx="360040" cy="3600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Volný tvar 41"/>
            <p:cNvSpPr/>
            <p:nvPr/>
          </p:nvSpPr>
          <p:spPr>
            <a:xfrm>
              <a:off x="6663645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Volný tvar 42"/>
            <p:cNvSpPr/>
            <p:nvPr/>
          </p:nvSpPr>
          <p:spPr>
            <a:xfrm>
              <a:off x="6512788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4" name="Skupina 43"/>
          <p:cNvGrpSpPr>
            <a:grpSpLocks noChangeAspect="1"/>
          </p:cNvGrpSpPr>
          <p:nvPr/>
        </p:nvGrpSpPr>
        <p:grpSpPr>
          <a:xfrm flipV="1">
            <a:off x="6544488" y="5213040"/>
            <a:ext cx="170907" cy="512188"/>
            <a:chOff x="6512788" y="3068960"/>
            <a:chExt cx="363468" cy="1089268"/>
          </a:xfrm>
        </p:grpSpPr>
        <p:sp>
          <p:nvSpPr>
            <p:cNvPr id="45" name="Ovál 44"/>
            <p:cNvSpPr/>
            <p:nvPr/>
          </p:nvSpPr>
          <p:spPr>
            <a:xfrm>
              <a:off x="6516216" y="3068960"/>
              <a:ext cx="360040" cy="3600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Volný tvar 45"/>
            <p:cNvSpPr/>
            <p:nvPr/>
          </p:nvSpPr>
          <p:spPr>
            <a:xfrm>
              <a:off x="6663645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Volný tvar 46"/>
            <p:cNvSpPr/>
            <p:nvPr/>
          </p:nvSpPr>
          <p:spPr>
            <a:xfrm>
              <a:off x="6512788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8" name="Skupina 47"/>
          <p:cNvGrpSpPr>
            <a:grpSpLocks noChangeAspect="1"/>
          </p:cNvGrpSpPr>
          <p:nvPr/>
        </p:nvGrpSpPr>
        <p:grpSpPr>
          <a:xfrm rot="16756142" flipV="1">
            <a:off x="7115398" y="4640477"/>
            <a:ext cx="170907" cy="512188"/>
            <a:chOff x="6512788" y="3068960"/>
            <a:chExt cx="363468" cy="1089268"/>
          </a:xfrm>
        </p:grpSpPr>
        <p:sp>
          <p:nvSpPr>
            <p:cNvPr id="49" name="Ovál 48"/>
            <p:cNvSpPr/>
            <p:nvPr/>
          </p:nvSpPr>
          <p:spPr>
            <a:xfrm>
              <a:off x="6516216" y="3068960"/>
              <a:ext cx="360040" cy="3600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Volný tvar 49"/>
            <p:cNvSpPr/>
            <p:nvPr/>
          </p:nvSpPr>
          <p:spPr>
            <a:xfrm>
              <a:off x="6663645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Volný tvar 50"/>
            <p:cNvSpPr/>
            <p:nvPr/>
          </p:nvSpPr>
          <p:spPr>
            <a:xfrm>
              <a:off x="6512788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 flipV="1">
            <a:off x="5995359" y="4631360"/>
            <a:ext cx="170907" cy="512188"/>
            <a:chOff x="6512788" y="3068960"/>
            <a:chExt cx="363468" cy="1089268"/>
          </a:xfrm>
        </p:grpSpPr>
        <p:sp>
          <p:nvSpPr>
            <p:cNvPr id="53" name="Ovál 52"/>
            <p:cNvSpPr/>
            <p:nvPr/>
          </p:nvSpPr>
          <p:spPr>
            <a:xfrm>
              <a:off x="6516216" y="3068960"/>
              <a:ext cx="360040" cy="3600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Volný tvar 53"/>
            <p:cNvSpPr/>
            <p:nvPr/>
          </p:nvSpPr>
          <p:spPr>
            <a:xfrm>
              <a:off x="6663645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Volný tvar 54"/>
            <p:cNvSpPr/>
            <p:nvPr/>
          </p:nvSpPr>
          <p:spPr>
            <a:xfrm>
              <a:off x="6512788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6" name="Skupina 55"/>
          <p:cNvGrpSpPr>
            <a:grpSpLocks noChangeAspect="1"/>
          </p:cNvGrpSpPr>
          <p:nvPr/>
        </p:nvGrpSpPr>
        <p:grpSpPr>
          <a:xfrm rot="3475582" flipV="1">
            <a:off x="6147245" y="5009202"/>
            <a:ext cx="170907" cy="512188"/>
            <a:chOff x="6512788" y="3068960"/>
            <a:chExt cx="363468" cy="1089268"/>
          </a:xfrm>
        </p:grpSpPr>
        <p:sp>
          <p:nvSpPr>
            <p:cNvPr id="57" name="Ovál 56"/>
            <p:cNvSpPr/>
            <p:nvPr/>
          </p:nvSpPr>
          <p:spPr>
            <a:xfrm>
              <a:off x="6516216" y="3068960"/>
              <a:ext cx="360040" cy="3600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6663645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6512788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0" name="Skupina 59"/>
          <p:cNvGrpSpPr>
            <a:grpSpLocks noChangeAspect="1"/>
          </p:cNvGrpSpPr>
          <p:nvPr/>
        </p:nvGrpSpPr>
        <p:grpSpPr>
          <a:xfrm rot="7629548" flipV="1">
            <a:off x="6145221" y="4244681"/>
            <a:ext cx="170907" cy="512188"/>
            <a:chOff x="6512788" y="3068960"/>
            <a:chExt cx="363468" cy="1089268"/>
          </a:xfrm>
        </p:grpSpPr>
        <p:sp>
          <p:nvSpPr>
            <p:cNvPr id="61" name="Ovál 60"/>
            <p:cNvSpPr/>
            <p:nvPr/>
          </p:nvSpPr>
          <p:spPr>
            <a:xfrm>
              <a:off x="6516216" y="3068960"/>
              <a:ext cx="360040" cy="3600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Volný tvar 61"/>
            <p:cNvSpPr/>
            <p:nvPr/>
          </p:nvSpPr>
          <p:spPr>
            <a:xfrm>
              <a:off x="6663645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Volný tvar 62"/>
            <p:cNvSpPr/>
            <p:nvPr/>
          </p:nvSpPr>
          <p:spPr>
            <a:xfrm>
              <a:off x="6512788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4" name="Skupina 63"/>
          <p:cNvGrpSpPr>
            <a:grpSpLocks noChangeAspect="1"/>
          </p:cNvGrpSpPr>
          <p:nvPr/>
        </p:nvGrpSpPr>
        <p:grpSpPr>
          <a:xfrm rot="14439679" flipV="1">
            <a:off x="6948697" y="4254839"/>
            <a:ext cx="170907" cy="512188"/>
            <a:chOff x="6512788" y="3068960"/>
            <a:chExt cx="363468" cy="1089268"/>
          </a:xfrm>
        </p:grpSpPr>
        <p:sp>
          <p:nvSpPr>
            <p:cNvPr id="65" name="Ovál 64"/>
            <p:cNvSpPr/>
            <p:nvPr/>
          </p:nvSpPr>
          <p:spPr>
            <a:xfrm>
              <a:off x="6516216" y="3068960"/>
              <a:ext cx="360040" cy="3600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Volný tvar 65"/>
            <p:cNvSpPr/>
            <p:nvPr/>
          </p:nvSpPr>
          <p:spPr>
            <a:xfrm>
              <a:off x="6663645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Volný tvar 66"/>
            <p:cNvSpPr/>
            <p:nvPr/>
          </p:nvSpPr>
          <p:spPr>
            <a:xfrm>
              <a:off x="6512788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8" name="Skupina 67"/>
          <p:cNvGrpSpPr>
            <a:grpSpLocks noChangeAspect="1"/>
          </p:cNvGrpSpPr>
          <p:nvPr/>
        </p:nvGrpSpPr>
        <p:grpSpPr>
          <a:xfrm rot="19831108" flipV="1">
            <a:off x="6927146" y="5062781"/>
            <a:ext cx="170907" cy="512188"/>
            <a:chOff x="6512788" y="3068960"/>
            <a:chExt cx="363468" cy="1089268"/>
          </a:xfrm>
        </p:grpSpPr>
        <p:sp>
          <p:nvSpPr>
            <p:cNvPr id="69" name="Ovál 68"/>
            <p:cNvSpPr/>
            <p:nvPr/>
          </p:nvSpPr>
          <p:spPr>
            <a:xfrm>
              <a:off x="6516216" y="3068960"/>
              <a:ext cx="360040" cy="3600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Volný tvar 69"/>
            <p:cNvSpPr/>
            <p:nvPr/>
          </p:nvSpPr>
          <p:spPr>
            <a:xfrm>
              <a:off x="6663645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Volný tvar 70"/>
            <p:cNvSpPr/>
            <p:nvPr/>
          </p:nvSpPr>
          <p:spPr>
            <a:xfrm>
              <a:off x="6512788" y="3417570"/>
              <a:ext cx="129173" cy="740658"/>
            </a:xfrm>
            <a:custGeom>
              <a:avLst/>
              <a:gdLst>
                <a:gd name="connsiteX0" fmla="*/ 765810 w 895727"/>
                <a:gd name="connsiteY0" fmla="*/ 0 h 2926080"/>
                <a:gd name="connsiteX1" fmla="*/ 514350 w 895727"/>
                <a:gd name="connsiteY1" fmla="*/ 502920 h 2926080"/>
                <a:gd name="connsiteX2" fmla="*/ 891540 w 895727"/>
                <a:gd name="connsiteY2" fmla="*/ 1120140 h 2926080"/>
                <a:gd name="connsiteX3" fmla="*/ 217170 w 895727"/>
                <a:gd name="connsiteY3" fmla="*/ 1714500 h 2926080"/>
                <a:gd name="connsiteX4" fmla="*/ 400050 w 895727"/>
                <a:gd name="connsiteY4" fmla="*/ 2217420 h 2926080"/>
                <a:gd name="connsiteX5" fmla="*/ 0 w 895727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00050 w 895440"/>
                <a:gd name="connsiteY4" fmla="*/ 2217420 h 2926080"/>
                <a:gd name="connsiteX5" fmla="*/ 0 w 895440"/>
                <a:gd name="connsiteY5" fmla="*/ 2926080 h 2926080"/>
                <a:gd name="connsiteX0" fmla="*/ 765810 w 895440"/>
                <a:gd name="connsiteY0" fmla="*/ 0 h 2926080"/>
                <a:gd name="connsiteX1" fmla="*/ 514350 w 895440"/>
                <a:gd name="connsiteY1" fmla="*/ 502920 h 2926080"/>
                <a:gd name="connsiteX2" fmla="*/ 891540 w 895440"/>
                <a:gd name="connsiteY2" fmla="*/ 1120140 h 2926080"/>
                <a:gd name="connsiteX3" fmla="*/ 228600 w 895440"/>
                <a:gd name="connsiteY3" fmla="*/ 1600200 h 2926080"/>
                <a:gd name="connsiteX4" fmla="*/ 434340 w 895440"/>
                <a:gd name="connsiteY4" fmla="*/ 2331720 h 2926080"/>
                <a:gd name="connsiteX5" fmla="*/ 0 w 895440"/>
                <a:gd name="connsiteY5" fmla="*/ 2926080 h 2926080"/>
                <a:gd name="connsiteX0" fmla="*/ 765810 w 782234"/>
                <a:gd name="connsiteY0" fmla="*/ 0 h 2926080"/>
                <a:gd name="connsiteX1" fmla="*/ 514350 w 782234"/>
                <a:gd name="connsiteY1" fmla="*/ 502920 h 2926080"/>
                <a:gd name="connsiteX2" fmla="*/ 777240 w 782234"/>
                <a:gd name="connsiteY2" fmla="*/ 1120140 h 2926080"/>
                <a:gd name="connsiteX3" fmla="*/ 228600 w 782234"/>
                <a:gd name="connsiteY3" fmla="*/ 1600200 h 2926080"/>
                <a:gd name="connsiteX4" fmla="*/ 434340 w 782234"/>
                <a:gd name="connsiteY4" fmla="*/ 2331720 h 2926080"/>
                <a:gd name="connsiteX5" fmla="*/ 0 w 782234"/>
                <a:gd name="connsiteY5" fmla="*/ 292608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34" h="2926080">
                  <a:moveTo>
                    <a:pt x="765810" y="0"/>
                  </a:moveTo>
                  <a:cubicBezTo>
                    <a:pt x="629602" y="158115"/>
                    <a:pt x="512445" y="316230"/>
                    <a:pt x="514350" y="502920"/>
                  </a:cubicBezTo>
                  <a:cubicBezTo>
                    <a:pt x="516255" y="689610"/>
                    <a:pt x="824865" y="937260"/>
                    <a:pt x="777240" y="1120140"/>
                  </a:cubicBezTo>
                  <a:cubicBezTo>
                    <a:pt x="729615" y="1303020"/>
                    <a:pt x="285750" y="1398270"/>
                    <a:pt x="228600" y="1600200"/>
                  </a:cubicBezTo>
                  <a:cubicBezTo>
                    <a:pt x="171450" y="1802130"/>
                    <a:pt x="472440" y="2110740"/>
                    <a:pt x="434340" y="2331720"/>
                  </a:cubicBezTo>
                  <a:cubicBezTo>
                    <a:pt x="396240" y="2552700"/>
                    <a:pt x="181927" y="2672715"/>
                    <a:pt x="0" y="292608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74" name="Přímá spojnice se šipkou 73"/>
          <p:cNvCxnSpPr/>
          <p:nvPr/>
        </p:nvCxnSpPr>
        <p:spPr>
          <a:xfrm>
            <a:off x="2483768" y="3538995"/>
            <a:ext cx="611346" cy="32192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 flipV="1">
            <a:off x="6228184" y="4150772"/>
            <a:ext cx="242747" cy="13727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/>
          <p:cNvSpPr txBox="1"/>
          <p:nvPr/>
        </p:nvSpPr>
        <p:spPr>
          <a:xfrm>
            <a:off x="2864929" y="3124999"/>
            <a:ext cx="35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T</a:t>
            </a:r>
            <a:endParaRPr lang="cs-CZ" sz="2400" b="1" dirty="0"/>
          </a:p>
        </p:txBody>
      </p:sp>
      <p:sp>
        <p:nvSpPr>
          <p:cNvPr id="82" name="TextovéPole 81"/>
          <p:cNvSpPr txBox="1"/>
          <p:nvPr/>
        </p:nvSpPr>
        <p:spPr>
          <a:xfrm>
            <a:off x="5996628" y="3764243"/>
            <a:ext cx="352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T</a:t>
            </a:r>
            <a:endParaRPr lang="cs-CZ" sz="1400" b="1" dirty="0"/>
          </a:p>
        </p:txBody>
      </p:sp>
      <p:grpSp>
        <p:nvGrpSpPr>
          <p:cNvPr id="83" name="Group 123"/>
          <p:cNvGrpSpPr>
            <a:grpSpLocks/>
          </p:cNvGrpSpPr>
          <p:nvPr/>
        </p:nvGrpSpPr>
        <p:grpSpPr bwMode="auto">
          <a:xfrm>
            <a:off x="3911048" y="2674739"/>
            <a:ext cx="1908175" cy="1330325"/>
            <a:chOff x="1806" y="979"/>
            <a:chExt cx="1202" cy="838"/>
          </a:xfrm>
        </p:grpSpPr>
        <p:sp>
          <p:nvSpPr>
            <p:cNvPr id="84" name="Rectangle 124"/>
            <p:cNvSpPr>
              <a:spLocks noChangeArrowheads="1"/>
            </p:cNvSpPr>
            <p:nvPr/>
          </p:nvSpPr>
          <p:spPr bwMode="auto">
            <a:xfrm>
              <a:off x="1806" y="979"/>
              <a:ext cx="1202" cy="838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85" name="Line 125"/>
            <p:cNvSpPr>
              <a:spLocks noChangeShapeType="1"/>
            </p:cNvSpPr>
            <p:nvPr/>
          </p:nvSpPr>
          <p:spPr bwMode="auto">
            <a:xfrm>
              <a:off x="1887" y="1496"/>
              <a:ext cx="126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" name="AutoShape 126"/>
            <p:cNvSpPr>
              <a:spLocks noChangeAspect="1" noChangeArrowheads="1" noTextEdit="1"/>
            </p:cNvSpPr>
            <p:nvPr/>
          </p:nvSpPr>
          <p:spPr bwMode="auto">
            <a:xfrm>
              <a:off x="1866" y="1012"/>
              <a:ext cx="908" cy="72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" name="Line 127"/>
            <p:cNvSpPr>
              <a:spLocks noChangeShapeType="1"/>
            </p:cNvSpPr>
            <p:nvPr/>
          </p:nvSpPr>
          <p:spPr bwMode="auto">
            <a:xfrm>
              <a:off x="2434" y="1385"/>
              <a:ext cx="34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" name="Rectangle 128"/>
            <p:cNvSpPr>
              <a:spLocks noChangeArrowheads="1"/>
            </p:cNvSpPr>
            <p:nvPr/>
          </p:nvSpPr>
          <p:spPr bwMode="auto">
            <a:xfrm>
              <a:off x="2539" y="1376"/>
              <a:ext cx="10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r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89" name="Rectangle 129"/>
            <p:cNvSpPr>
              <a:spLocks noChangeArrowheads="1"/>
            </p:cNvSpPr>
            <p:nvPr/>
          </p:nvSpPr>
          <p:spPr bwMode="auto">
            <a:xfrm>
              <a:off x="2588" y="1030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T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90" name="Rectangle 130"/>
            <p:cNvSpPr>
              <a:spLocks noChangeArrowheads="1"/>
            </p:cNvSpPr>
            <p:nvPr/>
          </p:nvSpPr>
          <p:spPr bwMode="auto">
            <a:xfrm>
              <a:off x="1969" y="1206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P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91" name="Rectangle 131"/>
            <p:cNvSpPr>
              <a:spLocks noChangeArrowheads="1"/>
            </p:cNvSpPr>
            <p:nvPr/>
          </p:nvSpPr>
          <p:spPr bwMode="auto">
            <a:xfrm>
              <a:off x="2465" y="1030"/>
              <a:ext cx="1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>
                  <a:solidFill>
                    <a:srgbClr val="000000"/>
                  </a:solidFill>
                </a:rPr>
                <a:t>2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92" name="Rectangle 132"/>
            <p:cNvSpPr>
              <a:spLocks noChangeArrowheads="1"/>
            </p:cNvSpPr>
            <p:nvPr/>
          </p:nvSpPr>
          <p:spPr bwMode="auto">
            <a:xfrm>
              <a:off x="2236" y="1174"/>
              <a:ext cx="15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altLang="cs-CZ" b="1" i="1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Statické plicní objemy a kapacity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74168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Statické plicní objemy: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dechový objem VT (0,5 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inspirační rezervní objem IRV (2,5 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exspirační rezervní objem ERV (1,5 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reziduální objem RV (1,5 l)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27887" t="51670" r="43508" b="26258"/>
          <a:stretch/>
        </p:blipFill>
        <p:spPr bwMode="auto">
          <a:xfrm>
            <a:off x="659218" y="3338622"/>
            <a:ext cx="7513182" cy="3519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52924" y="5580196"/>
            <a:ext cx="6700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VT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387973" y="4772832"/>
            <a:ext cx="0" cy="7560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39952" y="984791"/>
            <a:ext cx="48600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Statické plicní kapacity: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vitální kapacita plic VC (4,5 l) = IRV+VT+ERV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celková kapacita plic TC (6 l) = IRV+DV+ERV+RV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inspirační kapacita IC (3 l) = IRV+DV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funkční reziduální kapacita FRC (3 l) = ERO+RO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461742" y="5623152"/>
            <a:ext cx="6700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IC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2796523" y="3429000"/>
            <a:ext cx="0" cy="21240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923928" y="3429000"/>
            <a:ext cx="0" cy="12600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860032" y="4725144"/>
            <a:ext cx="0" cy="14040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171851" y="5589360"/>
            <a:ext cx="0" cy="5760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6854990" y="3501008"/>
            <a:ext cx="0" cy="27000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7431054" y="5593485"/>
            <a:ext cx="0" cy="11160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849399" y="6165304"/>
            <a:ext cx="0" cy="5040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4045918" y="3723213"/>
            <a:ext cx="6700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IRV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514350" y="4283804"/>
            <a:ext cx="6700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EC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725987" y="6228020"/>
            <a:ext cx="6299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ERV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950123" y="6237312"/>
            <a:ext cx="6299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RV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174259" y="5589240"/>
            <a:ext cx="6299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VC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639839" y="6201008"/>
            <a:ext cx="6299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FRC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179512" y="2566645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Závisí na výšce, váze, věku a pohlaví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Všechny objemy lze měřit spirometricky kromě RV a FRC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Dynamické plicní parametry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1268760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Dechová frekvence  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Klidová (12 – 15 dechů za minutu)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Maximální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Minutová ventilace plic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Klidová MV (cca 8 l/min)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Maximální MMV (až 160 l/min)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Dechová rezerva = MMV/MV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9552" y="407707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Plicní poruchy</a:t>
            </a:r>
          </a:p>
          <a:p>
            <a:r>
              <a:rPr lang="cs-CZ" dirty="0" smtClean="0"/>
              <a:t>Obstrukce :  zvýšený podpor dýchacích cest (astma, bronchitida, otok hlasivek,… )</a:t>
            </a:r>
          </a:p>
          <a:p>
            <a:r>
              <a:rPr lang="cs-CZ" dirty="0" smtClean="0"/>
              <a:t>Restrikce: snížené plicní objemy (nádor, zánět, otoky plic, pneumotorax,… )</a:t>
            </a:r>
          </a:p>
        </p:txBody>
      </p:sp>
    </p:spTree>
    <p:extLst>
      <p:ext uri="{BB962C8B-B14F-4D97-AF65-F5344CB8AC3E}">
        <p14:creationId xmlns:p14="http://schemas.microsoft.com/office/powerpoint/2010/main" val="4242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762577" y="4296441"/>
            <a:ext cx="1324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restrikce</a:t>
            </a:r>
            <a:endParaRPr lang="cs-CZ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altLang="cs-CZ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3325" algn="l"/>
              </a:tabLst>
            </a:pPr>
            <a:endParaRPr kumimoji="0" lang="cs-CZ" alt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3325" algn="l"/>
              </a:tabLst>
            </a:pP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3325" algn="l"/>
              </a:tabLst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7433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3325" algn="l"/>
              </a:tabLst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Skupina 39"/>
          <p:cNvGrpSpPr>
            <a:grpSpLocks noChangeAspect="1"/>
          </p:cNvGrpSpPr>
          <p:nvPr/>
        </p:nvGrpSpPr>
        <p:grpSpPr>
          <a:xfrm>
            <a:off x="35496" y="1994642"/>
            <a:ext cx="7098101" cy="4746726"/>
            <a:chOff x="1362331" y="1556792"/>
            <a:chExt cx="4543638" cy="3038475"/>
          </a:xfrm>
        </p:grpSpPr>
        <p:grpSp>
          <p:nvGrpSpPr>
            <p:cNvPr id="38" name="Skupina 37"/>
            <p:cNvGrpSpPr/>
            <p:nvPr/>
          </p:nvGrpSpPr>
          <p:grpSpPr>
            <a:xfrm>
              <a:off x="1362331" y="1556792"/>
              <a:ext cx="4543638" cy="3038475"/>
              <a:chOff x="-849" y="6496050"/>
              <a:chExt cx="4543638" cy="3038475"/>
            </a:xfrm>
          </p:grpSpPr>
          <p:cxnSp>
            <p:nvCxnSpPr>
              <p:cNvPr id="4" name="Přímá spojnice 3"/>
              <p:cNvCxnSpPr>
                <a:cxnSpLocks/>
              </p:cNvCxnSpPr>
              <p:nvPr/>
            </p:nvCxnSpPr>
            <p:spPr>
              <a:xfrm flipH="1">
                <a:off x="219075" y="8630920"/>
                <a:ext cx="383667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Skupina 7"/>
              <p:cNvGrpSpPr>
                <a:grpSpLocks/>
              </p:cNvGrpSpPr>
              <p:nvPr/>
            </p:nvGrpSpPr>
            <p:grpSpPr bwMode="auto">
              <a:xfrm>
                <a:off x="-849" y="6496050"/>
                <a:ext cx="4543638" cy="3038475"/>
                <a:chOff x="-2864" y="0"/>
                <a:chExt cx="47406" cy="33470"/>
              </a:xfrm>
            </p:grpSpPr>
            <p:grpSp>
              <p:nvGrpSpPr>
                <p:cNvPr id="9" name="Skupina 8"/>
                <p:cNvGrpSpPr>
                  <a:grpSpLocks/>
                </p:cNvGrpSpPr>
                <p:nvPr/>
              </p:nvGrpSpPr>
              <p:grpSpPr bwMode="auto">
                <a:xfrm>
                  <a:off x="6339" y="4399"/>
                  <a:ext cx="7193" cy="26357"/>
                  <a:chOff x="6339" y="4399"/>
                  <a:chExt cx="7193" cy="26356"/>
                </a:xfrm>
              </p:grpSpPr>
              <p:cxnSp>
                <p:nvCxnSpPr>
                  <p:cNvPr id="25" name="Přímá spojnice 24"/>
                  <p:cNvCxnSpPr/>
                  <p:nvPr/>
                </p:nvCxnSpPr>
                <p:spPr bwMode="auto">
                  <a:xfrm>
                    <a:off x="6418" y="4399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" name="Přímá spojnice 25"/>
                  <p:cNvCxnSpPr/>
                  <p:nvPr/>
                </p:nvCxnSpPr>
                <p:spPr bwMode="auto">
                  <a:xfrm>
                    <a:off x="6339" y="8724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" name="Přímá spojnice 26"/>
                  <p:cNvCxnSpPr/>
                  <p:nvPr/>
                </p:nvCxnSpPr>
                <p:spPr bwMode="auto">
                  <a:xfrm>
                    <a:off x="6339" y="12965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" name="Přímá spojnice 27"/>
                  <p:cNvCxnSpPr/>
                  <p:nvPr/>
                </p:nvCxnSpPr>
                <p:spPr bwMode="auto">
                  <a:xfrm>
                    <a:off x="6418" y="17122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9" name="Přímá spojnice 28"/>
                  <p:cNvCxnSpPr/>
                  <p:nvPr/>
                </p:nvCxnSpPr>
                <p:spPr bwMode="auto">
                  <a:xfrm>
                    <a:off x="6339" y="21527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0" name="Přímá spojnice 29"/>
                  <p:cNvCxnSpPr/>
                  <p:nvPr/>
                </p:nvCxnSpPr>
                <p:spPr bwMode="auto">
                  <a:xfrm>
                    <a:off x="6427" y="25525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1" name="Přímá spojnice 30"/>
                  <p:cNvCxnSpPr/>
                  <p:nvPr/>
                </p:nvCxnSpPr>
                <p:spPr bwMode="auto">
                  <a:xfrm>
                    <a:off x="13532" y="28744"/>
                    <a:ext cx="0" cy="20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0" name="Skupina 9"/>
                <p:cNvGrpSpPr>
                  <a:grpSpLocks/>
                </p:cNvGrpSpPr>
                <p:nvPr/>
              </p:nvGrpSpPr>
              <p:grpSpPr bwMode="auto">
                <a:xfrm>
                  <a:off x="-2864" y="0"/>
                  <a:ext cx="47406" cy="33470"/>
                  <a:chOff x="-2864" y="0"/>
                  <a:chExt cx="47406" cy="33470"/>
                </a:xfrm>
              </p:grpSpPr>
              <p:sp>
                <p:nvSpPr>
                  <p:cNvPr id="11" name="TextovéPole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864" y="5221"/>
                    <a:ext cx="5857" cy="29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4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FVC</a:t>
                    </a:r>
                    <a:endParaRPr lang="cs-CZ" sz="24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2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9" y="7305"/>
                    <a:ext cx="5857" cy="29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4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0</a:t>
                    </a:r>
                    <a:endParaRPr lang="cs-CZ" sz="24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3" name="TextovéPole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9" y="11640"/>
                    <a:ext cx="5857" cy="29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4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1</a:t>
                    </a:r>
                    <a:endParaRPr lang="cs-CZ" sz="24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4" name="TextovéPole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9" y="15944"/>
                    <a:ext cx="5857" cy="2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4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2</a:t>
                    </a:r>
                    <a:endParaRPr lang="cs-CZ" sz="24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5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9" y="20184"/>
                    <a:ext cx="5857" cy="29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4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3</a:t>
                    </a:r>
                    <a:endParaRPr lang="cs-CZ" sz="24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6" name="Text Box 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1" y="24302"/>
                    <a:ext cx="5857" cy="29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4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4</a:t>
                    </a:r>
                    <a:endParaRPr lang="cs-CZ" sz="24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22" y="30566"/>
                    <a:ext cx="5758" cy="2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a:t>1s</a:t>
                    </a:r>
                    <a:endParaRPr lang="cs-CZ" sz="24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grpSp>
                <p:nvGrpSpPr>
                  <p:cNvPr id="18" name="Skupina 17"/>
                  <p:cNvGrpSpPr>
                    <a:grpSpLocks/>
                  </p:cNvGrpSpPr>
                  <p:nvPr/>
                </p:nvGrpSpPr>
                <p:grpSpPr bwMode="auto">
                  <a:xfrm>
                    <a:off x="3505" y="0"/>
                    <a:ext cx="41037" cy="32624"/>
                    <a:chOff x="3505" y="0"/>
                    <a:chExt cx="41037" cy="32624"/>
                  </a:xfrm>
                </p:grpSpPr>
                <p:grpSp>
                  <p:nvGrpSpPr>
                    <p:cNvPr id="19" name="Skupina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09" y="282"/>
                      <a:ext cx="33760" cy="29537"/>
                      <a:chOff x="7909" y="282"/>
                      <a:chExt cx="33759" cy="29536"/>
                    </a:xfrm>
                  </p:grpSpPr>
                  <p:cxnSp>
                    <p:nvCxnSpPr>
                      <p:cNvPr id="23" name="Přímá spojnice 22"/>
                      <p:cNvCxnSpPr/>
                      <p:nvPr/>
                    </p:nvCxnSpPr>
                    <p:spPr bwMode="auto">
                      <a:xfrm>
                        <a:off x="7993" y="282"/>
                        <a:ext cx="0" cy="2952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>
                            <a:lumMod val="100000"/>
                            <a:lumOff val="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" name="Přímá spojnice 23"/>
                      <p:cNvCxnSpPr/>
                      <p:nvPr/>
                    </p:nvCxnSpPr>
                    <p:spPr bwMode="auto">
                      <a:xfrm flipH="1">
                        <a:off x="7909" y="29819"/>
                        <a:ext cx="3376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>
                            <a:lumMod val="100000"/>
                            <a:lumOff val="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20" name="Volný tvar 19"/>
                    <p:cNvSpPr>
                      <a:spLocks/>
                    </p:cNvSpPr>
                    <p:nvPr/>
                  </p:nvSpPr>
                  <p:spPr bwMode="auto">
                    <a:xfrm>
                      <a:off x="8069" y="4385"/>
                      <a:ext cx="29483" cy="19105"/>
                    </a:xfrm>
                    <a:custGeom>
                      <a:avLst/>
                      <a:gdLst>
                        <a:gd name="T0" fmla="*/ 0 w 2948277"/>
                        <a:gd name="T1" fmla="*/ 0 h 1910429"/>
                        <a:gd name="T2" fmla="*/ 69905 w 2948277"/>
                        <a:gd name="T3" fmla="*/ 477078 h 1910429"/>
                        <a:gd name="T4" fmla="*/ 181223 w 2948277"/>
                        <a:gd name="T5" fmla="*/ 1057524 h 1910429"/>
                        <a:gd name="T6" fmla="*/ 383153 w 2948277"/>
                        <a:gd name="T7" fmla="*/ 1498076 h 1910429"/>
                        <a:gd name="T8" fmla="*/ 626496 w 2948277"/>
                        <a:gd name="T9" fmla="*/ 1760552 h 1910429"/>
                        <a:gd name="T10" fmla="*/ 934858 w 2948277"/>
                        <a:gd name="T11" fmla="*/ 1879738 h 1910429"/>
                        <a:gd name="T12" fmla="*/ 1310309 w 2948277"/>
                        <a:gd name="T13" fmla="*/ 1908313 h 1910429"/>
                        <a:gd name="T14" fmla="*/ 1668117 w 2948277"/>
                        <a:gd name="T15" fmla="*/ 1908313 h 1910429"/>
                        <a:gd name="T16" fmla="*/ 2002072 w 2948277"/>
                        <a:gd name="T17" fmla="*/ 1908313 h 1910429"/>
                        <a:gd name="T18" fmla="*/ 2399637 w 2948277"/>
                        <a:gd name="T19" fmla="*/ 1908313 h 1910429"/>
                        <a:gd name="T20" fmla="*/ 2709738 w 2948277"/>
                        <a:gd name="T21" fmla="*/ 1908313 h 1910429"/>
                        <a:gd name="T22" fmla="*/ 2709738 w 2948277"/>
                        <a:gd name="T23" fmla="*/ 1908313 h 1910429"/>
                        <a:gd name="T24" fmla="*/ 2948277 w 2948277"/>
                        <a:gd name="T25" fmla="*/ 1908313 h 191042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2948277" h="1910429">
                          <a:moveTo>
                            <a:pt x="0" y="0"/>
                          </a:moveTo>
                          <a:cubicBezTo>
                            <a:pt x="3975" y="150412"/>
                            <a:pt x="39701" y="300824"/>
                            <a:pt x="69905" y="477078"/>
                          </a:cubicBezTo>
                          <a:cubicBezTo>
                            <a:pt x="100109" y="653332"/>
                            <a:pt x="129015" y="887358"/>
                            <a:pt x="181223" y="1057524"/>
                          </a:cubicBezTo>
                          <a:cubicBezTo>
                            <a:pt x="233431" y="1227690"/>
                            <a:pt x="308941" y="1380905"/>
                            <a:pt x="383153" y="1498076"/>
                          </a:cubicBezTo>
                          <a:cubicBezTo>
                            <a:pt x="457365" y="1615247"/>
                            <a:pt x="534545" y="1696942"/>
                            <a:pt x="626496" y="1760552"/>
                          </a:cubicBezTo>
                          <a:cubicBezTo>
                            <a:pt x="718447" y="1824162"/>
                            <a:pt x="820889" y="1855111"/>
                            <a:pt x="934858" y="1879738"/>
                          </a:cubicBezTo>
                          <a:cubicBezTo>
                            <a:pt x="1048827" y="1904365"/>
                            <a:pt x="1188099" y="1903551"/>
                            <a:pt x="1310309" y="1908313"/>
                          </a:cubicBezTo>
                          <a:cubicBezTo>
                            <a:pt x="1432519" y="1913075"/>
                            <a:pt x="1548848" y="1908313"/>
                            <a:pt x="1668117" y="1908313"/>
                          </a:cubicBezTo>
                          <a:lnTo>
                            <a:pt x="2002072" y="1908313"/>
                          </a:lnTo>
                          <a:lnTo>
                            <a:pt x="2399637" y="1908313"/>
                          </a:lnTo>
                          <a:lnTo>
                            <a:pt x="2709738" y="1908313"/>
                          </a:lnTo>
                          <a:lnTo>
                            <a:pt x="2948277" y="1908313"/>
                          </a:lnTo>
                        </a:path>
                      </a:pathLst>
                    </a:custGeom>
                    <a:noFill/>
                    <a:ln w="57150">
                      <a:solidFill>
                        <a:schemeClr val="tx1">
                          <a:lumMod val="100000"/>
                          <a:lumOff val="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cs-CZ" sz="3600"/>
                    </a:p>
                  </p:txBody>
                </p:sp>
                <p:sp>
                  <p:nvSpPr>
                    <p:cNvPr id="21" name="Text 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05" y="0"/>
                      <a:ext cx="5765" cy="29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s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22" name="TextovéPole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263" y="29721"/>
                      <a:ext cx="8279" cy="29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 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[l]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p:grpSp>
            </p:grpSp>
          </p:grpSp>
          <p:cxnSp>
            <p:nvCxnSpPr>
              <p:cNvPr id="32" name="Přímá spojnice se šipkou 31"/>
              <p:cNvCxnSpPr>
                <a:cxnSpLocks/>
              </p:cNvCxnSpPr>
              <p:nvPr/>
            </p:nvCxnSpPr>
            <p:spPr>
              <a:xfrm>
                <a:off x="552450" y="6858635"/>
                <a:ext cx="3810" cy="17868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Volný tvar 32"/>
              <p:cNvSpPr>
                <a:spLocks/>
              </p:cNvSpPr>
              <p:nvPr/>
            </p:nvSpPr>
            <p:spPr>
              <a:xfrm>
                <a:off x="1028700" y="6914515"/>
                <a:ext cx="2314575" cy="1714500"/>
              </a:xfrm>
              <a:custGeom>
                <a:avLst/>
                <a:gdLst>
                  <a:gd name="connsiteX0" fmla="*/ 0 w 2857500"/>
                  <a:gd name="connsiteY0" fmla="*/ 0 h 2020217"/>
                  <a:gd name="connsiteX1" fmla="*/ 85725 w 2857500"/>
                  <a:gd name="connsiteY1" fmla="*/ 371475 h 2020217"/>
                  <a:gd name="connsiteX2" fmla="*/ 209550 w 2857500"/>
                  <a:gd name="connsiteY2" fmla="*/ 704850 h 2020217"/>
                  <a:gd name="connsiteX3" fmla="*/ 438150 w 2857500"/>
                  <a:gd name="connsiteY3" fmla="*/ 1019175 h 2020217"/>
                  <a:gd name="connsiteX4" fmla="*/ 647700 w 2857500"/>
                  <a:gd name="connsiteY4" fmla="*/ 1304925 h 2020217"/>
                  <a:gd name="connsiteX5" fmla="*/ 981075 w 2857500"/>
                  <a:gd name="connsiteY5" fmla="*/ 1571625 h 2020217"/>
                  <a:gd name="connsiteX6" fmla="*/ 1390650 w 2857500"/>
                  <a:gd name="connsiteY6" fmla="*/ 1800225 h 2020217"/>
                  <a:gd name="connsiteX7" fmla="*/ 1724025 w 2857500"/>
                  <a:gd name="connsiteY7" fmla="*/ 1914525 h 2020217"/>
                  <a:gd name="connsiteX8" fmla="*/ 2066925 w 2857500"/>
                  <a:gd name="connsiteY8" fmla="*/ 2000250 h 2020217"/>
                  <a:gd name="connsiteX9" fmla="*/ 2390775 w 2857500"/>
                  <a:gd name="connsiteY9" fmla="*/ 2019300 h 2020217"/>
                  <a:gd name="connsiteX10" fmla="*/ 2857500 w 2857500"/>
                  <a:gd name="connsiteY10" fmla="*/ 1981200 h 2020217"/>
                  <a:gd name="connsiteX11" fmla="*/ 2857500 w 2857500"/>
                  <a:gd name="connsiteY11" fmla="*/ 1981200 h 2020217"/>
                  <a:gd name="connsiteX0" fmla="*/ 0 w 2771775"/>
                  <a:gd name="connsiteY0" fmla="*/ 0 h 1648742"/>
                  <a:gd name="connsiteX1" fmla="*/ 123825 w 2771775"/>
                  <a:gd name="connsiteY1" fmla="*/ 333375 h 1648742"/>
                  <a:gd name="connsiteX2" fmla="*/ 352425 w 2771775"/>
                  <a:gd name="connsiteY2" fmla="*/ 647700 h 1648742"/>
                  <a:gd name="connsiteX3" fmla="*/ 561975 w 2771775"/>
                  <a:gd name="connsiteY3" fmla="*/ 933450 h 1648742"/>
                  <a:gd name="connsiteX4" fmla="*/ 895350 w 2771775"/>
                  <a:gd name="connsiteY4" fmla="*/ 1200150 h 1648742"/>
                  <a:gd name="connsiteX5" fmla="*/ 1304925 w 2771775"/>
                  <a:gd name="connsiteY5" fmla="*/ 1428750 h 1648742"/>
                  <a:gd name="connsiteX6" fmla="*/ 1638300 w 2771775"/>
                  <a:gd name="connsiteY6" fmla="*/ 1543050 h 1648742"/>
                  <a:gd name="connsiteX7" fmla="*/ 1981200 w 2771775"/>
                  <a:gd name="connsiteY7" fmla="*/ 1628775 h 1648742"/>
                  <a:gd name="connsiteX8" fmla="*/ 2305050 w 2771775"/>
                  <a:gd name="connsiteY8" fmla="*/ 1647825 h 1648742"/>
                  <a:gd name="connsiteX9" fmla="*/ 2771775 w 2771775"/>
                  <a:gd name="connsiteY9" fmla="*/ 1609725 h 1648742"/>
                  <a:gd name="connsiteX10" fmla="*/ 2771775 w 2771775"/>
                  <a:gd name="connsiteY10" fmla="*/ 1609725 h 1648742"/>
                  <a:gd name="connsiteX0" fmla="*/ 0 w 2771775"/>
                  <a:gd name="connsiteY0" fmla="*/ 0 h 1648742"/>
                  <a:gd name="connsiteX1" fmla="*/ 123825 w 2771775"/>
                  <a:gd name="connsiteY1" fmla="*/ 333375 h 1648742"/>
                  <a:gd name="connsiteX2" fmla="*/ 352425 w 2771775"/>
                  <a:gd name="connsiteY2" fmla="*/ 647700 h 1648742"/>
                  <a:gd name="connsiteX3" fmla="*/ 561975 w 2771775"/>
                  <a:gd name="connsiteY3" fmla="*/ 933450 h 1648742"/>
                  <a:gd name="connsiteX4" fmla="*/ 895350 w 2771775"/>
                  <a:gd name="connsiteY4" fmla="*/ 1200150 h 1648742"/>
                  <a:gd name="connsiteX5" fmla="*/ 1304925 w 2771775"/>
                  <a:gd name="connsiteY5" fmla="*/ 1428750 h 1648742"/>
                  <a:gd name="connsiteX6" fmla="*/ 1638300 w 2771775"/>
                  <a:gd name="connsiteY6" fmla="*/ 1543050 h 1648742"/>
                  <a:gd name="connsiteX7" fmla="*/ 1981200 w 2771775"/>
                  <a:gd name="connsiteY7" fmla="*/ 1628775 h 1648742"/>
                  <a:gd name="connsiteX8" fmla="*/ 2305050 w 2771775"/>
                  <a:gd name="connsiteY8" fmla="*/ 1647825 h 1648742"/>
                  <a:gd name="connsiteX9" fmla="*/ 2771775 w 2771775"/>
                  <a:gd name="connsiteY9" fmla="*/ 1609725 h 1648742"/>
                  <a:gd name="connsiteX0" fmla="*/ 0 w 2305050"/>
                  <a:gd name="connsiteY0" fmla="*/ 0 h 1648742"/>
                  <a:gd name="connsiteX1" fmla="*/ 123825 w 2305050"/>
                  <a:gd name="connsiteY1" fmla="*/ 333375 h 1648742"/>
                  <a:gd name="connsiteX2" fmla="*/ 352425 w 2305050"/>
                  <a:gd name="connsiteY2" fmla="*/ 647700 h 1648742"/>
                  <a:gd name="connsiteX3" fmla="*/ 561975 w 2305050"/>
                  <a:gd name="connsiteY3" fmla="*/ 933450 h 1648742"/>
                  <a:gd name="connsiteX4" fmla="*/ 895350 w 2305050"/>
                  <a:gd name="connsiteY4" fmla="*/ 1200150 h 1648742"/>
                  <a:gd name="connsiteX5" fmla="*/ 1304925 w 2305050"/>
                  <a:gd name="connsiteY5" fmla="*/ 1428750 h 1648742"/>
                  <a:gd name="connsiteX6" fmla="*/ 1638300 w 2305050"/>
                  <a:gd name="connsiteY6" fmla="*/ 1543050 h 1648742"/>
                  <a:gd name="connsiteX7" fmla="*/ 1981200 w 2305050"/>
                  <a:gd name="connsiteY7" fmla="*/ 1628775 h 1648742"/>
                  <a:gd name="connsiteX8" fmla="*/ 2305050 w 2305050"/>
                  <a:gd name="connsiteY8" fmla="*/ 1647825 h 1648742"/>
                  <a:gd name="connsiteX0" fmla="*/ 0 w 2305050"/>
                  <a:gd name="connsiteY0" fmla="*/ 0 h 1648742"/>
                  <a:gd name="connsiteX1" fmla="*/ 123825 w 2305050"/>
                  <a:gd name="connsiteY1" fmla="*/ 333375 h 1648742"/>
                  <a:gd name="connsiteX2" fmla="*/ 314325 w 2305050"/>
                  <a:gd name="connsiteY2" fmla="*/ 666750 h 1648742"/>
                  <a:gd name="connsiteX3" fmla="*/ 561975 w 2305050"/>
                  <a:gd name="connsiteY3" fmla="*/ 933450 h 1648742"/>
                  <a:gd name="connsiteX4" fmla="*/ 895350 w 2305050"/>
                  <a:gd name="connsiteY4" fmla="*/ 1200150 h 1648742"/>
                  <a:gd name="connsiteX5" fmla="*/ 1304925 w 2305050"/>
                  <a:gd name="connsiteY5" fmla="*/ 1428750 h 1648742"/>
                  <a:gd name="connsiteX6" fmla="*/ 1638300 w 2305050"/>
                  <a:gd name="connsiteY6" fmla="*/ 1543050 h 1648742"/>
                  <a:gd name="connsiteX7" fmla="*/ 1981200 w 2305050"/>
                  <a:gd name="connsiteY7" fmla="*/ 1628775 h 1648742"/>
                  <a:gd name="connsiteX8" fmla="*/ 2305050 w 2305050"/>
                  <a:gd name="connsiteY8" fmla="*/ 1647825 h 1648742"/>
                  <a:gd name="connsiteX0" fmla="*/ 0 w 2305050"/>
                  <a:gd name="connsiteY0" fmla="*/ 0 h 1663689"/>
                  <a:gd name="connsiteX1" fmla="*/ 123825 w 2305050"/>
                  <a:gd name="connsiteY1" fmla="*/ 333375 h 1663689"/>
                  <a:gd name="connsiteX2" fmla="*/ 314325 w 2305050"/>
                  <a:gd name="connsiteY2" fmla="*/ 666750 h 1663689"/>
                  <a:gd name="connsiteX3" fmla="*/ 561975 w 2305050"/>
                  <a:gd name="connsiteY3" fmla="*/ 933450 h 1663689"/>
                  <a:gd name="connsiteX4" fmla="*/ 895350 w 2305050"/>
                  <a:gd name="connsiteY4" fmla="*/ 1200150 h 1663689"/>
                  <a:gd name="connsiteX5" fmla="*/ 1304925 w 2305050"/>
                  <a:gd name="connsiteY5" fmla="*/ 1428750 h 1663689"/>
                  <a:gd name="connsiteX6" fmla="*/ 1638300 w 2305050"/>
                  <a:gd name="connsiteY6" fmla="*/ 1543050 h 1663689"/>
                  <a:gd name="connsiteX7" fmla="*/ 1981200 w 2305050"/>
                  <a:gd name="connsiteY7" fmla="*/ 1657350 h 1663689"/>
                  <a:gd name="connsiteX8" fmla="*/ 2305050 w 2305050"/>
                  <a:gd name="connsiteY8" fmla="*/ 1647825 h 1663689"/>
                  <a:gd name="connsiteX0" fmla="*/ 0 w 2314575"/>
                  <a:gd name="connsiteY0" fmla="*/ 0 h 1695852"/>
                  <a:gd name="connsiteX1" fmla="*/ 123825 w 2314575"/>
                  <a:gd name="connsiteY1" fmla="*/ 333375 h 1695852"/>
                  <a:gd name="connsiteX2" fmla="*/ 314325 w 2314575"/>
                  <a:gd name="connsiteY2" fmla="*/ 666750 h 1695852"/>
                  <a:gd name="connsiteX3" fmla="*/ 561975 w 2314575"/>
                  <a:gd name="connsiteY3" fmla="*/ 933450 h 1695852"/>
                  <a:gd name="connsiteX4" fmla="*/ 895350 w 2314575"/>
                  <a:gd name="connsiteY4" fmla="*/ 1200150 h 1695852"/>
                  <a:gd name="connsiteX5" fmla="*/ 1304925 w 2314575"/>
                  <a:gd name="connsiteY5" fmla="*/ 1428750 h 1695852"/>
                  <a:gd name="connsiteX6" fmla="*/ 1638300 w 2314575"/>
                  <a:gd name="connsiteY6" fmla="*/ 1543050 h 1695852"/>
                  <a:gd name="connsiteX7" fmla="*/ 1981200 w 2314575"/>
                  <a:gd name="connsiteY7" fmla="*/ 1657350 h 1695852"/>
                  <a:gd name="connsiteX8" fmla="*/ 2314575 w 2314575"/>
                  <a:gd name="connsiteY8" fmla="*/ 1695450 h 169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4575" h="1695852">
                    <a:moveTo>
                      <a:pt x="0" y="0"/>
                    </a:moveTo>
                    <a:cubicBezTo>
                      <a:pt x="34925" y="117475"/>
                      <a:pt x="71438" y="222250"/>
                      <a:pt x="123825" y="333375"/>
                    </a:cubicBezTo>
                    <a:cubicBezTo>
                      <a:pt x="176212" y="444500"/>
                      <a:pt x="314325" y="666750"/>
                      <a:pt x="314325" y="666750"/>
                    </a:cubicBezTo>
                    <a:cubicBezTo>
                      <a:pt x="387350" y="766762"/>
                      <a:pt x="465138" y="844550"/>
                      <a:pt x="561975" y="933450"/>
                    </a:cubicBezTo>
                    <a:cubicBezTo>
                      <a:pt x="658812" y="1022350"/>
                      <a:pt x="771525" y="1117600"/>
                      <a:pt x="895350" y="1200150"/>
                    </a:cubicBezTo>
                    <a:cubicBezTo>
                      <a:pt x="1019175" y="1282700"/>
                      <a:pt x="1181100" y="1371600"/>
                      <a:pt x="1304925" y="1428750"/>
                    </a:cubicBezTo>
                    <a:cubicBezTo>
                      <a:pt x="1428750" y="1485900"/>
                      <a:pt x="1525588" y="1504950"/>
                      <a:pt x="1638300" y="1543050"/>
                    </a:cubicBezTo>
                    <a:cubicBezTo>
                      <a:pt x="1751013" y="1581150"/>
                      <a:pt x="1868488" y="1631950"/>
                      <a:pt x="1981200" y="1657350"/>
                    </a:cubicBezTo>
                    <a:cubicBezTo>
                      <a:pt x="2093912" y="1682750"/>
                      <a:pt x="2182813" y="1698625"/>
                      <a:pt x="2314575" y="169545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3600"/>
              </a:p>
            </p:txBody>
          </p:sp>
          <p:cxnSp>
            <p:nvCxnSpPr>
              <p:cNvPr id="34" name="Přímá spojnice 33"/>
              <p:cNvCxnSpPr>
                <a:cxnSpLocks/>
              </p:cNvCxnSpPr>
              <p:nvPr/>
            </p:nvCxnSpPr>
            <p:spPr>
              <a:xfrm flipH="1" flipV="1">
                <a:off x="257175" y="6885305"/>
                <a:ext cx="873125" cy="9525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Volný tvar 38"/>
            <p:cNvSpPr/>
            <p:nvPr/>
          </p:nvSpPr>
          <p:spPr>
            <a:xfrm>
              <a:off x="2405383" y="1991263"/>
              <a:ext cx="2844165" cy="1355725"/>
            </a:xfrm>
            <a:custGeom>
              <a:avLst/>
              <a:gdLst>
                <a:gd name="connsiteX0" fmla="*/ 0 w 2910177"/>
                <a:gd name="connsiteY0" fmla="*/ 0 h 1911257"/>
                <a:gd name="connsiteX1" fmla="*/ 31805 w 2910177"/>
                <a:gd name="connsiteY1" fmla="*/ 477078 h 1911257"/>
                <a:gd name="connsiteX2" fmla="*/ 143123 w 2910177"/>
                <a:gd name="connsiteY2" fmla="*/ 1057524 h 1911257"/>
                <a:gd name="connsiteX3" fmla="*/ 326003 w 2910177"/>
                <a:gd name="connsiteY3" fmla="*/ 1526651 h 1911257"/>
                <a:gd name="connsiteX4" fmla="*/ 612250 w 2910177"/>
                <a:gd name="connsiteY4" fmla="*/ 1868557 h 1911257"/>
                <a:gd name="connsiteX5" fmla="*/ 811033 w 2910177"/>
                <a:gd name="connsiteY5" fmla="*/ 1908313 h 1911257"/>
                <a:gd name="connsiteX6" fmla="*/ 1272209 w 2910177"/>
                <a:gd name="connsiteY6" fmla="*/ 1908313 h 1911257"/>
                <a:gd name="connsiteX7" fmla="*/ 1630017 w 2910177"/>
                <a:gd name="connsiteY7" fmla="*/ 1908313 h 1911257"/>
                <a:gd name="connsiteX8" fmla="*/ 1963972 w 2910177"/>
                <a:gd name="connsiteY8" fmla="*/ 1908313 h 1911257"/>
                <a:gd name="connsiteX9" fmla="*/ 2361537 w 2910177"/>
                <a:gd name="connsiteY9" fmla="*/ 1908313 h 1911257"/>
                <a:gd name="connsiteX10" fmla="*/ 2671638 w 2910177"/>
                <a:gd name="connsiteY10" fmla="*/ 1908313 h 1911257"/>
                <a:gd name="connsiteX11" fmla="*/ 2671638 w 2910177"/>
                <a:gd name="connsiteY11" fmla="*/ 1908313 h 1911257"/>
                <a:gd name="connsiteX12" fmla="*/ 2910177 w 2910177"/>
                <a:gd name="connsiteY12" fmla="*/ 1908313 h 1911257"/>
                <a:gd name="connsiteX0" fmla="*/ 0 w 2910177"/>
                <a:gd name="connsiteY0" fmla="*/ 0 h 1913613"/>
                <a:gd name="connsiteX1" fmla="*/ 31805 w 2910177"/>
                <a:gd name="connsiteY1" fmla="*/ 477078 h 1913613"/>
                <a:gd name="connsiteX2" fmla="*/ 143123 w 2910177"/>
                <a:gd name="connsiteY2" fmla="*/ 1057524 h 1913613"/>
                <a:gd name="connsiteX3" fmla="*/ 326003 w 2910177"/>
                <a:gd name="connsiteY3" fmla="*/ 1526651 h 1913613"/>
                <a:gd name="connsiteX4" fmla="*/ 588396 w 2910177"/>
                <a:gd name="connsiteY4" fmla="*/ 1836752 h 1913613"/>
                <a:gd name="connsiteX5" fmla="*/ 811033 w 2910177"/>
                <a:gd name="connsiteY5" fmla="*/ 1908313 h 1913613"/>
                <a:gd name="connsiteX6" fmla="*/ 1272209 w 2910177"/>
                <a:gd name="connsiteY6" fmla="*/ 1908313 h 1913613"/>
                <a:gd name="connsiteX7" fmla="*/ 1630017 w 2910177"/>
                <a:gd name="connsiteY7" fmla="*/ 1908313 h 1913613"/>
                <a:gd name="connsiteX8" fmla="*/ 1963972 w 2910177"/>
                <a:gd name="connsiteY8" fmla="*/ 1908313 h 1913613"/>
                <a:gd name="connsiteX9" fmla="*/ 2361537 w 2910177"/>
                <a:gd name="connsiteY9" fmla="*/ 1908313 h 1913613"/>
                <a:gd name="connsiteX10" fmla="*/ 2671638 w 2910177"/>
                <a:gd name="connsiteY10" fmla="*/ 1908313 h 1913613"/>
                <a:gd name="connsiteX11" fmla="*/ 2671638 w 2910177"/>
                <a:gd name="connsiteY11" fmla="*/ 1908313 h 1913613"/>
                <a:gd name="connsiteX12" fmla="*/ 2910177 w 2910177"/>
                <a:gd name="connsiteY12" fmla="*/ 1908313 h 1913613"/>
                <a:gd name="connsiteX0" fmla="*/ 0 w 2910177"/>
                <a:gd name="connsiteY0" fmla="*/ 0 h 1919963"/>
                <a:gd name="connsiteX1" fmla="*/ 31805 w 2910177"/>
                <a:gd name="connsiteY1" fmla="*/ 477078 h 1919963"/>
                <a:gd name="connsiteX2" fmla="*/ 143123 w 2910177"/>
                <a:gd name="connsiteY2" fmla="*/ 1057524 h 1919963"/>
                <a:gd name="connsiteX3" fmla="*/ 326003 w 2910177"/>
                <a:gd name="connsiteY3" fmla="*/ 1526651 h 1919963"/>
                <a:gd name="connsiteX4" fmla="*/ 521721 w 2910177"/>
                <a:gd name="connsiteY4" fmla="*/ 1751027 h 1919963"/>
                <a:gd name="connsiteX5" fmla="*/ 811033 w 2910177"/>
                <a:gd name="connsiteY5" fmla="*/ 1908313 h 1919963"/>
                <a:gd name="connsiteX6" fmla="*/ 1272209 w 2910177"/>
                <a:gd name="connsiteY6" fmla="*/ 1908313 h 1919963"/>
                <a:gd name="connsiteX7" fmla="*/ 1630017 w 2910177"/>
                <a:gd name="connsiteY7" fmla="*/ 1908313 h 1919963"/>
                <a:gd name="connsiteX8" fmla="*/ 1963972 w 2910177"/>
                <a:gd name="connsiteY8" fmla="*/ 1908313 h 1919963"/>
                <a:gd name="connsiteX9" fmla="*/ 2361537 w 2910177"/>
                <a:gd name="connsiteY9" fmla="*/ 1908313 h 1919963"/>
                <a:gd name="connsiteX10" fmla="*/ 2671638 w 2910177"/>
                <a:gd name="connsiteY10" fmla="*/ 1908313 h 1919963"/>
                <a:gd name="connsiteX11" fmla="*/ 2671638 w 2910177"/>
                <a:gd name="connsiteY11" fmla="*/ 1908313 h 1919963"/>
                <a:gd name="connsiteX12" fmla="*/ 2910177 w 2910177"/>
                <a:gd name="connsiteY12" fmla="*/ 1908313 h 1919963"/>
                <a:gd name="connsiteX0" fmla="*/ 0 w 2910177"/>
                <a:gd name="connsiteY0" fmla="*/ 0 h 1909724"/>
                <a:gd name="connsiteX1" fmla="*/ 31805 w 2910177"/>
                <a:gd name="connsiteY1" fmla="*/ 477078 h 1909724"/>
                <a:gd name="connsiteX2" fmla="*/ 143123 w 2910177"/>
                <a:gd name="connsiteY2" fmla="*/ 1057524 h 1909724"/>
                <a:gd name="connsiteX3" fmla="*/ 326003 w 2910177"/>
                <a:gd name="connsiteY3" fmla="*/ 1526651 h 1909724"/>
                <a:gd name="connsiteX4" fmla="*/ 521721 w 2910177"/>
                <a:gd name="connsiteY4" fmla="*/ 1751027 h 1909724"/>
                <a:gd name="connsiteX5" fmla="*/ 849133 w 2910177"/>
                <a:gd name="connsiteY5" fmla="*/ 1889263 h 1909724"/>
                <a:gd name="connsiteX6" fmla="*/ 1272209 w 2910177"/>
                <a:gd name="connsiteY6" fmla="*/ 1908313 h 1909724"/>
                <a:gd name="connsiteX7" fmla="*/ 1630017 w 2910177"/>
                <a:gd name="connsiteY7" fmla="*/ 1908313 h 1909724"/>
                <a:gd name="connsiteX8" fmla="*/ 1963972 w 2910177"/>
                <a:gd name="connsiteY8" fmla="*/ 1908313 h 1909724"/>
                <a:gd name="connsiteX9" fmla="*/ 2361537 w 2910177"/>
                <a:gd name="connsiteY9" fmla="*/ 1908313 h 1909724"/>
                <a:gd name="connsiteX10" fmla="*/ 2671638 w 2910177"/>
                <a:gd name="connsiteY10" fmla="*/ 1908313 h 1909724"/>
                <a:gd name="connsiteX11" fmla="*/ 2671638 w 2910177"/>
                <a:gd name="connsiteY11" fmla="*/ 1908313 h 1909724"/>
                <a:gd name="connsiteX12" fmla="*/ 2910177 w 2910177"/>
                <a:gd name="connsiteY12" fmla="*/ 1908313 h 1909724"/>
                <a:gd name="connsiteX0" fmla="*/ 0 w 2948277"/>
                <a:gd name="connsiteY0" fmla="*/ 0 h 1909724"/>
                <a:gd name="connsiteX1" fmla="*/ 69905 w 2948277"/>
                <a:gd name="connsiteY1" fmla="*/ 477078 h 1909724"/>
                <a:gd name="connsiteX2" fmla="*/ 181223 w 2948277"/>
                <a:gd name="connsiteY2" fmla="*/ 1057524 h 1909724"/>
                <a:gd name="connsiteX3" fmla="*/ 364103 w 2948277"/>
                <a:gd name="connsiteY3" fmla="*/ 1526651 h 1909724"/>
                <a:gd name="connsiteX4" fmla="*/ 559821 w 2948277"/>
                <a:gd name="connsiteY4" fmla="*/ 1751027 h 1909724"/>
                <a:gd name="connsiteX5" fmla="*/ 887233 w 2948277"/>
                <a:gd name="connsiteY5" fmla="*/ 1889263 h 1909724"/>
                <a:gd name="connsiteX6" fmla="*/ 1310309 w 2948277"/>
                <a:gd name="connsiteY6" fmla="*/ 1908313 h 1909724"/>
                <a:gd name="connsiteX7" fmla="*/ 1668117 w 2948277"/>
                <a:gd name="connsiteY7" fmla="*/ 1908313 h 1909724"/>
                <a:gd name="connsiteX8" fmla="*/ 2002072 w 2948277"/>
                <a:gd name="connsiteY8" fmla="*/ 1908313 h 1909724"/>
                <a:gd name="connsiteX9" fmla="*/ 2399637 w 2948277"/>
                <a:gd name="connsiteY9" fmla="*/ 1908313 h 1909724"/>
                <a:gd name="connsiteX10" fmla="*/ 2709738 w 2948277"/>
                <a:gd name="connsiteY10" fmla="*/ 1908313 h 1909724"/>
                <a:gd name="connsiteX11" fmla="*/ 2709738 w 2948277"/>
                <a:gd name="connsiteY11" fmla="*/ 1908313 h 1909724"/>
                <a:gd name="connsiteX12" fmla="*/ 2948277 w 2948277"/>
                <a:gd name="connsiteY12" fmla="*/ 1908313 h 1909724"/>
                <a:gd name="connsiteX0" fmla="*/ 0 w 2948277"/>
                <a:gd name="connsiteY0" fmla="*/ 0 h 1909724"/>
                <a:gd name="connsiteX1" fmla="*/ 69905 w 2948277"/>
                <a:gd name="connsiteY1" fmla="*/ 477078 h 1909724"/>
                <a:gd name="connsiteX2" fmla="*/ 181223 w 2948277"/>
                <a:gd name="connsiteY2" fmla="*/ 1057524 h 1909724"/>
                <a:gd name="connsiteX3" fmla="*/ 383153 w 2948277"/>
                <a:gd name="connsiteY3" fmla="*/ 1498076 h 1909724"/>
                <a:gd name="connsiteX4" fmla="*/ 559821 w 2948277"/>
                <a:gd name="connsiteY4" fmla="*/ 1751027 h 1909724"/>
                <a:gd name="connsiteX5" fmla="*/ 887233 w 2948277"/>
                <a:gd name="connsiteY5" fmla="*/ 1889263 h 1909724"/>
                <a:gd name="connsiteX6" fmla="*/ 1310309 w 2948277"/>
                <a:gd name="connsiteY6" fmla="*/ 1908313 h 1909724"/>
                <a:gd name="connsiteX7" fmla="*/ 1668117 w 2948277"/>
                <a:gd name="connsiteY7" fmla="*/ 1908313 h 1909724"/>
                <a:gd name="connsiteX8" fmla="*/ 2002072 w 2948277"/>
                <a:gd name="connsiteY8" fmla="*/ 1908313 h 1909724"/>
                <a:gd name="connsiteX9" fmla="*/ 2399637 w 2948277"/>
                <a:gd name="connsiteY9" fmla="*/ 1908313 h 1909724"/>
                <a:gd name="connsiteX10" fmla="*/ 2709738 w 2948277"/>
                <a:gd name="connsiteY10" fmla="*/ 1908313 h 1909724"/>
                <a:gd name="connsiteX11" fmla="*/ 2709738 w 2948277"/>
                <a:gd name="connsiteY11" fmla="*/ 1908313 h 1909724"/>
                <a:gd name="connsiteX12" fmla="*/ 2948277 w 2948277"/>
                <a:gd name="connsiteY12" fmla="*/ 1908313 h 1909724"/>
                <a:gd name="connsiteX0" fmla="*/ 0 w 2948277"/>
                <a:gd name="connsiteY0" fmla="*/ 0 h 1909724"/>
                <a:gd name="connsiteX1" fmla="*/ 69905 w 2948277"/>
                <a:gd name="connsiteY1" fmla="*/ 477078 h 1909724"/>
                <a:gd name="connsiteX2" fmla="*/ 181223 w 2948277"/>
                <a:gd name="connsiteY2" fmla="*/ 1057524 h 1909724"/>
                <a:gd name="connsiteX3" fmla="*/ 383153 w 2948277"/>
                <a:gd name="connsiteY3" fmla="*/ 1498076 h 1909724"/>
                <a:gd name="connsiteX4" fmla="*/ 626496 w 2948277"/>
                <a:gd name="connsiteY4" fmla="*/ 1760552 h 1909724"/>
                <a:gd name="connsiteX5" fmla="*/ 887233 w 2948277"/>
                <a:gd name="connsiteY5" fmla="*/ 1889263 h 1909724"/>
                <a:gd name="connsiteX6" fmla="*/ 1310309 w 2948277"/>
                <a:gd name="connsiteY6" fmla="*/ 1908313 h 1909724"/>
                <a:gd name="connsiteX7" fmla="*/ 1668117 w 2948277"/>
                <a:gd name="connsiteY7" fmla="*/ 1908313 h 1909724"/>
                <a:gd name="connsiteX8" fmla="*/ 2002072 w 2948277"/>
                <a:gd name="connsiteY8" fmla="*/ 1908313 h 1909724"/>
                <a:gd name="connsiteX9" fmla="*/ 2399637 w 2948277"/>
                <a:gd name="connsiteY9" fmla="*/ 1908313 h 1909724"/>
                <a:gd name="connsiteX10" fmla="*/ 2709738 w 2948277"/>
                <a:gd name="connsiteY10" fmla="*/ 1908313 h 1909724"/>
                <a:gd name="connsiteX11" fmla="*/ 2709738 w 2948277"/>
                <a:gd name="connsiteY11" fmla="*/ 1908313 h 1909724"/>
                <a:gd name="connsiteX12" fmla="*/ 2948277 w 2948277"/>
                <a:gd name="connsiteY12" fmla="*/ 1908313 h 1909724"/>
                <a:gd name="connsiteX0" fmla="*/ 0 w 2948277"/>
                <a:gd name="connsiteY0" fmla="*/ 0 h 1910429"/>
                <a:gd name="connsiteX1" fmla="*/ 69905 w 2948277"/>
                <a:gd name="connsiteY1" fmla="*/ 477078 h 1910429"/>
                <a:gd name="connsiteX2" fmla="*/ 181223 w 2948277"/>
                <a:gd name="connsiteY2" fmla="*/ 1057524 h 1910429"/>
                <a:gd name="connsiteX3" fmla="*/ 383153 w 2948277"/>
                <a:gd name="connsiteY3" fmla="*/ 1498076 h 1910429"/>
                <a:gd name="connsiteX4" fmla="*/ 626496 w 2948277"/>
                <a:gd name="connsiteY4" fmla="*/ 1760552 h 1910429"/>
                <a:gd name="connsiteX5" fmla="*/ 934858 w 2948277"/>
                <a:gd name="connsiteY5" fmla="*/ 1879738 h 1910429"/>
                <a:gd name="connsiteX6" fmla="*/ 1310309 w 2948277"/>
                <a:gd name="connsiteY6" fmla="*/ 1908313 h 1910429"/>
                <a:gd name="connsiteX7" fmla="*/ 1668117 w 2948277"/>
                <a:gd name="connsiteY7" fmla="*/ 1908313 h 1910429"/>
                <a:gd name="connsiteX8" fmla="*/ 2002072 w 2948277"/>
                <a:gd name="connsiteY8" fmla="*/ 1908313 h 1910429"/>
                <a:gd name="connsiteX9" fmla="*/ 2399637 w 2948277"/>
                <a:gd name="connsiteY9" fmla="*/ 1908313 h 1910429"/>
                <a:gd name="connsiteX10" fmla="*/ 2709738 w 2948277"/>
                <a:gd name="connsiteY10" fmla="*/ 1908313 h 1910429"/>
                <a:gd name="connsiteX11" fmla="*/ 2709738 w 2948277"/>
                <a:gd name="connsiteY11" fmla="*/ 1908313 h 1910429"/>
                <a:gd name="connsiteX12" fmla="*/ 2948277 w 2948277"/>
                <a:gd name="connsiteY12" fmla="*/ 1908313 h 19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8277" h="1910429">
                  <a:moveTo>
                    <a:pt x="0" y="0"/>
                  </a:moveTo>
                  <a:cubicBezTo>
                    <a:pt x="3975" y="150412"/>
                    <a:pt x="39701" y="300824"/>
                    <a:pt x="69905" y="477078"/>
                  </a:cubicBezTo>
                  <a:cubicBezTo>
                    <a:pt x="100109" y="653332"/>
                    <a:pt x="129015" y="887358"/>
                    <a:pt x="181223" y="1057524"/>
                  </a:cubicBezTo>
                  <a:cubicBezTo>
                    <a:pt x="233431" y="1227690"/>
                    <a:pt x="308941" y="1380905"/>
                    <a:pt x="383153" y="1498076"/>
                  </a:cubicBezTo>
                  <a:cubicBezTo>
                    <a:pt x="457365" y="1615247"/>
                    <a:pt x="534545" y="1696942"/>
                    <a:pt x="626496" y="1760552"/>
                  </a:cubicBezTo>
                  <a:cubicBezTo>
                    <a:pt x="718447" y="1824162"/>
                    <a:pt x="820889" y="1855111"/>
                    <a:pt x="934858" y="1879738"/>
                  </a:cubicBezTo>
                  <a:cubicBezTo>
                    <a:pt x="1048827" y="1904365"/>
                    <a:pt x="1188099" y="1903551"/>
                    <a:pt x="1310309" y="1908313"/>
                  </a:cubicBezTo>
                  <a:cubicBezTo>
                    <a:pt x="1432519" y="1913075"/>
                    <a:pt x="1548848" y="1908313"/>
                    <a:pt x="1668117" y="1908313"/>
                  </a:cubicBezTo>
                  <a:lnTo>
                    <a:pt x="2002072" y="1908313"/>
                  </a:lnTo>
                  <a:lnTo>
                    <a:pt x="2399637" y="1908313"/>
                  </a:lnTo>
                  <a:lnTo>
                    <a:pt x="2709738" y="1908313"/>
                  </a:lnTo>
                  <a:lnTo>
                    <a:pt x="2709738" y="1908313"/>
                  </a:lnTo>
                  <a:lnTo>
                    <a:pt x="2948277" y="1908313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3600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Dynamické plicní parametry – usilovný výdech</a:t>
            </a:r>
            <a:endParaRPr lang="cs-CZ" sz="2800" b="1" dirty="0"/>
          </a:p>
        </p:txBody>
      </p:sp>
      <p:cxnSp>
        <p:nvCxnSpPr>
          <p:cNvPr id="42" name="Přímá spojnice se šipkou 41"/>
          <p:cNvCxnSpPr>
            <a:cxnSpLocks/>
          </p:cNvCxnSpPr>
          <p:nvPr/>
        </p:nvCxnSpPr>
        <p:spPr>
          <a:xfrm>
            <a:off x="2505797" y="2642978"/>
            <a:ext cx="0" cy="2376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34"/>
          <p:cNvSpPr txBox="1">
            <a:spLocks noChangeArrowheads="1"/>
          </p:cNvSpPr>
          <p:nvPr/>
        </p:nvSpPr>
        <p:spPr bwMode="auto">
          <a:xfrm>
            <a:off x="2578252" y="2898823"/>
            <a:ext cx="876969" cy="41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cs-CZ" sz="24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FEV</a:t>
            </a:r>
            <a:r>
              <a:rPr lang="cs-CZ" sz="2400" kern="1200" baseline="-25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</a:t>
            </a:r>
            <a:endParaRPr lang="cs-CZ" sz="2400" baseline="-25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2669102" y="3987572"/>
            <a:ext cx="1324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B050"/>
                </a:solidFill>
              </a:rPr>
              <a:t>obstrukce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240797" y="980728"/>
            <a:ext cx="6635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Usilovná vitální kapacita FVC</a:t>
            </a:r>
            <a:endParaRPr lang="cs-CZ" baseline="-25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Absolutní jednosekundová vitální kapacita FEV</a:t>
            </a:r>
            <a:r>
              <a:rPr lang="cs-CZ" baseline="-25000" dirty="0" smtClean="0"/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Relativní jednosekundová vitální kapacita (</a:t>
            </a:r>
            <a:r>
              <a:rPr lang="cs-CZ" dirty="0" err="1" smtClean="0"/>
              <a:t>Tiffaneův</a:t>
            </a:r>
            <a:r>
              <a:rPr lang="cs-CZ" dirty="0" smtClean="0"/>
              <a:t> index): </a:t>
            </a:r>
            <a:endParaRPr lang="cs-CZ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6396884" y="1412776"/>
                <a:ext cx="198086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𝐹𝐸𝑉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𝐹𝑉𝐶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~ 0,7 −0,8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884" y="1412776"/>
                <a:ext cx="198086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délník 46"/>
          <p:cNvSpPr/>
          <p:nvPr/>
        </p:nvSpPr>
        <p:spPr>
          <a:xfrm>
            <a:off x="3779912" y="2060848"/>
            <a:ext cx="5256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Tiffaneův</a:t>
            </a:r>
            <a:r>
              <a:rPr lang="cs-CZ" dirty="0" smtClean="0"/>
              <a:t> index &lt; 0,7: podezření na obstrukční poruchu</a:t>
            </a:r>
          </a:p>
          <a:p>
            <a:r>
              <a:rPr lang="cs-CZ" dirty="0" err="1" smtClean="0"/>
              <a:t>Tiffaneův</a:t>
            </a:r>
            <a:r>
              <a:rPr lang="cs-CZ" dirty="0" smtClean="0"/>
              <a:t> index blízký 1: podezření na restrikční poruchu</a:t>
            </a:r>
          </a:p>
          <a:p>
            <a:endParaRPr lang="cs-CZ" dirty="0" smtClean="0"/>
          </a:p>
          <a:p>
            <a:r>
              <a:rPr lang="cs-CZ" dirty="0" smtClean="0"/>
              <a:t>Obstrukčně-restrikční porucha: index je nezměněn</a:t>
            </a:r>
          </a:p>
          <a:p>
            <a:r>
              <a:rPr lang="cs-CZ" dirty="0" smtClean="0"/>
              <a:t>Diagnostika obstrukčně restrikčních chorob probíhá na základě více parametrů (rychlost výdech, FEV</a:t>
            </a:r>
            <a:r>
              <a:rPr lang="cs-CZ" baseline="-25000" dirty="0" smtClean="0"/>
              <a:t>0,5</a:t>
            </a:r>
            <a:r>
              <a:rPr lang="cs-CZ" dirty="0" smtClean="0"/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4242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2933700"/>
            <a:ext cx="8115300" cy="800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200" b="1">
                <a:cs typeface="Times New Roman" pitchFamily="18" charset="0"/>
              </a:rPr>
              <a:t>BAROMETRICKÝ TLAK VZDUCHU  NA ÚROVNI  MOŘE</a:t>
            </a:r>
            <a:endParaRPr lang="en-GB" altLang="cs-CZ" sz="2000" b="1">
              <a:cs typeface="Times New Roman" pitchFamily="18" charset="0"/>
            </a:endParaRPr>
          </a:p>
          <a:p>
            <a:r>
              <a:rPr lang="cs-CZ" altLang="cs-CZ" sz="2200" b="1">
                <a:cs typeface="Times New Roman" pitchFamily="18" charset="0"/>
              </a:rPr>
              <a:t>1 atmosféra</a:t>
            </a:r>
            <a:r>
              <a:rPr lang="en-GB" altLang="cs-CZ" sz="2200" b="1">
                <a:cs typeface="Times New Roman" pitchFamily="18" charset="0"/>
              </a:rPr>
              <a:t> = 760 mm Hg</a:t>
            </a:r>
            <a:endParaRPr lang="en-GB" altLang="cs-CZ" sz="1000"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534400" y="6400800"/>
            <a:ext cx="60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chemeClr val="bg1"/>
                </a:solidFill>
                <a:latin typeface="Arial" pitchFamily="34" charset="0"/>
              </a:rPr>
              <a:t>20</a:t>
            </a:r>
            <a:endParaRPr lang="en-GB" altLang="cs-CZ" sz="2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4838" y="6091238"/>
            <a:ext cx="284321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000"/>
              <a:t>1</a:t>
            </a:r>
            <a:r>
              <a:rPr lang="cs-CZ" altLang="cs-CZ" sz="2000" i="1"/>
              <a:t> kP</a:t>
            </a:r>
            <a:r>
              <a:rPr lang="en-US" altLang="cs-CZ" sz="2000" i="1"/>
              <a:t>a</a:t>
            </a:r>
            <a:r>
              <a:rPr lang="cs-CZ" altLang="cs-CZ" sz="2000" i="1"/>
              <a:t> = </a:t>
            </a:r>
            <a:r>
              <a:rPr lang="cs-CZ" altLang="cs-CZ" sz="2000"/>
              <a:t>7,5</a:t>
            </a:r>
            <a:r>
              <a:rPr lang="cs-CZ" altLang="cs-CZ" sz="2000" i="1"/>
              <a:t> mm</a:t>
            </a:r>
            <a:r>
              <a:rPr lang="en-US" altLang="cs-CZ" sz="2000" i="1"/>
              <a:t> </a:t>
            </a:r>
            <a:r>
              <a:rPr lang="cs-CZ" altLang="cs-CZ" sz="2000" i="1"/>
              <a:t>Hg</a:t>
            </a:r>
            <a:r>
              <a:rPr lang="en-US" altLang="cs-CZ" sz="2000" i="1"/>
              <a:t> (torr)</a:t>
            </a:r>
            <a:endParaRPr lang="en-GB" altLang="cs-CZ" sz="2000" i="1"/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1562100" y="609600"/>
            <a:ext cx="6115050" cy="2109788"/>
            <a:chOff x="984" y="384"/>
            <a:chExt cx="3852" cy="1329"/>
          </a:xfrm>
          <a:noFill/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984" y="384"/>
              <a:ext cx="3852" cy="1329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cs-CZ" dirty="0">
                <a:cs typeface="Times New Roman" pitchFamily="18" charset="0"/>
              </a:endParaRPr>
            </a:p>
            <a:p>
              <a:endParaRPr lang="en-GB" altLang="cs-CZ" sz="1000" dirty="0">
                <a:cs typeface="Times New Roman" pitchFamily="18" charset="0"/>
              </a:endParaRPr>
            </a:p>
            <a:p>
              <a:pPr algn="l"/>
              <a:r>
                <a:rPr lang="cs-CZ" altLang="cs-CZ" sz="2000" b="1" dirty="0"/>
                <a:t>       </a:t>
              </a:r>
              <a:r>
                <a:rPr lang="en-US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O</a:t>
              </a:r>
              <a:r>
                <a:rPr lang="en-US" altLang="cs-CZ" sz="2400" b="1" baseline="-30000" dirty="0">
                  <a:solidFill>
                    <a:srgbClr val="FF0066"/>
                  </a:solidFill>
                  <a:cs typeface="Times New Roman" pitchFamily="18" charset="0"/>
                </a:rPr>
                <a:t>2        </a:t>
              </a:r>
              <a:r>
                <a:rPr lang="en-US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20</a:t>
              </a:r>
              <a:r>
                <a:rPr lang="cs-CZ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,</a:t>
              </a:r>
              <a:r>
                <a:rPr lang="en-US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98 %</a:t>
              </a:r>
              <a:r>
                <a:rPr lang="en-US" altLang="cs-CZ" sz="2000" dirty="0">
                  <a:solidFill>
                    <a:srgbClr val="FF0066"/>
                  </a:solidFill>
                  <a:cs typeface="Times New Roman" pitchFamily="18" charset="0"/>
                </a:rPr>
                <a:t>	</a:t>
              </a:r>
              <a:r>
                <a:rPr lang="en-US" altLang="cs-CZ" sz="2000" dirty="0">
                  <a:cs typeface="Times New Roman" pitchFamily="18" charset="0"/>
                </a:rPr>
                <a:t>                 </a:t>
              </a:r>
              <a:r>
                <a:rPr lang="cs-CZ" altLang="cs-CZ" sz="2000" dirty="0"/>
                <a:t>    </a:t>
              </a:r>
              <a:r>
                <a:rPr lang="en-US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F</a:t>
              </a:r>
              <a:r>
                <a:rPr lang="en-US" altLang="cs-CZ" sz="2400" b="1" baseline="-30000" dirty="0">
                  <a:solidFill>
                    <a:srgbClr val="FF0066"/>
                  </a:solidFill>
                  <a:cs typeface="Times New Roman" pitchFamily="18" charset="0"/>
                </a:rPr>
                <a:t>O2</a:t>
              </a:r>
              <a:r>
                <a:rPr lang="cs-CZ" altLang="cs-CZ" sz="2400" b="1" baseline="-30000" dirty="0">
                  <a:solidFill>
                    <a:srgbClr val="FF0066"/>
                  </a:solidFill>
                </a:rPr>
                <a:t>  </a:t>
              </a:r>
              <a:r>
                <a:rPr lang="en-US" altLang="cs-CZ" sz="2400" b="1" baseline="-30000" dirty="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cs-CZ" altLang="cs-CZ" sz="2400" b="1" baseline="-30000" dirty="0"/>
                <a:t> </a:t>
              </a:r>
              <a:r>
                <a:rPr lang="en-US" altLang="cs-CZ" sz="2400" b="1" dirty="0">
                  <a:cs typeface="Times New Roman" pitchFamily="18" charset="0"/>
                  <a:sym typeface="Symbol" pitchFamily="18" charset="2"/>
                </a:rPr>
                <a:t></a:t>
              </a:r>
              <a:r>
                <a:rPr lang="en-US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 0</a:t>
              </a:r>
              <a:r>
                <a:rPr lang="cs-CZ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,</a:t>
              </a:r>
              <a:r>
                <a:rPr lang="en-US" altLang="cs-CZ" sz="2400" b="1" dirty="0">
                  <a:solidFill>
                    <a:srgbClr val="FF0066"/>
                  </a:solidFill>
                  <a:cs typeface="Times New Roman" pitchFamily="18" charset="0"/>
                </a:rPr>
                <a:t>21</a:t>
              </a:r>
              <a:endParaRPr lang="en-GB" altLang="cs-CZ" sz="2400" dirty="0">
                <a:solidFill>
                  <a:srgbClr val="FF0066"/>
                </a:solidFill>
                <a:cs typeface="Times New Roman" pitchFamily="18" charset="0"/>
                <a:sym typeface="Symbol" pitchFamily="18" charset="2"/>
              </a:endParaRPr>
            </a:p>
            <a:p>
              <a:pPr algn="l"/>
              <a:r>
                <a:rPr lang="cs-CZ" altLang="cs-CZ" sz="2000" b="1" dirty="0">
                  <a:sym typeface="Symbol" pitchFamily="18" charset="2"/>
                </a:rPr>
                <a:t>       </a:t>
              </a:r>
              <a:r>
                <a:rPr lang="en-US" altLang="cs-CZ" sz="2400" b="1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en-US" altLang="cs-CZ" sz="2400" b="1" baseline="-30000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2        </a:t>
              </a:r>
              <a:r>
                <a:rPr lang="en-US" altLang="cs-CZ" sz="2400" b="1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78</a:t>
              </a:r>
              <a:r>
                <a:rPr lang="cs-CZ" altLang="cs-CZ" sz="2400" b="1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,</a:t>
              </a:r>
              <a:r>
                <a:rPr lang="en-US" altLang="cs-CZ" sz="2400" b="1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06 %</a:t>
              </a:r>
              <a:r>
                <a:rPr lang="en-US" altLang="cs-CZ" sz="2200" b="1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	</a:t>
              </a:r>
              <a:r>
                <a:rPr lang="cs-CZ" altLang="cs-CZ" sz="2200" b="1" dirty="0">
                  <a:solidFill>
                    <a:schemeClr val="accent2"/>
                  </a:solidFill>
                  <a:sym typeface="Symbol" pitchFamily="18" charset="2"/>
                </a:rPr>
                <a:t>   </a:t>
              </a:r>
              <a:r>
                <a:rPr lang="en-US" altLang="cs-CZ" sz="2200" b="1" dirty="0">
                  <a:cs typeface="Times New Roman" pitchFamily="18" charset="0"/>
                  <a:sym typeface="Symbol" pitchFamily="18" charset="2"/>
                </a:rPr>
                <a:t>             </a:t>
              </a:r>
              <a:r>
                <a:rPr lang="cs-CZ" altLang="cs-CZ" sz="2200" b="1" dirty="0">
                  <a:sym typeface="Symbol" pitchFamily="18" charset="2"/>
                </a:rPr>
                <a:t>   </a:t>
              </a:r>
              <a:r>
                <a:rPr lang="en-US" altLang="cs-CZ" sz="2400" b="1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en-US" altLang="cs-CZ" sz="2400" b="1" baseline="-30000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N2 </a:t>
              </a:r>
              <a:r>
                <a:rPr lang="cs-CZ" altLang="cs-CZ" sz="2400" b="1" baseline="-30000" dirty="0">
                  <a:solidFill>
                    <a:schemeClr val="accent2"/>
                  </a:solidFill>
                  <a:sym typeface="Symbol" pitchFamily="18" charset="2"/>
                </a:rPr>
                <a:t>   </a:t>
              </a:r>
              <a:r>
                <a:rPr lang="en-US" altLang="cs-CZ" sz="2400" b="1" dirty="0">
                  <a:solidFill>
                    <a:schemeClr val="accent2"/>
                  </a:solidFill>
                  <a:cs typeface="Times New Roman" pitchFamily="18" charset="0"/>
                  <a:sym typeface="Symbol" pitchFamily="18" charset="2"/>
                </a:rPr>
                <a:t></a:t>
              </a:r>
              <a:r>
                <a:rPr lang="en-US" altLang="cs-CZ" sz="2400" b="1" dirty="0">
                  <a:solidFill>
                    <a:schemeClr val="accent2"/>
                  </a:solidFill>
                  <a:cs typeface="Times New Roman" pitchFamily="18" charset="0"/>
                </a:rPr>
                <a:t> 0</a:t>
              </a:r>
              <a:r>
                <a:rPr lang="cs-CZ" altLang="cs-CZ" sz="2400" b="1" dirty="0">
                  <a:solidFill>
                    <a:schemeClr val="accent2"/>
                  </a:solidFill>
                  <a:cs typeface="Times New Roman" pitchFamily="18" charset="0"/>
                </a:rPr>
                <a:t>,</a:t>
              </a:r>
              <a:r>
                <a:rPr lang="en-US" altLang="cs-CZ" sz="2400" b="1" dirty="0">
                  <a:solidFill>
                    <a:schemeClr val="accent2"/>
                  </a:solidFill>
                  <a:cs typeface="Times New Roman" pitchFamily="18" charset="0"/>
                </a:rPr>
                <a:t>78</a:t>
              </a:r>
              <a:endParaRPr lang="en-GB" altLang="cs-CZ" sz="24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endParaRPr>
            </a:p>
            <a:p>
              <a:pPr algn="l"/>
              <a:r>
                <a:rPr lang="cs-CZ" altLang="cs-CZ" sz="2200" b="1" dirty="0">
                  <a:sym typeface="Symbol" pitchFamily="18" charset="2"/>
                </a:rPr>
                <a:t>    </a:t>
              </a:r>
              <a:r>
                <a:rPr lang="en-GB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CO</a:t>
              </a:r>
              <a:r>
                <a:rPr lang="en-GB" altLang="cs-CZ" sz="2400" b="1" baseline="-30000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2    </a:t>
              </a:r>
              <a:r>
                <a:rPr lang="cs-CZ" altLang="cs-CZ" sz="2400" b="1" baseline="-30000" dirty="0">
                  <a:solidFill>
                    <a:srgbClr val="FF6600"/>
                  </a:solidFill>
                  <a:sym typeface="Symbol" pitchFamily="18" charset="2"/>
                </a:rPr>
                <a:t>      </a:t>
              </a:r>
              <a:r>
                <a:rPr lang="en-GB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cs-CZ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,</a:t>
              </a:r>
              <a:r>
                <a:rPr lang="en-GB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04 %</a:t>
              </a:r>
              <a:r>
                <a:rPr lang="en-GB" altLang="cs-CZ" sz="22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		   </a:t>
              </a:r>
              <a:r>
                <a:rPr lang="cs-CZ" altLang="cs-CZ" sz="2200" b="1" dirty="0">
                  <a:solidFill>
                    <a:srgbClr val="FF6600"/>
                  </a:solidFill>
                  <a:sym typeface="Symbol" pitchFamily="18" charset="2"/>
                </a:rPr>
                <a:t>   </a:t>
              </a:r>
              <a:r>
                <a:rPr lang="en-US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en-US" altLang="cs-CZ" sz="2400" b="1" baseline="-30000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CO2 </a:t>
              </a:r>
              <a:r>
                <a:rPr lang="cs-CZ" altLang="cs-CZ" sz="2400" b="1" baseline="-30000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     </a:t>
              </a:r>
              <a:r>
                <a:rPr lang="en-US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cs-CZ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,</a:t>
              </a:r>
              <a:r>
                <a:rPr lang="en-US" altLang="cs-CZ" sz="2400" b="1" dirty="0">
                  <a:solidFill>
                    <a:srgbClr val="FF6600"/>
                  </a:solidFill>
                  <a:cs typeface="Times New Roman" pitchFamily="18" charset="0"/>
                  <a:sym typeface="Symbol" pitchFamily="18" charset="2"/>
                </a:rPr>
                <a:t>0004</a:t>
              </a:r>
              <a:endParaRPr lang="en-GB" altLang="cs-CZ" sz="2400" dirty="0">
                <a:solidFill>
                  <a:srgbClr val="FF6600"/>
                </a:solidFill>
                <a:cs typeface="Times New Roman" pitchFamily="18" charset="0"/>
                <a:sym typeface="Symbol" pitchFamily="18" charset="2"/>
              </a:endParaRPr>
            </a:p>
            <a:p>
              <a:pPr algn="l"/>
              <a:r>
                <a:rPr lang="cs-CZ" altLang="cs-CZ" sz="2000" b="1" dirty="0"/>
                <a:t>                                   </a:t>
              </a:r>
              <a:r>
                <a:rPr lang="cs-CZ" altLang="cs-CZ" sz="2000" dirty="0">
                  <a:cs typeface="Times New Roman" pitchFamily="18" charset="0"/>
                </a:rPr>
                <a:t>Ostatní složky</a:t>
              </a:r>
              <a:endParaRPr lang="en-US" altLang="cs-CZ" sz="2000" dirty="0">
                <a:cs typeface="Times New Roman" pitchFamily="18" charset="0"/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3959" y="1183"/>
              <a:ext cx="244" cy="3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cs-CZ" altLang="cs-CZ" b="1" dirty="0">
                  <a:sym typeface="Symbol" pitchFamily="18" charset="2"/>
                </a:rPr>
                <a:t>=</a:t>
              </a:r>
              <a:endParaRPr lang="en-GB" altLang="cs-CZ" b="1" dirty="0">
                <a:sym typeface="Symbol" pitchFamily="18" charset="2"/>
              </a:endParaRPr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1322388" y="3862388"/>
            <a:ext cx="6681787" cy="1909762"/>
            <a:chOff x="833" y="2433"/>
            <a:chExt cx="4209" cy="1203"/>
          </a:xfrm>
          <a:noFill/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368" y="2888"/>
              <a:ext cx="3194" cy="748"/>
            </a:xfrm>
            <a:prstGeom prst="rect">
              <a:avLst/>
            </a:prstGeom>
            <a:grpFill/>
            <a:ln w="1905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GB" altLang="cs-CZ" sz="2400" b="1" i="1">
                  <a:solidFill>
                    <a:srgbClr val="FF0066"/>
                  </a:solidFill>
                  <a:cs typeface="Times New Roman" pitchFamily="18" charset="0"/>
                </a:rPr>
                <a:t>P</a:t>
              </a:r>
              <a:r>
                <a:rPr lang="en-GB" altLang="cs-CZ" sz="2400" b="1" i="1" baseline="-30000">
                  <a:solidFill>
                    <a:srgbClr val="FF0066"/>
                  </a:solidFill>
                  <a:cs typeface="Times New Roman" pitchFamily="18" charset="0"/>
                </a:rPr>
                <a:t>O2 </a:t>
              </a:r>
              <a:r>
                <a:rPr lang="en-GB" altLang="cs-CZ" sz="2200" b="1" i="1" baseline="-30000">
                  <a:cs typeface="Times New Roman" pitchFamily="18" charset="0"/>
                </a:rPr>
                <a:t>   </a:t>
              </a:r>
              <a:r>
                <a:rPr lang="cs-CZ" altLang="cs-CZ" sz="2200" b="1" i="1" baseline="-30000">
                  <a:cs typeface="Times New Roman" pitchFamily="18" charset="0"/>
                </a:rPr>
                <a:t> </a:t>
              </a:r>
              <a:r>
                <a:rPr lang="en-GB" altLang="cs-CZ" sz="2200" b="1" i="1">
                  <a:cs typeface="Times New Roman" pitchFamily="18" charset="0"/>
                </a:rPr>
                <a:t>=  </a:t>
              </a:r>
              <a:r>
                <a:rPr lang="en-GB" altLang="cs-CZ" sz="2200" b="1">
                  <a:solidFill>
                    <a:srgbClr val="008080"/>
                  </a:solidFill>
                  <a:cs typeface="Times New Roman" pitchFamily="18" charset="0"/>
                </a:rPr>
                <a:t>760</a:t>
              </a:r>
              <a:r>
                <a:rPr lang="en-GB" altLang="cs-CZ" sz="2200" b="1">
                  <a:cs typeface="Times New Roman" pitchFamily="18" charset="0"/>
                </a:rPr>
                <a:t> x </a:t>
              </a:r>
              <a:r>
                <a:rPr lang="en-GB" altLang="cs-CZ" sz="2200" b="1">
                  <a:solidFill>
                    <a:srgbClr val="FF0066"/>
                  </a:solidFill>
                  <a:cs typeface="Times New Roman" pitchFamily="18" charset="0"/>
                </a:rPr>
                <a:t>0</a:t>
              </a:r>
              <a:r>
                <a:rPr lang="cs-CZ" altLang="cs-CZ" sz="2200" b="1">
                  <a:solidFill>
                    <a:srgbClr val="FF0066"/>
                  </a:solidFill>
                  <a:cs typeface="Times New Roman" pitchFamily="18" charset="0"/>
                </a:rPr>
                <a:t>,</a:t>
              </a:r>
              <a:r>
                <a:rPr lang="en-GB" altLang="cs-CZ" sz="2200" b="1">
                  <a:solidFill>
                    <a:srgbClr val="FF0066"/>
                  </a:solidFill>
                  <a:cs typeface="Times New Roman" pitchFamily="18" charset="0"/>
                </a:rPr>
                <a:t>21</a:t>
              </a:r>
              <a:r>
                <a:rPr lang="en-GB" altLang="cs-CZ" sz="2200" b="1" baseline="-30000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GB" altLang="cs-CZ" sz="2200" b="1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GB" altLang="cs-CZ" sz="2200" b="1">
                  <a:cs typeface="Times New Roman" pitchFamily="18" charset="0"/>
                </a:rPr>
                <a:t> </a:t>
              </a:r>
              <a:r>
                <a:rPr lang="cs-CZ" altLang="cs-CZ" sz="2200" b="1">
                  <a:cs typeface="Times New Roman" pitchFamily="18" charset="0"/>
                </a:rPr>
                <a:t>=</a:t>
              </a:r>
              <a:r>
                <a:rPr lang="cs-CZ" altLang="cs-CZ" sz="2200" b="1"/>
                <a:t> </a:t>
              </a:r>
              <a:r>
                <a:rPr lang="en-GB" altLang="cs-CZ" sz="2200" b="1">
                  <a:cs typeface="Times New Roman" pitchFamily="18" charset="0"/>
                </a:rPr>
                <a:t> </a:t>
              </a:r>
              <a:r>
                <a:rPr lang="en-US" altLang="cs-CZ" sz="2200" b="1">
                  <a:cs typeface="Times New Roman" pitchFamily="18" charset="0"/>
                </a:rPr>
                <a:t>~</a:t>
              </a:r>
              <a:r>
                <a:rPr lang="en-GB" altLang="cs-CZ" sz="2400" b="1">
                  <a:solidFill>
                    <a:srgbClr val="FF0066"/>
                  </a:solidFill>
                  <a:cs typeface="Times New Roman" pitchFamily="18" charset="0"/>
                </a:rPr>
                <a:t>1</a:t>
              </a:r>
              <a:r>
                <a:rPr lang="cs-CZ" altLang="cs-CZ" sz="2400" b="1">
                  <a:solidFill>
                    <a:srgbClr val="FF0066"/>
                  </a:solidFill>
                  <a:cs typeface="Times New Roman" pitchFamily="18" charset="0"/>
                </a:rPr>
                <a:t>60 </a:t>
              </a:r>
              <a:r>
                <a:rPr lang="en-GB" altLang="cs-CZ" sz="2400" b="1">
                  <a:cs typeface="Times New Roman" pitchFamily="18" charset="0"/>
                </a:rPr>
                <a:t>mm Hg</a:t>
              </a:r>
              <a:endParaRPr lang="en-GB" altLang="cs-CZ" sz="2400">
                <a:cs typeface="Times New Roman" pitchFamily="18" charset="0"/>
              </a:endParaRPr>
            </a:p>
            <a:p>
              <a:pPr algn="l"/>
              <a:r>
                <a:rPr lang="de-DE" altLang="cs-CZ" sz="2400" b="1" i="1">
                  <a:solidFill>
                    <a:schemeClr val="accent2"/>
                  </a:solidFill>
                  <a:cs typeface="Times New Roman" pitchFamily="18" charset="0"/>
                </a:rPr>
                <a:t>P</a:t>
              </a:r>
              <a:r>
                <a:rPr lang="de-DE" altLang="cs-CZ" sz="2400" b="1" i="1" baseline="-30000">
                  <a:solidFill>
                    <a:schemeClr val="accent2"/>
                  </a:solidFill>
                  <a:cs typeface="Times New Roman" pitchFamily="18" charset="0"/>
                </a:rPr>
                <a:t>N2</a:t>
              </a:r>
              <a:r>
                <a:rPr lang="de-DE" altLang="cs-CZ" sz="2200" b="1" i="1" baseline="-30000">
                  <a:solidFill>
                    <a:schemeClr val="accent2"/>
                  </a:solidFill>
                  <a:cs typeface="Times New Roman" pitchFamily="18" charset="0"/>
                </a:rPr>
                <a:t>  </a:t>
              </a:r>
              <a:r>
                <a:rPr lang="de-DE" altLang="cs-CZ" sz="2200" b="1" i="1" baseline="-30000">
                  <a:cs typeface="Times New Roman" pitchFamily="18" charset="0"/>
                </a:rPr>
                <a:t>  </a:t>
              </a:r>
              <a:r>
                <a:rPr lang="cs-CZ" altLang="cs-CZ" sz="2200" b="1" i="1" baseline="-30000">
                  <a:cs typeface="Times New Roman" pitchFamily="18" charset="0"/>
                </a:rPr>
                <a:t> </a:t>
              </a:r>
              <a:r>
                <a:rPr lang="de-DE" altLang="cs-CZ" sz="2200" b="1" i="1">
                  <a:cs typeface="Times New Roman" pitchFamily="18" charset="0"/>
                </a:rPr>
                <a:t>=  </a:t>
              </a:r>
              <a:r>
                <a:rPr lang="de-DE" altLang="cs-CZ" sz="2200" b="1">
                  <a:solidFill>
                    <a:srgbClr val="008080"/>
                  </a:solidFill>
                  <a:cs typeface="Times New Roman" pitchFamily="18" charset="0"/>
                </a:rPr>
                <a:t>760 </a:t>
              </a:r>
              <a:r>
                <a:rPr lang="de-DE" altLang="cs-CZ" sz="2200" b="1">
                  <a:cs typeface="Times New Roman" pitchFamily="18" charset="0"/>
                </a:rPr>
                <a:t>x</a:t>
              </a:r>
              <a:r>
                <a:rPr lang="cs-CZ" altLang="cs-CZ" sz="2200" b="1">
                  <a:cs typeface="Times New Roman" pitchFamily="18" charset="0"/>
                </a:rPr>
                <a:t> </a:t>
              </a:r>
              <a:r>
                <a:rPr lang="de-DE" altLang="cs-CZ" sz="2200" b="1">
                  <a:solidFill>
                    <a:schemeClr val="accent2"/>
                  </a:solidFill>
                  <a:cs typeface="Times New Roman" pitchFamily="18" charset="0"/>
                </a:rPr>
                <a:t>0</a:t>
              </a:r>
              <a:r>
                <a:rPr lang="cs-CZ" altLang="cs-CZ" sz="2200" b="1">
                  <a:solidFill>
                    <a:schemeClr val="accent2"/>
                  </a:solidFill>
                  <a:cs typeface="Times New Roman" pitchFamily="18" charset="0"/>
                </a:rPr>
                <a:t>,</a:t>
              </a:r>
              <a:r>
                <a:rPr lang="de-DE" altLang="cs-CZ" sz="2200" b="1">
                  <a:solidFill>
                    <a:schemeClr val="accent2"/>
                  </a:solidFill>
                  <a:cs typeface="Times New Roman" pitchFamily="18" charset="0"/>
                </a:rPr>
                <a:t>78 </a:t>
              </a:r>
              <a:r>
                <a:rPr lang="cs-CZ" altLang="cs-CZ" sz="2200" b="1">
                  <a:solidFill>
                    <a:schemeClr val="accent2"/>
                  </a:solidFill>
                  <a:cs typeface="Times New Roman" pitchFamily="18" charset="0"/>
                </a:rPr>
                <a:t>  </a:t>
              </a:r>
              <a:r>
                <a:rPr lang="cs-CZ" altLang="cs-CZ" sz="2200" b="1">
                  <a:cs typeface="Times New Roman" pitchFamily="18" charset="0"/>
                </a:rPr>
                <a:t>=  </a:t>
              </a:r>
              <a:r>
                <a:rPr lang="cs-CZ" altLang="cs-CZ" sz="2200" b="1">
                  <a:solidFill>
                    <a:schemeClr val="accent2"/>
                  </a:solidFill>
                  <a:cs typeface="Times New Roman" pitchFamily="18" charset="0"/>
                </a:rPr>
                <a:t> </a:t>
              </a:r>
              <a:r>
                <a:rPr lang="en-US" altLang="cs-CZ" sz="2200" b="1">
                  <a:solidFill>
                    <a:schemeClr val="accent2"/>
                  </a:solidFill>
                  <a:cs typeface="Times New Roman" pitchFamily="18" charset="0"/>
                </a:rPr>
                <a:t>~</a:t>
              </a:r>
              <a:r>
                <a:rPr lang="cs-CZ" altLang="cs-CZ" sz="2400" b="1">
                  <a:solidFill>
                    <a:schemeClr val="accent2"/>
                  </a:solidFill>
                  <a:cs typeface="Times New Roman" pitchFamily="18" charset="0"/>
                </a:rPr>
                <a:t>593 </a:t>
              </a:r>
              <a:r>
                <a:rPr lang="de-DE" altLang="cs-CZ" sz="2400" b="1">
                  <a:cs typeface="Times New Roman" pitchFamily="18" charset="0"/>
                </a:rPr>
                <a:t>mm Hg</a:t>
              </a:r>
              <a:endParaRPr lang="en-GB" altLang="cs-CZ" sz="2400">
                <a:cs typeface="Times New Roman" pitchFamily="18" charset="0"/>
              </a:endParaRPr>
            </a:p>
            <a:p>
              <a:pPr algn="l" eaLnBrk="1" hangingPunct="1"/>
              <a:r>
                <a:rPr lang="en-US" altLang="cs-CZ" sz="2400" b="1" i="1">
                  <a:solidFill>
                    <a:srgbClr val="FF6600"/>
                  </a:solidFill>
                  <a:cs typeface="Times New Roman" pitchFamily="18" charset="0"/>
                </a:rPr>
                <a:t>P</a:t>
              </a:r>
              <a:r>
                <a:rPr lang="en-US" altLang="cs-CZ" sz="2400" b="1" i="1" baseline="-30000">
                  <a:solidFill>
                    <a:srgbClr val="FF6600"/>
                  </a:solidFill>
                  <a:cs typeface="Times New Roman" pitchFamily="18" charset="0"/>
                </a:rPr>
                <a:t>CO2</a:t>
              </a:r>
              <a:r>
                <a:rPr lang="en-US" altLang="cs-CZ" sz="2200" b="1" i="1" baseline="-30000">
                  <a:solidFill>
                    <a:srgbClr val="FF6600"/>
                  </a:solidFill>
                  <a:cs typeface="Times New Roman" pitchFamily="18" charset="0"/>
                </a:rPr>
                <a:t>  </a:t>
              </a:r>
              <a:r>
                <a:rPr lang="cs-CZ" altLang="cs-CZ" sz="2200" b="1" i="1" baseline="-30000">
                  <a:solidFill>
                    <a:srgbClr val="FF6600"/>
                  </a:solidFill>
                  <a:cs typeface="Times New Roman" pitchFamily="18" charset="0"/>
                </a:rPr>
                <a:t> </a:t>
              </a:r>
              <a:r>
                <a:rPr lang="en-US" altLang="cs-CZ" sz="2200" b="1">
                  <a:cs typeface="Times New Roman" pitchFamily="18" charset="0"/>
                </a:rPr>
                <a:t>=</a:t>
              </a:r>
              <a:r>
                <a:rPr lang="en-US" altLang="cs-CZ" sz="2200" b="1">
                  <a:solidFill>
                    <a:srgbClr val="FF6600"/>
                  </a:solidFill>
                  <a:cs typeface="Times New Roman" pitchFamily="18" charset="0"/>
                </a:rPr>
                <a:t> </a:t>
              </a:r>
              <a:r>
                <a:rPr lang="cs-CZ" altLang="cs-CZ" sz="2200" b="1">
                  <a:solidFill>
                    <a:srgbClr val="FF6600"/>
                  </a:solidFill>
                  <a:cs typeface="Times New Roman" pitchFamily="18" charset="0"/>
                </a:rPr>
                <a:t> </a:t>
              </a:r>
              <a:r>
                <a:rPr lang="en-US" altLang="cs-CZ" sz="2200" b="1">
                  <a:solidFill>
                    <a:srgbClr val="008080"/>
                  </a:solidFill>
                  <a:cs typeface="Times New Roman" pitchFamily="18" charset="0"/>
                </a:rPr>
                <a:t>760</a:t>
              </a:r>
              <a:r>
                <a:rPr lang="en-US" altLang="cs-CZ" sz="2200" b="1">
                  <a:solidFill>
                    <a:srgbClr val="FF6600"/>
                  </a:solidFill>
                  <a:cs typeface="Times New Roman" pitchFamily="18" charset="0"/>
                </a:rPr>
                <a:t> x 0</a:t>
              </a:r>
              <a:r>
                <a:rPr lang="cs-CZ" altLang="cs-CZ" sz="2200" b="1">
                  <a:solidFill>
                    <a:srgbClr val="FF6600"/>
                  </a:solidFill>
                  <a:cs typeface="Times New Roman" pitchFamily="18" charset="0"/>
                </a:rPr>
                <a:t>,</a:t>
              </a:r>
              <a:r>
                <a:rPr lang="en-US" altLang="cs-CZ" sz="2200" b="1">
                  <a:solidFill>
                    <a:srgbClr val="FF6600"/>
                  </a:solidFill>
                  <a:cs typeface="Times New Roman" pitchFamily="18" charset="0"/>
                </a:rPr>
                <a:t>0004  </a:t>
              </a:r>
              <a:r>
                <a:rPr lang="cs-CZ" altLang="cs-CZ" sz="2200" b="1">
                  <a:solidFill>
                    <a:srgbClr val="FF6600"/>
                  </a:solidFill>
                  <a:cs typeface="Times New Roman" pitchFamily="18" charset="0"/>
                </a:rPr>
                <a:t> </a:t>
              </a:r>
              <a:r>
                <a:rPr lang="cs-CZ" altLang="cs-CZ" sz="2200" b="1">
                  <a:cs typeface="Times New Roman" pitchFamily="18" charset="0"/>
                </a:rPr>
                <a:t>=</a:t>
              </a:r>
              <a:r>
                <a:rPr lang="cs-CZ" altLang="cs-CZ" sz="2200" b="1">
                  <a:solidFill>
                    <a:srgbClr val="FF6600"/>
                  </a:solidFill>
                  <a:cs typeface="Times New Roman" pitchFamily="18" charset="0"/>
                </a:rPr>
                <a:t> </a:t>
              </a:r>
              <a:r>
                <a:rPr lang="en-US" altLang="cs-CZ" sz="2200" b="1">
                  <a:solidFill>
                    <a:srgbClr val="FF6600"/>
                  </a:solidFill>
                  <a:cs typeface="Times New Roman" pitchFamily="18" charset="0"/>
                </a:rPr>
                <a:t>~</a:t>
              </a:r>
              <a:r>
                <a:rPr lang="cs-CZ" altLang="cs-CZ" sz="2200" b="1">
                  <a:solidFill>
                    <a:srgbClr val="FF6600"/>
                  </a:solidFill>
                </a:rPr>
                <a:t> </a:t>
              </a:r>
              <a:r>
                <a:rPr lang="en-US" altLang="cs-CZ" sz="2400" b="1">
                  <a:solidFill>
                    <a:srgbClr val="FF6600"/>
                  </a:solidFill>
                  <a:cs typeface="Times New Roman" pitchFamily="18" charset="0"/>
                </a:rPr>
                <a:t>0</a:t>
              </a:r>
              <a:r>
                <a:rPr lang="cs-CZ" altLang="cs-CZ" sz="2400" b="1">
                  <a:solidFill>
                    <a:srgbClr val="FF6600"/>
                  </a:solidFill>
                  <a:cs typeface="Times New Roman" pitchFamily="18" charset="0"/>
                </a:rPr>
                <a:t>,3</a:t>
              </a:r>
              <a:r>
                <a:rPr lang="en-US" altLang="cs-CZ" sz="2400" b="1">
                  <a:solidFill>
                    <a:srgbClr val="FF6600"/>
                  </a:solidFill>
                  <a:cs typeface="Times New Roman" pitchFamily="18" charset="0"/>
                </a:rPr>
                <a:t> mm Hg</a:t>
              </a:r>
              <a:endParaRPr lang="en-GB" altLang="cs-CZ" sz="2400" b="1">
                <a:solidFill>
                  <a:srgbClr val="FF6600"/>
                </a:solidFill>
                <a:cs typeface="Times New Roman" pitchFamily="18" charset="0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833" y="2433"/>
              <a:ext cx="4209" cy="454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cs-CZ" altLang="cs-CZ" sz="2000" b="1" dirty="0"/>
                <a:t>PARCIÁLNÍ TLAKY PLYNŮ SUCHÉHO VZDUCHU </a:t>
              </a:r>
              <a:r>
                <a:rPr lang="cs-CZ" altLang="cs-CZ" sz="2000" b="1" dirty="0" smtClean="0"/>
                <a:t>NA </a:t>
              </a:r>
              <a:r>
                <a:rPr lang="cs-CZ" altLang="cs-CZ" sz="2000" b="1" dirty="0"/>
                <a:t>ÚROVNI MOŘE </a:t>
              </a:r>
              <a:endParaRPr lang="en-GB" altLang="cs-CZ" sz="2000" b="1" dirty="0"/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38150" y="609600"/>
            <a:ext cx="824865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2600" b="1" dirty="0"/>
              <a:t>SLOŽENÍ</a:t>
            </a:r>
            <a:r>
              <a:rPr lang="cs-CZ" altLang="cs-CZ" sz="2400" b="1" dirty="0"/>
              <a:t> SUCHÉHO</a:t>
            </a:r>
            <a:r>
              <a:rPr lang="en-US" altLang="cs-CZ" sz="2400" b="1" dirty="0"/>
              <a:t> ATMOSFERICK</a:t>
            </a:r>
            <a:r>
              <a:rPr lang="cs-CZ" altLang="cs-CZ" sz="2400" b="1" dirty="0"/>
              <a:t>É</a:t>
            </a:r>
            <a:r>
              <a:rPr lang="en-US" altLang="cs-CZ" sz="2400" b="1" dirty="0"/>
              <a:t>HO</a:t>
            </a:r>
            <a:r>
              <a:rPr lang="cs-CZ" altLang="cs-CZ" sz="2400" b="1" dirty="0"/>
              <a:t> VZDUCHU</a:t>
            </a:r>
            <a:endParaRPr lang="en-GB" altLang="cs-CZ" sz="2400" dirty="0"/>
          </a:p>
        </p:txBody>
      </p:sp>
    </p:spTree>
    <p:extLst>
      <p:ext uri="{BB962C8B-B14F-4D97-AF65-F5344CB8AC3E}">
        <p14:creationId xmlns:p14="http://schemas.microsoft.com/office/powerpoint/2010/main" val="6721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Dýchání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9" y="1052736"/>
            <a:ext cx="87770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Soubor procesů sloužící k výměně dýchacích a krevních plynů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mezi vnějším prostředním a plícemi– vnější dýchání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mezi krví a tkání – vnitřní dýchání</a:t>
            </a:r>
            <a:endParaRPr lang="cs-CZ" sz="2000" dirty="0"/>
          </a:p>
          <a:p>
            <a:r>
              <a:rPr lang="cs-CZ" sz="2000" b="1" dirty="0" smtClean="0"/>
              <a:t>Vnější dýchání zahrnuje </a:t>
            </a:r>
            <a:r>
              <a:rPr lang="cs-CZ" sz="2000" dirty="0" smtClean="0"/>
              <a:t>– ventilaci, distribuci a difuzi plynů</a:t>
            </a:r>
          </a:p>
          <a:p>
            <a:pPr lvl="1"/>
            <a:r>
              <a:rPr lang="cs-CZ" sz="2000" dirty="0" smtClean="0"/>
              <a:t>- aby bylo účinné, musí na to navazovat </a:t>
            </a:r>
            <a:r>
              <a:rPr lang="cs-CZ" sz="2000" dirty="0" err="1" smtClean="0"/>
              <a:t>perfúze</a:t>
            </a:r>
            <a:r>
              <a:rPr lang="cs-CZ" sz="2000" dirty="0" smtClean="0"/>
              <a:t> (prokrvení) plic</a:t>
            </a:r>
            <a:endParaRPr lang="cs-CZ" sz="2000" dirty="0"/>
          </a:p>
        </p:txBody>
      </p:sp>
      <p:grpSp>
        <p:nvGrpSpPr>
          <p:cNvPr id="22" name="Skupina 21"/>
          <p:cNvGrpSpPr>
            <a:grpSpLocks noChangeAspect="1"/>
          </p:cNvGrpSpPr>
          <p:nvPr/>
        </p:nvGrpSpPr>
        <p:grpSpPr>
          <a:xfrm>
            <a:off x="1990130" y="2780286"/>
            <a:ext cx="6758012" cy="4033090"/>
            <a:chOff x="1990129" y="2565226"/>
            <a:chExt cx="7118375" cy="4248150"/>
          </a:xfrm>
        </p:grpSpPr>
        <p:pic>
          <p:nvPicPr>
            <p:cNvPr id="8" name="Picture 8" descr="Folie2 předb cu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0029" y="2565226"/>
              <a:ext cx="3703320" cy="4243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9"/>
            <p:cNvSpPr txBox="1">
              <a:spLocks noChangeAspect="1" noChangeArrowheads="1"/>
            </p:cNvSpPr>
            <p:nvPr/>
          </p:nvSpPr>
          <p:spPr bwMode="auto">
            <a:xfrm>
              <a:off x="6514529" y="2673176"/>
              <a:ext cx="1905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cs-CZ" altLang="cs-CZ" sz="2000"/>
                <a:t>dýchací cesty</a:t>
              </a:r>
            </a:p>
          </p:txBody>
        </p:sp>
        <p:sp>
          <p:nvSpPr>
            <p:cNvPr id="10" name="Text Box 10"/>
            <p:cNvSpPr txBox="1">
              <a:spLocks noChangeAspect="1" noChangeArrowheads="1"/>
            </p:cNvSpPr>
            <p:nvPr/>
          </p:nvSpPr>
          <p:spPr bwMode="auto">
            <a:xfrm>
              <a:off x="7019354" y="3346276"/>
              <a:ext cx="92551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cs-CZ" altLang="cs-CZ" sz="1800"/>
                <a:t>alveoly</a:t>
              </a:r>
            </a:p>
          </p:txBody>
        </p:sp>
        <p:sp>
          <p:nvSpPr>
            <p:cNvPr id="11" name="Rectangle 11"/>
            <p:cNvSpPr>
              <a:spLocks noChangeAspect="1" noChangeArrowheads="1"/>
            </p:cNvSpPr>
            <p:nvPr/>
          </p:nvSpPr>
          <p:spPr bwMode="auto">
            <a:xfrm>
              <a:off x="8495729" y="2584276"/>
              <a:ext cx="504825" cy="4229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2" name="Text Box 12"/>
            <p:cNvSpPr txBox="1">
              <a:spLocks noChangeAspect="1" noChangeArrowheads="1"/>
            </p:cNvSpPr>
            <p:nvPr/>
          </p:nvSpPr>
          <p:spPr bwMode="auto">
            <a:xfrm>
              <a:off x="6849492" y="3752676"/>
              <a:ext cx="22510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 sz="1800"/>
                <a:t>alveolo-kapilární m.</a:t>
              </a:r>
            </a:p>
          </p:txBody>
        </p:sp>
        <p:sp>
          <p:nvSpPr>
            <p:cNvPr id="13" name="Text Box 13"/>
            <p:cNvSpPr txBox="1">
              <a:spLocks noChangeAspect="1" noChangeArrowheads="1"/>
            </p:cNvSpPr>
            <p:nvPr/>
          </p:nvSpPr>
          <p:spPr bwMode="auto">
            <a:xfrm>
              <a:off x="7378129" y="4119389"/>
              <a:ext cx="173037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cs-CZ" altLang="cs-CZ" sz="1800"/>
                <a:t>plícní kapiláry</a:t>
              </a:r>
            </a:p>
          </p:txBody>
        </p:sp>
        <p:sp>
          <p:nvSpPr>
            <p:cNvPr id="14" name="Text Box 15"/>
            <p:cNvSpPr txBox="1">
              <a:spLocks noChangeAspect="1" noChangeArrowheads="1"/>
            </p:cNvSpPr>
            <p:nvPr/>
          </p:nvSpPr>
          <p:spPr bwMode="auto">
            <a:xfrm>
              <a:off x="7092280" y="5487814"/>
              <a:ext cx="1619250" cy="68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cs-CZ" altLang="cs-CZ" sz="1800" b="1"/>
                <a:t>TRANSPORT </a:t>
              </a:r>
              <a:r>
                <a:rPr lang="cs-CZ" altLang="cs-CZ" sz="2000" b="1" i="1">
                  <a:solidFill>
                    <a:srgbClr val="FF3399"/>
                  </a:solidFill>
                </a:rPr>
                <a:t>O</a:t>
              </a:r>
              <a:r>
                <a:rPr lang="cs-CZ" altLang="cs-CZ" sz="2000" b="1" i="1" baseline="-25000">
                  <a:solidFill>
                    <a:srgbClr val="FF3399"/>
                  </a:solidFill>
                </a:rPr>
                <a:t>2</a:t>
              </a:r>
              <a:r>
                <a:rPr lang="cs-CZ" altLang="cs-CZ" sz="2000" b="1" baseline="-25000"/>
                <a:t> </a:t>
              </a:r>
              <a:r>
                <a:rPr lang="cs-CZ" altLang="cs-CZ" sz="2000" b="1"/>
                <a:t> </a:t>
              </a:r>
              <a:r>
                <a:rPr lang="cs-CZ" altLang="cs-CZ" sz="1800" b="1"/>
                <a:t>V KRVI</a:t>
              </a:r>
              <a:endParaRPr lang="cs-CZ" altLang="cs-CZ" sz="1800" b="1" baseline="-25000"/>
            </a:p>
          </p:txBody>
        </p:sp>
        <p:grpSp>
          <p:nvGrpSpPr>
            <p:cNvPr id="15" name="Group 23"/>
            <p:cNvGrpSpPr>
              <a:grpSpLocks noChangeAspect="1"/>
            </p:cNvGrpSpPr>
            <p:nvPr/>
          </p:nvGrpSpPr>
          <p:grpSpPr bwMode="auto">
            <a:xfrm>
              <a:off x="1990129" y="4009851"/>
              <a:ext cx="4310063" cy="958850"/>
              <a:chOff x="772" y="1664"/>
              <a:chExt cx="2715" cy="604"/>
            </a:xfrm>
            <a:noFill/>
          </p:grpSpPr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72" y="1666"/>
                <a:ext cx="1814" cy="60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s-CZ" altLang="cs-CZ" sz="1800" b="1"/>
                  <a:t>DIFUZE </a:t>
                </a:r>
                <a:r>
                  <a:rPr lang="cs-CZ" altLang="cs-CZ" sz="2000" b="1" i="1">
                    <a:solidFill>
                      <a:srgbClr val="FF3399"/>
                    </a:solidFill>
                  </a:rPr>
                  <a:t>O</a:t>
                </a:r>
                <a:r>
                  <a:rPr lang="cs-CZ" altLang="cs-CZ" sz="2000" b="1" i="1" baseline="-25000">
                    <a:solidFill>
                      <a:srgbClr val="FF3399"/>
                    </a:solidFill>
                  </a:rPr>
                  <a:t>2</a:t>
                </a:r>
                <a:r>
                  <a:rPr lang="en-US" altLang="cs-CZ" sz="2000" b="1" baseline="-25000"/>
                  <a:t> </a:t>
                </a:r>
                <a:r>
                  <a:rPr lang="cs-CZ" altLang="cs-CZ" sz="2000" b="1" baseline="-25000"/>
                  <a:t> </a:t>
                </a:r>
                <a:r>
                  <a:rPr lang="en-US" altLang="cs-CZ" sz="1800" b="1"/>
                  <a:t>P</a:t>
                </a:r>
                <a:r>
                  <a:rPr lang="cs-CZ" altLang="cs-CZ" sz="1800" b="1"/>
                  <a:t>ŘES     ALVEOLO-KAPILÁTRNÍ MEMBRÁNU</a:t>
                </a:r>
              </a:p>
            </p:txBody>
          </p:sp>
          <p:sp>
            <p:nvSpPr>
              <p:cNvPr id="17" name="AutoShape 21"/>
              <p:cNvSpPr>
                <a:spLocks noChangeArrowheads="1"/>
              </p:cNvSpPr>
              <p:nvPr/>
            </p:nvSpPr>
            <p:spPr bwMode="auto">
              <a:xfrm rot="5400000">
                <a:off x="3328" y="1709"/>
                <a:ext cx="204" cy="114"/>
              </a:xfrm>
              <a:prstGeom prst="rightArrow">
                <a:avLst>
                  <a:gd name="adj1" fmla="val 50000"/>
                  <a:gd name="adj2" fmla="val 44737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18" name="Group 24"/>
            <p:cNvGrpSpPr>
              <a:grpSpLocks noChangeAspect="1"/>
            </p:cNvGrpSpPr>
            <p:nvPr/>
          </p:nvGrpSpPr>
          <p:grpSpPr bwMode="auto">
            <a:xfrm>
              <a:off x="2501552" y="5730701"/>
              <a:ext cx="4230688" cy="955675"/>
              <a:chOff x="724" y="2748"/>
              <a:chExt cx="2665" cy="602"/>
            </a:xfrm>
            <a:noFill/>
          </p:grpSpPr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724" y="2748"/>
                <a:ext cx="1860" cy="60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s-CZ" altLang="cs-CZ" sz="1800" b="1"/>
                  <a:t>DIFUZE </a:t>
                </a:r>
                <a:r>
                  <a:rPr lang="cs-CZ" altLang="cs-CZ" sz="2000" b="1" i="1">
                    <a:solidFill>
                      <a:srgbClr val="FF3399"/>
                    </a:solidFill>
                  </a:rPr>
                  <a:t>O</a:t>
                </a:r>
                <a:r>
                  <a:rPr lang="cs-CZ" altLang="cs-CZ" sz="2000" b="1" i="1" baseline="-25000">
                    <a:solidFill>
                      <a:srgbClr val="FF3399"/>
                    </a:solidFill>
                  </a:rPr>
                  <a:t>2</a:t>
                </a:r>
                <a:r>
                  <a:rPr lang="cs-CZ" altLang="cs-CZ" sz="1800" b="1" i="1" baseline="-25000">
                    <a:solidFill>
                      <a:srgbClr val="FF3399"/>
                    </a:solidFill>
                  </a:rPr>
                  <a:t>  </a:t>
                </a:r>
                <a:r>
                  <a:rPr lang="cs-CZ" altLang="cs-CZ" sz="1800" b="1" i="1">
                    <a:solidFill>
                      <a:srgbClr val="FF3399"/>
                    </a:solidFill>
                  </a:rPr>
                  <a:t>                      </a:t>
                </a:r>
                <a:r>
                  <a:rPr lang="cs-CZ" altLang="cs-CZ" sz="1800" b="1"/>
                  <a:t>  Z PERIFERNÍ KAPILÁRY DO BUŇKY</a:t>
                </a:r>
              </a:p>
            </p:txBody>
          </p:sp>
          <p:sp>
            <p:nvSpPr>
              <p:cNvPr id="20" name="AutoShape 22"/>
              <p:cNvSpPr>
                <a:spLocks noChangeArrowheads="1"/>
              </p:cNvSpPr>
              <p:nvPr/>
            </p:nvSpPr>
            <p:spPr bwMode="auto">
              <a:xfrm rot="2933767">
                <a:off x="3205" y="3025"/>
                <a:ext cx="256" cy="112"/>
              </a:xfrm>
              <a:prstGeom prst="rightArrow">
                <a:avLst>
                  <a:gd name="adj1" fmla="val 50000"/>
                  <a:gd name="adj2" fmla="val 57143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cs-CZ" altLang="cs-CZ"/>
              </a:p>
            </p:txBody>
          </p:sp>
        </p:grpSp>
        <p:sp>
          <p:nvSpPr>
            <p:cNvPr id="21" name="Text Box 3"/>
            <p:cNvSpPr txBox="1">
              <a:spLocks noChangeAspect="1" noChangeArrowheads="1"/>
            </p:cNvSpPr>
            <p:nvPr/>
          </p:nvSpPr>
          <p:spPr bwMode="auto">
            <a:xfrm>
              <a:off x="3276203" y="3084339"/>
              <a:ext cx="2447925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</a:pPr>
              <a:r>
                <a:rPr lang="cs-CZ" altLang="cs-CZ" sz="2000" b="1"/>
                <a:t>VENTILACE  PLIC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1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Časový průběh vyrovnávání pO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 a  pCO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  v  kapiláře s alveolárním vzduchem</a:t>
            </a:r>
          </a:p>
        </p:txBody>
      </p:sp>
      <p:pic>
        <p:nvPicPr>
          <p:cNvPr id="5" name="Picture 2" descr="obr 16 přech c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440705"/>
            <a:ext cx="46529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4448175" y="1445468"/>
            <a:ext cx="1441450" cy="1054100"/>
            <a:chOff x="2802" y="709"/>
            <a:chExt cx="908" cy="664"/>
          </a:xfrm>
          <a:noFill/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802" y="709"/>
              <a:ext cx="839" cy="477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cs-CZ" altLang="cs-CZ" sz="2400" b="1" i="1" dirty="0"/>
                <a:t>P</a:t>
              </a:r>
              <a:r>
                <a:rPr lang="cs-CZ" altLang="cs-CZ" sz="2400" b="1" i="1" baseline="-25000" dirty="0"/>
                <a:t>O2</a:t>
              </a:r>
              <a:r>
                <a:rPr lang="cs-CZ" altLang="cs-CZ" sz="2400" b="1" baseline="-25000" dirty="0"/>
                <a:t> </a:t>
              </a:r>
              <a:r>
                <a:rPr lang="cs-CZ" altLang="cs-CZ" sz="2400" b="1" dirty="0"/>
                <a:t>  </a:t>
              </a:r>
              <a:r>
                <a:rPr lang="cs-CZ" altLang="cs-CZ" sz="2000" b="1" dirty="0"/>
                <a:t>100</a:t>
              </a:r>
              <a:endParaRPr lang="cs-CZ" altLang="cs-CZ" sz="2000" dirty="0"/>
            </a:p>
            <a:p>
              <a:pPr algn="l" eaLnBrk="1" hangingPunct="1">
                <a:lnSpc>
                  <a:spcPct val="90000"/>
                </a:lnSpc>
              </a:pPr>
              <a:r>
                <a:rPr lang="cs-CZ" altLang="cs-CZ" sz="2400" b="1" i="1" dirty="0"/>
                <a:t>P</a:t>
              </a:r>
              <a:r>
                <a:rPr lang="cs-CZ" altLang="cs-CZ" sz="2400" b="1" i="1" baseline="-25000" dirty="0"/>
                <a:t>CO2 </a:t>
              </a:r>
              <a:r>
                <a:rPr lang="cs-CZ" altLang="cs-CZ" sz="2400" b="1" baseline="-25000" dirty="0"/>
                <a:t>   </a:t>
              </a:r>
              <a:r>
                <a:rPr lang="cs-CZ" altLang="cs-CZ" sz="2000" b="1" dirty="0"/>
                <a:t>40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030" y="1181"/>
              <a:ext cx="680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cs-CZ" altLang="cs-CZ" sz="1400"/>
                <a:t>mm Hg</a:t>
              </a:r>
            </a:p>
          </p:txBody>
        </p:sp>
      </p:grp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376738" y="2520205"/>
            <a:ext cx="215900" cy="395288"/>
          </a:xfrm>
          <a:prstGeom prst="upArrow">
            <a:avLst>
              <a:gd name="adj1" fmla="val 50000"/>
              <a:gd name="adj2" fmla="val 45772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flipV="1">
            <a:off x="5529263" y="2556718"/>
            <a:ext cx="215900" cy="395287"/>
          </a:xfrm>
          <a:prstGeom prst="upArrow">
            <a:avLst>
              <a:gd name="adj1" fmla="val 50000"/>
              <a:gd name="adj2" fmla="val 45772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3730625" y="5204668"/>
            <a:ext cx="71438" cy="71437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3740150" y="5523755"/>
            <a:ext cx="71438" cy="7143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4829175" y="3591768"/>
            <a:ext cx="3651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4829175" y="3572718"/>
            <a:ext cx="1368425" cy="28575"/>
            <a:chOff x="2562" y="2233"/>
            <a:chExt cx="862" cy="18"/>
          </a:xfrm>
        </p:grpSpPr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2562" y="2251"/>
              <a:ext cx="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rot="602215" flipH="1">
              <a:off x="2562" y="2233"/>
              <a:ext cx="91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57625" y="5617418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3786188" y="3601293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3786188" y="3601293"/>
            <a:ext cx="24479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57375" y="4979243"/>
            <a:ext cx="1079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cs-CZ" sz="1400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3317875" y="5430093"/>
            <a:ext cx="52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1800"/>
              <a:t>40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209925" y="3420318"/>
            <a:ext cx="684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1800"/>
              <a:t>100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317875" y="4710955"/>
            <a:ext cx="523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1800"/>
              <a:t>60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3317875" y="4061668"/>
            <a:ext cx="52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1800"/>
              <a:t>80</a:t>
            </a: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3749675" y="5617418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3678238" y="4896693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3678238" y="4248993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3678238" y="3601293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3659188" y="5617418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3101975" y="3240930"/>
            <a:ext cx="108108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1400"/>
              <a:t>mm Hg</a:t>
            </a:r>
          </a:p>
          <a:p>
            <a:pPr algn="l" eaLnBrk="1" hangingPunct="1">
              <a:spcBef>
                <a:spcPct val="50000"/>
              </a:spcBef>
            </a:pPr>
            <a:endParaRPr lang="cs-CZ" altLang="cs-CZ" sz="1400"/>
          </a:p>
        </p:txBody>
      </p:sp>
      <p:grpSp>
        <p:nvGrpSpPr>
          <p:cNvPr id="33" name="Group 29"/>
          <p:cNvGrpSpPr>
            <a:grpSpLocks/>
          </p:cNvGrpSpPr>
          <p:nvPr/>
        </p:nvGrpSpPr>
        <p:grpSpPr bwMode="auto">
          <a:xfrm>
            <a:off x="3128963" y="2888505"/>
            <a:ext cx="3756025" cy="3852863"/>
            <a:chOff x="1971" y="1618"/>
            <a:chExt cx="2366" cy="2427"/>
          </a:xfrm>
        </p:grpSpPr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1971" y="3679"/>
              <a:ext cx="2366" cy="366"/>
            </a:xfrm>
            <a:prstGeom prst="rect">
              <a:avLst/>
            </a:prstGeom>
            <a:gradFill rotWithShape="1">
              <a:gsLst>
                <a:gs pos="0">
                  <a:srgbClr val="5E765E"/>
                </a:gs>
                <a:gs pos="50000">
                  <a:srgbClr val="CCFFCC"/>
                </a:gs>
                <a:gs pos="100000">
                  <a:srgbClr val="5E765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cs-CZ" altLang="cs-CZ" sz="2000" b="1"/>
                <a:t>doba kontaktu erytrocytu  </a:t>
              </a:r>
              <a:r>
                <a:rPr lang="en-US" altLang="cs-CZ" sz="2000" b="1"/>
                <a:t>                                    </a:t>
              </a:r>
              <a:r>
                <a:rPr lang="cs-CZ" altLang="cs-CZ" sz="2000" b="1"/>
                <a:t>s respirační membránou v klidu  </a:t>
              </a:r>
              <a:endParaRPr lang="en-US" altLang="cs-CZ" sz="2000" b="1"/>
            </a:p>
          </p:txBody>
        </p:sp>
        <p:grpSp>
          <p:nvGrpSpPr>
            <p:cNvPr id="35" name="Group 31"/>
            <p:cNvGrpSpPr>
              <a:grpSpLocks/>
            </p:cNvGrpSpPr>
            <p:nvPr/>
          </p:nvGrpSpPr>
          <p:grpSpPr bwMode="auto">
            <a:xfrm>
              <a:off x="2392" y="1618"/>
              <a:ext cx="1566" cy="2059"/>
              <a:chOff x="2149" y="1618"/>
              <a:chExt cx="1566" cy="2059"/>
            </a:xfrm>
          </p:grpSpPr>
          <p:sp>
            <p:nvSpPr>
              <p:cNvPr id="36" name="Line 32"/>
              <p:cNvSpPr>
                <a:spLocks noChangeShapeType="1"/>
              </p:cNvSpPr>
              <p:nvPr/>
            </p:nvSpPr>
            <p:spPr bwMode="auto">
              <a:xfrm>
                <a:off x="3696" y="2089"/>
                <a:ext cx="0" cy="1270"/>
              </a:xfrm>
              <a:prstGeom prst="line">
                <a:avLst/>
              </a:prstGeom>
              <a:noFill/>
              <a:ln w="38100" cap="rnd">
                <a:solidFill>
                  <a:srgbClr val="00CC99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37" name="Group 33"/>
              <p:cNvGrpSpPr>
                <a:grpSpLocks/>
              </p:cNvGrpSpPr>
              <p:nvPr/>
            </p:nvGrpSpPr>
            <p:grpSpPr bwMode="auto">
              <a:xfrm>
                <a:off x="2176" y="3350"/>
                <a:ext cx="1520" cy="327"/>
                <a:chOff x="2176" y="3602"/>
                <a:chExt cx="1520" cy="327"/>
              </a:xfrm>
            </p:grpSpPr>
            <p:sp>
              <p:nvSpPr>
                <p:cNvPr id="4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608" y="3602"/>
                  <a:ext cx="72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66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cs-CZ" altLang="cs-CZ" b="1">
                      <a:solidFill>
                        <a:srgbClr val="006666"/>
                      </a:solidFill>
                    </a:rPr>
                    <a:t>0,75 s</a:t>
                  </a:r>
                </a:p>
              </p:txBody>
            </p:sp>
            <p:sp>
              <p:nvSpPr>
                <p:cNvPr id="41" name="Line 35"/>
                <p:cNvSpPr>
                  <a:spLocks noChangeShapeType="1"/>
                </p:cNvSpPr>
                <p:nvPr/>
              </p:nvSpPr>
              <p:spPr bwMode="auto">
                <a:xfrm>
                  <a:off x="3265" y="3793"/>
                  <a:ext cx="431" cy="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2176" y="3793"/>
                  <a:ext cx="431" cy="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8" name="Line 37"/>
              <p:cNvSpPr>
                <a:spLocks noChangeShapeType="1"/>
              </p:cNvSpPr>
              <p:nvPr/>
            </p:nvSpPr>
            <p:spPr bwMode="auto">
              <a:xfrm flipV="1">
                <a:off x="2149" y="1618"/>
                <a:ext cx="0" cy="448"/>
              </a:xfrm>
              <a:prstGeom prst="line">
                <a:avLst/>
              </a:prstGeom>
              <a:noFill/>
              <a:ln w="38100">
                <a:solidFill>
                  <a:srgbClr val="00CC99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Line 38"/>
              <p:cNvSpPr>
                <a:spLocks noChangeShapeType="1"/>
              </p:cNvSpPr>
              <p:nvPr/>
            </p:nvSpPr>
            <p:spPr bwMode="auto">
              <a:xfrm flipV="1">
                <a:off x="3715" y="1668"/>
                <a:ext cx="0" cy="448"/>
              </a:xfrm>
              <a:prstGeom prst="line">
                <a:avLst/>
              </a:prstGeom>
              <a:noFill/>
              <a:ln w="38100">
                <a:solidFill>
                  <a:srgbClr val="00CC99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43" name="Group 39"/>
          <p:cNvGrpSpPr>
            <a:grpSpLocks/>
          </p:cNvGrpSpPr>
          <p:nvPr/>
        </p:nvGrpSpPr>
        <p:grpSpPr bwMode="auto">
          <a:xfrm>
            <a:off x="704850" y="3571130"/>
            <a:ext cx="2547938" cy="2046288"/>
            <a:chOff x="708" y="2066"/>
            <a:chExt cx="1605" cy="1289"/>
          </a:xfrm>
        </p:grpSpPr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708" y="2587"/>
              <a:ext cx="14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l-GR" altLang="cs-CZ" sz="2000" b="1" i="1">
                  <a:solidFill>
                    <a:srgbClr val="FF0066"/>
                  </a:solidFill>
                  <a:cs typeface="Times New Roman" pitchFamily="18" charset="0"/>
                </a:rPr>
                <a:t>Δ</a:t>
              </a:r>
              <a:r>
                <a:rPr lang="cs-CZ" altLang="cs-CZ" sz="2000" b="1" i="1">
                  <a:solidFill>
                    <a:srgbClr val="FF0066"/>
                  </a:solidFill>
                  <a:cs typeface="Times New Roman" pitchFamily="18" charset="0"/>
                </a:rPr>
                <a:t> P</a:t>
              </a:r>
              <a:r>
                <a:rPr lang="cs-CZ" altLang="cs-CZ" sz="2000" b="1" i="1" baseline="-25000">
                  <a:solidFill>
                    <a:srgbClr val="FF0066"/>
                  </a:solidFill>
                  <a:cs typeface="Times New Roman" pitchFamily="18" charset="0"/>
                </a:rPr>
                <a:t>O2</a:t>
              </a:r>
              <a:r>
                <a:rPr lang="en-US" altLang="cs-CZ" sz="2000" b="1" i="1" baseline="-25000">
                  <a:solidFill>
                    <a:srgbClr val="FF0066"/>
                  </a:solidFill>
                  <a:cs typeface="Times New Roman" pitchFamily="18" charset="0"/>
                </a:rPr>
                <a:t>  </a:t>
              </a:r>
              <a:r>
                <a:rPr lang="cs-CZ" altLang="cs-CZ" sz="2000" b="1">
                  <a:cs typeface="Times New Roman" pitchFamily="18" charset="0"/>
                </a:rPr>
                <a:t>=</a:t>
              </a:r>
              <a:r>
                <a:rPr lang="cs-CZ" altLang="cs-CZ" sz="2000" b="1">
                  <a:solidFill>
                    <a:srgbClr val="FF0066"/>
                  </a:solidFill>
                  <a:cs typeface="Times New Roman" pitchFamily="18" charset="0"/>
                </a:rPr>
                <a:t> </a:t>
              </a:r>
              <a:r>
                <a:rPr lang="en-US" altLang="cs-CZ" sz="2000">
                  <a:cs typeface="Times New Roman" pitchFamily="18" charset="0"/>
                </a:rPr>
                <a:t>60</a:t>
              </a:r>
              <a:r>
                <a:rPr lang="cs-CZ" altLang="cs-CZ" sz="2000">
                  <a:cs typeface="Times New Roman" pitchFamily="18" charset="0"/>
                </a:rPr>
                <a:t> mm Hg</a:t>
              </a:r>
              <a:endParaRPr lang="el-GR" altLang="cs-CZ" sz="2000">
                <a:cs typeface="Times New Roman" pitchFamily="18" charset="0"/>
              </a:endParaRPr>
            </a:p>
          </p:txBody>
        </p:sp>
        <p:sp>
          <p:nvSpPr>
            <p:cNvPr id="45" name="AutoShape 41"/>
            <p:cNvSpPr>
              <a:spLocks/>
            </p:cNvSpPr>
            <p:nvPr/>
          </p:nvSpPr>
          <p:spPr bwMode="auto">
            <a:xfrm>
              <a:off x="2185" y="2066"/>
              <a:ext cx="128" cy="1289"/>
            </a:xfrm>
            <a:prstGeom prst="leftBrace">
              <a:avLst>
                <a:gd name="adj1" fmla="val 83919"/>
                <a:gd name="adj2" fmla="val 50000"/>
              </a:avLst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cs-CZ" altLang="cs-CZ"/>
            </a:p>
          </p:txBody>
        </p:sp>
      </p:grpSp>
      <p:grpSp>
        <p:nvGrpSpPr>
          <p:cNvPr id="46" name="Group 42"/>
          <p:cNvGrpSpPr>
            <a:grpSpLocks/>
          </p:cNvGrpSpPr>
          <p:nvPr/>
        </p:nvGrpSpPr>
        <p:grpSpPr bwMode="auto">
          <a:xfrm>
            <a:off x="696913" y="5179268"/>
            <a:ext cx="2979737" cy="450850"/>
            <a:chOff x="439" y="3061"/>
            <a:chExt cx="1877" cy="284"/>
          </a:xfrm>
        </p:grpSpPr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439" y="3061"/>
              <a:ext cx="13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l-GR" altLang="cs-CZ" sz="2000" b="1" i="1">
                  <a:solidFill>
                    <a:srgbClr val="0000CC"/>
                  </a:solidFill>
                  <a:cs typeface="Times New Roman" pitchFamily="18" charset="0"/>
                </a:rPr>
                <a:t>Δ</a:t>
              </a:r>
              <a:r>
                <a:rPr lang="cs-CZ" altLang="cs-CZ" sz="2000" b="1" i="1">
                  <a:solidFill>
                    <a:srgbClr val="0000CC"/>
                  </a:solidFill>
                  <a:cs typeface="Times New Roman" pitchFamily="18" charset="0"/>
                </a:rPr>
                <a:t> P</a:t>
              </a:r>
              <a:r>
                <a:rPr lang="cs-CZ" altLang="cs-CZ" sz="2000" b="1" i="1" baseline="-25000">
                  <a:solidFill>
                    <a:srgbClr val="0000CC"/>
                  </a:solidFill>
                  <a:cs typeface="Times New Roman" pitchFamily="18" charset="0"/>
                </a:rPr>
                <a:t>CO2</a:t>
              </a:r>
              <a:r>
                <a:rPr lang="en-US" altLang="cs-CZ" sz="2000" b="1" i="1" baseline="-25000">
                  <a:solidFill>
                    <a:srgbClr val="0000CC"/>
                  </a:solidFill>
                  <a:cs typeface="Times New Roman" pitchFamily="18" charset="0"/>
                </a:rPr>
                <a:t>  </a:t>
              </a:r>
              <a:r>
                <a:rPr lang="cs-CZ" altLang="cs-CZ" sz="2000" b="1">
                  <a:cs typeface="Times New Roman" pitchFamily="18" charset="0"/>
                </a:rPr>
                <a:t>= </a:t>
              </a:r>
              <a:r>
                <a:rPr lang="cs-CZ" altLang="cs-CZ" sz="2000">
                  <a:cs typeface="Times New Roman" pitchFamily="18" charset="0"/>
                </a:rPr>
                <a:t>6 mm Hg</a:t>
              </a:r>
              <a:endParaRPr lang="el-GR" altLang="cs-CZ" sz="2000">
                <a:cs typeface="Times New Roman" pitchFamily="18" charset="0"/>
              </a:endParaRPr>
            </a:p>
          </p:txBody>
        </p:sp>
        <p:grpSp>
          <p:nvGrpSpPr>
            <p:cNvPr id="48" name="Group 44"/>
            <p:cNvGrpSpPr>
              <a:grpSpLocks/>
            </p:cNvGrpSpPr>
            <p:nvPr/>
          </p:nvGrpSpPr>
          <p:grpSpPr bwMode="auto">
            <a:xfrm>
              <a:off x="1824" y="3077"/>
              <a:ext cx="492" cy="268"/>
              <a:chOff x="1770" y="3077"/>
              <a:chExt cx="492" cy="268"/>
            </a:xfrm>
          </p:grpSpPr>
          <p:sp>
            <p:nvSpPr>
              <p:cNvPr id="49" name="AutoShape 45"/>
              <p:cNvSpPr>
                <a:spLocks/>
              </p:cNvSpPr>
              <p:nvPr/>
            </p:nvSpPr>
            <p:spPr bwMode="auto">
              <a:xfrm>
                <a:off x="1770" y="3077"/>
                <a:ext cx="73" cy="266"/>
              </a:xfrm>
              <a:prstGeom prst="leftBrace">
                <a:avLst>
                  <a:gd name="adj1" fmla="val 30365"/>
                  <a:gd name="adj2" fmla="val 50000"/>
                </a:avLst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50" name="Line 46"/>
              <p:cNvSpPr>
                <a:spLocks noChangeShapeType="1"/>
              </p:cNvSpPr>
              <p:nvPr/>
            </p:nvSpPr>
            <p:spPr bwMode="auto">
              <a:xfrm>
                <a:off x="1837" y="3079"/>
                <a:ext cx="402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" name="Line 47"/>
              <p:cNvSpPr>
                <a:spLocks noChangeShapeType="1"/>
              </p:cNvSpPr>
              <p:nvPr/>
            </p:nvSpPr>
            <p:spPr bwMode="auto">
              <a:xfrm>
                <a:off x="1860" y="3345"/>
                <a:ext cx="402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52" name="Group 48"/>
          <p:cNvGrpSpPr>
            <a:grpSpLocks/>
          </p:cNvGrpSpPr>
          <p:nvPr/>
        </p:nvGrpSpPr>
        <p:grpSpPr bwMode="auto">
          <a:xfrm>
            <a:off x="688975" y="2664668"/>
            <a:ext cx="2355850" cy="1446212"/>
            <a:chOff x="434" y="1477"/>
            <a:chExt cx="1484" cy="911"/>
          </a:xfrm>
          <a:noFill/>
        </p:grpSpPr>
        <p:sp>
          <p:nvSpPr>
            <p:cNvPr id="53" name="AutoShape 49"/>
            <p:cNvSpPr>
              <a:spLocks noChangeArrowheads="1"/>
            </p:cNvSpPr>
            <p:nvPr/>
          </p:nvSpPr>
          <p:spPr bwMode="auto">
            <a:xfrm rot="-1694611">
              <a:off x="1623" y="1591"/>
              <a:ext cx="295" cy="90"/>
            </a:xfrm>
            <a:prstGeom prst="rightArrow">
              <a:avLst>
                <a:gd name="adj1" fmla="val 50000"/>
                <a:gd name="adj2" fmla="val 81944"/>
              </a:avLst>
            </a:prstGeom>
            <a:grpFill/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cs-CZ" altLang="cs-CZ"/>
            </a:p>
          </p:txBody>
        </p:sp>
        <p:grpSp>
          <p:nvGrpSpPr>
            <p:cNvPr id="54" name="Group 50"/>
            <p:cNvGrpSpPr>
              <a:grpSpLocks/>
            </p:cNvGrpSpPr>
            <p:nvPr/>
          </p:nvGrpSpPr>
          <p:grpSpPr bwMode="auto">
            <a:xfrm>
              <a:off x="434" y="1477"/>
              <a:ext cx="1313" cy="911"/>
              <a:chOff x="434" y="1477"/>
              <a:chExt cx="1313" cy="911"/>
            </a:xfrm>
            <a:grpFill/>
          </p:grpSpPr>
          <p:sp>
            <p:nvSpPr>
              <p:cNvPr id="55" name="Text Box 51"/>
              <p:cNvSpPr txBox="1">
                <a:spLocks noChangeArrowheads="1"/>
              </p:cNvSpPr>
              <p:nvPr/>
            </p:nvSpPr>
            <p:spPr bwMode="auto">
              <a:xfrm>
                <a:off x="434" y="1477"/>
                <a:ext cx="1313" cy="23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s-CZ" altLang="cs-CZ" sz="1800" b="1"/>
                  <a:t>venózní krev</a:t>
                </a:r>
              </a:p>
            </p:txBody>
          </p:sp>
          <p:sp>
            <p:nvSpPr>
              <p:cNvPr id="56" name="Text Box 52"/>
              <p:cNvSpPr txBox="1">
                <a:spLocks noChangeArrowheads="1"/>
              </p:cNvSpPr>
              <p:nvPr/>
            </p:nvSpPr>
            <p:spPr bwMode="auto">
              <a:xfrm>
                <a:off x="717" y="1731"/>
                <a:ext cx="771" cy="477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cs-CZ" altLang="cs-CZ" sz="2400" b="1" i="1"/>
                  <a:t>P</a:t>
                </a:r>
                <a:r>
                  <a:rPr lang="cs-CZ" altLang="cs-CZ" sz="2400" b="1" i="1" baseline="-25000"/>
                  <a:t>O2 </a:t>
                </a:r>
                <a:r>
                  <a:rPr lang="cs-CZ" altLang="cs-CZ" sz="2400" b="1"/>
                  <a:t>  </a:t>
                </a:r>
                <a:r>
                  <a:rPr lang="cs-CZ" altLang="cs-CZ" sz="2000" b="1"/>
                  <a:t>40 </a:t>
                </a:r>
                <a:endParaRPr lang="cs-CZ" altLang="cs-CZ" sz="2000"/>
              </a:p>
              <a:p>
                <a:pPr algn="l" eaLnBrk="1" hangingPunct="1">
                  <a:lnSpc>
                    <a:spcPct val="90000"/>
                  </a:lnSpc>
                </a:pPr>
                <a:r>
                  <a:rPr lang="cs-CZ" altLang="cs-CZ" sz="2400" b="1" i="1"/>
                  <a:t>P</a:t>
                </a:r>
                <a:r>
                  <a:rPr lang="cs-CZ" altLang="cs-CZ" sz="2400" b="1" i="1" baseline="-25000"/>
                  <a:t>CO2</a:t>
                </a:r>
                <a:r>
                  <a:rPr lang="cs-CZ" altLang="cs-CZ" sz="2400" b="1" baseline="-25000"/>
                  <a:t>  </a:t>
                </a:r>
                <a:r>
                  <a:rPr lang="cs-CZ" altLang="cs-CZ" sz="2000" b="1"/>
                  <a:t>46</a:t>
                </a:r>
              </a:p>
            </p:txBody>
          </p:sp>
          <p:sp>
            <p:nvSpPr>
              <p:cNvPr id="57" name="Text Box 53"/>
              <p:cNvSpPr txBox="1">
                <a:spLocks noChangeArrowheads="1"/>
              </p:cNvSpPr>
              <p:nvPr/>
            </p:nvSpPr>
            <p:spPr bwMode="auto">
              <a:xfrm>
                <a:off x="900" y="2196"/>
                <a:ext cx="492" cy="19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cs-CZ" altLang="cs-CZ" sz="1400"/>
                  <a:t>mm Hg</a:t>
                </a:r>
                <a:endParaRPr lang="el-GR" altLang="cs-CZ" sz="1400"/>
              </a:p>
            </p:txBody>
          </p:sp>
        </p:grpSp>
      </p:grpSp>
      <p:grpSp>
        <p:nvGrpSpPr>
          <p:cNvPr id="58" name="Group 58"/>
          <p:cNvGrpSpPr>
            <a:grpSpLocks/>
          </p:cNvGrpSpPr>
          <p:nvPr/>
        </p:nvGrpSpPr>
        <p:grpSpPr bwMode="auto">
          <a:xfrm>
            <a:off x="6667500" y="2080469"/>
            <a:ext cx="2324100" cy="1522413"/>
            <a:chOff x="4200" y="1109"/>
            <a:chExt cx="1464" cy="959"/>
          </a:xfrm>
          <a:noFill/>
        </p:grpSpPr>
        <p:sp>
          <p:nvSpPr>
            <p:cNvPr id="59" name="AutoShape 59"/>
            <p:cNvSpPr>
              <a:spLocks noChangeArrowheads="1"/>
            </p:cNvSpPr>
            <p:nvPr/>
          </p:nvSpPr>
          <p:spPr bwMode="auto">
            <a:xfrm rot="1874414">
              <a:off x="4299" y="1545"/>
              <a:ext cx="295" cy="90"/>
            </a:xfrm>
            <a:prstGeom prst="rightArrow">
              <a:avLst>
                <a:gd name="adj1" fmla="val 50000"/>
                <a:gd name="adj2" fmla="val 81944"/>
              </a:avLst>
            </a:prstGeom>
            <a:grpFill/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cs-CZ" altLang="cs-CZ"/>
            </a:p>
          </p:txBody>
        </p:sp>
        <p:grpSp>
          <p:nvGrpSpPr>
            <p:cNvPr id="60" name="Group 60"/>
            <p:cNvGrpSpPr>
              <a:grpSpLocks/>
            </p:cNvGrpSpPr>
            <p:nvPr/>
          </p:nvGrpSpPr>
          <p:grpSpPr bwMode="auto">
            <a:xfrm>
              <a:off x="4200" y="1109"/>
              <a:ext cx="1464" cy="959"/>
              <a:chOff x="4200" y="1109"/>
              <a:chExt cx="1464" cy="959"/>
            </a:xfrm>
            <a:grpFill/>
          </p:grpSpPr>
          <p:sp>
            <p:nvSpPr>
              <p:cNvPr id="61" name="Text Box 61"/>
              <p:cNvSpPr txBox="1">
                <a:spLocks noChangeArrowheads="1"/>
              </p:cNvSpPr>
              <p:nvPr/>
            </p:nvSpPr>
            <p:spPr bwMode="auto">
              <a:xfrm>
                <a:off x="4200" y="1764"/>
                <a:ext cx="1464" cy="30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ctr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cs-CZ" altLang="cs-CZ" sz="1600"/>
                  <a:t> vyrovnaný stav                  s alveolárním vzduchem</a:t>
                </a:r>
                <a:endParaRPr lang="en-GB" altLang="cs-CZ" sz="1600"/>
              </a:p>
            </p:txBody>
          </p:sp>
          <p:grpSp>
            <p:nvGrpSpPr>
              <p:cNvPr id="62" name="Group 62"/>
              <p:cNvGrpSpPr>
                <a:grpSpLocks/>
              </p:cNvGrpSpPr>
              <p:nvPr/>
            </p:nvGrpSpPr>
            <p:grpSpPr bwMode="auto">
              <a:xfrm>
                <a:off x="4570" y="1109"/>
                <a:ext cx="908" cy="664"/>
                <a:chOff x="2802" y="709"/>
                <a:chExt cx="908" cy="664"/>
              </a:xfrm>
              <a:grpFill/>
            </p:grpSpPr>
            <p:sp>
              <p:nvSpPr>
                <p:cNvPr id="6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802" y="709"/>
                  <a:ext cx="839" cy="477"/>
                </a:xfrm>
                <a:prstGeom prst="rect">
                  <a:avLst/>
                </a:prstGeom>
                <a:grpFill/>
                <a:ln w="9525">
                  <a:solidFill>
                    <a:srgbClr val="FF006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cs-CZ" altLang="cs-CZ" sz="2400" b="1" i="1" dirty="0"/>
                    <a:t>P</a:t>
                  </a:r>
                  <a:r>
                    <a:rPr lang="cs-CZ" altLang="cs-CZ" sz="2400" b="1" i="1" baseline="-25000" dirty="0"/>
                    <a:t>O2</a:t>
                  </a:r>
                  <a:r>
                    <a:rPr lang="cs-CZ" altLang="cs-CZ" sz="2400" b="1" baseline="-25000" dirty="0"/>
                    <a:t> </a:t>
                  </a:r>
                  <a:r>
                    <a:rPr lang="cs-CZ" altLang="cs-CZ" sz="2400" b="1" dirty="0"/>
                    <a:t>  </a:t>
                  </a:r>
                  <a:r>
                    <a:rPr lang="cs-CZ" altLang="cs-CZ" sz="2000" b="1" dirty="0"/>
                    <a:t>100</a:t>
                  </a:r>
                  <a:endParaRPr lang="cs-CZ" altLang="cs-CZ" sz="2000" dirty="0"/>
                </a:p>
                <a:p>
                  <a:pPr algn="l" eaLnBrk="1" hangingPunct="1">
                    <a:lnSpc>
                      <a:spcPct val="90000"/>
                    </a:lnSpc>
                  </a:pPr>
                  <a:r>
                    <a:rPr lang="cs-CZ" altLang="cs-CZ" sz="2400" b="1" i="1" dirty="0"/>
                    <a:t>P</a:t>
                  </a:r>
                  <a:r>
                    <a:rPr lang="cs-CZ" altLang="cs-CZ" sz="2400" b="1" i="1" baseline="-25000" dirty="0"/>
                    <a:t>CO2 </a:t>
                  </a:r>
                  <a:r>
                    <a:rPr lang="cs-CZ" altLang="cs-CZ" sz="2400" b="1" baseline="-25000" dirty="0"/>
                    <a:t>   </a:t>
                  </a:r>
                  <a:r>
                    <a:rPr lang="en-US" altLang="cs-CZ" sz="2000" b="1" dirty="0"/>
                    <a:t>40</a:t>
                  </a:r>
                  <a:r>
                    <a:rPr lang="cs-CZ" altLang="cs-CZ" sz="2000" b="1" dirty="0"/>
                    <a:t> </a:t>
                  </a:r>
                </a:p>
              </p:txBody>
            </p:sp>
            <p:sp>
              <p:nvSpPr>
                <p:cNvPr id="6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030" y="1181"/>
                  <a:ext cx="680" cy="192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ctr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cs-CZ" altLang="cs-CZ" sz="1400"/>
                    <a:t>mm Hg</a:t>
                  </a:r>
                </a:p>
              </p:txBody>
            </p:sp>
          </p:grpSp>
        </p:grpSp>
      </p:grpSp>
      <p:sp>
        <p:nvSpPr>
          <p:cNvPr id="65" name="Line 65"/>
          <p:cNvSpPr>
            <a:spLocks noChangeShapeType="1"/>
          </p:cNvSpPr>
          <p:nvPr/>
        </p:nvSpPr>
        <p:spPr bwMode="auto">
          <a:xfrm flipV="1">
            <a:off x="4656138" y="3601293"/>
            <a:ext cx="0" cy="2030412"/>
          </a:xfrm>
          <a:prstGeom prst="line">
            <a:avLst/>
          </a:prstGeom>
          <a:noFill/>
          <a:ln w="57150" cap="rnd">
            <a:solidFill>
              <a:srgbClr val="006699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" name="Text Box 66"/>
          <p:cNvSpPr txBox="1">
            <a:spLocks noChangeArrowheads="1"/>
          </p:cNvSpPr>
          <p:nvPr/>
        </p:nvSpPr>
        <p:spPr bwMode="auto">
          <a:xfrm>
            <a:off x="3716338" y="3744168"/>
            <a:ext cx="95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2400" b="1" i="1">
                <a:solidFill>
                  <a:srgbClr val="FF0066"/>
                </a:solidFill>
              </a:rPr>
              <a:t>P</a:t>
            </a:r>
            <a:r>
              <a:rPr lang="cs-CZ" altLang="cs-CZ" sz="2400" b="1" i="1" baseline="-25000">
                <a:solidFill>
                  <a:srgbClr val="FF0066"/>
                </a:solidFill>
              </a:rPr>
              <a:t>O2</a:t>
            </a: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3932238" y="5036393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2400" b="1" i="1">
                <a:solidFill>
                  <a:schemeClr val="accent2"/>
                </a:solidFill>
              </a:rPr>
              <a:t>P</a:t>
            </a:r>
            <a:r>
              <a:rPr lang="cs-CZ" altLang="cs-CZ" sz="2400" b="1" i="1" baseline="-25000">
                <a:solidFill>
                  <a:schemeClr val="accent2"/>
                </a:solidFill>
              </a:rPr>
              <a:t>CO2</a:t>
            </a:r>
          </a:p>
        </p:txBody>
      </p:sp>
      <p:sp>
        <p:nvSpPr>
          <p:cNvPr id="68" name="Line 71"/>
          <p:cNvSpPr>
            <a:spLocks noChangeShapeType="1"/>
          </p:cNvSpPr>
          <p:nvPr/>
        </p:nvSpPr>
        <p:spPr bwMode="auto">
          <a:xfrm>
            <a:off x="3810000" y="2694830"/>
            <a:ext cx="266700" cy="1143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628800"/>
            <a:ext cx="310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Ventilace - </a:t>
            </a:r>
            <a:r>
              <a:rPr lang="cs-CZ" dirty="0" err="1" smtClean="0"/>
              <a:t>perfuze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1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Transport kyslíku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3419872" y="640281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http://themedicalbiochemistrypage.org/images/hemoglobin.jpg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76" y="3429000"/>
            <a:ext cx="3714328" cy="28228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2" y="620688"/>
            <a:ext cx="2066228" cy="224671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164288" y="3203684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hemoglobin</a:t>
            </a:r>
            <a:endParaRPr lang="cs-CZ" dirty="0"/>
          </a:p>
        </p:txBody>
      </p:sp>
      <p:cxnSp>
        <p:nvCxnSpPr>
          <p:cNvPr id="11" name="Přímá spojnice 10"/>
          <p:cNvCxnSpPr/>
          <p:nvPr/>
        </p:nvCxnSpPr>
        <p:spPr>
          <a:xfrm flipH="1">
            <a:off x="7020272" y="2867400"/>
            <a:ext cx="360040" cy="142569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888494" y="292006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hem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052736"/>
            <a:ext cx="5976664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Většinou chemicky vázaný na hemoglobin (Fe2+): 1 molekula hemoglobinu váže 4 molekuly O</a:t>
            </a:r>
            <a:r>
              <a:rPr lang="cs-CZ" sz="2000" baseline="-25000" dirty="0" smtClean="0">
                <a:sym typeface="Symbol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Méně </a:t>
            </a:r>
            <a:r>
              <a:rPr lang="cs-CZ" sz="2000" dirty="0"/>
              <a:t>f</a:t>
            </a:r>
            <a:r>
              <a:rPr lang="cs-CZ" sz="2000" dirty="0" smtClean="0"/>
              <a:t>yzikálně rozpuštěný v plazmě (1,4%)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Hemoglobin: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2 </a:t>
            </a:r>
            <a:r>
              <a:rPr lang="el-GR" sz="2000" dirty="0" smtClean="0">
                <a:sym typeface="Symbol"/>
              </a:rPr>
              <a:t>α</a:t>
            </a:r>
            <a:r>
              <a:rPr lang="cs-CZ" sz="2000" dirty="0" smtClean="0"/>
              <a:t>, 2 </a:t>
            </a:r>
            <a:r>
              <a:rPr lang="el-GR" sz="2000" dirty="0" smtClean="0">
                <a:sym typeface="Symbol"/>
              </a:rPr>
              <a:t></a:t>
            </a:r>
            <a:r>
              <a:rPr lang="cs-CZ" sz="2000" dirty="0" smtClean="0"/>
              <a:t> podjednotky,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Každá podjednotka má 1 hem, který váže 1 O</a:t>
            </a:r>
            <a:r>
              <a:rPr lang="cs-CZ" sz="2000" baseline="-25000" dirty="0" smtClean="0">
                <a:sym typeface="Symbol"/>
              </a:rPr>
              <a:t>2</a:t>
            </a:r>
            <a:r>
              <a:rPr lang="cs-CZ" sz="2000" dirty="0" smtClean="0"/>
              <a:t>    </a:t>
            </a:r>
            <a:r>
              <a:rPr lang="cs-CZ" sz="2000" dirty="0" smtClean="0">
                <a:sym typeface="Symbol"/>
              </a:rPr>
              <a:t> hemoglobin váže 4 molekuly O</a:t>
            </a:r>
            <a:r>
              <a:rPr lang="cs-CZ" sz="2000" baseline="-25000" dirty="0" smtClean="0">
                <a:sym typeface="Symbol"/>
              </a:rPr>
              <a:t>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baseline="-250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ym typeface="Symbol"/>
              </a:rPr>
              <a:t>Fetální hemoglobin (2</a:t>
            </a:r>
            <a:r>
              <a:rPr lang="el-GR" sz="2000" dirty="0" smtClean="0">
                <a:sym typeface="Symbol"/>
              </a:rPr>
              <a:t>α</a:t>
            </a:r>
            <a:r>
              <a:rPr lang="cs-CZ" sz="2000" dirty="0" smtClean="0">
                <a:sym typeface="Symbol"/>
              </a:rPr>
              <a:t>, 2, vysoká afinita k O</a:t>
            </a:r>
            <a:r>
              <a:rPr lang="cs-CZ" sz="2000" baseline="-25000" dirty="0" smtClean="0">
                <a:sym typeface="Symbol"/>
              </a:rPr>
              <a:t>2</a:t>
            </a:r>
            <a:r>
              <a:rPr lang="cs-CZ" sz="2000" dirty="0" smtClean="0">
                <a:sym typeface="Symbol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>
                <a:sym typeface="Symbol"/>
              </a:rPr>
              <a:t>Methemoglobin</a:t>
            </a:r>
            <a:r>
              <a:rPr lang="cs-CZ" sz="2000" dirty="0" smtClean="0">
                <a:sym typeface="Symbol"/>
              </a:rPr>
              <a:t> (Fe3+)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>
                <a:sym typeface="Symbol"/>
              </a:rPr>
              <a:t>Karboxyhemoglobin</a:t>
            </a:r>
            <a:r>
              <a:rPr lang="cs-CZ" sz="2000" dirty="0" smtClean="0">
                <a:sym typeface="Symbol"/>
              </a:rPr>
              <a:t> (otrava 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>
                <a:sym typeface="Symbol"/>
              </a:rPr>
              <a:t>Karbaminohemoglobin</a:t>
            </a:r>
            <a:r>
              <a:rPr lang="cs-CZ" sz="2000" dirty="0" smtClean="0">
                <a:sym typeface="Symbol"/>
              </a:rPr>
              <a:t> (navázaný CO2)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ym typeface="Symbol"/>
              </a:rPr>
              <a:t>Oxyhemoglobin (navázaný O2)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>
                <a:sym typeface="Symbol"/>
              </a:rPr>
              <a:t>Deoxyhemoglobin</a:t>
            </a:r>
            <a:r>
              <a:rPr lang="cs-CZ" sz="2000" dirty="0" smtClean="0">
                <a:sym typeface="Symbol"/>
              </a:rPr>
              <a:t> (bez navázaného plynu)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456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Saturace hemoglobinu kyslíkem</a:t>
            </a:r>
            <a:endParaRPr lang="cs-CZ" sz="2800" b="1" dirty="0"/>
          </a:p>
        </p:txBody>
      </p:sp>
      <p:pic>
        <p:nvPicPr>
          <p:cNvPr id="9" name="Picture 3" descr="disociační křivka hemoglobi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64" y="1332137"/>
            <a:ext cx="36576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47664" y="1213074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100%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19102" y="2987899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50%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23215" y="1052736"/>
            <a:ext cx="11128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teploty</a:t>
            </a:r>
          </a:p>
          <a:p>
            <a:pPr eaLnBrk="1" hangingPunct="1">
              <a:buFont typeface="Symbol" panose="05050102010706020507" pitchFamily="18" charset="2"/>
              <a:buChar char="­"/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</a:t>
            </a:r>
          </a:p>
          <a:p>
            <a:pPr eaLnBrk="1" hangingPunct="1">
              <a:buFont typeface="Symbol" panose="05050102010706020507" pitchFamily="18" charset="2"/>
              <a:buChar char="¯"/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pCO</a:t>
            </a:r>
            <a:r>
              <a:rPr lang="cs-CZ" altLang="cs-CZ" sz="20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buFont typeface="Symbol" panose="05050102010706020507" pitchFamily="18" charset="2"/>
              <a:buNone/>
              <a:defRPr/>
            </a:pP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DPG</a:t>
            </a:r>
            <a:r>
              <a:rPr lang="cs-CZ" alt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407768" y="3418548"/>
            <a:ext cx="14605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teploty</a:t>
            </a:r>
            <a:endParaRPr lang="cs-CZ" altLang="cs-CZ" sz="2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pH	</a:t>
            </a:r>
          </a:p>
          <a:p>
            <a:pPr eaLnBrk="1" hangingPunct="1">
              <a:defRPr/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pCO</a:t>
            </a:r>
            <a:r>
              <a:rPr lang="cs-CZ" altLang="cs-CZ" sz="20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cs-CZ" altLang="cs-CZ" sz="2000" baseline="-25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DPG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195364" y="4886549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pO</a:t>
            </a:r>
            <a:r>
              <a:rPr lang="cs-CZ" altLang="cs-CZ" sz="24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cs-CZ" altLang="cs-CZ" sz="24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060552" y="4886549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25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852714" y="4932587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50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768702" y="4905599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75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364014" y="4905599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itchFamily="18" charset="0"/>
              </a:rPr>
              <a:t>100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3708028" y="1441674"/>
            <a:ext cx="389161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 flipV="1">
            <a:off x="4249589" y="2437731"/>
            <a:ext cx="763588" cy="77876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Transport oxidu uhličitého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126876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fyzikálně rozpuštěný – 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chemicky vázaný – KHCO3 a NaHCO3 –75-80%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vazba na plazmatické bílkoviny – </a:t>
            </a:r>
            <a:r>
              <a:rPr lang="cs-CZ" sz="2000" dirty="0" err="1" smtClean="0"/>
              <a:t>karbaminohemoglobin</a:t>
            </a:r>
            <a:r>
              <a:rPr lang="cs-CZ" sz="2000" dirty="0" smtClean="0"/>
              <a:t> a </a:t>
            </a:r>
            <a:r>
              <a:rPr lang="cs-CZ" sz="2000" dirty="0" err="1" smtClean="0"/>
              <a:t>karbaminoproteiny</a:t>
            </a:r>
            <a:r>
              <a:rPr lang="cs-CZ" sz="2000" dirty="0" smtClean="0"/>
              <a:t> – 15-20%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v červených krvinkách: </a:t>
            </a:r>
            <a:r>
              <a:rPr lang="cs-CZ" sz="2000" dirty="0" smtClean="0"/>
              <a:t>enzym </a:t>
            </a:r>
            <a:r>
              <a:rPr lang="cs-CZ" sz="2000" dirty="0" err="1" smtClean="0"/>
              <a:t>karbondehydrogenáza</a:t>
            </a:r>
            <a:r>
              <a:rPr lang="cs-CZ" sz="2000" dirty="0" smtClean="0"/>
              <a:t> – urychluje tvorbu a rozklad 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CO</a:t>
            </a:r>
            <a:r>
              <a:rPr lang="cs-CZ" sz="2000" baseline="-25000" dirty="0" smtClean="0"/>
              <a:t>3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83568" y="453873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Oxid uhličitý snižuje pH krve, funguje v krvi jako pufr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6588" y="3497634"/>
            <a:ext cx="7090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itchFamily="18" charset="0"/>
              </a:rPr>
              <a:t>CO</a:t>
            </a:r>
            <a:r>
              <a:rPr lang="cs-CZ" altLang="cs-CZ" baseline="-25000" dirty="0">
                <a:latin typeface="Times New Roman" pitchFamily="18" charset="0"/>
              </a:rPr>
              <a:t>2</a:t>
            </a:r>
            <a:r>
              <a:rPr lang="cs-CZ" altLang="cs-CZ" dirty="0">
                <a:latin typeface="Times New Roman" pitchFamily="18" charset="0"/>
              </a:rPr>
              <a:t> + H</a:t>
            </a:r>
            <a:r>
              <a:rPr lang="cs-CZ" altLang="cs-CZ" baseline="-25000" dirty="0">
                <a:latin typeface="Times New Roman" pitchFamily="18" charset="0"/>
              </a:rPr>
              <a:t>2</a:t>
            </a:r>
            <a:r>
              <a:rPr lang="cs-CZ" altLang="cs-CZ" dirty="0">
                <a:latin typeface="Times New Roman" pitchFamily="18" charset="0"/>
              </a:rPr>
              <a:t>O 	H</a:t>
            </a:r>
            <a:r>
              <a:rPr lang="cs-CZ" altLang="cs-CZ" baseline="-25000" dirty="0">
                <a:latin typeface="Times New Roman" pitchFamily="18" charset="0"/>
              </a:rPr>
              <a:t>2</a:t>
            </a:r>
            <a:r>
              <a:rPr lang="cs-CZ" altLang="cs-CZ" dirty="0">
                <a:latin typeface="Times New Roman" pitchFamily="18" charset="0"/>
              </a:rPr>
              <a:t>CO</a:t>
            </a:r>
            <a:r>
              <a:rPr lang="cs-CZ" altLang="cs-CZ" baseline="-25000" dirty="0">
                <a:latin typeface="Times New Roman" pitchFamily="18" charset="0"/>
              </a:rPr>
              <a:t>3</a:t>
            </a:r>
            <a:r>
              <a:rPr lang="cs-CZ" altLang="cs-CZ" dirty="0">
                <a:latin typeface="Times New Roman" pitchFamily="18" charset="0"/>
              </a:rPr>
              <a:t>	   H</a:t>
            </a:r>
            <a:r>
              <a:rPr lang="cs-CZ" altLang="cs-CZ" baseline="30000" dirty="0">
                <a:latin typeface="Times New Roman" pitchFamily="18" charset="0"/>
              </a:rPr>
              <a:t>+</a:t>
            </a:r>
            <a:r>
              <a:rPr lang="cs-CZ" altLang="cs-CZ" dirty="0">
                <a:latin typeface="Times New Roman" pitchFamily="18" charset="0"/>
              </a:rPr>
              <a:t> + </a:t>
            </a:r>
            <a:r>
              <a:rPr lang="cs-CZ" altLang="cs-CZ" dirty="0" smtClean="0">
                <a:latin typeface="Times New Roman" pitchFamily="18" charset="0"/>
              </a:rPr>
              <a:t>HCO</a:t>
            </a:r>
            <a:r>
              <a:rPr lang="cs-CZ" altLang="cs-CZ" baseline="-25000" dirty="0" smtClean="0">
                <a:latin typeface="Times New Roman" pitchFamily="18" charset="0"/>
              </a:rPr>
              <a:t>3</a:t>
            </a:r>
            <a:r>
              <a:rPr lang="cs-CZ" altLang="cs-CZ" baseline="30000" dirty="0">
                <a:latin typeface="Times New Roman" pitchFamily="18" charset="0"/>
              </a:rPr>
              <a:t>-</a:t>
            </a:r>
            <a:endParaRPr lang="en-US" altLang="cs-CZ" baseline="30000" dirty="0">
              <a:latin typeface="Times New Roman" pitchFamily="18" charset="0"/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2915816" y="3744821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2915816" y="3897221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5004048" y="3780656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5004048" y="3933056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23528" y="241177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Regulace </a:t>
            </a:r>
          </a:p>
          <a:p>
            <a:r>
              <a:rPr lang="cs-CZ" sz="2800" b="1" dirty="0" smtClean="0"/>
              <a:t>dýchání</a:t>
            </a:r>
            <a:endParaRPr lang="cs-CZ" sz="2800" b="1" dirty="0"/>
          </a:p>
        </p:txBody>
      </p:sp>
      <p:pic>
        <p:nvPicPr>
          <p:cNvPr id="5" name="Picture 2" descr="řízení dýchán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213"/>
            <a:ext cx="4306887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1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Hypoxie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908720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nedostatek kyslíku ve tkáních (neplést s ischemií)</a:t>
            </a:r>
          </a:p>
          <a:p>
            <a:r>
              <a:rPr lang="cs-CZ" sz="2000" dirty="0" smtClean="0"/>
              <a:t>(ischemie – nedostatečné prokrvení tkáně – zahrnuje hypoxii, </a:t>
            </a:r>
            <a:r>
              <a:rPr lang="cs-CZ" sz="2000" dirty="0" err="1" smtClean="0"/>
              <a:t>hyperkapnii</a:t>
            </a:r>
            <a:r>
              <a:rPr lang="cs-CZ" sz="2000" dirty="0" smtClean="0"/>
              <a:t>, nahromadění metabolitů, nedostatek živin,….)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Hypoxická hypoxie – méně pO2 v arteriální krvi(menší % kyslíku ve vzduchu, vyšší nadmořská výška, porucha dýchacích svalů, dechového centra, opiáty, porucha ventilace-</a:t>
            </a:r>
            <a:r>
              <a:rPr lang="cs-CZ" sz="2000" dirty="0" err="1" smtClean="0"/>
              <a:t>perfuze</a:t>
            </a:r>
            <a:r>
              <a:rPr lang="cs-CZ" sz="2000" dirty="0" smtClean="0"/>
              <a:t>, snížená difuze přes alveolární membránu)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Anemická hypoxie – porucha přenosu kyslíku krví (méně krvinek, méně hemoglobinu, nefunkční hemoglobin, otrava 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Ischemická (cirkulační, stagnační) hypoxie – snížený průtok krve tkání (obstrukce arterie, selhávání srdce)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Histotoxická</a:t>
            </a:r>
            <a:r>
              <a:rPr lang="cs-CZ" sz="2000" dirty="0" smtClean="0"/>
              <a:t> hypoxie - porušené využití O2 buňkami (toxiny, </a:t>
            </a:r>
            <a:r>
              <a:rPr lang="cs-CZ" sz="2000" dirty="0" err="1" smtClean="0"/>
              <a:t>kianid</a:t>
            </a:r>
            <a:r>
              <a:rPr lang="cs-CZ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21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Hyperkapnie</a:t>
            </a:r>
            <a:r>
              <a:rPr lang="cs-CZ" sz="2800" b="1" dirty="0" smtClean="0"/>
              <a:t> a </a:t>
            </a:r>
            <a:r>
              <a:rPr lang="cs-CZ" sz="2800" b="1" dirty="0" err="1" smtClean="0"/>
              <a:t>hypokapnie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908720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Hyperkapnie</a:t>
            </a:r>
            <a:r>
              <a:rPr lang="cs-CZ" sz="2000" b="1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Vyšší pCO2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snížené pH krve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Times New Roman" pitchFamily="18" charset="0"/>
              </a:rPr>
              <a:t>zmatenost, poruchy smyslové ostrosti, nakonec </a:t>
            </a:r>
            <a:r>
              <a:rPr lang="cs-CZ" altLang="cs-CZ" sz="2000" dirty="0" err="1" smtClean="0">
                <a:latin typeface="Times New Roman" pitchFamily="18" charset="0"/>
              </a:rPr>
              <a:t>koma</a:t>
            </a:r>
            <a:r>
              <a:rPr lang="cs-CZ" altLang="cs-CZ" sz="2000" dirty="0" smtClean="0">
                <a:latin typeface="Times New Roman" pitchFamily="18" charset="0"/>
              </a:rPr>
              <a:t> s útlumem dýchání a smrt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err="1" smtClean="0"/>
              <a:t>Hypokapnie</a:t>
            </a:r>
            <a:r>
              <a:rPr lang="cs-CZ" sz="20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Times New Roman" pitchFamily="18" charset="0"/>
              </a:rPr>
              <a:t>Hypoxie mozku díky vazokonstrikci cév - ztráta orientace, závratě, parestézie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Zvýšené pH, při hyperventilaci – tetanické křeče, ztráta vědomí</a:t>
            </a:r>
          </a:p>
        </p:txBody>
      </p:sp>
    </p:spTree>
    <p:extLst>
      <p:ext uri="{BB962C8B-B14F-4D97-AF65-F5344CB8AC3E}">
        <p14:creationId xmlns:p14="http://schemas.microsoft.com/office/powerpoint/2010/main" val="40311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Morfologie – horní dýchací cesty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66234" y="1515022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Stavba: </a:t>
            </a:r>
          </a:p>
          <a:p>
            <a:r>
              <a:rPr lang="cs-CZ" sz="2000" dirty="0" smtClean="0"/>
              <a:t>nosní dutina, nosohltan, hrtan, (vedlejší nosní dutiny, ústní dutina)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66" y="1268760"/>
            <a:ext cx="4236306" cy="346318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15978" y="1641299"/>
            <a:ext cx="140177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n</a:t>
            </a:r>
            <a:r>
              <a:rPr lang="cs-CZ" sz="2000" dirty="0" smtClean="0"/>
              <a:t>osní </a:t>
            </a:r>
          </a:p>
          <a:p>
            <a:r>
              <a:rPr lang="cs-CZ" sz="2000" dirty="0" smtClean="0"/>
              <a:t>dutina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2528232"/>
            <a:ext cx="19206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ú</a:t>
            </a:r>
            <a:r>
              <a:rPr lang="cs-CZ" sz="2000" dirty="0" smtClean="0"/>
              <a:t>stní dutina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55089" y="2763993"/>
            <a:ext cx="8894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hltan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139952" y="4072338"/>
            <a:ext cx="1404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průdušnice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828346" y="3392328"/>
            <a:ext cx="14165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hrtan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491118" y="65055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 smtClean="0"/>
              <a:t>http://zdraviamy.cz/uploads/images/headNeckKey.jpg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5978" y="4797152"/>
            <a:ext cx="8404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Bohatě prokrvené a inervované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Funkce</a:t>
            </a:r>
            <a:r>
              <a:rPr lang="cs-CZ" sz="2000" dirty="0" smtClean="0"/>
              <a:t> senzitivní, ochranná (filtrace, ochranné reflexy), ohřívání a vlhčení vdechovaného vzduchu, hlasová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42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Morfologie – dýchací cesty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484784"/>
            <a:ext cx="66247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Průdušnice (trachea) – průřez 2,5 cm</a:t>
            </a:r>
            <a:r>
              <a:rPr lang="cs-CZ" sz="2000" baseline="30000" dirty="0" smtClean="0"/>
              <a:t>2</a:t>
            </a:r>
          </a:p>
          <a:p>
            <a:r>
              <a:rPr lang="cs-CZ" sz="2000" dirty="0" err="1" smtClean="0"/>
              <a:t>Dichotonické</a:t>
            </a:r>
            <a:r>
              <a:rPr lang="cs-CZ" sz="2000" dirty="0" smtClean="0"/>
              <a:t> větvení – jedna průduška se dělí na dvě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Průdušky (</a:t>
            </a:r>
            <a:r>
              <a:rPr lang="cs-CZ" sz="2000" dirty="0" err="1" smtClean="0"/>
              <a:t>bronchi</a:t>
            </a:r>
            <a:r>
              <a:rPr lang="cs-CZ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2 hlavní (1. generace dělení)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5 sekundárních (2. generace)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18 terciálních (3. generace)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4. </a:t>
            </a:r>
            <a:r>
              <a:rPr lang="cs-CZ" sz="2000" dirty="0" err="1" smtClean="0"/>
              <a:t>genreace</a:t>
            </a:r>
            <a:r>
              <a:rPr lang="cs-CZ" sz="2000" dirty="0" smtClean="0"/>
              <a:t> průdušek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Průdušinky (bronchioly)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Bronchioly </a:t>
            </a:r>
            <a:r>
              <a:rPr lang="cs-CZ" sz="2000" dirty="0" err="1" smtClean="0"/>
              <a:t>terminales</a:t>
            </a:r>
            <a:r>
              <a:rPr lang="cs-CZ" sz="2000" dirty="0" smtClean="0"/>
              <a:t> (cca 16. generace) </a:t>
            </a:r>
          </a:p>
          <a:p>
            <a:pPr lvl="1"/>
            <a:r>
              <a:rPr lang="cs-CZ" sz="2000" dirty="0"/>
              <a:t>c</a:t>
            </a:r>
            <a:r>
              <a:rPr lang="cs-CZ" sz="2000" dirty="0" smtClean="0"/>
              <a:t>elkový průřez 500 cm</a:t>
            </a:r>
            <a:r>
              <a:rPr lang="cs-CZ" sz="2000" baseline="30000" dirty="0" smtClean="0"/>
              <a:t>2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Bronchioly </a:t>
            </a:r>
            <a:r>
              <a:rPr lang="cs-CZ" sz="2000" dirty="0" err="1" smtClean="0"/>
              <a:t>respiratory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alveolární kanálky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Alveolární kapsy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Plicní alveoly (22. – 23. generace)</a:t>
            </a:r>
          </a:p>
          <a:p>
            <a:endParaRPr lang="cs-CZ" sz="2000" dirty="0" smtClean="0"/>
          </a:p>
          <a:p>
            <a:r>
              <a:rPr lang="cs-CZ" sz="2000" dirty="0" smtClean="0"/>
              <a:t>Základní jednotka plicní tkáně: plicní lalůček (acinus)</a:t>
            </a:r>
            <a:endParaRPr lang="cs-CZ" sz="2000" dirty="0"/>
          </a:p>
        </p:txBody>
      </p:sp>
      <p:pic>
        <p:nvPicPr>
          <p:cNvPr id="5" name="Picture 2" descr="Folie7 před c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157" y="148402"/>
            <a:ext cx="2267744" cy="27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á složená závorka 3"/>
          <p:cNvSpPr/>
          <p:nvPr/>
        </p:nvSpPr>
        <p:spPr>
          <a:xfrm>
            <a:off x="5292080" y="1692726"/>
            <a:ext cx="1152128" cy="2888402"/>
          </a:xfrm>
          <a:prstGeom prst="rightBrace">
            <a:avLst>
              <a:gd name="adj1" fmla="val 2519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ravá složená závorka 8"/>
          <p:cNvSpPr/>
          <p:nvPr/>
        </p:nvSpPr>
        <p:spPr>
          <a:xfrm>
            <a:off x="5292080" y="4645054"/>
            <a:ext cx="864096" cy="1376234"/>
          </a:xfrm>
          <a:prstGeom prst="rightBrace">
            <a:avLst>
              <a:gd name="adj1" fmla="val 2519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516216" y="2948751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/>
              <a:t>Konduktivní</a:t>
            </a:r>
            <a:r>
              <a:rPr lang="cs-CZ" b="1" dirty="0" smtClean="0"/>
              <a:t> zóna</a:t>
            </a:r>
          </a:p>
          <a:p>
            <a:r>
              <a:rPr lang="cs-CZ" dirty="0" smtClean="0"/>
              <a:t>- transport a úprava vzduchu (ohřátí, zvlhčení, čištěni)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228185" y="4870901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Acinus</a:t>
            </a:r>
            <a:r>
              <a:rPr lang="cs-CZ" b="1" dirty="0" smtClean="0"/>
              <a:t>, </a:t>
            </a:r>
            <a:r>
              <a:rPr lang="cs-CZ" b="1" dirty="0" smtClean="0"/>
              <a:t>přechodná </a:t>
            </a:r>
            <a:r>
              <a:rPr lang="cs-CZ" b="1" dirty="0" smtClean="0"/>
              <a:t>a respirační zóna</a:t>
            </a:r>
          </a:p>
          <a:p>
            <a:r>
              <a:rPr lang="cs-CZ" dirty="0" smtClean="0"/>
              <a:t>- výměna dýchacích plynů </a:t>
            </a:r>
          </a:p>
        </p:txBody>
      </p:sp>
    </p:spTree>
    <p:extLst>
      <p:ext uri="{BB962C8B-B14F-4D97-AF65-F5344CB8AC3E}">
        <p14:creationId xmlns:p14="http://schemas.microsoft.com/office/powerpoint/2010/main" val="4242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výuka\učení fyziologie\Boron - Medical Physiology\Pages\Images\V. The Respiratory System\S23283-025-f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20212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9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Dýchací cesty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908720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Dýchací cesty od nosu až k terminálním bronchiolům: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Mucinózní</a:t>
            </a:r>
            <a:r>
              <a:rPr lang="cs-CZ" sz="2000" dirty="0" smtClean="0"/>
              <a:t> buňky – tvorba sekretu (vlhčení a mechanická ochrana sliznice, fixace škodlivých látek)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Řasinkový epitel – posun sekretu směrem k faryngu (při zničeném řasinkovém epitelu se hlen odstraňuje kašlem)</a:t>
            </a:r>
          </a:p>
        </p:txBody>
      </p:sp>
      <p:pic>
        <p:nvPicPr>
          <p:cNvPr id="5" name="Picture 2" descr="řasinky dýchacích c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2896"/>
            <a:ext cx="8443664" cy="423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2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0990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Dýchací cesty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9846" y="980728"/>
            <a:ext cx="866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Průdušnice a průdušky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prstencovitá chrupavka podkovovitého charakteru - výztuha dýchacích cest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na otevřeném místě chrupavky hladká svalovina  - změna průsvitu průdušek</a:t>
            </a:r>
          </a:p>
        </p:txBody>
      </p:sp>
      <p:grpSp>
        <p:nvGrpSpPr>
          <p:cNvPr id="34" name="Skupina 33"/>
          <p:cNvGrpSpPr/>
          <p:nvPr/>
        </p:nvGrpSpPr>
        <p:grpSpPr>
          <a:xfrm>
            <a:off x="5002147" y="2783223"/>
            <a:ext cx="3892233" cy="3742502"/>
            <a:chOff x="4921496" y="662672"/>
            <a:chExt cx="3892233" cy="3742502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6859" b="51517"/>
            <a:stretch/>
          </p:blipFill>
          <p:spPr>
            <a:xfrm>
              <a:off x="4921496" y="1124744"/>
              <a:ext cx="3890001" cy="3013730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5459774" y="681886"/>
              <a:ext cx="14044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chrupavka</a:t>
              </a:r>
              <a:endParaRPr lang="cs-CZ" sz="2000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7805617" y="772468"/>
              <a:ext cx="10081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epitel</a:t>
              </a:r>
              <a:endParaRPr lang="cs-CZ" sz="20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660232" y="662672"/>
              <a:ext cx="10081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žláza</a:t>
              </a:r>
              <a:endParaRPr lang="cs-CZ" sz="20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654462" y="4005064"/>
              <a:ext cx="158994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h</a:t>
              </a:r>
              <a:r>
                <a:rPr lang="cs-CZ" sz="2000" dirty="0" smtClean="0"/>
                <a:t>ladký sval</a:t>
              </a:r>
              <a:endParaRPr lang="cs-CZ" sz="2000" dirty="0"/>
            </a:p>
          </p:txBody>
        </p:sp>
        <p:cxnSp>
          <p:nvCxnSpPr>
            <p:cNvPr id="4" name="Přímá spojnice 3"/>
            <p:cNvCxnSpPr/>
            <p:nvPr/>
          </p:nvCxnSpPr>
          <p:spPr>
            <a:xfrm>
              <a:off x="6161984" y="1081996"/>
              <a:ext cx="0" cy="3307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6948264" y="1023944"/>
              <a:ext cx="0" cy="5328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flipH="1">
              <a:off x="7668344" y="1176344"/>
              <a:ext cx="288032" cy="7404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flipH="1">
              <a:off x="7159453" y="3676458"/>
              <a:ext cx="4835" cy="3702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bdélník 34"/>
          <p:cNvSpPr/>
          <p:nvPr/>
        </p:nvSpPr>
        <p:spPr>
          <a:xfrm>
            <a:off x="276860" y="206084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dirty="0" smtClean="0"/>
              <a:t>Směrem od průdušnice k malým průduškám klesá podíl chrupavky (průdušinky už jsou bez chrupavky) a roste podíl svaloviny (nejvíce v terminálních průdušinkách)</a:t>
            </a:r>
          </a:p>
        </p:txBody>
      </p:sp>
    </p:spTree>
    <p:extLst>
      <p:ext uri="{BB962C8B-B14F-4D97-AF65-F5344CB8AC3E}">
        <p14:creationId xmlns:p14="http://schemas.microsoft.com/office/powerpoint/2010/main" val="4242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3563888" y="44624"/>
            <a:ext cx="5611813" cy="5257800"/>
            <a:chOff x="3563888" y="1555576"/>
            <a:chExt cx="5611813" cy="5257800"/>
          </a:xfrm>
        </p:grpSpPr>
        <p:pic>
          <p:nvPicPr>
            <p:cNvPr id="4" name="Picture 2" descr="Folie8 předb cut a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413" y="1555576"/>
              <a:ext cx="51689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830588" y="1574626"/>
              <a:ext cx="3048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cs-CZ" altLang="cs-CZ" sz="2000" dirty="0"/>
                <a:t>c</a:t>
              </a:r>
              <a:r>
                <a:rPr lang="en-US" altLang="cs-CZ" sz="2000" dirty="0" err="1"/>
                <a:t>ili</a:t>
              </a:r>
              <a:r>
                <a:rPr lang="cs-CZ" altLang="cs-CZ" sz="2000" dirty="0" err="1"/>
                <a:t>ární</a:t>
              </a:r>
              <a:r>
                <a:rPr lang="cs-CZ" altLang="cs-CZ" sz="2000" dirty="0"/>
                <a:t> cylindrický epitel</a:t>
              </a:r>
              <a:endParaRPr lang="en-GB" altLang="cs-CZ" sz="2000" dirty="0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878588" y="1555576"/>
              <a:ext cx="2286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cs-CZ" altLang="cs-CZ" sz="2000"/>
                <a:t>lamina propria</a:t>
              </a:r>
              <a:endParaRPr lang="en-GB" altLang="cs-CZ" sz="200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6649988" y="1936576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7481838" y="1936576"/>
              <a:ext cx="8255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7907288" y="2779539"/>
              <a:ext cx="1268413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cs-CZ" altLang="cs-CZ" sz="2000"/>
                <a:t>viscerální pleura</a:t>
              </a:r>
              <a:endParaRPr lang="en-GB" altLang="cs-CZ" sz="200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7264351" y="3959051"/>
              <a:ext cx="1371600" cy="5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cs-CZ" altLang="cs-CZ" sz="1600">
                  <a:solidFill>
                    <a:srgbClr val="FF0000"/>
                  </a:solidFill>
                </a:rPr>
                <a:t>buňky hladké  svaloviny</a:t>
              </a:r>
              <a:endParaRPr lang="en-GB" altLang="cs-CZ" sz="1600">
                <a:solidFill>
                  <a:srgbClr val="FF0000"/>
                </a:solidFill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6040388" y="4679776"/>
              <a:ext cx="1295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cs-CZ" altLang="cs-CZ" sz="2000">
                  <a:solidFill>
                    <a:srgbClr val="FF6600"/>
                  </a:solidFill>
                </a:rPr>
                <a:t>chrupavka</a:t>
              </a:r>
              <a:endParaRPr lang="en-GB" altLang="cs-CZ" sz="2000">
                <a:solidFill>
                  <a:srgbClr val="FF6600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202188" y="5197301"/>
              <a:ext cx="1447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cs-CZ" altLang="cs-CZ" sz="2000"/>
                <a:t>krevní cévy</a:t>
              </a:r>
              <a:endParaRPr lang="en-GB" altLang="cs-CZ" sz="200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563888" y="4130501"/>
              <a:ext cx="762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cs-CZ" altLang="cs-CZ" sz="2000"/>
                <a:t>žláza</a:t>
              </a:r>
              <a:endParaRPr lang="en-GB" altLang="cs-CZ" sz="200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059188" y="5425901"/>
              <a:ext cx="12954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cs-CZ" altLang="cs-CZ" sz="2000"/>
                <a:t>pohárková buňka</a:t>
              </a:r>
              <a:endParaRPr lang="en-GB" altLang="cs-CZ" sz="2000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5049788" y="2758901"/>
              <a:ext cx="914400" cy="3968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cs-CZ" altLang="cs-CZ" sz="2000">
                  <a:solidFill>
                    <a:schemeClr val="accent2"/>
                  </a:solidFill>
                </a:rPr>
                <a:t>mukus</a:t>
              </a:r>
              <a:endParaRPr lang="en-GB" altLang="cs-CZ" sz="2000">
                <a:solidFill>
                  <a:schemeClr val="accent2"/>
                </a:solidFill>
              </a:endParaRPr>
            </a:p>
          </p:txBody>
        </p:sp>
        <p:sp>
          <p:nvSpPr>
            <p:cNvPr id="18" name="AutoShape 26"/>
            <p:cNvSpPr>
              <a:spLocks noChangeArrowheads="1"/>
            </p:cNvSpPr>
            <p:nvPr/>
          </p:nvSpPr>
          <p:spPr bwMode="auto">
            <a:xfrm>
              <a:off x="7183388" y="2469976"/>
              <a:ext cx="400050" cy="304800"/>
            </a:xfrm>
            <a:prstGeom prst="rightArrow">
              <a:avLst>
                <a:gd name="adj1" fmla="val 50000"/>
                <a:gd name="adj2" fmla="val 3281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9" name="AutoShape 27"/>
            <p:cNvSpPr>
              <a:spLocks noChangeArrowheads="1"/>
            </p:cNvSpPr>
            <p:nvPr/>
          </p:nvSpPr>
          <p:spPr bwMode="auto">
            <a:xfrm rot="2046331">
              <a:off x="6599188" y="3390726"/>
              <a:ext cx="400050" cy="304800"/>
            </a:xfrm>
            <a:prstGeom prst="rightArrow">
              <a:avLst>
                <a:gd name="adj1" fmla="val 50000"/>
                <a:gd name="adj2" fmla="val 32813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0" name="AutoShape 28"/>
            <p:cNvSpPr>
              <a:spLocks noChangeArrowheads="1"/>
            </p:cNvSpPr>
            <p:nvPr/>
          </p:nvSpPr>
          <p:spPr bwMode="auto">
            <a:xfrm rot="1821324">
              <a:off x="5818138" y="2514426"/>
              <a:ext cx="400050" cy="304800"/>
            </a:xfrm>
            <a:prstGeom prst="rightArrow">
              <a:avLst>
                <a:gd name="adj1" fmla="val 50000"/>
                <a:gd name="adj2" fmla="val 3281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cs-CZ" sz="1600" i="1">
                  <a:latin typeface="Symbol" pitchFamily="18" charset="2"/>
                </a:rPr>
                <a:t>                    </a:t>
              </a:r>
            </a:p>
          </p:txBody>
        </p:sp>
      </p:grpSp>
      <p:sp>
        <p:nvSpPr>
          <p:cNvPr id="21" name="Obdélník 20"/>
          <p:cNvSpPr/>
          <p:nvPr/>
        </p:nvSpPr>
        <p:spPr>
          <a:xfrm>
            <a:off x="179512" y="4581128"/>
            <a:ext cx="66990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Hladký sval ve stěně dýchacích cest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inervován především vagem – </a:t>
            </a:r>
            <a:r>
              <a:rPr lang="cs-CZ" dirty="0" err="1" smtClean="0"/>
              <a:t>bronchokonstrikce</a:t>
            </a:r>
            <a:r>
              <a:rPr lang="cs-CZ" dirty="0" smtClean="0"/>
              <a:t> (acetylcholin, muskarinové receptory)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Sympatická inervace slabší – adrenalin a noradrenalin – </a:t>
            </a:r>
            <a:r>
              <a:rPr lang="cs-CZ" dirty="0" err="1" smtClean="0"/>
              <a:t>bronchodilatace</a:t>
            </a:r>
            <a:r>
              <a:rPr lang="cs-CZ" dirty="0" smtClean="0"/>
              <a:t> (beta-receptory)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Histamin způsobuje </a:t>
            </a:r>
            <a:r>
              <a:rPr lang="cs-CZ" dirty="0" err="1" smtClean="0"/>
              <a:t>bronchokonstrikci</a:t>
            </a:r>
            <a:r>
              <a:rPr lang="cs-CZ" dirty="0" smtClean="0"/>
              <a:t> (alergická reakce)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592164" y="1264422"/>
                <a:ext cx="1513748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/>
                        </a:rPr>
                        <m:t>𝑹</m:t>
                      </m:r>
                      <m:r>
                        <a:rPr lang="cs-CZ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cs-CZ" sz="20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sz="2000" b="1" i="1" smtClean="0">
                              <a:latin typeface="Cambria Math"/>
                              <a:ea typeface="Cambria Math"/>
                            </a:rPr>
                            <m:t>𝜼</m:t>
                          </m:r>
                          <m:r>
                            <a:rPr lang="cs-CZ" sz="20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sz="20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num>
                        <m:den>
                          <m:sSup>
                            <m:sSupPr>
                              <m:ctrlPr>
                                <a:rPr lang="cs-CZ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cs-CZ" sz="2000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cs-CZ" sz="2000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000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64" y="1264422"/>
                <a:ext cx="1513748" cy="6769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/>
          <p:cNvSpPr txBox="1"/>
          <p:nvPr/>
        </p:nvSpPr>
        <p:spPr>
          <a:xfrm>
            <a:off x="309904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Odpor dýchacích cest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295021" y="2158736"/>
            <a:ext cx="3268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 - délka trubice</a:t>
            </a:r>
          </a:p>
          <a:p>
            <a:r>
              <a:rPr lang="cs-CZ" dirty="0" smtClean="0">
                <a:sym typeface="Symbol"/>
              </a:rPr>
              <a:t> - viskozita</a:t>
            </a:r>
          </a:p>
          <a:p>
            <a:r>
              <a:rPr lang="cs-CZ" dirty="0" smtClean="0">
                <a:sym typeface="Symbol"/>
              </a:rPr>
              <a:t>r</a:t>
            </a:r>
            <a:r>
              <a:rPr lang="cs-CZ" dirty="0">
                <a:sym typeface="Symbol"/>
              </a:rPr>
              <a:t> </a:t>
            </a:r>
            <a:r>
              <a:rPr lang="cs-CZ" dirty="0" smtClean="0">
                <a:sym typeface="Symbol"/>
              </a:rPr>
              <a:t>- poloměr trubice, má největší vliv na odpor díky 4. mocnině</a:t>
            </a:r>
            <a:endParaRPr lang="cs-CZ" dirty="0" smtClean="0"/>
          </a:p>
        </p:txBody>
      </p:sp>
      <p:sp>
        <p:nvSpPr>
          <p:cNvPr id="24" name="Obdélník 23"/>
          <p:cNvSpPr/>
          <p:nvPr/>
        </p:nvSpPr>
        <p:spPr>
          <a:xfrm>
            <a:off x="179512" y="3548999"/>
            <a:ext cx="3849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bronchokonstrikce</a:t>
            </a:r>
            <a:r>
              <a:rPr lang="cs-CZ" dirty="0" smtClean="0"/>
              <a:t> – zvýšení odporu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bronchodilatace</a:t>
            </a:r>
            <a:r>
              <a:rPr lang="cs-CZ" dirty="0" smtClean="0"/>
              <a:t> – snížení odporu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Alveolární systém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552" y="836712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Průměr alveolů: 0,1 – 0,3 mm</a:t>
            </a:r>
          </a:p>
          <a:p>
            <a:r>
              <a:rPr lang="cs-CZ" sz="2000" dirty="0" smtClean="0"/>
              <a:t>Počet alveolů: 300 – 400 milionů</a:t>
            </a:r>
          </a:p>
          <a:p>
            <a:r>
              <a:rPr lang="cs-CZ" sz="2000" dirty="0" smtClean="0"/>
              <a:t>Plocha alveolů: 50 – 100 m</a:t>
            </a:r>
            <a:r>
              <a:rPr lang="cs-CZ" sz="2000" baseline="30000" dirty="0" smtClean="0"/>
              <a:t>2</a:t>
            </a:r>
          </a:p>
          <a:p>
            <a:r>
              <a:rPr lang="cs-CZ" sz="2000" dirty="0" smtClean="0">
                <a:sym typeface="Symbol"/>
              </a:rPr>
              <a:t>Tloušťka alveolu: desetina m</a:t>
            </a:r>
          </a:p>
          <a:p>
            <a:pPr marL="342900" indent="-342900">
              <a:buFont typeface="Symbol" pitchFamily="18" charset="2"/>
              <a:buChar char="®"/>
            </a:pPr>
            <a:r>
              <a:rPr lang="cs-CZ" sz="2000" b="1" dirty="0" smtClean="0">
                <a:sym typeface="Symbol"/>
              </a:rPr>
              <a:t>Účinná výměna plynů</a:t>
            </a:r>
          </a:p>
          <a:p>
            <a:pPr marL="342900" indent="-342900">
              <a:buFont typeface="Symbol" pitchFamily="18" charset="2"/>
              <a:buChar char="®"/>
            </a:pPr>
            <a:endParaRPr lang="cs-CZ" sz="2000" b="1" dirty="0">
              <a:sym typeface="Symbol"/>
            </a:endParaRPr>
          </a:p>
          <a:p>
            <a:endParaRPr lang="cs-CZ" sz="2000" b="1" dirty="0"/>
          </a:p>
        </p:txBody>
      </p:sp>
      <p:pic>
        <p:nvPicPr>
          <p:cNvPr id="4" name="Picture 2" descr="termBronchiol s alveolyLidské tě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60" y="188640"/>
            <a:ext cx="2446596" cy="23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01" y="2587744"/>
            <a:ext cx="4956043" cy="37170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5" y="4403910"/>
            <a:ext cx="2857500" cy="189547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79512" y="642371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hlinkClick r:id="rId5"/>
              </a:rPr>
              <a:t>https://embryology.med.unsw.edu.au/embryology/images/thumb/d/d4/Alveolar-sac-01.jpg/300px-Alveolar-sac-01.jpg</a:t>
            </a:r>
            <a:endParaRPr lang="cs-CZ" sz="1200" dirty="0" smtClean="0"/>
          </a:p>
          <a:p>
            <a:r>
              <a:rPr lang="cs-CZ" sz="1200" dirty="0" smtClean="0"/>
              <a:t>http://images.slideplayer.cz/10/2900749/slides/slide_43.jpg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81601" y="5261099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Pneumocyt</a:t>
            </a:r>
            <a:r>
              <a:rPr lang="cs-CZ" dirty="0" smtClean="0"/>
              <a:t> I. typu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654543" y="5708400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Pneumocyt</a:t>
            </a:r>
            <a:r>
              <a:rPr lang="cs-CZ" dirty="0" smtClean="0"/>
              <a:t> II. typu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041706" y="5740299"/>
            <a:ext cx="16128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Prostor alveolu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067944" y="3764410"/>
            <a:ext cx="18264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Prostor alveolu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80112" y="3308132"/>
            <a:ext cx="1142981" cy="4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kapilára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3966129" y="2545697"/>
            <a:ext cx="2417916" cy="553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67544" y="2492896"/>
            <a:ext cx="57623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Složení alveolu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Pneumocyt</a:t>
            </a:r>
            <a:r>
              <a:rPr lang="cs-CZ" dirty="0" smtClean="0"/>
              <a:t> I. typu - tvoří membránu alveolu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Pneumocyt</a:t>
            </a:r>
            <a:r>
              <a:rPr lang="cs-CZ" dirty="0" smtClean="0"/>
              <a:t> II. typu - tvorba </a:t>
            </a:r>
            <a:r>
              <a:rPr lang="cs-CZ" dirty="0" err="1" smtClean="0"/>
              <a:t>surfaktantu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Kapiláry – často menší než velikost krvinky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Makrofágy</a:t>
            </a:r>
          </a:p>
        </p:txBody>
      </p:sp>
    </p:spTree>
    <p:extLst>
      <p:ext uri="{BB962C8B-B14F-4D97-AF65-F5344CB8AC3E}">
        <p14:creationId xmlns:p14="http://schemas.microsoft.com/office/powerpoint/2010/main" val="4242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1568</Words>
  <Application>Microsoft Office PowerPoint</Application>
  <PresentationFormat>Předvádění na obrazovce (4:3)</PresentationFormat>
  <Paragraphs>339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Respirační systém 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Johanka</cp:lastModifiedBy>
  <cp:revision>132</cp:revision>
  <dcterms:created xsi:type="dcterms:W3CDTF">2016-11-03T09:53:21Z</dcterms:created>
  <dcterms:modified xsi:type="dcterms:W3CDTF">2017-03-02T14:11:53Z</dcterms:modified>
</cp:coreProperties>
</file>