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98" r:id="rId15"/>
    <p:sldId id="281" r:id="rId16"/>
    <p:sldId id="282" r:id="rId17"/>
    <p:sldId id="308" r:id="rId18"/>
    <p:sldId id="309" r:id="rId19"/>
    <p:sldId id="310" r:id="rId20"/>
    <p:sldId id="307" r:id="rId21"/>
    <p:sldId id="296" r:id="rId22"/>
    <p:sldId id="297" r:id="rId23"/>
    <p:sldId id="301" r:id="rId24"/>
    <p:sldId id="302" r:id="rId25"/>
    <p:sldId id="306" r:id="rId26"/>
    <p:sldId id="303" r:id="rId27"/>
    <p:sldId id="304" r:id="rId28"/>
    <p:sldId id="305" r:id="rId29"/>
  </p:sldIdLst>
  <p:sldSz cx="9144000" cy="6858000" type="screen4x3"/>
  <p:notesSz cx="6858000" cy="9144000"/>
  <p:custDataLst>
    <p:tags r:id="rId30"/>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2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DCC3FF2D-DA3C-4DD0-B6B4-BAE0F7EF2B6E}" type="datetimeFigureOut">
              <a:rPr lang="cs-CZ" smtClean="0"/>
              <a:t>16.04.2018</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16.04.2018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16.04.2018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16.04.2018</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DCC3FF2D-DA3C-4DD0-B6B4-BAE0F7EF2B6E}" type="datetimeFigureOut">
              <a:rPr lang="cs-CZ" smtClean="0"/>
              <a:t>16.04.2018</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F364D2CD-B326-41CA-9D6C-E3C9601A17B4}"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CC3FF2D-DA3C-4DD0-B6B4-BAE0F7EF2B6E}" type="datetimeFigureOut">
              <a:rPr lang="cs-CZ" smtClean="0"/>
              <a:t>16.04.2018</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CC3FF2D-DA3C-4DD0-B6B4-BAE0F7EF2B6E}" type="datetimeFigureOut">
              <a:rPr lang="cs-CZ" smtClean="0"/>
              <a:t>16.04.2018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F364D2CD-B326-41CA-9D6C-E3C9601A17B4}"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DCC3FF2D-DA3C-4DD0-B6B4-BAE0F7EF2B6E}" type="datetimeFigureOut">
              <a:rPr lang="cs-CZ" smtClean="0"/>
              <a:t>16.04.2018</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CC3FF2D-DA3C-4DD0-B6B4-BAE0F7EF2B6E}" type="datetimeFigureOut">
              <a:rPr lang="cs-CZ" smtClean="0"/>
              <a:t>16.04.2018</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16.04.2018</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DCC3FF2D-DA3C-4DD0-B6B4-BAE0F7EF2B6E}" type="datetimeFigureOut">
              <a:rPr lang="cs-CZ" smtClean="0"/>
              <a:t>16.04.2018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C3FF2D-DA3C-4DD0-B6B4-BAE0F7EF2B6E}" type="datetimeFigureOut">
              <a:rPr lang="cs-CZ" smtClean="0"/>
              <a:t>16.04.2018</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64D2CD-B326-41CA-9D6C-E3C9601A17B4}"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Řízení zaměstnanců</a:t>
            </a:r>
            <a:endParaRPr lang="cs-CZ" dirty="0"/>
          </a:p>
        </p:txBody>
      </p:sp>
    </p:spTree>
    <p:custDataLst>
      <p:tags r:id="rId1"/>
    </p:custDataLst>
    <p:extLst>
      <p:ext uri="{BB962C8B-B14F-4D97-AF65-F5344CB8AC3E}">
        <p14:creationId xmlns:p14="http://schemas.microsoft.com/office/powerpoint/2010/main" val="674071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Přestávka a doba odpočinku</a:t>
            </a:r>
            <a:endParaRPr lang="cs-CZ" dirty="0"/>
          </a:p>
        </p:txBody>
      </p:sp>
      <p:sp>
        <p:nvSpPr>
          <p:cNvPr id="3" name="Zástupný symbol pro obsah 2"/>
          <p:cNvSpPr>
            <a:spLocks noGrp="1"/>
          </p:cNvSpPr>
          <p:nvPr>
            <p:ph sz="half" idx="1"/>
          </p:nvPr>
        </p:nvSpPr>
        <p:spPr/>
        <p:txBody>
          <a:bodyPr/>
          <a:lstStyle/>
          <a:p>
            <a:r>
              <a:rPr lang="cs-CZ" dirty="0" smtClean="0"/>
              <a:t>Přestávka</a:t>
            </a:r>
          </a:p>
          <a:p>
            <a:r>
              <a:rPr lang="cs-CZ" dirty="0" smtClean="0"/>
              <a:t>v rámci směny </a:t>
            </a:r>
          </a:p>
          <a:p>
            <a:r>
              <a:rPr lang="cs-CZ" dirty="0"/>
              <a:t>nejdéle po 6 hodinách nepřetržité práce </a:t>
            </a:r>
            <a:r>
              <a:rPr lang="cs-CZ" dirty="0" smtClean="0"/>
              <a:t> </a:t>
            </a:r>
          </a:p>
          <a:p>
            <a:pPr marL="0" indent="0">
              <a:buNone/>
            </a:pPr>
            <a:r>
              <a:rPr lang="cs-CZ" dirty="0" smtClean="0"/>
              <a:t> </a:t>
            </a:r>
            <a:endParaRPr lang="cs-CZ" dirty="0"/>
          </a:p>
        </p:txBody>
      </p:sp>
      <p:sp>
        <p:nvSpPr>
          <p:cNvPr id="4" name="Zástupný symbol pro obsah 3"/>
          <p:cNvSpPr>
            <a:spLocks noGrp="1"/>
          </p:cNvSpPr>
          <p:nvPr>
            <p:ph sz="half" idx="2"/>
          </p:nvPr>
        </p:nvSpPr>
        <p:spPr/>
        <p:txBody>
          <a:bodyPr/>
          <a:lstStyle/>
          <a:p>
            <a:r>
              <a:rPr lang="cs-CZ" dirty="0" smtClean="0"/>
              <a:t>Doba odpočinku</a:t>
            </a:r>
          </a:p>
          <a:p>
            <a:r>
              <a:rPr lang="cs-CZ" dirty="0" smtClean="0"/>
              <a:t>Mezi 2 směnami</a:t>
            </a:r>
          </a:p>
          <a:p>
            <a:r>
              <a:rPr lang="cs-CZ" dirty="0" smtClean="0"/>
              <a:t>alespoň </a:t>
            </a:r>
            <a:r>
              <a:rPr lang="cs-CZ" dirty="0"/>
              <a:t>11 </a:t>
            </a:r>
            <a:r>
              <a:rPr lang="cs-CZ" dirty="0" smtClean="0"/>
              <a:t>hodin</a:t>
            </a:r>
          </a:p>
          <a:p>
            <a:r>
              <a:rPr lang="cs-CZ" dirty="0"/>
              <a:t>může být zkrácen až na 8 hodin během 24 hodin </a:t>
            </a:r>
            <a:endParaRPr lang="cs-CZ" dirty="0" smtClean="0"/>
          </a:p>
          <a:p>
            <a:r>
              <a:rPr lang="cs-CZ" dirty="0"/>
              <a:t>nepřetržitý odpočinek v týdnu v trvání alespoň 35 hodin.</a:t>
            </a:r>
          </a:p>
        </p:txBody>
      </p:sp>
    </p:spTree>
    <p:custDataLst>
      <p:tags r:id="rId1"/>
    </p:custDataLst>
    <p:extLst>
      <p:ext uri="{BB962C8B-B14F-4D97-AF65-F5344CB8AC3E}">
        <p14:creationId xmlns:p14="http://schemas.microsoft.com/office/powerpoint/2010/main" val="1898068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Dny pracovního klidu</a:t>
            </a:r>
            <a:endParaRPr lang="cs-CZ" dirty="0"/>
          </a:p>
        </p:txBody>
      </p:sp>
      <p:sp>
        <p:nvSpPr>
          <p:cNvPr id="5" name="Zástupný symbol pro obsah 4"/>
          <p:cNvSpPr>
            <a:spLocks noGrp="1"/>
          </p:cNvSpPr>
          <p:nvPr>
            <p:ph idx="1"/>
          </p:nvPr>
        </p:nvSpPr>
        <p:spPr/>
        <p:txBody>
          <a:bodyPr/>
          <a:lstStyle/>
          <a:p>
            <a:r>
              <a:rPr lang="cs-CZ" dirty="0"/>
              <a:t>Práci ve dnech pracovního klidu může zaměstnavatel nařídit jen výjimečně</a:t>
            </a:r>
            <a:r>
              <a:rPr lang="cs-CZ" dirty="0" smtClean="0"/>
              <a:t>.</a:t>
            </a:r>
          </a:p>
          <a:p>
            <a:r>
              <a:rPr lang="cs-CZ" dirty="0" smtClean="0"/>
              <a:t>Neplatí u práce </a:t>
            </a:r>
            <a:r>
              <a:rPr lang="cs-CZ" dirty="0"/>
              <a:t>nutné se zřetelem na uspokojování životních, zdravotních, vzdělávacích, kulturních, tělovýchovných a sportovních potřeb obyvatelstva,</a:t>
            </a:r>
          </a:p>
        </p:txBody>
      </p:sp>
    </p:spTree>
    <p:custDataLst>
      <p:tags r:id="rId1"/>
    </p:custDataLst>
    <p:extLst>
      <p:ext uri="{BB962C8B-B14F-4D97-AF65-F5344CB8AC3E}">
        <p14:creationId xmlns:p14="http://schemas.microsoft.com/office/powerpoint/2010/main" val="337096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přesčas</a:t>
            </a:r>
            <a:endParaRPr lang="cs-CZ" dirty="0"/>
          </a:p>
        </p:txBody>
      </p:sp>
      <p:sp>
        <p:nvSpPr>
          <p:cNvPr id="3" name="Zástupný symbol pro obsah 2"/>
          <p:cNvSpPr>
            <a:spLocks noGrp="1"/>
          </p:cNvSpPr>
          <p:nvPr>
            <p:ph idx="1"/>
          </p:nvPr>
        </p:nvSpPr>
        <p:spPr/>
        <p:txBody>
          <a:bodyPr/>
          <a:lstStyle/>
          <a:p>
            <a:r>
              <a:rPr lang="cs-CZ" dirty="0"/>
              <a:t>Práci přesčas je možné konat jen výjimečně.</a:t>
            </a:r>
          </a:p>
          <a:p>
            <a:r>
              <a:rPr lang="cs-CZ" dirty="0" smtClean="0"/>
              <a:t>Práci </a:t>
            </a:r>
            <a:r>
              <a:rPr lang="cs-CZ" dirty="0"/>
              <a:t>přesčas může zaměstnavatel zaměstnanci nařídit jen z vážných provozních důvodů, a to i na dobu nepřetržitého odpočinku mezi dvěma směnami</a:t>
            </a:r>
            <a:r>
              <a:rPr lang="cs-CZ" dirty="0" smtClean="0"/>
              <a:t>,</a:t>
            </a:r>
          </a:p>
          <a:p>
            <a:r>
              <a:rPr lang="cs-CZ" dirty="0"/>
              <a:t>Nařízená práce přesčas nesmí u zaměstnance činit více než 8 hodin v jednotlivých týdnech a 150 hodin v kalendářním roce.</a:t>
            </a:r>
          </a:p>
          <a:p>
            <a:endParaRPr lang="cs-CZ" dirty="0"/>
          </a:p>
        </p:txBody>
      </p:sp>
    </p:spTree>
    <p:custDataLst>
      <p:tags r:id="rId1"/>
    </p:custDataLst>
    <p:extLst>
      <p:ext uri="{BB962C8B-B14F-4D97-AF65-F5344CB8AC3E}">
        <p14:creationId xmlns:p14="http://schemas.microsoft.com/office/powerpoint/2010/main" val="4102039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PřesČasy</a:t>
            </a:r>
            <a:r>
              <a:rPr lang="cs-CZ" dirty="0" smtClean="0"/>
              <a:t> ve zdravotnictví</a:t>
            </a:r>
            <a:endParaRPr lang="cs-CZ" dirty="0"/>
          </a:p>
        </p:txBody>
      </p:sp>
      <p:sp>
        <p:nvSpPr>
          <p:cNvPr id="3" name="Zástupný symbol pro obsah 2"/>
          <p:cNvSpPr>
            <a:spLocks noGrp="1"/>
          </p:cNvSpPr>
          <p:nvPr>
            <p:ph idx="1"/>
          </p:nvPr>
        </p:nvSpPr>
        <p:spPr/>
        <p:txBody>
          <a:bodyPr/>
          <a:lstStyle/>
          <a:p>
            <a:r>
              <a:rPr lang="cs-CZ" dirty="0"/>
              <a:t>Další dohodnutá práce přesčas zaměstnanců ve zdravotnictví nesmí přesáhnout v průměru 8 hodin týdně, a v případě zaměstnanců poskytovatele zdravotnické záchranné služby v průměru 12 hodin týdně, v období, které může činit nejvýše 26 týdnů po sobě jdoucích; jen kolektivní smlouva může toto období vymezit na nejvýše 52 týdnů po sobě jdoucích.</a:t>
            </a:r>
          </a:p>
        </p:txBody>
      </p:sp>
    </p:spTree>
    <p:custDataLst>
      <p:tags r:id="rId1"/>
    </p:custDataLst>
    <p:extLst>
      <p:ext uri="{BB962C8B-B14F-4D97-AF65-F5344CB8AC3E}">
        <p14:creationId xmlns:p14="http://schemas.microsoft.com/office/powerpoint/2010/main" val="1287186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a) musí být sjednána písemně,</a:t>
            </a:r>
          </a:p>
          <a:p>
            <a:pPr marL="0" indent="0">
              <a:buNone/>
            </a:pPr>
            <a:r>
              <a:rPr lang="cs-CZ" dirty="0"/>
              <a:t>b) nesmí být sjednána v prvních 12 týdnech ode dne vzniku pracovního poměru,</a:t>
            </a:r>
          </a:p>
          <a:p>
            <a:pPr marL="0" indent="0">
              <a:buNone/>
            </a:pPr>
            <a:r>
              <a:rPr lang="cs-CZ" dirty="0"/>
              <a:t>c) nesmí být sjednána na dobu delší než 52 </a:t>
            </a:r>
            <a:r>
              <a:rPr lang="cs-CZ" dirty="0" smtClean="0"/>
              <a:t>týdnů</a:t>
            </a:r>
            <a:endParaRPr lang="cs-CZ" dirty="0"/>
          </a:p>
          <a:p>
            <a:pPr marL="0" indent="0">
              <a:buNone/>
            </a:pPr>
            <a:r>
              <a:rPr lang="cs-CZ" dirty="0"/>
              <a:t>d) může být okamžitě zrušena, a to i bez udání důvodu v období 12 týdnů od sjednání; </a:t>
            </a:r>
          </a:p>
          <a:p>
            <a:pPr marL="0" indent="0">
              <a:buNone/>
            </a:pPr>
            <a:r>
              <a:rPr lang="cs-CZ" dirty="0"/>
              <a:t>e) může být vypovězena z jakéhokoliv důvodu nebo bez uvedení důvodu</a:t>
            </a:r>
            <a:r>
              <a:rPr lang="cs-CZ" dirty="0" smtClean="0"/>
              <a:t>;</a:t>
            </a:r>
            <a:endParaRPr lang="cs-CZ" dirty="0"/>
          </a:p>
        </p:txBody>
      </p:sp>
    </p:spTree>
    <p:custDataLst>
      <p:tags r:id="rId1"/>
    </p:custDataLst>
    <p:extLst>
      <p:ext uri="{BB962C8B-B14F-4D97-AF65-F5344CB8AC3E}">
        <p14:creationId xmlns:p14="http://schemas.microsoft.com/office/powerpoint/2010/main" val="3970334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lnSpcReduction="10000"/>
          </a:bodyPr>
          <a:lstStyle/>
          <a:p>
            <a:r>
              <a:rPr lang="cs-CZ" b="1" dirty="0"/>
              <a:t>(1)</a:t>
            </a:r>
            <a:r>
              <a:rPr lang="cs-CZ" dirty="0"/>
              <a:t> Délka směny zaměstnance pracujícího v noci nesmí překročit 8 hodin v rámci 24 hodin po sobě jdoucích; není-li to z provozních důvodů možné, je zaměstnavatel povinen rozvrhnout stanovenou týdenní pracovní dobu tak, aby průměrná délka směny nepřekročila 8 hodin v období nejdéle 26 týdnů po sobě jdoucích, přičemž při výpočtu průměrné délky směny zaměstnance pracujícího v noci se vychází z pětidenního pracovního týdne.</a:t>
            </a:r>
          </a:p>
        </p:txBody>
      </p:sp>
    </p:spTree>
    <p:custDataLst>
      <p:tags r:id="rId1"/>
    </p:custDataLst>
    <p:extLst>
      <p:ext uri="{BB962C8B-B14F-4D97-AF65-F5344CB8AC3E}">
        <p14:creationId xmlns:p14="http://schemas.microsoft.com/office/powerpoint/2010/main" val="3968374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err="1" smtClean="0"/>
              <a:t>Změstnavatel</a:t>
            </a:r>
            <a:r>
              <a:rPr lang="cs-CZ" dirty="0" smtClean="0"/>
              <a:t> </a:t>
            </a:r>
            <a:r>
              <a:rPr lang="cs-CZ" dirty="0"/>
              <a:t>je povinen zajistit, aby zaměstnanec pracující v noci byl vyšetřen poskytovatelem </a:t>
            </a:r>
            <a:r>
              <a:rPr lang="cs-CZ" dirty="0" err="1"/>
              <a:t>pracovnělékařských</a:t>
            </a:r>
            <a:r>
              <a:rPr lang="cs-CZ" dirty="0"/>
              <a:t> služeb</a:t>
            </a:r>
          </a:p>
          <a:p>
            <a:pPr marL="0" indent="0">
              <a:buNone/>
            </a:pPr>
            <a:r>
              <a:rPr lang="cs-CZ" b="1" dirty="0"/>
              <a:t>a)</a:t>
            </a:r>
            <a:r>
              <a:rPr lang="cs-CZ" dirty="0"/>
              <a:t> před zařazením na noční práci,</a:t>
            </a:r>
          </a:p>
          <a:p>
            <a:pPr marL="0" indent="0">
              <a:buNone/>
            </a:pPr>
            <a:r>
              <a:rPr lang="cs-CZ" b="1" dirty="0"/>
              <a:t>b)</a:t>
            </a:r>
            <a:r>
              <a:rPr lang="cs-CZ" dirty="0"/>
              <a:t> pravidelně podle potřeby, nejméně však jednou ročně,</a:t>
            </a:r>
          </a:p>
          <a:p>
            <a:pPr marL="0" indent="0">
              <a:buNone/>
            </a:pPr>
            <a:r>
              <a:rPr lang="cs-CZ" b="1" dirty="0"/>
              <a:t>c)</a:t>
            </a:r>
            <a:r>
              <a:rPr lang="cs-CZ" dirty="0"/>
              <a:t> kdykoliv během zařazení na noční práci, pokud o to zaměstnanec požádá.</a:t>
            </a:r>
          </a:p>
          <a:p>
            <a:endParaRPr lang="cs-CZ" dirty="0"/>
          </a:p>
        </p:txBody>
      </p:sp>
    </p:spTree>
    <p:custDataLst>
      <p:tags r:id="rId1"/>
    </p:custDataLst>
    <p:extLst>
      <p:ext uri="{BB962C8B-B14F-4D97-AF65-F5344CB8AC3E}">
        <p14:creationId xmlns:p14="http://schemas.microsoft.com/office/powerpoint/2010/main" val="2195598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Pracovní cesta</a:t>
            </a:r>
            <a:endParaRPr lang="cs-CZ" dirty="0"/>
          </a:p>
        </p:txBody>
      </p:sp>
    </p:spTree>
    <p:custDataLst>
      <p:tags r:id="rId1"/>
    </p:custDataLst>
    <p:extLst>
      <p:ext uri="{BB962C8B-B14F-4D97-AF65-F5344CB8AC3E}">
        <p14:creationId xmlns:p14="http://schemas.microsoft.com/office/powerpoint/2010/main" val="590312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smtClean="0"/>
              <a:t>časově </a:t>
            </a:r>
            <a:r>
              <a:rPr lang="cs-CZ" dirty="0"/>
              <a:t>omezené vyslání zaměstnance </a:t>
            </a:r>
            <a:r>
              <a:rPr lang="cs-CZ" dirty="0" smtClean="0"/>
              <a:t>k </a:t>
            </a:r>
            <a:r>
              <a:rPr lang="cs-CZ" dirty="0"/>
              <a:t>výkonu práce mimo sjednané místo výkonu práce</a:t>
            </a:r>
            <a:endParaRPr lang="cs-CZ" dirty="0" smtClean="0"/>
          </a:p>
          <a:p>
            <a:r>
              <a:rPr lang="cs-CZ" dirty="0" smtClean="0"/>
              <a:t>Zaměstnavatel </a:t>
            </a:r>
            <a:r>
              <a:rPr lang="cs-CZ" dirty="0"/>
              <a:t>může vyslat zaměstnance na dobu nezbytné potřeby na pracovní cestu jen na základě dohody s ním. </a:t>
            </a:r>
            <a:endParaRPr lang="cs-CZ" dirty="0" smtClean="0"/>
          </a:p>
          <a:p>
            <a:endParaRPr lang="cs-CZ" dirty="0"/>
          </a:p>
        </p:txBody>
      </p:sp>
    </p:spTree>
    <p:custDataLst>
      <p:tags r:id="rId1"/>
    </p:custDataLst>
    <p:extLst>
      <p:ext uri="{BB962C8B-B14F-4D97-AF65-F5344CB8AC3E}">
        <p14:creationId xmlns:p14="http://schemas.microsoft.com/office/powerpoint/2010/main" val="3690298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a:t>
            </a:r>
            <a:endParaRPr lang="cs-CZ" dirty="0"/>
          </a:p>
        </p:txBody>
      </p:sp>
      <p:sp>
        <p:nvSpPr>
          <p:cNvPr id="3" name="Zástupný symbol pro obsah 2"/>
          <p:cNvSpPr>
            <a:spLocks noGrp="1"/>
          </p:cNvSpPr>
          <p:nvPr>
            <p:ph idx="1"/>
          </p:nvPr>
        </p:nvSpPr>
        <p:spPr/>
        <p:txBody>
          <a:bodyPr/>
          <a:lstStyle/>
          <a:p>
            <a:r>
              <a:rPr lang="cs-CZ" dirty="0" smtClean="0"/>
              <a:t>Jízdní výdaje</a:t>
            </a:r>
          </a:p>
          <a:p>
            <a:r>
              <a:rPr lang="cs-CZ" dirty="0" smtClean="0"/>
              <a:t>Stravné (vyhláškou 67-160)</a:t>
            </a:r>
          </a:p>
          <a:p>
            <a:r>
              <a:rPr lang="cs-CZ" dirty="0" smtClean="0"/>
              <a:t>Výdaje za ubytování</a:t>
            </a:r>
          </a:p>
          <a:p>
            <a:r>
              <a:rPr lang="cs-CZ" dirty="0" smtClean="0"/>
              <a:t>Nutné vedlejší výdaje</a:t>
            </a:r>
            <a:endParaRPr lang="cs-CZ" dirty="0"/>
          </a:p>
        </p:txBody>
      </p:sp>
    </p:spTree>
    <p:custDataLst>
      <p:tags r:id="rId1"/>
    </p:custDataLst>
    <p:extLst>
      <p:ext uri="{BB962C8B-B14F-4D97-AF65-F5344CB8AC3E}">
        <p14:creationId xmlns:p14="http://schemas.microsoft.com/office/powerpoint/2010/main" val="2110842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Pokyny Zaměstnavatele</a:t>
            </a:r>
            <a:endParaRPr lang="cs-CZ" dirty="0"/>
          </a:p>
        </p:txBody>
      </p:sp>
      <p:sp>
        <p:nvSpPr>
          <p:cNvPr id="5" name="Zástupný symbol pro obsah 4"/>
          <p:cNvSpPr>
            <a:spLocks noGrp="1"/>
          </p:cNvSpPr>
          <p:nvPr>
            <p:ph idx="1"/>
          </p:nvPr>
        </p:nvSpPr>
        <p:spPr/>
        <p:txBody>
          <a:bodyPr/>
          <a:lstStyle/>
          <a:p>
            <a:r>
              <a:rPr lang="cs-CZ" dirty="0" smtClean="0"/>
              <a:t>Kdo reprezentuje zaměstnavatele? </a:t>
            </a:r>
          </a:p>
          <a:p>
            <a:r>
              <a:rPr lang="cs-CZ" dirty="0" smtClean="0"/>
              <a:t>Jednatel</a:t>
            </a:r>
          </a:p>
          <a:p>
            <a:r>
              <a:rPr lang="cs-CZ" dirty="0" smtClean="0"/>
              <a:t>Vedoucí (dle vnitřních předpisů)</a:t>
            </a:r>
          </a:p>
        </p:txBody>
      </p:sp>
    </p:spTree>
    <p:custDataLst>
      <p:tags r:id="rId1"/>
    </p:custDataLst>
    <p:extLst>
      <p:ext uri="{BB962C8B-B14F-4D97-AF65-F5344CB8AC3E}">
        <p14:creationId xmlns:p14="http://schemas.microsoft.com/office/powerpoint/2010/main" val="1897340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body" idx="1"/>
          </p:nvPr>
        </p:nvSpPr>
        <p:spPr/>
        <p:txBody>
          <a:bodyPr/>
          <a:lstStyle/>
          <a:p>
            <a:endParaRPr lang="cs-CZ"/>
          </a:p>
        </p:txBody>
      </p:sp>
      <p:sp>
        <p:nvSpPr>
          <p:cNvPr id="2" name="Nadpis 1"/>
          <p:cNvSpPr>
            <a:spLocks noGrp="1"/>
          </p:cNvSpPr>
          <p:nvPr>
            <p:ph type="title"/>
          </p:nvPr>
        </p:nvSpPr>
        <p:spPr/>
        <p:txBody>
          <a:bodyPr/>
          <a:lstStyle/>
          <a:p>
            <a:r>
              <a:rPr lang="cs-CZ" dirty="0" smtClean="0"/>
              <a:t>Alternativní formy pracovní doby</a:t>
            </a:r>
            <a:endParaRPr lang="cs-CZ" dirty="0"/>
          </a:p>
        </p:txBody>
      </p:sp>
    </p:spTree>
    <p:custDataLst>
      <p:tags r:id="rId1"/>
    </p:custDataLst>
    <p:extLst>
      <p:ext uri="{BB962C8B-B14F-4D97-AF65-F5344CB8AC3E}">
        <p14:creationId xmlns:p14="http://schemas.microsoft.com/office/powerpoint/2010/main" val="127551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effectLst/>
              </a:rPr>
              <a:t>Pružné rozvržení pracovní </a:t>
            </a:r>
            <a:r>
              <a:rPr lang="cs-CZ" b="1" dirty="0" smtClean="0">
                <a:effectLst/>
              </a:rPr>
              <a:t>doby</a:t>
            </a:r>
            <a:endParaRPr lang="cs-CZ" dirty="0"/>
          </a:p>
        </p:txBody>
      </p:sp>
      <p:sp>
        <p:nvSpPr>
          <p:cNvPr id="3" name="Zástupný symbol pro obsah 2"/>
          <p:cNvSpPr>
            <a:spLocks noGrp="1"/>
          </p:cNvSpPr>
          <p:nvPr>
            <p:ph idx="1"/>
          </p:nvPr>
        </p:nvSpPr>
        <p:spPr/>
        <p:txBody>
          <a:bodyPr/>
          <a:lstStyle/>
          <a:p>
            <a:r>
              <a:rPr lang="cs-CZ" dirty="0" smtClean="0"/>
              <a:t>Základní pracovní doba </a:t>
            </a:r>
          </a:p>
          <a:p>
            <a:r>
              <a:rPr lang="cs-CZ" dirty="0" smtClean="0"/>
              <a:t>Volitelná pracovní doba</a:t>
            </a:r>
          </a:p>
          <a:p>
            <a:endParaRPr lang="cs-CZ" dirty="0" smtClean="0"/>
          </a:p>
          <a:p>
            <a:endParaRPr lang="cs-CZ" dirty="0"/>
          </a:p>
        </p:txBody>
      </p:sp>
    </p:spTree>
    <p:custDataLst>
      <p:tags r:id="rId1"/>
    </p:custDataLst>
    <p:extLst>
      <p:ext uri="{BB962C8B-B14F-4D97-AF65-F5344CB8AC3E}">
        <p14:creationId xmlns:p14="http://schemas.microsoft.com/office/powerpoint/2010/main" val="2238814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Konto pracovní doby</a:t>
            </a:r>
            <a:endParaRPr lang="cs-CZ" dirty="0"/>
          </a:p>
        </p:txBody>
      </p:sp>
      <p:sp>
        <p:nvSpPr>
          <p:cNvPr id="3" name="Zástupný symbol pro obsah 2"/>
          <p:cNvSpPr>
            <a:spLocks noGrp="1"/>
          </p:cNvSpPr>
          <p:nvPr>
            <p:ph idx="1"/>
          </p:nvPr>
        </p:nvSpPr>
        <p:spPr/>
        <p:txBody>
          <a:bodyPr/>
          <a:lstStyle/>
          <a:p>
            <a:r>
              <a:rPr lang="cs-CZ" dirty="0"/>
              <a:t>smí zavést jen kolektivní </a:t>
            </a:r>
            <a:r>
              <a:rPr lang="cs-CZ" dirty="0" smtClean="0"/>
              <a:t>smlouva</a:t>
            </a:r>
          </a:p>
          <a:p>
            <a:r>
              <a:rPr lang="cs-CZ" dirty="0" smtClean="0"/>
              <a:t>Účet pracovní doby</a:t>
            </a:r>
          </a:p>
          <a:p>
            <a:r>
              <a:rPr lang="cs-CZ" dirty="0" smtClean="0"/>
              <a:t>Účet mezd zaměstnance</a:t>
            </a:r>
            <a:endParaRPr lang="cs-CZ" dirty="0"/>
          </a:p>
        </p:txBody>
      </p:sp>
    </p:spTree>
    <p:custDataLst>
      <p:tags r:id="rId1"/>
    </p:custDataLst>
    <p:extLst>
      <p:ext uri="{BB962C8B-B14F-4D97-AF65-F5344CB8AC3E}">
        <p14:creationId xmlns:p14="http://schemas.microsoft.com/office/powerpoint/2010/main" val="1440299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Přesčas </a:t>
            </a:r>
          </a:p>
          <a:p>
            <a:pPr lvl="1"/>
            <a:r>
              <a:rPr lang="cs-CZ" dirty="0" smtClean="0"/>
              <a:t>mzda plus 25 procent</a:t>
            </a:r>
          </a:p>
          <a:p>
            <a:pPr lvl="1"/>
            <a:r>
              <a:rPr lang="cs-CZ" dirty="0" smtClean="0"/>
              <a:t>Alternativně náhradní volno</a:t>
            </a:r>
          </a:p>
          <a:p>
            <a:pPr lvl="1"/>
            <a:r>
              <a:rPr lang="cs-CZ" dirty="0" smtClean="0"/>
              <a:t>Lze mzdu sjednat s přihlédnutím k práci </a:t>
            </a:r>
            <a:r>
              <a:rPr lang="cs-CZ" dirty="0" err="1" smtClean="0"/>
              <a:t>přesč</a:t>
            </a:r>
            <a:r>
              <a:rPr lang="cs-CZ" dirty="0" smtClean="0"/>
              <a:t>.</a:t>
            </a:r>
          </a:p>
          <a:p>
            <a:r>
              <a:rPr lang="cs-CZ" dirty="0" smtClean="0"/>
              <a:t>Svátek</a:t>
            </a:r>
          </a:p>
          <a:p>
            <a:pPr lvl="1"/>
            <a:r>
              <a:rPr lang="cs-CZ" dirty="0" smtClean="0"/>
              <a:t>Náhradní volno nebo obvyklá mzda navíc</a:t>
            </a:r>
          </a:p>
          <a:p>
            <a:r>
              <a:rPr lang="cs-CZ" dirty="0" smtClean="0"/>
              <a:t>Noční práce</a:t>
            </a:r>
          </a:p>
          <a:p>
            <a:pPr lvl="1"/>
            <a:r>
              <a:rPr lang="cs-CZ" dirty="0"/>
              <a:t>příplatek nejméně ve výši 10 % průměrného výdělku</a:t>
            </a:r>
            <a:endParaRPr lang="cs-CZ" dirty="0" smtClean="0"/>
          </a:p>
          <a:p>
            <a:endParaRPr lang="cs-CZ" dirty="0"/>
          </a:p>
        </p:txBody>
      </p:sp>
    </p:spTree>
    <p:custDataLst>
      <p:tags r:id="rId1"/>
    </p:custDataLst>
    <p:extLst>
      <p:ext uri="{BB962C8B-B14F-4D97-AF65-F5344CB8AC3E}">
        <p14:creationId xmlns:p14="http://schemas.microsoft.com/office/powerpoint/2010/main" val="695843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lstStyle/>
          <a:p>
            <a:r>
              <a:rPr lang="pt-BR" b="1" dirty="0" smtClean="0"/>
              <a:t>prác</a:t>
            </a:r>
            <a:r>
              <a:rPr lang="cs-CZ" b="1" dirty="0" smtClean="0"/>
              <a:t>e</a:t>
            </a:r>
            <a:r>
              <a:rPr lang="pt-BR" b="1" dirty="0" smtClean="0"/>
              <a:t> </a:t>
            </a:r>
            <a:r>
              <a:rPr lang="pt-BR" b="1" dirty="0"/>
              <a:t>ve ztíženém pracovním prostředí</a:t>
            </a:r>
          </a:p>
          <a:p>
            <a:pPr lvl="1"/>
            <a:r>
              <a:rPr lang="cs-CZ" dirty="0" smtClean="0"/>
              <a:t>Příplatek nejméně 10 procent min. mzdy</a:t>
            </a:r>
          </a:p>
          <a:p>
            <a:r>
              <a:rPr lang="pl-PL" b="1" dirty="0" smtClean="0"/>
              <a:t>práce </a:t>
            </a:r>
            <a:r>
              <a:rPr lang="pl-PL" b="1" dirty="0"/>
              <a:t>v sobotu a v neděli</a:t>
            </a:r>
          </a:p>
          <a:p>
            <a:pPr lvl="1"/>
            <a:r>
              <a:rPr lang="cs-CZ" dirty="0"/>
              <a:t>dosažená mzda a příplatek nejméně ve výši 10 % průměrného výdělku</a:t>
            </a:r>
          </a:p>
        </p:txBody>
      </p:sp>
    </p:spTree>
    <p:custDataLst>
      <p:tags r:id="rId1"/>
    </p:custDataLst>
    <p:extLst>
      <p:ext uri="{BB962C8B-B14F-4D97-AF65-F5344CB8AC3E}">
        <p14:creationId xmlns:p14="http://schemas.microsoft.com/office/powerpoint/2010/main" val="1764348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DOvolená</a:t>
            </a:r>
            <a:endParaRPr lang="cs-CZ" dirty="0"/>
          </a:p>
        </p:txBody>
      </p:sp>
      <p:sp>
        <p:nvSpPr>
          <p:cNvPr id="3" name="Zástupný symbol pro obsah 2"/>
          <p:cNvSpPr>
            <a:spLocks noGrp="1"/>
          </p:cNvSpPr>
          <p:nvPr>
            <p:ph idx="1"/>
          </p:nvPr>
        </p:nvSpPr>
        <p:spPr/>
        <p:txBody>
          <a:bodyPr/>
          <a:lstStyle/>
          <a:p>
            <a:r>
              <a:rPr lang="cs-CZ" dirty="0" smtClean="0"/>
              <a:t>Určuje zaměstnavatel</a:t>
            </a:r>
          </a:p>
          <a:p>
            <a:r>
              <a:rPr lang="cs-CZ" dirty="0" smtClean="0"/>
              <a:t>Podle předem stanoveného rozvrhu</a:t>
            </a:r>
          </a:p>
          <a:p>
            <a:r>
              <a:rPr lang="cs-CZ" dirty="0" smtClean="0"/>
              <a:t>14 dnů předem</a:t>
            </a:r>
          </a:p>
          <a:p>
            <a:r>
              <a:rPr lang="cs-CZ" dirty="0" smtClean="0"/>
              <a:t>za </a:t>
            </a:r>
            <a:r>
              <a:rPr lang="cs-CZ" dirty="0"/>
              <a:t>dobu čerpání dovolené </a:t>
            </a:r>
            <a:r>
              <a:rPr lang="cs-CZ" dirty="0" smtClean="0"/>
              <a:t>přísluší náhrada </a:t>
            </a:r>
            <a:r>
              <a:rPr lang="cs-CZ" dirty="0"/>
              <a:t>mzdy nebo platu ve výši průměrného </a:t>
            </a:r>
            <a:r>
              <a:rPr lang="cs-CZ" dirty="0" smtClean="0"/>
              <a:t>výdělku</a:t>
            </a:r>
          </a:p>
          <a:p>
            <a:endParaRPr lang="cs-CZ" dirty="0"/>
          </a:p>
        </p:txBody>
      </p:sp>
    </p:spTree>
    <p:custDataLst>
      <p:tags r:id="rId1"/>
    </p:custDataLst>
    <p:extLst>
      <p:ext uri="{BB962C8B-B14F-4D97-AF65-F5344CB8AC3E}">
        <p14:creationId xmlns:p14="http://schemas.microsoft.com/office/powerpoint/2010/main" val="1637797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Překážky v práci</a:t>
            </a:r>
            <a:endParaRPr lang="cs-CZ" dirty="0"/>
          </a:p>
        </p:txBody>
      </p:sp>
    </p:spTree>
    <p:custDataLst>
      <p:tags r:id="rId1"/>
    </p:custDataLst>
    <p:extLst>
      <p:ext uri="{BB962C8B-B14F-4D97-AF65-F5344CB8AC3E}">
        <p14:creationId xmlns:p14="http://schemas.microsoft.com/office/powerpoint/2010/main" val="29438803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PřeKážky</a:t>
            </a:r>
            <a:endParaRPr lang="cs-CZ" dirty="0"/>
          </a:p>
        </p:txBody>
      </p:sp>
      <p:sp>
        <p:nvSpPr>
          <p:cNvPr id="7" name="Zástupný symbol pro text 6"/>
          <p:cNvSpPr>
            <a:spLocks noGrp="1"/>
          </p:cNvSpPr>
          <p:nvPr>
            <p:ph type="body" idx="1"/>
          </p:nvPr>
        </p:nvSpPr>
        <p:spPr/>
        <p:txBody>
          <a:bodyPr/>
          <a:lstStyle/>
          <a:p>
            <a:r>
              <a:rPr lang="cs-CZ" dirty="0" smtClean="0"/>
              <a:t>Na straně zaměstnance</a:t>
            </a:r>
            <a:endParaRPr lang="cs-CZ" dirty="0"/>
          </a:p>
        </p:txBody>
      </p:sp>
      <p:sp>
        <p:nvSpPr>
          <p:cNvPr id="9" name="Zástupný symbol pro text 8"/>
          <p:cNvSpPr>
            <a:spLocks noGrp="1"/>
          </p:cNvSpPr>
          <p:nvPr>
            <p:ph type="body" sz="half" idx="3"/>
          </p:nvPr>
        </p:nvSpPr>
        <p:spPr/>
        <p:txBody>
          <a:bodyPr/>
          <a:lstStyle/>
          <a:p>
            <a:r>
              <a:rPr lang="cs-CZ" dirty="0" smtClean="0"/>
              <a:t>Na straně zaměstnavatele</a:t>
            </a:r>
            <a:endParaRPr lang="cs-CZ" dirty="0"/>
          </a:p>
        </p:txBody>
      </p:sp>
      <p:sp>
        <p:nvSpPr>
          <p:cNvPr id="8" name="Zástupný symbol pro obsah 7"/>
          <p:cNvSpPr>
            <a:spLocks noGrp="1"/>
          </p:cNvSpPr>
          <p:nvPr>
            <p:ph sz="quarter" idx="2"/>
          </p:nvPr>
        </p:nvSpPr>
        <p:spPr/>
        <p:txBody>
          <a:bodyPr/>
          <a:lstStyle/>
          <a:p>
            <a:r>
              <a:rPr lang="cs-CZ" dirty="0" smtClean="0"/>
              <a:t>Pracovní neschopnost</a:t>
            </a:r>
          </a:p>
          <a:p>
            <a:r>
              <a:rPr lang="cs-CZ" dirty="0" smtClean="0"/>
              <a:t>Mateřská, rodičovská</a:t>
            </a:r>
          </a:p>
          <a:p>
            <a:r>
              <a:rPr lang="cs-CZ" dirty="0" smtClean="0"/>
              <a:t>Ošetřování člena domácnosti</a:t>
            </a:r>
          </a:p>
          <a:p>
            <a:r>
              <a:rPr lang="cs-CZ" dirty="0" smtClean="0"/>
              <a:t>Jiné důležité překážky v práci</a:t>
            </a:r>
          </a:p>
          <a:p>
            <a:r>
              <a:rPr lang="cs-CZ" dirty="0" smtClean="0"/>
              <a:t>Výkon veřejné funkce</a:t>
            </a:r>
          </a:p>
          <a:p>
            <a:r>
              <a:rPr lang="cs-CZ" dirty="0" smtClean="0"/>
              <a:t>Výkon občanské povinnosti</a:t>
            </a:r>
          </a:p>
          <a:p>
            <a:r>
              <a:rPr lang="cs-CZ" dirty="0" smtClean="0"/>
              <a:t>Branná povinnost</a:t>
            </a:r>
            <a:endParaRPr lang="cs-CZ" dirty="0"/>
          </a:p>
        </p:txBody>
      </p:sp>
      <p:sp>
        <p:nvSpPr>
          <p:cNvPr id="10" name="Zástupný symbol pro obsah 9"/>
          <p:cNvSpPr>
            <a:spLocks noGrp="1"/>
          </p:cNvSpPr>
          <p:nvPr>
            <p:ph sz="quarter" idx="4"/>
          </p:nvPr>
        </p:nvSpPr>
        <p:spPr/>
        <p:txBody>
          <a:bodyPr/>
          <a:lstStyle/>
          <a:p>
            <a:r>
              <a:rPr lang="cs-CZ" dirty="0" smtClean="0"/>
              <a:t>Prostoj (náhrada 80 procent)</a:t>
            </a:r>
          </a:p>
          <a:p>
            <a:r>
              <a:rPr lang="cs-CZ" dirty="0" err="1" smtClean="0"/>
              <a:t>Povětrnostné</a:t>
            </a:r>
            <a:r>
              <a:rPr lang="cs-CZ" dirty="0" smtClean="0"/>
              <a:t> vlivy (náhrada 60 procent)</a:t>
            </a:r>
            <a:endParaRPr lang="cs-CZ" dirty="0"/>
          </a:p>
        </p:txBody>
      </p:sp>
    </p:spTree>
    <p:custDataLst>
      <p:tags r:id="rId1"/>
    </p:custDataLst>
    <p:extLst>
      <p:ext uri="{BB962C8B-B14F-4D97-AF65-F5344CB8AC3E}">
        <p14:creationId xmlns:p14="http://schemas.microsoft.com/office/powerpoint/2010/main" val="3151928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Jiné důležité překážky v práci</a:t>
            </a:r>
            <a:endParaRPr lang="cs-CZ" dirty="0"/>
          </a:p>
        </p:txBody>
      </p:sp>
      <p:sp>
        <p:nvSpPr>
          <p:cNvPr id="8" name="Zástupný symbol pro obsah 7"/>
          <p:cNvSpPr>
            <a:spLocks noGrp="1"/>
          </p:cNvSpPr>
          <p:nvPr>
            <p:ph idx="1"/>
          </p:nvPr>
        </p:nvSpPr>
        <p:spPr/>
        <p:txBody>
          <a:bodyPr>
            <a:normAutofit fontScale="70000" lnSpcReduction="20000"/>
          </a:bodyPr>
          <a:lstStyle/>
          <a:p>
            <a:r>
              <a:rPr lang="cs-CZ" b="1" dirty="0"/>
              <a:t>Vyšetření nebo </a:t>
            </a:r>
            <a:r>
              <a:rPr lang="cs-CZ" b="1" dirty="0" smtClean="0"/>
              <a:t>ošetření</a:t>
            </a:r>
          </a:p>
          <a:p>
            <a:r>
              <a:rPr lang="cs-CZ" b="1" dirty="0" err="1"/>
              <a:t>Pracovnělékařská</a:t>
            </a:r>
            <a:r>
              <a:rPr lang="cs-CZ" b="1" dirty="0"/>
              <a:t> prohlídka, vyšetření nebo očkování související s výkonem </a:t>
            </a:r>
            <a:r>
              <a:rPr lang="cs-CZ" b="1" dirty="0" smtClean="0"/>
              <a:t>práce</a:t>
            </a:r>
          </a:p>
          <a:p>
            <a:r>
              <a:rPr lang="cs-CZ" sz="2400" i="1" dirty="0"/>
              <a:t>Přerušení dopravního provozu nebo zpoždění hromadných dopravních </a:t>
            </a:r>
            <a:r>
              <a:rPr lang="cs-CZ" sz="2400" i="1" dirty="0" smtClean="0"/>
              <a:t>prostředků</a:t>
            </a:r>
          </a:p>
          <a:p>
            <a:r>
              <a:rPr lang="cs-CZ" b="1" dirty="0" smtClean="0"/>
              <a:t>Svatba</a:t>
            </a:r>
          </a:p>
          <a:p>
            <a:r>
              <a:rPr lang="cs-CZ" b="1" dirty="0" smtClean="0"/>
              <a:t>Převoz manželky při narození dítěte, </a:t>
            </a:r>
            <a:r>
              <a:rPr lang="cs-CZ" sz="2100" i="1" dirty="0" smtClean="0"/>
              <a:t>účast při porodu</a:t>
            </a:r>
          </a:p>
          <a:p>
            <a:r>
              <a:rPr lang="cs-CZ" b="1" dirty="0" smtClean="0"/>
              <a:t>Úmrtí manžela, dítěte,</a:t>
            </a:r>
          </a:p>
          <a:p>
            <a:r>
              <a:rPr lang="cs-CZ" b="1" dirty="0" smtClean="0"/>
              <a:t>Pohřeb kolegy</a:t>
            </a:r>
          </a:p>
          <a:p>
            <a:r>
              <a:rPr lang="cs-CZ" b="1" dirty="0" smtClean="0"/>
              <a:t>Doprovod rodinného příslušníka do zdrav. zařízení (někdy s náhradou, někdy bez náhrady)</a:t>
            </a:r>
          </a:p>
          <a:p>
            <a:r>
              <a:rPr lang="cs-CZ" b="1" dirty="0" smtClean="0"/>
              <a:t>Přestěhování</a:t>
            </a:r>
          </a:p>
          <a:p>
            <a:r>
              <a:rPr lang="cs-CZ" b="1" dirty="0" smtClean="0"/>
              <a:t>Vyhledání nového zaměstnání</a:t>
            </a:r>
            <a:endParaRPr lang="cs-CZ" dirty="0"/>
          </a:p>
        </p:txBody>
      </p:sp>
    </p:spTree>
    <p:custDataLst>
      <p:tags r:id="rId1"/>
    </p:custDataLst>
    <p:extLst>
      <p:ext uri="{BB962C8B-B14F-4D97-AF65-F5344CB8AC3E}">
        <p14:creationId xmlns:p14="http://schemas.microsoft.com/office/powerpoint/2010/main" val="2633783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normy</a:t>
            </a:r>
            <a:endParaRPr lang="cs-CZ" dirty="0"/>
          </a:p>
        </p:txBody>
      </p:sp>
      <p:sp>
        <p:nvSpPr>
          <p:cNvPr id="3" name="Zástupný symbol pro obsah 2"/>
          <p:cNvSpPr>
            <a:spLocks noGrp="1"/>
          </p:cNvSpPr>
          <p:nvPr>
            <p:ph idx="1"/>
          </p:nvPr>
        </p:nvSpPr>
        <p:spPr/>
        <p:txBody>
          <a:bodyPr/>
          <a:lstStyle/>
          <a:p>
            <a:r>
              <a:rPr lang="cs-CZ" dirty="0" smtClean="0"/>
              <a:t>Normy předpokládané zákonem u veřejných zaměstnavatelů</a:t>
            </a:r>
          </a:p>
          <a:p>
            <a:r>
              <a:rPr lang="cs-CZ" dirty="0" smtClean="0"/>
              <a:t>Soukromý zaměstnavatel</a:t>
            </a:r>
          </a:p>
          <a:p>
            <a:pPr lvl="1"/>
            <a:r>
              <a:rPr lang="cs-CZ" dirty="0" smtClean="0"/>
              <a:t>Sjednaný ve smlouvě</a:t>
            </a:r>
          </a:p>
          <a:p>
            <a:pPr lvl="1"/>
            <a:r>
              <a:rPr lang="cs-CZ" dirty="0" smtClean="0"/>
              <a:t>Nebo forma písemného pokynu</a:t>
            </a:r>
          </a:p>
          <a:p>
            <a:pPr lvl="1"/>
            <a:endParaRPr lang="cs-CZ" dirty="0"/>
          </a:p>
        </p:txBody>
      </p:sp>
    </p:spTree>
    <p:custDataLst>
      <p:tags r:id="rId1"/>
    </p:custDataLst>
    <p:extLst>
      <p:ext uri="{BB962C8B-B14F-4D97-AF65-F5344CB8AC3E}">
        <p14:creationId xmlns:p14="http://schemas.microsoft.com/office/powerpoint/2010/main" val="2673068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předpis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Zakazuje </a:t>
            </a:r>
            <a:r>
              <a:rPr lang="cs-CZ" dirty="0"/>
              <a:t>se, aby vnitřní předpis ukládal zaměstnanci povinnosti nebo zkracoval jeho práva stanovená tímto zákonem. </a:t>
            </a:r>
          </a:p>
          <a:p>
            <a:r>
              <a:rPr lang="cs-CZ" dirty="0" smtClean="0"/>
              <a:t>Musí </a:t>
            </a:r>
            <a:r>
              <a:rPr lang="cs-CZ" dirty="0"/>
              <a:t>být vydán písemně, nesmí být v rozporu s právními předpisy ani být vydán se zpětnou účinností, jinak je zcela nebo v dotčené části neplatný. </a:t>
            </a:r>
            <a:r>
              <a:rPr lang="cs-CZ" dirty="0" smtClean="0"/>
              <a:t>Zpravidla </a:t>
            </a:r>
            <a:r>
              <a:rPr lang="cs-CZ" dirty="0"/>
              <a:t>na dobu určitou, nejméně však na dobu 1 roku; </a:t>
            </a:r>
            <a:endParaRPr lang="cs-CZ" dirty="0" smtClean="0"/>
          </a:p>
          <a:p>
            <a:r>
              <a:rPr lang="cs-CZ" dirty="0" smtClean="0"/>
              <a:t>Vnitřní </a:t>
            </a:r>
            <a:r>
              <a:rPr lang="cs-CZ" dirty="0"/>
              <a:t>předpis je závazný pro zaměstnavatele a pro všechny jeho zaměstnance. </a:t>
            </a:r>
            <a:endParaRPr lang="cs-CZ" dirty="0" smtClean="0"/>
          </a:p>
          <a:p>
            <a:r>
              <a:rPr lang="cs-CZ" dirty="0" smtClean="0"/>
              <a:t>Povinen </a:t>
            </a:r>
            <a:r>
              <a:rPr lang="cs-CZ" dirty="0"/>
              <a:t>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r>
              <a:rPr lang="cs-CZ" dirty="0" smtClean="0"/>
              <a:t>.</a:t>
            </a:r>
            <a:endParaRPr lang="cs-CZ" dirty="0"/>
          </a:p>
        </p:txBody>
      </p:sp>
    </p:spTree>
    <p:custDataLst>
      <p:tags r:id="rId1"/>
    </p:custDataLst>
    <p:extLst>
      <p:ext uri="{BB962C8B-B14F-4D97-AF65-F5344CB8AC3E}">
        <p14:creationId xmlns:p14="http://schemas.microsoft.com/office/powerpoint/2010/main" val="3618535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řád</a:t>
            </a:r>
            <a:endParaRPr lang="cs-CZ" dirty="0"/>
          </a:p>
        </p:txBody>
      </p:sp>
      <p:sp>
        <p:nvSpPr>
          <p:cNvPr id="3" name="Zástupný symbol pro obsah 2"/>
          <p:cNvSpPr>
            <a:spLocks noGrp="1"/>
          </p:cNvSpPr>
          <p:nvPr>
            <p:ph idx="1"/>
          </p:nvPr>
        </p:nvSpPr>
        <p:spPr/>
        <p:txBody>
          <a:bodyPr/>
          <a:lstStyle/>
          <a:p>
            <a:r>
              <a:rPr lang="cs-CZ" dirty="0" smtClean="0"/>
              <a:t>zvláštním </a:t>
            </a:r>
            <a:r>
              <a:rPr lang="cs-CZ" dirty="0"/>
              <a:t>druhem vnitřního předpisu; </a:t>
            </a:r>
            <a:endParaRPr lang="cs-CZ" dirty="0" smtClean="0"/>
          </a:p>
          <a:p>
            <a:r>
              <a:rPr lang="cs-CZ" dirty="0" smtClean="0"/>
              <a:t>rozvádí povinnosti </a:t>
            </a:r>
            <a:r>
              <a:rPr lang="cs-CZ" dirty="0"/>
              <a:t>zaměstnavatele a zaměstnance vyplývající z pracovněprávních vztahů.</a:t>
            </a:r>
          </a:p>
        </p:txBody>
      </p:sp>
    </p:spTree>
    <p:custDataLst>
      <p:tags r:id="rId1"/>
    </p:custDataLst>
    <p:extLst>
      <p:ext uri="{BB962C8B-B14F-4D97-AF65-F5344CB8AC3E}">
        <p14:creationId xmlns:p14="http://schemas.microsoft.com/office/powerpoint/2010/main" val="1672283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spis</a:t>
            </a:r>
            <a:endParaRPr lang="cs-CZ" dirty="0"/>
          </a:p>
        </p:txBody>
      </p:sp>
      <p:sp>
        <p:nvSpPr>
          <p:cNvPr id="3" name="Zástupný symbol pro obsah 2"/>
          <p:cNvSpPr>
            <a:spLocks noGrp="1"/>
          </p:cNvSpPr>
          <p:nvPr>
            <p:ph idx="1"/>
          </p:nvPr>
        </p:nvSpPr>
        <p:spPr/>
        <p:txBody>
          <a:bodyPr/>
          <a:lstStyle/>
          <a:p>
            <a:r>
              <a:rPr lang="cs-CZ" dirty="0"/>
              <a:t>Zaměstnavatel je oprávněn vést osobní spis zaměstnance</a:t>
            </a:r>
            <a:r>
              <a:rPr lang="cs-CZ" dirty="0" smtClean="0"/>
              <a:t>.</a:t>
            </a:r>
          </a:p>
          <a:p>
            <a:r>
              <a:rPr lang="cs-CZ" dirty="0"/>
              <a:t> Zaměstnanec má právo nahlížet do svého osobního spisu, činit si z něho výpisky a pořizovat si stejnopisy dokladů v něm obsažených, a to na náklady zaměstnavatele.</a:t>
            </a:r>
          </a:p>
        </p:txBody>
      </p:sp>
    </p:spTree>
    <p:custDataLst>
      <p:tags r:id="rId1"/>
    </p:custDataLst>
    <p:extLst>
      <p:ext uri="{BB962C8B-B14F-4D97-AF65-F5344CB8AC3E}">
        <p14:creationId xmlns:p14="http://schemas.microsoft.com/office/powerpoint/2010/main" val="2284887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err="1" smtClean="0"/>
              <a:t>Time</a:t>
            </a:r>
            <a:r>
              <a:rPr lang="cs-CZ" dirty="0" smtClean="0"/>
              <a:t> management</a:t>
            </a:r>
            <a:endParaRPr lang="cs-CZ" dirty="0"/>
          </a:p>
        </p:txBody>
      </p:sp>
    </p:spTree>
    <p:custDataLst>
      <p:tags r:id="rId1"/>
    </p:custDataLst>
    <p:extLst>
      <p:ext uri="{BB962C8B-B14F-4D97-AF65-F5344CB8AC3E}">
        <p14:creationId xmlns:p14="http://schemas.microsoft.com/office/powerpoint/2010/main" val="143716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lstStyle/>
          <a:p>
            <a:r>
              <a:rPr lang="cs-CZ" dirty="0" smtClean="0"/>
              <a:t>Pracovní doba</a:t>
            </a:r>
          </a:p>
          <a:p>
            <a:r>
              <a:rPr lang="cs-CZ" dirty="0" smtClean="0"/>
              <a:t>Doba odpočinku</a:t>
            </a:r>
          </a:p>
          <a:p>
            <a:r>
              <a:rPr lang="cs-CZ" dirty="0" smtClean="0"/>
              <a:t>Práce přesčas</a:t>
            </a:r>
          </a:p>
          <a:p>
            <a:r>
              <a:rPr lang="cs-CZ" dirty="0" smtClean="0"/>
              <a:t>Směna </a:t>
            </a:r>
          </a:p>
          <a:p>
            <a:r>
              <a:rPr lang="cs-CZ" dirty="0"/>
              <a:t> pracovní pohotovostí </a:t>
            </a:r>
            <a:r>
              <a:rPr lang="cs-CZ" dirty="0" smtClean="0"/>
              <a:t>doba</a:t>
            </a:r>
          </a:p>
          <a:p>
            <a:r>
              <a:rPr lang="cs-CZ" dirty="0"/>
              <a:t> noční </a:t>
            </a:r>
            <a:r>
              <a:rPr lang="cs-CZ" dirty="0" smtClean="0"/>
              <a:t>práce</a:t>
            </a:r>
            <a:endParaRPr lang="cs-CZ" dirty="0"/>
          </a:p>
        </p:txBody>
      </p:sp>
    </p:spTree>
    <p:custDataLst>
      <p:tags r:id="rId1"/>
    </p:custDataLst>
    <p:extLst>
      <p:ext uri="{BB962C8B-B14F-4D97-AF65-F5344CB8AC3E}">
        <p14:creationId xmlns:p14="http://schemas.microsoft.com/office/powerpoint/2010/main" val="3799752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doba</a:t>
            </a:r>
            <a:endParaRPr lang="cs-CZ" dirty="0"/>
          </a:p>
        </p:txBody>
      </p:sp>
      <p:sp>
        <p:nvSpPr>
          <p:cNvPr id="3" name="Zástupný symbol pro obsah 2"/>
          <p:cNvSpPr>
            <a:spLocks noGrp="1"/>
          </p:cNvSpPr>
          <p:nvPr>
            <p:ph idx="1"/>
          </p:nvPr>
        </p:nvSpPr>
        <p:spPr/>
        <p:txBody>
          <a:bodyPr/>
          <a:lstStyle/>
          <a:p>
            <a:r>
              <a:rPr lang="cs-CZ" dirty="0" smtClean="0"/>
              <a:t>Kolik hodin týdně</a:t>
            </a:r>
          </a:p>
          <a:p>
            <a:r>
              <a:rPr lang="cs-CZ" dirty="0" smtClean="0"/>
              <a:t>Běžně 40 hodin</a:t>
            </a:r>
          </a:p>
          <a:p>
            <a:r>
              <a:rPr lang="cs-CZ" dirty="0" smtClean="0"/>
              <a:t>třísměnným </a:t>
            </a:r>
            <a:r>
              <a:rPr lang="cs-CZ" dirty="0"/>
              <a:t>a nepřetržitým pracovním režimem 37,5 hodiny týdně,</a:t>
            </a:r>
          </a:p>
          <a:p>
            <a:r>
              <a:rPr lang="cs-CZ" dirty="0" smtClean="0"/>
              <a:t>s </a:t>
            </a:r>
            <a:r>
              <a:rPr lang="cs-CZ" dirty="0"/>
              <a:t>dvousměnným pracovním režimem 38,75 hodiny týdně</a:t>
            </a:r>
            <a:r>
              <a:rPr lang="cs-CZ" dirty="0" smtClean="0"/>
              <a:t>.</a:t>
            </a:r>
          </a:p>
          <a:p>
            <a:r>
              <a:rPr lang="cs-CZ" dirty="0" smtClean="0"/>
              <a:t>Kratší musí být sjednána</a:t>
            </a:r>
          </a:p>
          <a:p>
            <a:r>
              <a:rPr lang="cs-CZ" dirty="0" smtClean="0"/>
              <a:t>Pružné rozvržení</a:t>
            </a:r>
            <a:endParaRPr lang="cs-CZ" dirty="0"/>
          </a:p>
          <a:p>
            <a:endParaRPr lang="cs-CZ" dirty="0"/>
          </a:p>
        </p:txBody>
      </p:sp>
    </p:spTree>
    <p:custDataLst>
      <p:tags r:id="rId1"/>
    </p:custDataLst>
    <p:extLst>
      <p:ext uri="{BB962C8B-B14F-4D97-AF65-F5344CB8AC3E}">
        <p14:creationId xmlns:p14="http://schemas.microsoft.com/office/powerpoint/2010/main" val="3029762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7920e2f8-898d-4a05-8a89-43a34542db61.mdb"/>
</p:tagLst>
</file>

<file path=ppt/tags/tag10.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30"/>
  <p:tag name="ARS_SLIDE_PARTICIPANTNUM" val="30"/>
  <p:tag name="ARS_SLIDE_SUBMITNUM" val="0"/>
  <p:tag name="ARS_SLIDE_CORRECTNUM" val="0"/>
  <p:tag name="ARS_SLIDE_VOTEMEAN"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Lst>
</file>

<file path=ppt/tags/tag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261</TotalTime>
  <Words>761</Words>
  <Application>Microsoft Office PowerPoint</Application>
  <PresentationFormat>Předvádění na obrazovce (4:3)</PresentationFormat>
  <Paragraphs>127</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Franklin Gothic Book</vt:lpstr>
      <vt:lpstr>Franklin Gothic Medium</vt:lpstr>
      <vt:lpstr>Wingdings 2</vt:lpstr>
      <vt:lpstr>Cesta</vt:lpstr>
      <vt:lpstr>Řízení zaměstnanců</vt:lpstr>
      <vt:lpstr>Pokyny Zaměstnavatele</vt:lpstr>
      <vt:lpstr>Vnitřní normy</vt:lpstr>
      <vt:lpstr>Vnitřní předpis</vt:lpstr>
      <vt:lpstr>Pracovní řád</vt:lpstr>
      <vt:lpstr>Osobní spis</vt:lpstr>
      <vt:lpstr>Time management</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Pracovní cesta</vt:lpstr>
      <vt:lpstr>Prezentace aplikace PowerPoint</vt:lpstr>
      <vt:lpstr>Náhrady</vt:lpstr>
      <vt:lpstr>Alternativní formy pracovní doby</vt:lpstr>
      <vt:lpstr>Pružné rozvržení pracovní doby</vt:lpstr>
      <vt:lpstr>Konto pracovní doby</vt:lpstr>
      <vt:lpstr>Příplatky</vt:lpstr>
      <vt:lpstr>Příplatky</vt:lpstr>
      <vt:lpstr>DOvolená</vt:lpstr>
      <vt:lpstr>Překážky v práci</vt:lpstr>
      <vt:lpstr>PřeKážky</vt:lpstr>
      <vt:lpstr>Jiné důležité překážky v práci</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politika a profesní vzdělávání</dc:title>
  <dc:creator>76882</dc:creator>
  <cp:lastModifiedBy>ucitel</cp:lastModifiedBy>
  <cp:revision>21</cp:revision>
  <dcterms:created xsi:type="dcterms:W3CDTF">2014-09-08T21:07:55Z</dcterms:created>
  <dcterms:modified xsi:type="dcterms:W3CDTF">2018-04-16T07:32:12Z</dcterms:modified>
</cp:coreProperties>
</file>