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8" r:id="rId3"/>
    <p:sldId id="269" r:id="rId4"/>
    <p:sldId id="270" r:id="rId5"/>
    <p:sldId id="271" r:id="rId6"/>
    <p:sldId id="272" r:id="rId7"/>
    <p:sldId id="273" r:id="rId8"/>
    <p:sldId id="274" r:id="rId9"/>
    <p:sldId id="276" r:id="rId10"/>
    <p:sldId id="277" r:id="rId11"/>
    <p:sldId id="278" r:id="rId12"/>
    <p:sldId id="279" r:id="rId13"/>
    <p:sldId id="280" r:id="rId14"/>
    <p:sldId id="298" r:id="rId15"/>
    <p:sldId id="281" r:id="rId16"/>
    <p:sldId id="282" r:id="rId17"/>
    <p:sldId id="308" r:id="rId18"/>
    <p:sldId id="309" r:id="rId19"/>
    <p:sldId id="310" r:id="rId20"/>
    <p:sldId id="307" r:id="rId21"/>
    <p:sldId id="296" r:id="rId22"/>
    <p:sldId id="297" r:id="rId23"/>
    <p:sldId id="301" r:id="rId24"/>
    <p:sldId id="302" r:id="rId25"/>
    <p:sldId id="306" r:id="rId26"/>
    <p:sldId id="303" r:id="rId27"/>
    <p:sldId id="304" r:id="rId28"/>
    <p:sldId id="305" r:id="rId29"/>
  </p:sldIdLst>
  <p:sldSz cx="9144000" cy="6858000" type="screen4x3"/>
  <p:notesSz cx="6858000" cy="9144000"/>
  <p:custDataLst>
    <p:tags r:id="rId30"/>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32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Nadpis 28"/>
          <p:cNvSpPr>
            <a:spLocks noGrp="1"/>
          </p:cNvSpPr>
          <p:nvPr>
            <p:ph type="ctrTitle"/>
          </p:nvPr>
        </p:nvSpPr>
        <p:spPr>
          <a:xfrm>
            <a:off x="381000" y="4853411"/>
            <a:ext cx="8458200" cy="1222375"/>
          </a:xfrm>
        </p:spPr>
        <p:txBody>
          <a:bodyPr anchor="t"/>
          <a:lstStyle/>
          <a:p>
            <a:r>
              <a:rPr kumimoji="0" lang="cs-CZ" smtClean="0"/>
              <a:t>Kliknutím lze upravit styl.</a:t>
            </a:r>
            <a:endParaRPr kumimoji="0" lang="en-US"/>
          </a:p>
        </p:txBody>
      </p:sp>
      <p:sp>
        <p:nvSpPr>
          <p:cNvPr id="9" name="Podnadpis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Kliknutím lze upravit styl předlohy.</a:t>
            </a:r>
            <a:endParaRPr kumimoji="0" lang="en-US"/>
          </a:p>
        </p:txBody>
      </p:sp>
      <p:sp>
        <p:nvSpPr>
          <p:cNvPr id="16" name="Zástupný symbol pro datum 15"/>
          <p:cNvSpPr>
            <a:spLocks noGrp="1"/>
          </p:cNvSpPr>
          <p:nvPr>
            <p:ph type="dt" sz="half" idx="10"/>
          </p:nvPr>
        </p:nvSpPr>
        <p:spPr/>
        <p:txBody>
          <a:bodyPr/>
          <a:lstStyle/>
          <a:p>
            <a:fld id="{DCC3FF2D-DA3C-4DD0-B6B4-BAE0F7EF2B6E}" type="datetimeFigureOut">
              <a:rPr lang="cs-CZ" smtClean="0"/>
              <a:t>16.04.2018</a:t>
            </a:fld>
            <a:endParaRPr lang="cs-CZ"/>
          </a:p>
        </p:txBody>
      </p:sp>
      <p:sp>
        <p:nvSpPr>
          <p:cNvPr id="2" name="Zástupný symbol pro zápatí 1"/>
          <p:cNvSpPr>
            <a:spLocks noGrp="1"/>
          </p:cNvSpPr>
          <p:nvPr>
            <p:ph type="ftr" sz="quarter" idx="11"/>
          </p:nvPr>
        </p:nvSpPr>
        <p:spPr/>
        <p:txBody>
          <a:bodyPr/>
          <a:lstStyle/>
          <a:p>
            <a:endParaRPr lang="cs-CZ"/>
          </a:p>
        </p:txBody>
      </p:sp>
      <p:sp>
        <p:nvSpPr>
          <p:cNvPr id="15" name="Zástupný symbol pro číslo snímku 14"/>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16.04.2018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58000" y="549276"/>
            <a:ext cx="1828800" cy="5851525"/>
          </a:xfrm>
        </p:spPr>
        <p:txBody>
          <a:bodyPr vert="eaVer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549276"/>
            <a:ext cx="6248400" cy="5851525"/>
          </a:xfrm>
        </p:spPr>
        <p:txBody>
          <a:bodyPr vert="eaVer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CC3FF2D-DA3C-4DD0-B6B4-BAE0F7EF2B6E}" type="datetimeFigureOut">
              <a:rPr lang="cs-CZ" smtClean="0"/>
              <a:t>16.04.2018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2" name="Nadpis 21"/>
          <p:cNvSpPr>
            <a:spLocks noGrp="1"/>
          </p:cNvSpPr>
          <p:nvPr>
            <p:ph type="title"/>
          </p:nvPr>
        </p:nvSpPr>
        <p:spPr/>
        <p:txBody>
          <a:bodyPr/>
          <a:lstStyle/>
          <a:p>
            <a:r>
              <a:rPr kumimoji="0" lang="cs-CZ" smtClean="0"/>
              <a:t>Kliknutím lze upravit styl.</a:t>
            </a:r>
            <a:endParaRPr kumimoji="0" lang="en-US"/>
          </a:p>
        </p:txBody>
      </p:sp>
      <p:sp>
        <p:nvSpPr>
          <p:cNvPr id="27" name="Zástupný symbol pro obsah 26"/>
          <p:cNvSpPr>
            <a:spLocks noGrp="1"/>
          </p:cNvSpPr>
          <p:nvPr>
            <p:ph idx="1"/>
          </p:nvPr>
        </p:nvSpPr>
        <p:spPr/>
        <p:txBody>
          <a:body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16.04.2018</a:t>
            </a:fld>
            <a:endParaRPr lang="cs-CZ"/>
          </a:p>
        </p:txBody>
      </p:sp>
      <p:sp>
        <p:nvSpPr>
          <p:cNvPr id="19" name="Zástupný symbol pro zápatí 18"/>
          <p:cNvSpPr>
            <a:spLocks noGrp="1"/>
          </p:cNvSpPr>
          <p:nvPr>
            <p:ph type="ftr" sz="quarter" idx="11"/>
          </p:nvPr>
        </p:nvSpPr>
        <p:spPr>
          <a:xfrm>
            <a:off x="3581400" y="76200"/>
            <a:ext cx="2895600" cy="288925"/>
          </a:xfrm>
        </p:spPr>
        <p:txBody>
          <a:bodyPr/>
          <a:lstStyle/>
          <a:p>
            <a:endParaRPr lang="cs-CZ"/>
          </a:p>
        </p:txBody>
      </p:sp>
      <p:sp>
        <p:nvSpPr>
          <p:cNvPr id="16" name="Zástupný symbol pro číslo snímku 15"/>
          <p:cNvSpPr>
            <a:spLocks noGrp="1"/>
          </p:cNvSpPr>
          <p:nvPr>
            <p:ph type="sldNum" sz="quarter" idx="12"/>
          </p:nvPr>
        </p:nvSpPr>
        <p:spPr>
          <a:xfrm>
            <a:off x="8229600" y="6473952"/>
            <a:ext cx="758952" cy="246888"/>
          </a:xfrm>
        </p:spPr>
        <p:txBody>
          <a:bodyPr/>
          <a:lstStyle/>
          <a:p>
            <a:fld id="{F364D2CD-B326-41CA-9D6C-E3C9601A17B4}"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Zástupný symbol pro text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Kliknutím lze upravit styly předlohy textu.</a:t>
            </a:r>
          </a:p>
        </p:txBody>
      </p:sp>
      <p:sp>
        <p:nvSpPr>
          <p:cNvPr id="19" name="Zástupný symbol pro datum 18"/>
          <p:cNvSpPr>
            <a:spLocks noGrp="1"/>
          </p:cNvSpPr>
          <p:nvPr>
            <p:ph type="dt" sz="half" idx="10"/>
          </p:nvPr>
        </p:nvSpPr>
        <p:spPr/>
        <p:txBody>
          <a:bodyPr/>
          <a:lstStyle/>
          <a:p>
            <a:fld id="{DCC3FF2D-DA3C-4DD0-B6B4-BAE0F7EF2B6E}" type="datetimeFigureOut">
              <a:rPr lang="cs-CZ" smtClean="0"/>
              <a:t>16.04.2018</a:t>
            </a:fld>
            <a:endParaRPr lang="cs-CZ"/>
          </a:p>
        </p:txBody>
      </p:sp>
      <p:sp>
        <p:nvSpPr>
          <p:cNvPr id="11" name="Zástupný symbol pro zápatí 10"/>
          <p:cNvSpPr>
            <a:spLocks noGrp="1"/>
          </p:cNvSpPr>
          <p:nvPr>
            <p:ph type="ftr" sz="quarter" idx="11"/>
          </p:nvPr>
        </p:nvSpPr>
        <p:spPr/>
        <p:txBody>
          <a:bodyPr/>
          <a:lstStyle/>
          <a:p>
            <a:endParaRPr lang="cs-CZ"/>
          </a:p>
        </p:txBody>
      </p:sp>
      <p:sp>
        <p:nvSpPr>
          <p:cNvPr id="16" name="Zástupný symbol pro číslo snímku 15"/>
          <p:cNvSpPr>
            <a:spLocks noGrp="1"/>
          </p:cNvSpPr>
          <p:nvPr>
            <p:ph type="sldNum" sz="quarter" idx="12"/>
          </p:nvPr>
        </p:nvSpPr>
        <p:spPr/>
        <p:txBody>
          <a:bodyPr/>
          <a:lstStyle/>
          <a:p>
            <a:fld id="{F364D2CD-B326-41CA-9D6C-E3C9601A17B4}" type="slidenum">
              <a:rPr lang="cs-CZ" smtClean="0"/>
              <a:t>‹#›</a:t>
            </a:fld>
            <a:endParaRPr lang="cs-CZ"/>
          </a:p>
        </p:txBody>
      </p:sp>
      <p:sp>
        <p:nvSpPr>
          <p:cNvPr id="8" name="Nadpis 7"/>
          <p:cNvSpPr>
            <a:spLocks noGrp="1"/>
          </p:cNvSpPr>
          <p:nvPr>
            <p:ph type="title"/>
          </p:nvPr>
        </p:nvSpPr>
        <p:spPr>
          <a:xfrm>
            <a:off x="180475" y="2947085"/>
            <a:ext cx="8686800" cy="1184825"/>
          </a:xfrm>
        </p:spPr>
        <p:txBody>
          <a:bodyPr rtlCol="0" anchor="t"/>
          <a:lstStyle>
            <a:lvl1pPr algn="r">
              <a:defRPr/>
            </a:lvl1pPr>
          </a:lstStyle>
          <a:p>
            <a:r>
              <a:rPr kumimoji="0" lang="cs-CZ" smtClean="0"/>
              <a:t>Kliknutím lze upravit styl.</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0" name="Nadpis 1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4" name="Zástupný symbol pro obsah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1" name="Zástupný symbol pro datum 20"/>
          <p:cNvSpPr>
            <a:spLocks noGrp="1"/>
          </p:cNvSpPr>
          <p:nvPr>
            <p:ph type="dt" sz="half" idx="10"/>
          </p:nvPr>
        </p:nvSpPr>
        <p:spPr/>
        <p:txBody>
          <a:bodyPr/>
          <a:lstStyle/>
          <a:p>
            <a:fld id="{DCC3FF2D-DA3C-4DD0-B6B4-BAE0F7EF2B6E}" type="datetimeFigureOut">
              <a:rPr lang="cs-CZ" smtClean="0"/>
              <a:t>16.04.2018</a:t>
            </a:fld>
            <a:endParaRPr lang="cs-CZ"/>
          </a:p>
        </p:txBody>
      </p:sp>
      <p:sp>
        <p:nvSpPr>
          <p:cNvPr id="10" name="Zástupný symbol pro zápatí 9"/>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spTree>
      <p:nvGrpSpPr>
        <p:cNvPr id="1" name=""/>
        <p:cNvGrpSpPr/>
        <p:nvPr/>
      </p:nvGrpSpPr>
      <p:grpSpPr>
        <a:xfrm>
          <a:off x="0" y="0"/>
          <a:ext cx="0" cy="0"/>
          <a:chOff x="0" y="0"/>
          <a:chExt cx="0" cy="0"/>
        </a:xfrm>
      </p:grpSpPr>
      <p:sp>
        <p:nvSpPr>
          <p:cNvPr id="29" name="Nadpis 28"/>
          <p:cNvSpPr>
            <a:spLocks noGrp="1"/>
          </p:cNvSpPr>
          <p:nvPr>
            <p:ph type="title"/>
          </p:nvPr>
        </p:nvSpPr>
        <p:spPr>
          <a:xfrm>
            <a:off x="304800" y="5410200"/>
            <a:ext cx="8610600" cy="882650"/>
          </a:xfrm>
        </p:spPr>
        <p:txBody>
          <a:bodyPr anchor="ctr"/>
          <a:lstStyle>
            <a:lvl1pPr>
              <a:defRPr/>
            </a:lvl1pPr>
          </a:lstStyle>
          <a:p>
            <a:r>
              <a:rPr kumimoji="0" lang="cs-CZ" smtClean="0"/>
              <a:t>Kliknutím lze upravit styl.</a:t>
            </a:r>
            <a:endParaRPr kumimoji="0" lang="en-US"/>
          </a:p>
        </p:txBody>
      </p:sp>
      <p:sp>
        <p:nvSpPr>
          <p:cNvPr id="13" name="Zástupný symbol pro text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25" name="Zástupný symbol pro text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Kliknutím lze upravit styly předlohy textu.</a:t>
            </a:r>
          </a:p>
        </p:txBody>
      </p:sp>
      <p:sp>
        <p:nvSpPr>
          <p:cNvPr id="4" name="Zástupný symbol pro obsah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8" name="Zástupný symbol pro obsah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0"/>
          </p:nvPr>
        </p:nvSpPr>
        <p:spPr/>
        <p:txBody>
          <a:bodyPr/>
          <a:lstStyle/>
          <a:p>
            <a:fld id="{DCC3FF2D-DA3C-4DD0-B6B4-BAE0F7EF2B6E}" type="datetimeFigureOut">
              <a:rPr lang="cs-CZ" smtClean="0"/>
              <a:t>16.04.2018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229600" y="6477000"/>
            <a:ext cx="762000" cy="246888"/>
          </a:xfrm>
        </p:spPr>
        <p:txBody>
          <a:bodyPr/>
          <a:lstStyle/>
          <a:p>
            <a:fld id="{F364D2CD-B326-41CA-9D6C-E3C9601A17B4}" type="slidenum">
              <a:rPr lang="cs-CZ" smtClean="0"/>
              <a:t>‹#›</a:t>
            </a:fld>
            <a:endParaRPr lang="cs-CZ"/>
          </a:p>
        </p:txBody>
      </p:sp>
      <p:sp>
        <p:nvSpPr>
          <p:cNvPr id="11" name="Přímá spojnice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30" name="Nadpis 29"/>
          <p:cNvSpPr>
            <a:spLocks noGrp="1"/>
          </p:cNvSpPr>
          <p:nvPr>
            <p:ph type="title"/>
          </p:nvPr>
        </p:nvSpPr>
        <p:spPr>
          <a:xfrm>
            <a:off x="301752" y="457200"/>
            <a:ext cx="8686800" cy="841248"/>
          </a:xfrm>
        </p:spPr>
        <p:txBody>
          <a:bodyPr/>
          <a:lstStyle/>
          <a:p>
            <a:r>
              <a:rPr kumimoji="0" lang="cs-CZ" smtClean="0"/>
              <a:t>Kliknutím lze upravit styl.</a:t>
            </a:r>
            <a:endParaRPr kumimoji="0" lang="en-US"/>
          </a:p>
        </p:txBody>
      </p:sp>
      <p:sp>
        <p:nvSpPr>
          <p:cNvPr id="12" name="Zástupný symbol pro datum 11"/>
          <p:cNvSpPr>
            <a:spLocks noGrp="1"/>
          </p:cNvSpPr>
          <p:nvPr>
            <p:ph type="dt" sz="half" idx="10"/>
          </p:nvPr>
        </p:nvSpPr>
        <p:spPr/>
        <p:txBody>
          <a:bodyPr/>
          <a:lstStyle/>
          <a:p>
            <a:fld id="{DCC3FF2D-DA3C-4DD0-B6B4-BAE0F7EF2B6E}" type="datetimeFigureOut">
              <a:rPr lang="cs-CZ" smtClean="0"/>
              <a:t>16.04.2018</a:t>
            </a:fld>
            <a:endParaRPr lang="cs-CZ"/>
          </a:p>
        </p:txBody>
      </p:sp>
      <p:sp>
        <p:nvSpPr>
          <p:cNvPr id="21" name="Zástupný symbol pro zápatí 20"/>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3" name="Zástupný symbol pro datum 2"/>
          <p:cNvSpPr>
            <a:spLocks noGrp="1"/>
          </p:cNvSpPr>
          <p:nvPr>
            <p:ph type="dt" sz="half" idx="10"/>
          </p:nvPr>
        </p:nvSpPr>
        <p:spPr/>
        <p:txBody>
          <a:bodyPr/>
          <a:lstStyle/>
          <a:p>
            <a:fld id="{DCC3FF2D-DA3C-4DD0-B6B4-BAE0F7EF2B6E}" type="datetimeFigureOut">
              <a:rPr lang="cs-CZ" smtClean="0"/>
              <a:t>16.04.2018</a:t>
            </a:fld>
            <a:endParaRPr lang="cs-CZ"/>
          </a:p>
        </p:txBody>
      </p:sp>
      <p:sp>
        <p:nvSpPr>
          <p:cNvPr id="24" name="Zástupný symbol pro zápatí 23"/>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Přímá spojnice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Nadpis 11"/>
          <p:cNvSpPr>
            <a:spLocks noGrp="1"/>
          </p:cNvSpPr>
          <p:nvPr>
            <p:ph type="title"/>
          </p:nvPr>
        </p:nvSpPr>
        <p:spPr>
          <a:xfrm>
            <a:off x="457200" y="5486400"/>
            <a:ext cx="8458200" cy="520700"/>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Kliknutím lze upravit styly předlohy textu.</a:t>
            </a:r>
          </a:p>
        </p:txBody>
      </p:sp>
      <p:sp>
        <p:nvSpPr>
          <p:cNvPr id="14" name="Zástupný symbol pro obsah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Zástupný symbol pro datum 24"/>
          <p:cNvSpPr>
            <a:spLocks noGrp="1"/>
          </p:cNvSpPr>
          <p:nvPr>
            <p:ph type="dt" sz="half" idx="10"/>
          </p:nvPr>
        </p:nvSpPr>
        <p:spPr/>
        <p:txBody>
          <a:bodyPr/>
          <a:lstStyle/>
          <a:p>
            <a:fld id="{DCC3FF2D-DA3C-4DD0-B6B4-BAE0F7EF2B6E}" type="datetimeFigureOut">
              <a:rPr lang="cs-CZ" smtClean="0"/>
              <a:t>16.04.2018</a:t>
            </a:fld>
            <a:endParaRPr lang="cs-CZ"/>
          </a:p>
        </p:txBody>
      </p:sp>
      <p:sp>
        <p:nvSpPr>
          <p:cNvPr id="29" name="Zástupný symbol pro zápatí 28"/>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364D2CD-B326-41CA-9D6C-E3C9601A17B4}"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3" name="Zástupný symbol pro obrázek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cs-CZ" smtClean="0"/>
              <a:t>Kliknutím na ikonu přidáte obrázek.</a:t>
            </a:r>
            <a:endParaRPr kumimoji="0" lang="en-US" dirty="0"/>
          </a:p>
        </p:txBody>
      </p:sp>
      <p:sp>
        <p:nvSpPr>
          <p:cNvPr id="7" name="Zástupný symbol pro datum 6"/>
          <p:cNvSpPr>
            <a:spLocks noGrp="1"/>
          </p:cNvSpPr>
          <p:nvPr>
            <p:ph type="dt" sz="half" idx="10"/>
          </p:nvPr>
        </p:nvSpPr>
        <p:spPr/>
        <p:txBody>
          <a:bodyPr/>
          <a:lstStyle/>
          <a:p>
            <a:fld id="{DCC3FF2D-DA3C-4DD0-B6B4-BAE0F7EF2B6E}" type="datetimeFigureOut">
              <a:rPr lang="cs-CZ" smtClean="0"/>
              <a:t>16.04.2018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31" name="Zástupný symbol pro číslo snímku 30"/>
          <p:cNvSpPr>
            <a:spLocks noGrp="1"/>
          </p:cNvSpPr>
          <p:nvPr>
            <p:ph type="sldNum" sz="quarter" idx="12"/>
          </p:nvPr>
        </p:nvSpPr>
        <p:spPr/>
        <p:txBody>
          <a:bodyPr/>
          <a:lstStyle/>
          <a:p>
            <a:fld id="{F364D2CD-B326-41CA-9D6C-E3C9601A17B4}" type="slidenum">
              <a:rPr lang="cs-CZ" smtClean="0"/>
              <a:t>‹#›</a:t>
            </a:fld>
            <a:endParaRPr lang="cs-CZ"/>
          </a:p>
        </p:txBody>
      </p:sp>
      <p:sp>
        <p:nvSpPr>
          <p:cNvPr id="17" name="Nadpis 16"/>
          <p:cNvSpPr>
            <a:spLocks noGrp="1"/>
          </p:cNvSpPr>
          <p:nvPr>
            <p:ph type="title"/>
          </p:nvPr>
        </p:nvSpPr>
        <p:spPr>
          <a:xfrm>
            <a:off x="381000" y="4993760"/>
            <a:ext cx="5867400" cy="522288"/>
          </a:xfrm>
        </p:spPr>
        <p:txBody>
          <a:bodyPr anchor="ctr"/>
          <a:lstStyle>
            <a:lvl1pPr algn="l">
              <a:buNone/>
              <a:defRPr sz="2000" b="1"/>
            </a:lvl1pPr>
          </a:lstStyle>
          <a:p>
            <a:r>
              <a:rPr kumimoji="0" lang="cs-CZ" smtClean="0"/>
              <a:t>Kliknutím lze upravit styl.</a:t>
            </a:r>
            <a:endParaRPr kumimoji="0" lang="en-US"/>
          </a:p>
        </p:txBody>
      </p:sp>
      <p:sp>
        <p:nvSpPr>
          <p:cNvPr id="26" name="Zástupný symbol pro text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cs-CZ" smtClean="0"/>
              <a:t>Kliknutím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římá spojnice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Zástupný symbol pro text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1" name="Zástupný symbol pro datum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DCC3FF2D-DA3C-4DD0-B6B4-BAE0F7EF2B6E}" type="datetimeFigureOut">
              <a:rPr lang="cs-CZ" smtClean="0"/>
              <a:t>16.04.2018</a:t>
            </a:fld>
            <a:endParaRPr lang="cs-CZ"/>
          </a:p>
        </p:txBody>
      </p:sp>
      <p:sp>
        <p:nvSpPr>
          <p:cNvPr id="28" name="Zástupný symbol pro zápatí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cs-CZ"/>
          </a:p>
        </p:txBody>
      </p:sp>
      <p:sp>
        <p:nvSpPr>
          <p:cNvPr id="5" name="Zástupný symbol pro číslo snímku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364D2CD-B326-41CA-9D6C-E3C9601A17B4}" type="slidenum">
              <a:rPr lang="cs-CZ" smtClean="0"/>
              <a:t>‹#›</a:t>
            </a:fld>
            <a:endParaRPr lang="cs-CZ"/>
          </a:p>
        </p:txBody>
      </p:sp>
      <p:sp>
        <p:nvSpPr>
          <p:cNvPr id="10" name="Zástupný symbol pro nadpis 9"/>
          <p:cNvSpPr>
            <a:spLocks noGrp="1"/>
          </p:cNvSpPr>
          <p:nvPr>
            <p:ph type="title"/>
          </p:nvPr>
        </p:nvSpPr>
        <p:spPr>
          <a:xfrm>
            <a:off x="304800" y="457200"/>
            <a:ext cx="8686800" cy="838200"/>
          </a:xfrm>
          <a:prstGeom prst="rect">
            <a:avLst/>
          </a:prstGeom>
        </p:spPr>
        <p:txBody>
          <a:bodyPr vert="horz" anchor="ctr">
            <a:normAutofit/>
          </a:bodyPr>
          <a:lstStyle/>
          <a:p>
            <a:r>
              <a:rPr kumimoji="0" lang="cs-CZ" smtClean="0"/>
              <a:t>Kliknutím lze upravit styl.</a:t>
            </a:r>
            <a:endParaRPr kumimoji="0" lang="en-US"/>
          </a:p>
        </p:txBody>
      </p:sp>
      <p:sp>
        <p:nvSpPr>
          <p:cNvPr id="9" name="Přímá spojnice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římá spojnice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Řízení zaměstnanců</a:t>
            </a:r>
            <a:endParaRPr lang="cs-CZ" dirty="0"/>
          </a:p>
        </p:txBody>
      </p:sp>
    </p:spTree>
    <p:custDataLst>
      <p:tags r:id="rId1"/>
    </p:custDataLst>
    <p:extLst>
      <p:ext uri="{BB962C8B-B14F-4D97-AF65-F5344CB8AC3E}">
        <p14:creationId xmlns:p14="http://schemas.microsoft.com/office/powerpoint/2010/main" val="674071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Přestávka a doba odpočinku</a:t>
            </a:r>
            <a:endParaRPr lang="cs-CZ" dirty="0"/>
          </a:p>
        </p:txBody>
      </p:sp>
      <p:sp>
        <p:nvSpPr>
          <p:cNvPr id="3" name="Zástupný symbol pro obsah 2"/>
          <p:cNvSpPr>
            <a:spLocks noGrp="1"/>
          </p:cNvSpPr>
          <p:nvPr>
            <p:ph sz="half" idx="1"/>
          </p:nvPr>
        </p:nvSpPr>
        <p:spPr/>
        <p:txBody>
          <a:bodyPr/>
          <a:lstStyle/>
          <a:p>
            <a:r>
              <a:rPr lang="cs-CZ" dirty="0" smtClean="0"/>
              <a:t>Přestávka</a:t>
            </a:r>
          </a:p>
          <a:p>
            <a:r>
              <a:rPr lang="cs-CZ" dirty="0" smtClean="0"/>
              <a:t>v rámci směny </a:t>
            </a:r>
          </a:p>
          <a:p>
            <a:r>
              <a:rPr lang="cs-CZ" dirty="0"/>
              <a:t>nejdéle po 6 hodinách nepřetržité práce </a:t>
            </a:r>
            <a:r>
              <a:rPr lang="cs-CZ" dirty="0" smtClean="0"/>
              <a:t> </a:t>
            </a:r>
          </a:p>
          <a:p>
            <a:pPr marL="0" indent="0">
              <a:buNone/>
            </a:pPr>
            <a:r>
              <a:rPr lang="cs-CZ" dirty="0" smtClean="0"/>
              <a:t> </a:t>
            </a:r>
            <a:endParaRPr lang="cs-CZ" dirty="0"/>
          </a:p>
        </p:txBody>
      </p:sp>
      <p:sp>
        <p:nvSpPr>
          <p:cNvPr id="4" name="Zástupný symbol pro obsah 3"/>
          <p:cNvSpPr>
            <a:spLocks noGrp="1"/>
          </p:cNvSpPr>
          <p:nvPr>
            <p:ph sz="half" idx="2"/>
          </p:nvPr>
        </p:nvSpPr>
        <p:spPr/>
        <p:txBody>
          <a:bodyPr/>
          <a:lstStyle/>
          <a:p>
            <a:r>
              <a:rPr lang="cs-CZ" dirty="0" smtClean="0"/>
              <a:t>Doba odpočinku</a:t>
            </a:r>
          </a:p>
          <a:p>
            <a:r>
              <a:rPr lang="cs-CZ" dirty="0" smtClean="0"/>
              <a:t>Mezi 2 směnami</a:t>
            </a:r>
          </a:p>
          <a:p>
            <a:r>
              <a:rPr lang="cs-CZ" dirty="0" smtClean="0"/>
              <a:t>alespoň </a:t>
            </a:r>
            <a:r>
              <a:rPr lang="cs-CZ" dirty="0"/>
              <a:t>11 </a:t>
            </a:r>
            <a:r>
              <a:rPr lang="cs-CZ" dirty="0" smtClean="0"/>
              <a:t>hodin</a:t>
            </a:r>
          </a:p>
          <a:p>
            <a:r>
              <a:rPr lang="cs-CZ" dirty="0"/>
              <a:t>může být zkrácen až na 8 hodin během 24 hodin </a:t>
            </a:r>
            <a:endParaRPr lang="cs-CZ" dirty="0" smtClean="0"/>
          </a:p>
          <a:p>
            <a:r>
              <a:rPr lang="cs-CZ" dirty="0"/>
              <a:t>nepřetržitý odpočinek v týdnu v trvání alespoň 35 hodin.</a:t>
            </a:r>
          </a:p>
        </p:txBody>
      </p:sp>
    </p:spTree>
    <p:custDataLst>
      <p:tags r:id="rId1"/>
    </p:custDataLst>
    <p:extLst>
      <p:ext uri="{BB962C8B-B14F-4D97-AF65-F5344CB8AC3E}">
        <p14:creationId xmlns:p14="http://schemas.microsoft.com/office/powerpoint/2010/main" val="1898068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Dny pracovního klidu</a:t>
            </a:r>
            <a:endParaRPr lang="cs-CZ" dirty="0"/>
          </a:p>
        </p:txBody>
      </p:sp>
      <p:sp>
        <p:nvSpPr>
          <p:cNvPr id="5" name="Zástupný symbol pro obsah 4"/>
          <p:cNvSpPr>
            <a:spLocks noGrp="1"/>
          </p:cNvSpPr>
          <p:nvPr>
            <p:ph idx="1"/>
          </p:nvPr>
        </p:nvSpPr>
        <p:spPr/>
        <p:txBody>
          <a:bodyPr/>
          <a:lstStyle/>
          <a:p>
            <a:r>
              <a:rPr lang="cs-CZ" dirty="0"/>
              <a:t>Práci ve dnech pracovního klidu může zaměstnavatel nařídit jen výjimečně</a:t>
            </a:r>
            <a:r>
              <a:rPr lang="cs-CZ" dirty="0" smtClean="0"/>
              <a:t>.</a:t>
            </a:r>
          </a:p>
          <a:p>
            <a:r>
              <a:rPr lang="cs-CZ" dirty="0" smtClean="0"/>
              <a:t>Neplatí u práce </a:t>
            </a:r>
            <a:r>
              <a:rPr lang="cs-CZ" dirty="0"/>
              <a:t>nutné se zřetelem na uspokojování životních, zdravotních, vzdělávacích, kulturních, tělovýchovných a sportovních potřeb obyvatelstva,</a:t>
            </a:r>
          </a:p>
        </p:txBody>
      </p:sp>
    </p:spTree>
    <p:custDataLst>
      <p:tags r:id="rId1"/>
    </p:custDataLst>
    <p:extLst>
      <p:ext uri="{BB962C8B-B14F-4D97-AF65-F5344CB8AC3E}">
        <p14:creationId xmlns:p14="http://schemas.microsoft.com/office/powerpoint/2010/main" val="33709670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Práce přesčas</a:t>
            </a:r>
            <a:endParaRPr lang="cs-CZ" dirty="0"/>
          </a:p>
        </p:txBody>
      </p:sp>
      <p:sp>
        <p:nvSpPr>
          <p:cNvPr id="3" name="Zástupný symbol pro obsah 2"/>
          <p:cNvSpPr>
            <a:spLocks noGrp="1"/>
          </p:cNvSpPr>
          <p:nvPr>
            <p:ph idx="1"/>
          </p:nvPr>
        </p:nvSpPr>
        <p:spPr/>
        <p:txBody>
          <a:bodyPr/>
          <a:lstStyle/>
          <a:p>
            <a:r>
              <a:rPr lang="cs-CZ" dirty="0"/>
              <a:t>Práci přesčas je možné konat jen výjimečně.</a:t>
            </a:r>
          </a:p>
          <a:p>
            <a:r>
              <a:rPr lang="cs-CZ" dirty="0" smtClean="0"/>
              <a:t>Práci </a:t>
            </a:r>
            <a:r>
              <a:rPr lang="cs-CZ" dirty="0"/>
              <a:t>přesčas může zaměstnavatel zaměstnanci nařídit jen z vážných provozních důvodů, a to i na dobu nepřetržitého odpočinku mezi dvěma směnami</a:t>
            </a:r>
            <a:r>
              <a:rPr lang="cs-CZ" dirty="0" smtClean="0"/>
              <a:t>,</a:t>
            </a:r>
          </a:p>
          <a:p>
            <a:r>
              <a:rPr lang="cs-CZ" dirty="0"/>
              <a:t>Nařízená práce přesčas nesmí u zaměstnance činit více než 8 hodin v jednotlivých týdnech a 150 hodin v kalendářním roce.</a:t>
            </a:r>
          </a:p>
          <a:p>
            <a:endParaRPr lang="cs-CZ" dirty="0"/>
          </a:p>
        </p:txBody>
      </p:sp>
    </p:spTree>
    <p:custDataLst>
      <p:tags r:id="rId1"/>
    </p:custDataLst>
    <p:extLst>
      <p:ext uri="{BB962C8B-B14F-4D97-AF65-F5344CB8AC3E}">
        <p14:creationId xmlns:p14="http://schemas.microsoft.com/office/powerpoint/2010/main" val="410203936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PřesČasy</a:t>
            </a:r>
            <a:r>
              <a:rPr lang="cs-CZ" dirty="0" smtClean="0"/>
              <a:t> ve zdravotnictví</a:t>
            </a:r>
            <a:endParaRPr lang="cs-CZ" dirty="0"/>
          </a:p>
        </p:txBody>
      </p:sp>
      <p:sp>
        <p:nvSpPr>
          <p:cNvPr id="3" name="Zástupný symbol pro obsah 2"/>
          <p:cNvSpPr>
            <a:spLocks noGrp="1"/>
          </p:cNvSpPr>
          <p:nvPr>
            <p:ph idx="1"/>
          </p:nvPr>
        </p:nvSpPr>
        <p:spPr/>
        <p:txBody>
          <a:bodyPr/>
          <a:lstStyle/>
          <a:p>
            <a:r>
              <a:rPr lang="cs-CZ" dirty="0"/>
              <a:t>Další dohodnutá práce přesčas zaměstnanců ve zdravotnictví nesmí přesáhnout v průměru 8 hodin týdně, a v případě zaměstnanců poskytovatele zdravotnické záchranné služby v průměru 12 hodin týdně, v období, které může činit nejvýše 26 týdnů po sobě jdoucích; jen kolektivní smlouva může toto období vymezit na nejvýše 52 týdnů po sobě jdoucích.</a:t>
            </a:r>
          </a:p>
        </p:txBody>
      </p:sp>
    </p:spTree>
    <p:custDataLst>
      <p:tags r:id="rId1"/>
    </p:custDataLst>
    <p:extLst>
      <p:ext uri="{BB962C8B-B14F-4D97-AF65-F5344CB8AC3E}">
        <p14:creationId xmlns:p14="http://schemas.microsoft.com/office/powerpoint/2010/main" val="12871868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effectLst/>
              </a:rPr>
              <a:t>Dohoda o další dohodnuté práci přesčas</a:t>
            </a:r>
            <a:endParaRPr lang="cs-CZ" dirty="0"/>
          </a:p>
        </p:txBody>
      </p:sp>
      <p:sp>
        <p:nvSpPr>
          <p:cNvPr id="3" name="Zástupný symbol pro obsah 2"/>
          <p:cNvSpPr>
            <a:spLocks noGrp="1"/>
          </p:cNvSpPr>
          <p:nvPr>
            <p:ph idx="1"/>
          </p:nvPr>
        </p:nvSpPr>
        <p:spPr/>
        <p:txBody>
          <a:bodyPr>
            <a:normAutofit lnSpcReduction="10000"/>
          </a:bodyPr>
          <a:lstStyle/>
          <a:p>
            <a:pPr marL="0" indent="0">
              <a:buNone/>
            </a:pPr>
            <a:r>
              <a:rPr lang="cs-CZ" dirty="0"/>
              <a:t>a) musí být sjednána písemně,</a:t>
            </a:r>
          </a:p>
          <a:p>
            <a:pPr marL="0" indent="0">
              <a:buNone/>
            </a:pPr>
            <a:r>
              <a:rPr lang="cs-CZ" dirty="0"/>
              <a:t>b) nesmí být sjednána v prvních 12 týdnech ode dne vzniku pracovního poměru,</a:t>
            </a:r>
          </a:p>
          <a:p>
            <a:pPr marL="0" indent="0">
              <a:buNone/>
            </a:pPr>
            <a:r>
              <a:rPr lang="cs-CZ" dirty="0"/>
              <a:t>c) nesmí být sjednána na dobu delší než 52 </a:t>
            </a:r>
            <a:r>
              <a:rPr lang="cs-CZ" dirty="0" smtClean="0"/>
              <a:t>týdnů</a:t>
            </a:r>
            <a:endParaRPr lang="cs-CZ" dirty="0"/>
          </a:p>
          <a:p>
            <a:pPr marL="0" indent="0">
              <a:buNone/>
            </a:pPr>
            <a:r>
              <a:rPr lang="cs-CZ" dirty="0"/>
              <a:t>d) může být okamžitě zrušena, a to i bez udání důvodu v období 12 týdnů od sjednání; </a:t>
            </a:r>
          </a:p>
          <a:p>
            <a:pPr marL="0" indent="0">
              <a:buNone/>
            </a:pPr>
            <a:r>
              <a:rPr lang="cs-CZ" dirty="0"/>
              <a:t>e) může být vypovězena z jakéhokoliv důvodu nebo bez uvedení důvodu</a:t>
            </a:r>
            <a:r>
              <a:rPr lang="cs-CZ" dirty="0" smtClean="0"/>
              <a:t>;</a:t>
            </a:r>
            <a:endParaRPr lang="cs-CZ" dirty="0"/>
          </a:p>
        </p:txBody>
      </p:sp>
    </p:spTree>
    <p:custDataLst>
      <p:tags r:id="rId1"/>
    </p:custDataLst>
    <p:extLst>
      <p:ext uri="{BB962C8B-B14F-4D97-AF65-F5344CB8AC3E}">
        <p14:creationId xmlns:p14="http://schemas.microsoft.com/office/powerpoint/2010/main" val="39703340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lnSpcReduction="10000"/>
          </a:bodyPr>
          <a:lstStyle/>
          <a:p>
            <a:r>
              <a:rPr lang="cs-CZ" b="1" dirty="0"/>
              <a:t>(1)</a:t>
            </a:r>
            <a:r>
              <a:rPr lang="cs-CZ" dirty="0"/>
              <a:t> Délka směny zaměstnance pracujícího v noci nesmí překročit 8 hodin v rámci 24 hodin po sobě jdoucích; není-li to z provozních důvodů možné, je zaměstnavatel povinen rozvrhnout stanovenou týdenní pracovní dobu tak, aby průměrná délka směny nepřekročila 8 hodin v období nejdéle 26 týdnů po sobě jdoucích, přičemž při výpočtu průměrné délky směny zaměstnance pracujícího v noci se vychází z pětidenního pracovního týdne.</a:t>
            </a:r>
          </a:p>
        </p:txBody>
      </p:sp>
    </p:spTree>
    <p:custDataLst>
      <p:tags r:id="rId1"/>
    </p:custDataLst>
    <p:extLst>
      <p:ext uri="{BB962C8B-B14F-4D97-AF65-F5344CB8AC3E}">
        <p14:creationId xmlns:p14="http://schemas.microsoft.com/office/powerpoint/2010/main" val="39683745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Noční práce</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Změstnavatel</a:t>
            </a:r>
            <a:r>
              <a:rPr lang="cs-CZ" dirty="0" smtClean="0"/>
              <a:t> </a:t>
            </a:r>
            <a:r>
              <a:rPr lang="cs-CZ" dirty="0"/>
              <a:t>je povinen zajistit, aby zaměstnanec pracující v noci byl vyšetřen poskytovatelem </a:t>
            </a:r>
            <a:r>
              <a:rPr lang="cs-CZ" dirty="0" err="1"/>
              <a:t>pracovnělékařských</a:t>
            </a:r>
            <a:r>
              <a:rPr lang="cs-CZ" dirty="0"/>
              <a:t> služeb</a:t>
            </a:r>
          </a:p>
          <a:p>
            <a:pPr marL="0" indent="0">
              <a:buNone/>
            </a:pPr>
            <a:r>
              <a:rPr lang="cs-CZ" b="1" dirty="0"/>
              <a:t>a)</a:t>
            </a:r>
            <a:r>
              <a:rPr lang="cs-CZ" dirty="0"/>
              <a:t> před zařazením na noční práci,</a:t>
            </a:r>
          </a:p>
          <a:p>
            <a:pPr marL="0" indent="0">
              <a:buNone/>
            </a:pPr>
            <a:r>
              <a:rPr lang="cs-CZ" b="1" dirty="0"/>
              <a:t>b)</a:t>
            </a:r>
            <a:r>
              <a:rPr lang="cs-CZ" dirty="0"/>
              <a:t> pravidelně podle potřeby, nejméně však jednou ročně,</a:t>
            </a:r>
          </a:p>
          <a:p>
            <a:pPr marL="0" indent="0">
              <a:buNone/>
            </a:pPr>
            <a:r>
              <a:rPr lang="cs-CZ" b="1" dirty="0"/>
              <a:t>c)</a:t>
            </a:r>
            <a:r>
              <a:rPr lang="cs-CZ" dirty="0"/>
              <a:t> kdykoliv během zařazení na noční práci, pokud o to zaměstnanec požádá.</a:t>
            </a:r>
          </a:p>
          <a:p>
            <a:endParaRPr lang="cs-CZ" dirty="0"/>
          </a:p>
        </p:txBody>
      </p:sp>
    </p:spTree>
    <p:custDataLst>
      <p:tags r:id="rId1"/>
    </p:custDataLst>
    <p:extLst>
      <p:ext uri="{BB962C8B-B14F-4D97-AF65-F5344CB8AC3E}">
        <p14:creationId xmlns:p14="http://schemas.microsoft.com/office/powerpoint/2010/main" val="21955984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text 4"/>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smtClean="0"/>
              <a:t>Pracovní cesta</a:t>
            </a:r>
            <a:endParaRPr lang="cs-CZ" dirty="0"/>
          </a:p>
        </p:txBody>
      </p:sp>
    </p:spTree>
    <p:custDataLst>
      <p:tags r:id="rId1"/>
    </p:custDataLst>
    <p:extLst>
      <p:ext uri="{BB962C8B-B14F-4D97-AF65-F5344CB8AC3E}">
        <p14:creationId xmlns:p14="http://schemas.microsoft.com/office/powerpoint/2010/main" val="5903123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endParaRPr lang="cs-CZ"/>
          </a:p>
        </p:txBody>
      </p:sp>
      <p:sp>
        <p:nvSpPr>
          <p:cNvPr id="5" name="Zástupný symbol pro obsah 4"/>
          <p:cNvSpPr>
            <a:spLocks noGrp="1"/>
          </p:cNvSpPr>
          <p:nvPr>
            <p:ph idx="1"/>
          </p:nvPr>
        </p:nvSpPr>
        <p:spPr/>
        <p:txBody>
          <a:bodyPr/>
          <a:lstStyle/>
          <a:p>
            <a:r>
              <a:rPr lang="cs-CZ" dirty="0" smtClean="0"/>
              <a:t>časově </a:t>
            </a:r>
            <a:r>
              <a:rPr lang="cs-CZ" dirty="0"/>
              <a:t>omezené vyslání zaměstnance </a:t>
            </a:r>
            <a:r>
              <a:rPr lang="cs-CZ" dirty="0" smtClean="0"/>
              <a:t>k </a:t>
            </a:r>
            <a:r>
              <a:rPr lang="cs-CZ" dirty="0"/>
              <a:t>výkonu práce mimo sjednané místo výkonu práce</a:t>
            </a:r>
            <a:endParaRPr lang="cs-CZ" dirty="0" smtClean="0"/>
          </a:p>
          <a:p>
            <a:r>
              <a:rPr lang="cs-CZ" dirty="0" smtClean="0"/>
              <a:t>Zaměstnavatel </a:t>
            </a:r>
            <a:r>
              <a:rPr lang="cs-CZ" dirty="0"/>
              <a:t>může vyslat zaměstnance na dobu nezbytné potřeby na pracovní cestu jen na základě dohody s ním. </a:t>
            </a:r>
            <a:endParaRPr lang="cs-CZ" dirty="0" smtClean="0"/>
          </a:p>
          <a:p>
            <a:endParaRPr lang="cs-CZ" dirty="0"/>
          </a:p>
        </p:txBody>
      </p:sp>
    </p:spTree>
    <p:custDataLst>
      <p:tags r:id="rId1"/>
    </p:custDataLst>
    <p:extLst>
      <p:ext uri="{BB962C8B-B14F-4D97-AF65-F5344CB8AC3E}">
        <p14:creationId xmlns:p14="http://schemas.microsoft.com/office/powerpoint/2010/main" val="36902985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Náhrady</a:t>
            </a:r>
            <a:endParaRPr lang="cs-CZ" dirty="0"/>
          </a:p>
        </p:txBody>
      </p:sp>
      <p:sp>
        <p:nvSpPr>
          <p:cNvPr id="3" name="Zástupný symbol pro obsah 2"/>
          <p:cNvSpPr>
            <a:spLocks noGrp="1"/>
          </p:cNvSpPr>
          <p:nvPr>
            <p:ph idx="1"/>
          </p:nvPr>
        </p:nvSpPr>
        <p:spPr/>
        <p:txBody>
          <a:bodyPr/>
          <a:lstStyle/>
          <a:p>
            <a:r>
              <a:rPr lang="cs-CZ" dirty="0" smtClean="0"/>
              <a:t>Jízdní výdaje</a:t>
            </a:r>
          </a:p>
          <a:p>
            <a:r>
              <a:rPr lang="cs-CZ" dirty="0" smtClean="0"/>
              <a:t>Stravné (vyhláškou 67-160)</a:t>
            </a:r>
          </a:p>
          <a:p>
            <a:r>
              <a:rPr lang="cs-CZ" dirty="0" smtClean="0"/>
              <a:t>Výdaje za ubytování</a:t>
            </a:r>
          </a:p>
          <a:p>
            <a:r>
              <a:rPr lang="cs-CZ" dirty="0" smtClean="0"/>
              <a:t>Nutné vedlejší výdaje</a:t>
            </a:r>
            <a:endParaRPr lang="cs-CZ" dirty="0"/>
          </a:p>
        </p:txBody>
      </p:sp>
    </p:spTree>
    <p:custDataLst>
      <p:tags r:id="rId1"/>
    </p:custDataLst>
    <p:extLst>
      <p:ext uri="{BB962C8B-B14F-4D97-AF65-F5344CB8AC3E}">
        <p14:creationId xmlns:p14="http://schemas.microsoft.com/office/powerpoint/2010/main" val="21108429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smtClean="0"/>
              <a:t>Pokyny Zaměstnavatele</a:t>
            </a:r>
            <a:endParaRPr lang="cs-CZ" dirty="0"/>
          </a:p>
        </p:txBody>
      </p:sp>
      <p:sp>
        <p:nvSpPr>
          <p:cNvPr id="5" name="Zástupný symbol pro obsah 4"/>
          <p:cNvSpPr>
            <a:spLocks noGrp="1"/>
          </p:cNvSpPr>
          <p:nvPr>
            <p:ph idx="1"/>
          </p:nvPr>
        </p:nvSpPr>
        <p:spPr/>
        <p:txBody>
          <a:bodyPr/>
          <a:lstStyle/>
          <a:p>
            <a:r>
              <a:rPr lang="cs-CZ" dirty="0" smtClean="0"/>
              <a:t>Kdo reprezentuje zaměstnavatele? </a:t>
            </a:r>
          </a:p>
          <a:p>
            <a:r>
              <a:rPr lang="cs-CZ" dirty="0" smtClean="0"/>
              <a:t>Jednatel</a:t>
            </a:r>
          </a:p>
          <a:p>
            <a:r>
              <a:rPr lang="cs-CZ" dirty="0" smtClean="0"/>
              <a:t>Vedoucí (dle vnitřních předpisů)</a:t>
            </a:r>
          </a:p>
        </p:txBody>
      </p:sp>
    </p:spTree>
    <p:custDataLst>
      <p:tags r:id="rId1"/>
    </p:custDataLst>
    <p:extLst>
      <p:ext uri="{BB962C8B-B14F-4D97-AF65-F5344CB8AC3E}">
        <p14:creationId xmlns:p14="http://schemas.microsoft.com/office/powerpoint/2010/main" val="18973401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ástupný symbol pro text 3"/>
          <p:cNvSpPr>
            <a:spLocks noGrp="1"/>
          </p:cNvSpPr>
          <p:nvPr>
            <p:ph type="body" idx="1"/>
          </p:nvPr>
        </p:nvSpPr>
        <p:spPr/>
        <p:txBody>
          <a:bodyPr/>
          <a:lstStyle/>
          <a:p>
            <a:endParaRPr lang="cs-CZ"/>
          </a:p>
        </p:txBody>
      </p:sp>
      <p:sp>
        <p:nvSpPr>
          <p:cNvPr id="2" name="Nadpis 1"/>
          <p:cNvSpPr>
            <a:spLocks noGrp="1"/>
          </p:cNvSpPr>
          <p:nvPr>
            <p:ph type="title"/>
          </p:nvPr>
        </p:nvSpPr>
        <p:spPr/>
        <p:txBody>
          <a:bodyPr/>
          <a:lstStyle/>
          <a:p>
            <a:r>
              <a:rPr lang="cs-CZ" dirty="0" smtClean="0"/>
              <a:t>Alternativní formy pracovní doby</a:t>
            </a:r>
            <a:endParaRPr lang="cs-CZ" dirty="0"/>
          </a:p>
        </p:txBody>
      </p:sp>
    </p:spTree>
    <p:custDataLst>
      <p:tags r:id="rId1"/>
    </p:custDataLst>
    <p:extLst>
      <p:ext uri="{BB962C8B-B14F-4D97-AF65-F5344CB8AC3E}">
        <p14:creationId xmlns:p14="http://schemas.microsoft.com/office/powerpoint/2010/main" val="127551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b="1" dirty="0">
                <a:effectLst/>
              </a:rPr>
              <a:t>Pružné rozvržení pracovní </a:t>
            </a:r>
            <a:r>
              <a:rPr lang="cs-CZ" b="1" dirty="0" smtClean="0">
                <a:effectLst/>
              </a:rPr>
              <a:t>doby</a:t>
            </a:r>
            <a:endParaRPr lang="cs-CZ" dirty="0"/>
          </a:p>
        </p:txBody>
      </p:sp>
      <p:sp>
        <p:nvSpPr>
          <p:cNvPr id="3" name="Zástupný symbol pro obsah 2"/>
          <p:cNvSpPr>
            <a:spLocks noGrp="1"/>
          </p:cNvSpPr>
          <p:nvPr>
            <p:ph idx="1"/>
          </p:nvPr>
        </p:nvSpPr>
        <p:spPr/>
        <p:txBody>
          <a:bodyPr/>
          <a:lstStyle/>
          <a:p>
            <a:r>
              <a:rPr lang="cs-CZ" dirty="0" smtClean="0"/>
              <a:t>Základní pracovní doba </a:t>
            </a:r>
          </a:p>
          <a:p>
            <a:r>
              <a:rPr lang="cs-CZ" dirty="0" smtClean="0"/>
              <a:t>Volitelná pracovní doba</a:t>
            </a:r>
          </a:p>
          <a:p>
            <a:endParaRPr lang="cs-CZ" dirty="0" smtClean="0"/>
          </a:p>
          <a:p>
            <a:endParaRPr lang="cs-CZ" dirty="0"/>
          </a:p>
        </p:txBody>
      </p:sp>
    </p:spTree>
    <p:custDataLst>
      <p:tags r:id="rId1"/>
    </p:custDataLst>
    <p:extLst>
      <p:ext uri="{BB962C8B-B14F-4D97-AF65-F5344CB8AC3E}">
        <p14:creationId xmlns:p14="http://schemas.microsoft.com/office/powerpoint/2010/main" val="22388149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Konto pracovní doby</a:t>
            </a:r>
            <a:endParaRPr lang="cs-CZ" dirty="0"/>
          </a:p>
        </p:txBody>
      </p:sp>
      <p:sp>
        <p:nvSpPr>
          <p:cNvPr id="3" name="Zástupný symbol pro obsah 2"/>
          <p:cNvSpPr>
            <a:spLocks noGrp="1"/>
          </p:cNvSpPr>
          <p:nvPr>
            <p:ph idx="1"/>
          </p:nvPr>
        </p:nvSpPr>
        <p:spPr/>
        <p:txBody>
          <a:bodyPr/>
          <a:lstStyle/>
          <a:p>
            <a:r>
              <a:rPr lang="cs-CZ" dirty="0"/>
              <a:t>smí zavést jen kolektivní </a:t>
            </a:r>
            <a:r>
              <a:rPr lang="cs-CZ" dirty="0" smtClean="0"/>
              <a:t>smlouva</a:t>
            </a:r>
          </a:p>
          <a:p>
            <a:r>
              <a:rPr lang="cs-CZ" dirty="0" smtClean="0"/>
              <a:t>Účet pracovní doby</a:t>
            </a:r>
          </a:p>
          <a:p>
            <a:r>
              <a:rPr lang="cs-CZ" dirty="0" smtClean="0"/>
              <a:t>Účet mezd zaměstnance</a:t>
            </a:r>
            <a:endParaRPr lang="cs-CZ" dirty="0"/>
          </a:p>
        </p:txBody>
      </p:sp>
    </p:spTree>
    <p:custDataLst>
      <p:tags r:id="rId1"/>
    </p:custDataLst>
    <p:extLst>
      <p:ext uri="{BB962C8B-B14F-4D97-AF65-F5344CB8AC3E}">
        <p14:creationId xmlns:p14="http://schemas.microsoft.com/office/powerpoint/2010/main" val="14402994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normAutofit lnSpcReduction="10000"/>
          </a:bodyPr>
          <a:lstStyle/>
          <a:p>
            <a:r>
              <a:rPr lang="cs-CZ" dirty="0" smtClean="0"/>
              <a:t>Přesčas </a:t>
            </a:r>
          </a:p>
          <a:p>
            <a:pPr lvl="1"/>
            <a:r>
              <a:rPr lang="cs-CZ" dirty="0" smtClean="0"/>
              <a:t>mzda plus 25 procent</a:t>
            </a:r>
          </a:p>
          <a:p>
            <a:pPr lvl="1"/>
            <a:r>
              <a:rPr lang="cs-CZ" dirty="0" smtClean="0"/>
              <a:t>Alternativně náhradní volno</a:t>
            </a:r>
          </a:p>
          <a:p>
            <a:pPr lvl="1"/>
            <a:r>
              <a:rPr lang="cs-CZ" dirty="0" smtClean="0"/>
              <a:t>Lze mzdu sjednat s přihlédnutím k práci </a:t>
            </a:r>
            <a:r>
              <a:rPr lang="cs-CZ" dirty="0" err="1" smtClean="0"/>
              <a:t>přesč</a:t>
            </a:r>
            <a:r>
              <a:rPr lang="cs-CZ" dirty="0" smtClean="0"/>
              <a:t>.</a:t>
            </a:r>
          </a:p>
          <a:p>
            <a:r>
              <a:rPr lang="cs-CZ" dirty="0" smtClean="0"/>
              <a:t>Svátek</a:t>
            </a:r>
          </a:p>
          <a:p>
            <a:pPr lvl="1"/>
            <a:r>
              <a:rPr lang="cs-CZ" dirty="0" smtClean="0"/>
              <a:t>Náhradní volno nebo obvyklá mzda navíc</a:t>
            </a:r>
          </a:p>
          <a:p>
            <a:r>
              <a:rPr lang="cs-CZ" dirty="0" smtClean="0"/>
              <a:t>Noční práce</a:t>
            </a:r>
          </a:p>
          <a:p>
            <a:pPr lvl="1"/>
            <a:r>
              <a:rPr lang="cs-CZ" dirty="0"/>
              <a:t>příplatek nejméně ve výši 10 % průměrného výdělku</a:t>
            </a:r>
            <a:endParaRPr lang="cs-CZ" dirty="0" smtClean="0"/>
          </a:p>
          <a:p>
            <a:endParaRPr lang="cs-CZ" dirty="0"/>
          </a:p>
        </p:txBody>
      </p:sp>
    </p:spTree>
    <p:custDataLst>
      <p:tags r:id="rId1"/>
    </p:custDataLst>
    <p:extLst>
      <p:ext uri="{BB962C8B-B14F-4D97-AF65-F5344CB8AC3E}">
        <p14:creationId xmlns:p14="http://schemas.microsoft.com/office/powerpoint/2010/main" val="695843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Příplatky</a:t>
            </a:r>
            <a:endParaRPr lang="cs-CZ" dirty="0"/>
          </a:p>
        </p:txBody>
      </p:sp>
      <p:sp>
        <p:nvSpPr>
          <p:cNvPr id="3" name="Zástupný symbol pro obsah 2"/>
          <p:cNvSpPr>
            <a:spLocks noGrp="1"/>
          </p:cNvSpPr>
          <p:nvPr>
            <p:ph idx="1"/>
          </p:nvPr>
        </p:nvSpPr>
        <p:spPr/>
        <p:txBody>
          <a:bodyPr/>
          <a:lstStyle/>
          <a:p>
            <a:r>
              <a:rPr lang="pt-BR" b="1" dirty="0" smtClean="0"/>
              <a:t>prác</a:t>
            </a:r>
            <a:r>
              <a:rPr lang="cs-CZ" b="1" dirty="0" smtClean="0"/>
              <a:t>e</a:t>
            </a:r>
            <a:r>
              <a:rPr lang="pt-BR" b="1" dirty="0" smtClean="0"/>
              <a:t> </a:t>
            </a:r>
            <a:r>
              <a:rPr lang="pt-BR" b="1" dirty="0"/>
              <a:t>ve ztíženém pracovním prostředí</a:t>
            </a:r>
          </a:p>
          <a:p>
            <a:pPr lvl="1"/>
            <a:r>
              <a:rPr lang="cs-CZ" dirty="0" smtClean="0"/>
              <a:t>Příplatek nejméně 10 procent min. mzdy</a:t>
            </a:r>
          </a:p>
          <a:p>
            <a:r>
              <a:rPr lang="pl-PL" b="1" dirty="0" smtClean="0"/>
              <a:t>práce </a:t>
            </a:r>
            <a:r>
              <a:rPr lang="pl-PL" b="1" dirty="0"/>
              <a:t>v sobotu a v neděli</a:t>
            </a:r>
          </a:p>
          <a:p>
            <a:pPr lvl="1"/>
            <a:r>
              <a:rPr lang="cs-CZ" dirty="0"/>
              <a:t>dosažená mzda a příplatek nejméně ve výši 10 % průměrného výdělku</a:t>
            </a:r>
          </a:p>
        </p:txBody>
      </p:sp>
    </p:spTree>
    <p:custDataLst>
      <p:tags r:id="rId1"/>
    </p:custDataLst>
    <p:extLst>
      <p:ext uri="{BB962C8B-B14F-4D97-AF65-F5344CB8AC3E}">
        <p14:creationId xmlns:p14="http://schemas.microsoft.com/office/powerpoint/2010/main" val="17643486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DOvolená</a:t>
            </a:r>
            <a:endParaRPr lang="cs-CZ" dirty="0"/>
          </a:p>
        </p:txBody>
      </p:sp>
      <p:sp>
        <p:nvSpPr>
          <p:cNvPr id="3" name="Zástupný symbol pro obsah 2"/>
          <p:cNvSpPr>
            <a:spLocks noGrp="1"/>
          </p:cNvSpPr>
          <p:nvPr>
            <p:ph idx="1"/>
          </p:nvPr>
        </p:nvSpPr>
        <p:spPr/>
        <p:txBody>
          <a:bodyPr/>
          <a:lstStyle/>
          <a:p>
            <a:r>
              <a:rPr lang="cs-CZ" dirty="0" smtClean="0"/>
              <a:t>Určuje zaměstnavatel</a:t>
            </a:r>
          </a:p>
          <a:p>
            <a:r>
              <a:rPr lang="cs-CZ" dirty="0" smtClean="0"/>
              <a:t>Podle předem stanoveného rozvrhu</a:t>
            </a:r>
          </a:p>
          <a:p>
            <a:r>
              <a:rPr lang="cs-CZ" dirty="0" smtClean="0"/>
              <a:t>14 dnů předem</a:t>
            </a:r>
          </a:p>
          <a:p>
            <a:r>
              <a:rPr lang="cs-CZ" dirty="0" smtClean="0"/>
              <a:t>za </a:t>
            </a:r>
            <a:r>
              <a:rPr lang="cs-CZ" dirty="0"/>
              <a:t>dobu čerpání dovolené </a:t>
            </a:r>
            <a:r>
              <a:rPr lang="cs-CZ" dirty="0" smtClean="0"/>
              <a:t>přísluší náhrada </a:t>
            </a:r>
            <a:r>
              <a:rPr lang="cs-CZ" dirty="0"/>
              <a:t>mzdy nebo platu ve výši průměrného </a:t>
            </a:r>
            <a:r>
              <a:rPr lang="cs-CZ" dirty="0" smtClean="0"/>
              <a:t>výdělku</a:t>
            </a:r>
          </a:p>
          <a:p>
            <a:endParaRPr lang="cs-CZ" dirty="0"/>
          </a:p>
        </p:txBody>
      </p:sp>
    </p:spTree>
    <p:custDataLst>
      <p:tags r:id="rId1"/>
    </p:custDataLst>
    <p:extLst>
      <p:ext uri="{BB962C8B-B14F-4D97-AF65-F5344CB8AC3E}">
        <p14:creationId xmlns:p14="http://schemas.microsoft.com/office/powerpoint/2010/main" val="163779769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text 1"/>
          <p:cNvSpPr>
            <a:spLocks noGrp="1"/>
          </p:cNvSpPr>
          <p:nvPr>
            <p:ph type="body" idx="1"/>
          </p:nvPr>
        </p:nvSpPr>
        <p:spPr/>
        <p:txBody>
          <a:bodyPr/>
          <a:lstStyle/>
          <a:p>
            <a:endParaRPr lang="cs-CZ"/>
          </a:p>
        </p:txBody>
      </p:sp>
      <p:sp>
        <p:nvSpPr>
          <p:cNvPr id="3" name="Nadpis 2"/>
          <p:cNvSpPr>
            <a:spLocks noGrp="1"/>
          </p:cNvSpPr>
          <p:nvPr>
            <p:ph type="title"/>
          </p:nvPr>
        </p:nvSpPr>
        <p:spPr/>
        <p:txBody>
          <a:bodyPr/>
          <a:lstStyle/>
          <a:p>
            <a:r>
              <a:rPr lang="cs-CZ" dirty="0" smtClean="0"/>
              <a:t>Překážky v práci</a:t>
            </a:r>
            <a:endParaRPr lang="cs-CZ" dirty="0"/>
          </a:p>
        </p:txBody>
      </p:sp>
    </p:spTree>
    <p:custDataLst>
      <p:tags r:id="rId1"/>
    </p:custDataLst>
    <p:extLst>
      <p:ext uri="{BB962C8B-B14F-4D97-AF65-F5344CB8AC3E}">
        <p14:creationId xmlns:p14="http://schemas.microsoft.com/office/powerpoint/2010/main" val="294388034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smtClean="0"/>
              <a:t>PřeKážky</a:t>
            </a:r>
            <a:endParaRPr lang="cs-CZ" dirty="0"/>
          </a:p>
        </p:txBody>
      </p:sp>
      <p:sp>
        <p:nvSpPr>
          <p:cNvPr id="7" name="Zástupný symbol pro text 6"/>
          <p:cNvSpPr>
            <a:spLocks noGrp="1"/>
          </p:cNvSpPr>
          <p:nvPr>
            <p:ph type="body" idx="1"/>
          </p:nvPr>
        </p:nvSpPr>
        <p:spPr/>
        <p:txBody>
          <a:bodyPr/>
          <a:lstStyle/>
          <a:p>
            <a:r>
              <a:rPr lang="cs-CZ" dirty="0" smtClean="0"/>
              <a:t>Na straně zaměstnance</a:t>
            </a:r>
            <a:endParaRPr lang="cs-CZ" dirty="0"/>
          </a:p>
        </p:txBody>
      </p:sp>
      <p:sp>
        <p:nvSpPr>
          <p:cNvPr id="9" name="Zástupný symbol pro text 8"/>
          <p:cNvSpPr>
            <a:spLocks noGrp="1"/>
          </p:cNvSpPr>
          <p:nvPr>
            <p:ph type="body" sz="half" idx="3"/>
          </p:nvPr>
        </p:nvSpPr>
        <p:spPr/>
        <p:txBody>
          <a:bodyPr/>
          <a:lstStyle/>
          <a:p>
            <a:r>
              <a:rPr lang="cs-CZ" dirty="0" smtClean="0"/>
              <a:t>Na straně zaměstnavatele</a:t>
            </a:r>
            <a:endParaRPr lang="cs-CZ" dirty="0"/>
          </a:p>
        </p:txBody>
      </p:sp>
      <p:sp>
        <p:nvSpPr>
          <p:cNvPr id="8" name="Zástupný symbol pro obsah 7"/>
          <p:cNvSpPr>
            <a:spLocks noGrp="1"/>
          </p:cNvSpPr>
          <p:nvPr>
            <p:ph sz="quarter" idx="2"/>
          </p:nvPr>
        </p:nvSpPr>
        <p:spPr/>
        <p:txBody>
          <a:bodyPr/>
          <a:lstStyle/>
          <a:p>
            <a:r>
              <a:rPr lang="cs-CZ" dirty="0" smtClean="0"/>
              <a:t>Pracovní neschopnost</a:t>
            </a:r>
          </a:p>
          <a:p>
            <a:r>
              <a:rPr lang="cs-CZ" dirty="0" smtClean="0"/>
              <a:t>Mateřská, rodičovská</a:t>
            </a:r>
          </a:p>
          <a:p>
            <a:r>
              <a:rPr lang="cs-CZ" dirty="0" smtClean="0"/>
              <a:t>Ošetřování člena domácnosti</a:t>
            </a:r>
          </a:p>
          <a:p>
            <a:r>
              <a:rPr lang="cs-CZ" dirty="0" smtClean="0"/>
              <a:t>Jiné důležité překážky v práci</a:t>
            </a:r>
          </a:p>
          <a:p>
            <a:r>
              <a:rPr lang="cs-CZ" dirty="0" smtClean="0"/>
              <a:t>Výkon veřejné funkce</a:t>
            </a:r>
          </a:p>
          <a:p>
            <a:r>
              <a:rPr lang="cs-CZ" dirty="0" smtClean="0"/>
              <a:t>Výkon občanské povinnosti</a:t>
            </a:r>
          </a:p>
          <a:p>
            <a:r>
              <a:rPr lang="cs-CZ" dirty="0" smtClean="0"/>
              <a:t>Branná povinnost</a:t>
            </a:r>
            <a:endParaRPr lang="cs-CZ" dirty="0"/>
          </a:p>
        </p:txBody>
      </p:sp>
      <p:sp>
        <p:nvSpPr>
          <p:cNvPr id="10" name="Zástupný symbol pro obsah 9"/>
          <p:cNvSpPr>
            <a:spLocks noGrp="1"/>
          </p:cNvSpPr>
          <p:nvPr>
            <p:ph sz="quarter" idx="4"/>
          </p:nvPr>
        </p:nvSpPr>
        <p:spPr/>
        <p:txBody>
          <a:bodyPr/>
          <a:lstStyle/>
          <a:p>
            <a:r>
              <a:rPr lang="cs-CZ" dirty="0" smtClean="0"/>
              <a:t>Prostoj (náhrada 80 procent)</a:t>
            </a:r>
          </a:p>
          <a:p>
            <a:r>
              <a:rPr lang="cs-CZ" dirty="0" err="1" smtClean="0"/>
              <a:t>Povětrnostné</a:t>
            </a:r>
            <a:r>
              <a:rPr lang="cs-CZ" dirty="0" smtClean="0"/>
              <a:t> vlivy (náhrada 60 procent)</a:t>
            </a:r>
            <a:endParaRPr lang="cs-CZ" dirty="0"/>
          </a:p>
        </p:txBody>
      </p:sp>
    </p:spTree>
    <p:custDataLst>
      <p:tags r:id="rId1"/>
    </p:custDataLst>
    <p:extLst>
      <p:ext uri="{BB962C8B-B14F-4D97-AF65-F5344CB8AC3E}">
        <p14:creationId xmlns:p14="http://schemas.microsoft.com/office/powerpoint/2010/main" val="31519280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p:txBody>
          <a:bodyPr/>
          <a:lstStyle/>
          <a:p>
            <a:r>
              <a:rPr lang="cs-CZ" dirty="0" smtClean="0"/>
              <a:t>Jiné důležité překážky v práci</a:t>
            </a:r>
            <a:endParaRPr lang="cs-CZ" dirty="0"/>
          </a:p>
        </p:txBody>
      </p:sp>
      <p:sp>
        <p:nvSpPr>
          <p:cNvPr id="8" name="Zástupný symbol pro obsah 7"/>
          <p:cNvSpPr>
            <a:spLocks noGrp="1"/>
          </p:cNvSpPr>
          <p:nvPr>
            <p:ph idx="1"/>
          </p:nvPr>
        </p:nvSpPr>
        <p:spPr/>
        <p:txBody>
          <a:bodyPr>
            <a:normAutofit fontScale="70000" lnSpcReduction="20000"/>
          </a:bodyPr>
          <a:lstStyle/>
          <a:p>
            <a:r>
              <a:rPr lang="cs-CZ" b="1" dirty="0"/>
              <a:t>Vyšetření nebo </a:t>
            </a:r>
            <a:r>
              <a:rPr lang="cs-CZ" b="1" dirty="0" smtClean="0"/>
              <a:t>ošetření</a:t>
            </a:r>
          </a:p>
          <a:p>
            <a:r>
              <a:rPr lang="cs-CZ" b="1" dirty="0" err="1"/>
              <a:t>Pracovnělékařská</a:t>
            </a:r>
            <a:r>
              <a:rPr lang="cs-CZ" b="1" dirty="0"/>
              <a:t> prohlídka, vyšetření nebo očkování související s výkonem </a:t>
            </a:r>
            <a:r>
              <a:rPr lang="cs-CZ" b="1" dirty="0" smtClean="0"/>
              <a:t>práce</a:t>
            </a:r>
          </a:p>
          <a:p>
            <a:r>
              <a:rPr lang="cs-CZ" sz="2400" i="1" dirty="0"/>
              <a:t>Přerušení dopravního provozu nebo zpoždění hromadných dopravních </a:t>
            </a:r>
            <a:r>
              <a:rPr lang="cs-CZ" sz="2400" i="1" dirty="0" smtClean="0"/>
              <a:t>prostředků</a:t>
            </a:r>
          </a:p>
          <a:p>
            <a:r>
              <a:rPr lang="cs-CZ" b="1" dirty="0" smtClean="0"/>
              <a:t>Svatba</a:t>
            </a:r>
          </a:p>
          <a:p>
            <a:r>
              <a:rPr lang="cs-CZ" b="1" dirty="0" smtClean="0"/>
              <a:t>Převoz manželky při narození dítěte, </a:t>
            </a:r>
            <a:r>
              <a:rPr lang="cs-CZ" sz="2100" i="1" dirty="0" smtClean="0"/>
              <a:t>účast při porodu</a:t>
            </a:r>
          </a:p>
          <a:p>
            <a:r>
              <a:rPr lang="cs-CZ" b="1" dirty="0" smtClean="0"/>
              <a:t>Úmrtí manžela, dítěte,</a:t>
            </a:r>
          </a:p>
          <a:p>
            <a:r>
              <a:rPr lang="cs-CZ" b="1" dirty="0" smtClean="0"/>
              <a:t>Pohřeb kolegy</a:t>
            </a:r>
          </a:p>
          <a:p>
            <a:r>
              <a:rPr lang="cs-CZ" b="1" dirty="0" smtClean="0"/>
              <a:t>Doprovod rodinného příslušníka do zdrav. zařízení (někdy s náhradou, někdy bez náhrady)</a:t>
            </a:r>
          </a:p>
          <a:p>
            <a:r>
              <a:rPr lang="cs-CZ" b="1" dirty="0" smtClean="0"/>
              <a:t>Přestěhování</a:t>
            </a:r>
          </a:p>
          <a:p>
            <a:r>
              <a:rPr lang="cs-CZ" b="1" dirty="0" smtClean="0"/>
              <a:t>Vyhledání nového zaměstnání</a:t>
            </a:r>
            <a:endParaRPr lang="cs-CZ" dirty="0"/>
          </a:p>
        </p:txBody>
      </p:sp>
    </p:spTree>
    <p:custDataLst>
      <p:tags r:id="rId1"/>
    </p:custDataLst>
    <p:extLst>
      <p:ext uri="{BB962C8B-B14F-4D97-AF65-F5344CB8AC3E}">
        <p14:creationId xmlns:p14="http://schemas.microsoft.com/office/powerpoint/2010/main" val="26337838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normy</a:t>
            </a:r>
            <a:endParaRPr lang="cs-CZ" dirty="0"/>
          </a:p>
        </p:txBody>
      </p:sp>
      <p:sp>
        <p:nvSpPr>
          <p:cNvPr id="3" name="Zástupný symbol pro obsah 2"/>
          <p:cNvSpPr>
            <a:spLocks noGrp="1"/>
          </p:cNvSpPr>
          <p:nvPr>
            <p:ph idx="1"/>
          </p:nvPr>
        </p:nvSpPr>
        <p:spPr/>
        <p:txBody>
          <a:bodyPr/>
          <a:lstStyle/>
          <a:p>
            <a:r>
              <a:rPr lang="cs-CZ" dirty="0" smtClean="0"/>
              <a:t>Normy předpokládané zákonem u veřejných zaměstnavatelů</a:t>
            </a:r>
          </a:p>
          <a:p>
            <a:r>
              <a:rPr lang="cs-CZ" dirty="0" smtClean="0"/>
              <a:t>Soukromý zaměstnavatel</a:t>
            </a:r>
          </a:p>
          <a:p>
            <a:pPr lvl="1"/>
            <a:r>
              <a:rPr lang="cs-CZ" dirty="0" smtClean="0"/>
              <a:t>Sjednaný ve smlouvě</a:t>
            </a:r>
          </a:p>
          <a:p>
            <a:pPr lvl="1"/>
            <a:r>
              <a:rPr lang="cs-CZ" dirty="0" smtClean="0"/>
              <a:t>Nebo forma písemného pokynu</a:t>
            </a:r>
          </a:p>
          <a:p>
            <a:pPr lvl="1"/>
            <a:endParaRPr lang="cs-CZ" dirty="0"/>
          </a:p>
        </p:txBody>
      </p:sp>
    </p:spTree>
    <p:custDataLst>
      <p:tags r:id="rId1"/>
    </p:custDataLst>
    <p:extLst>
      <p:ext uri="{BB962C8B-B14F-4D97-AF65-F5344CB8AC3E}">
        <p14:creationId xmlns:p14="http://schemas.microsoft.com/office/powerpoint/2010/main" val="26730681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Vnitřní předpis</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t>Zakazuje </a:t>
            </a:r>
            <a:r>
              <a:rPr lang="cs-CZ" dirty="0"/>
              <a:t>se, aby vnitřní předpis ukládal zaměstnanci povinnosti nebo zkracoval jeho práva stanovená tímto zákonem. </a:t>
            </a:r>
          </a:p>
          <a:p>
            <a:r>
              <a:rPr lang="cs-CZ" dirty="0" smtClean="0"/>
              <a:t>Musí </a:t>
            </a:r>
            <a:r>
              <a:rPr lang="cs-CZ" dirty="0"/>
              <a:t>být vydán písemně, nesmí být v rozporu s právními předpisy ani být vydán se zpětnou účinností, jinak je zcela nebo v dotčené části neplatný. </a:t>
            </a:r>
            <a:r>
              <a:rPr lang="cs-CZ" dirty="0" smtClean="0"/>
              <a:t>Zpravidla </a:t>
            </a:r>
            <a:r>
              <a:rPr lang="cs-CZ" dirty="0"/>
              <a:t>na dobu určitou, nejméně však na dobu 1 roku; </a:t>
            </a:r>
            <a:endParaRPr lang="cs-CZ" dirty="0" smtClean="0"/>
          </a:p>
          <a:p>
            <a:r>
              <a:rPr lang="cs-CZ" dirty="0" smtClean="0"/>
              <a:t>Vnitřní </a:t>
            </a:r>
            <a:r>
              <a:rPr lang="cs-CZ" dirty="0"/>
              <a:t>předpis je závazný pro zaměstnavatele a pro všechny jeho zaměstnance. </a:t>
            </a:r>
            <a:endParaRPr lang="cs-CZ" dirty="0" smtClean="0"/>
          </a:p>
          <a:p>
            <a:r>
              <a:rPr lang="cs-CZ" dirty="0" smtClean="0"/>
              <a:t>Povinen </a:t>
            </a:r>
            <a:r>
              <a:rPr lang="cs-CZ" dirty="0"/>
              <a:t>zaměstnance seznámit s vydáním, změnou nebo zrušením vnitřního předpisu nejpozději do 15 dnů. Vnitřní předpis musí být všem zaměstnancům zaměstnavatele přístupný. Zaměstnavatel je povinen uschovat vnitřní předpis po dobu 10 let ode dne ukončení doby jeho platnosti</a:t>
            </a:r>
            <a:r>
              <a:rPr lang="cs-CZ" dirty="0" smtClean="0"/>
              <a:t>.</a:t>
            </a:r>
            <a:endParaRPr lang="cs-CZ" dirty="0"/>
          </a:p>
        </p:txBody>
      </p:sp>
    </p:spTree>
    <p:custDataLst>
      <p:tags r:id="rId1"/>
    </p:custDataLst>
    <p:extLst>
      <p:ext uri="{BB962C8B-B14F-4D97-AF65-F5344CB8AC3E}">
        <p14:creationId xmlns:p14="http://schemas.microsoft.com/office/powerpoint/2010/main" val="36185352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řád</a:t>
            </a:r>
            <a:endParaRPr lang="cs-CZ" dirty="0"/>
          </a:p>
        </p:txBody>
      </p:sp>
      <p:sp>
        <p:nvSpPr>
          <p:cNvPr id="3" name="Zástupný symbol pro obsah 2"/>
          <p:cNvSpPr>
            <a:spLocks noGrp="1"/>
          </p:cNvSpPr>
          <p:nvPr>
            <p:ph idx="1"/>
          </p:nvPr>
        </p:nvSpPr>
        <p:spPr/>
        <p:txBody>
          <a:bodyPr/>
          <a:lstStyle/>
          <a:p>
            <a:r>
              <a:rPr lang="cs-CZ" dirty="0" smtClean="0"/>
              <a:t>zvláštním </a:t>
            </a:r>
            <a:r>
              <a:rPr lang="cs-CZ" dirty="0"/>
              <a:t>druhem vnitřního předpisu; </a:t>
            </a:r>
            <a:endParaRPr lang="cs-CZ" dirty="0" smtClean="0"/>
          </a:p>
          <a:p>
            <a:r>
              <a:rPr lang="cs-CZ" dirty="0" smtClean="0"/>
              <a:t>rozvádí povinnosti </a:t>
            </a:r>
            <a:r>
              <a:rPr lang="cs-CZ" dirty="0"/>
              <a:t>zaměstnavatele a zaměstnance vyplývající z pracovněprávních vztahů.</a:t>
            </a:r>
          </a:p>
        </p:txBody>
      </p:sp>
    </p:spTree>
    <p:custDataLst>
      <p:tags r:id="rId1"/>
    </p:custDataLst>
    <p:extLst>
      <p:ext uri="{BB962C8B-B14F-4D97-AF65-F5344CB8AC3E}">
        <p14:creationId xmlns:p14="http://schemas.microsoft.com/office/powerpoint/2010/main" val="16722833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Osobní spis</a:t>
            </a:r>
            <a:endParaRPr lang="cs-CZ" dirty="0"/>
          </a:p>
        </p:txBody>
      </p:sp>
      <p:sp>
        <p:nvSpPr>
          <p:cNvPr id="3" name="Zástupný symbol pro obsah 2"/>
          <p:cNvSpPr>
            <a:spLocks noGrp="1"/>
          </p:cNvSpPr>
          <p:nvPr>
            <p:ph idx="1"/>
          </p:nvPr>
        </p:nvSpPr>
        <p:spPr/>
        <p:txBody>
          <a:bodyPr/>
          <a:lstStyle/>
          <a:p>
            <a:r>
              <a:rPr lang="cs-CZ" dirty="0"/>
              <a:t>Zaměstnavatel je oprávněn vést osobní spis zaměstnance</a:t>
            </a:r>
            <a:r>
              <a:rPr lang="cs-CZ" dirty="0" smtClean="0"/>
              <a:t>.</a:t>
            </a:r>
          </a:p>
          <a:p>
            <a:r>
              <a:rPr lang="cs-CZ" dirty="0"/>
              <a:t> Zaměstnanec má právo nahlížet do svého osobního spisu, činit si z něho výpisky a pořizovat si stejnopisy dokladů v něm obsažených, a to na náklady zaměstnavatele.</a:t>
            </a:r>
          </a:p>
        </p:txBody>
      </p:sp>
    </p:spTree>
    <p:custDataLst>
      <p:tags r:id="rId1"/>
    </p:custDataLst>
    <p:extLst>
      <p:ext uri="{BB962C8B-B14F-4D97-AF65-F5344CB8AC3E}">
        <p14:creationId xmlns:p14="http://schemas.microsoft.com/office/powerpoint/2010/main" val="228488756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text 5"/>
          <p:cNvSpPr>
            <a:spLocks noGrp="1"/>
          </p:cNvSpPr>
          <p:nvPr>
            <p:ph type="body" idx="1"/>
          </p:nvPr>
        </p:nvSpPr>
        <p:spPr/>
        <p:txBody>
          <a:bodyPr/>
          <a:lstStyle/>
          <a:p>
            <a:endParaRPr lang="cs-CZ"/>
          </a:p>
        </p:txBody>
      </p:sp>
      <p:sp>
        <p:nvSpPr>
          <p:cNvPr id="4" name="Nadpis 3"/>
          <p:cNvSpPr>
            <a:spLocks noGrp="1"/>
          </p:cNvSpPr>
          <p:nvPr>
            <p:ph type="title"/>
          </p:nvPr>
        </p:nvSpPr>
        <p:spPr/>
        <p:txBody>
          <a:bodyPr/>
          <a:lstStyle/>
          <a:p>
            <a:r>
              <a:rPr lang="cs-CZ" dirty="0" err="1" smtClean="0"/>
              <a:t>Time</a:t>
            </a:r>
            <a:r>
              <a:rPr lang="cs-CZ" dirty="0" smtClean="0"/>
              <a:t> management</a:t>
            </a:r>
            <a:endParaRPr lang="cs-CZ" dirty="0"/>
          </a:p>
        </p:txBody>
      </p:sp>
    </p:spTree>
    <p:custDataLst>
      <p:tags r:id="rId1"/>
    </p:custDataLst>
    <p:extLst>
      <p:ext uri="{BB962C8B-B14F-4D97-AF65-F5344CB8AC3E}">
        <p14:creationId xmlns:p14="http://schemas.microsoft.com/office/powerpoint/2010/main" val="1437162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Pojmy</a:t>
            </a:r>
            <a:endParaRPr lang="cs-CZ" dirty="0"/>
          </a:p>
        </p:txBody>
      </p:sp>
      <p:sp>
        <p:nvSpPr>
          <p:cNvPr id="3" name="Zástupný symbol pro obsah 2"/>
          <p:cNvSpPr>
            <a:spLocks noGrp="1"/>
          </p:cNvSpPr>
          <p:nvPr>
            <p:ph idx="1"/>
          </p:nvPr>
        </p:nvSpPr>
        <p:spPr/>
        <p:txBody>
          <a:bodyPr/>
          <a:lstStyle/>
          <a:p>
            <a:r>
              <a:rPr lang="cs-CZ" dirty="0" smtClean="0"/>
              <a:t>Pracovní doba</a:t>
            </a:r>
          </a:p>
          <a:p>
            <a:r>
              <a:rPr lang="cs-CZ" dirty="0" smtClean="0"/>
              <a:t>Doba odpočinku</a:t>
            </a:r>
          </a:p>
          <a:p>
            <a:r>
              <a:rPr lang="cs-CZ" dirty="0" smtClean="0"/>
              <a:t>Práce přesčas</a:t>
            </a:r>
          </a:p>
          <a:p>
            <a:r>
              <a:rPr lang="cs-CZ" dirty="0" smtClean="0"/>
              <a:t>Směna </a:t>
            </a:r>
          </a:p>
          <a:p>
            <a:r>
              <a:rPr lang="cs-CZ" dirty="0"/>
              <a:t> pracovní pohotovostí </a:t>
            </a:r>
            <a:r>
              <a:rPr lang="cs-CZ" dirty="0" smtClean="0"/>
              <a:t>doba</a:t>
            </a:r>
          </a:p>
          <a:p>
            <a:r>
              <a:rPr lang="cs-CZ" dirty="0"/>
              <a:t> noční </a:t>
            </a:r>
            <a:r>
              <a:rPr lang="cs-CZ" dirty="0" smtClean="0"/>
              <a:t>práce</a:t>
            </a:r>
            <a:endParaRPr lang="cs-CZ" dirty="0"/>
          </a:p>
        </p:txBody>
      </p:sp>
    </p:spTree>
    <p:custDataLst>
      <p:tags r:id="rId1"/>
    </p:custDataLst>
    <p:extLst>
      <p:ext uri="{BB962C8B-B14F-4D97-AF65-F5344CB8AC3E}">
        <p14:creationId xmlns:p14="http://schemas.microsoft.com/office/powerpoint/2010/main" val="37997520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Pracovní doba</a:t>
            </a:r>
            <a:endParaRPr lang="cs-CZ" dirty="0"/>
          </a:p>
        </p:txBody>
      </p:sp>
      <p:sp>
        <p:nvSpPr>
          <p:cNvPr id="3" name="Zástupný symbol pro obsah 2"/>
          <p:cNvSpPr>
            <a:spLocks noGrp="1"/>
          </p:cNvSpPr>
          <p:nvPr>
            <p:ph idx="1"/>
          </p:nvPr>
        </p:nvSpPr>
        <p:spPr/>
        <p:txBody>
          <a:bodyPr/>
          <a:lstStyle/>
          <a:p>
            <a:r>
              <a:rPr lang="cs-CZ" dirty="0" smtClean="0"/>
              <a:t>Kolik hodin týdně</a:t>
            </a:r>
          </a:p>
          <a:p>
            <a:r>
              <a:rPr lang="cs-CZ" dirty="0" smtClean="0"/>
              <a:t>Běžně 40 hodin</a:t>
            </a:r>
          </a:p>
          <a:p>
            <a:r>
              <a:rPr lang="cs-CZ" dirty="0" smtClean="0"/>
              <a:t>třísměnným </a:t>
            </a:r>
            <a:r>
              <a:rPr lang="cs-CZ" dirty="0"/>
              <a:t>a nepřetržitým pracovním režimem 37,5 hodiny týdně,</a:t>
            </a:r>
          </a:p>
          <a:p>
            <a:r>
              <a:rPr lang="cs-CZ" dirty="0" smtClean="0"/>
              <a:t>s </a:t>
            </a:r>
            <a:r>
              <a:rPr lang="cs-CZ" dirty="0"/>
              <a:t>dvousměnným pracovním režimem 38,75 hodiny týdně</a:t>
            </a:r>
            <a:r>
              <a:rPr lang="cs-CZ" dirty="0" smtClean="0"/>
              <a:t>.</a:t>
            </a:r>
          </a:p>
          <a:p>
            <a:r>
              <a:rPr lang="cs-CZ" dirty="0" smtClean="0"/>
              <a:t>Kratší musí být sjednána</a:t>
            </a:r>
          </a:p>
          <a:p>
            <a:r>
              <a:rPr lang="cs-CZ" dirty="0" smtClean="0"/>
              <a:t>Pružné rozvržení</a:t>
            </a:r>
            <a:endParaRPr lang="cs-CZ" dirty="0"/>
          </a:p>
          <a:p>
            <a:endParaRPr lang="cs-CZ" dirty="0"/>
          </a:p>
        </p:txBody>
      </p:sp>
    </p:spTree>
    <p:custDataLst>
      <p:tags r:id="rId1"/>
    </p:custDataLst>
    <p:extLst>
      <p:ext uri="{BB962C8B-B14F-4D97-AF65-F5344CB8AC3E}">
        <p14:creationId xmlns:p14="http://schemas.microsoft.com/office/powerpoint/2010/main" val="3029762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S_PPT_DBNAME" val="7920e2f8-898d-4a05-8a89-43a34542db61.mdb"/>
</p:tagLst>
</file>

<file path=ppt/tags/tag10.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1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19.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TYPE" val="ctColumn"/>
  <p:tag name="ARS_SLIDE_DUENO" val="30"/>
  <p:tag name="ARS_SLIDE_PARTICIPANTNUM" val="30"/>
  <p:tag name="ARS_SLIDE_SUBMITNUM" val="0"/>
  <p:tag name="ARS_SLIDE_CORRECTNUM" val="0"/>
  <p:tag name="ARS_SLIDE_VOTEMEAN" val="0"/>
</p:tagLst>
</file>

<file path=ppt/tags/tag20.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1.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2.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27.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8.xml><?xml version="1.0" encoding="utf-8"?>
<p:tagLst xmlns:a="http://schemas.openxmlformats.org/drawingml/2006/main" xmlns:r="http://schemas.openxmlformats.org/officeDocument/2006/relationships" xmlns:p="http://schemas.openxmlformats.org/presentationml/2006/main">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SLIDE_DUENO" val="30"/>
  <p:tag name="ARS_SLIDE_PARTICIPANTNUM" val="30"/>
  <p:tag name="ARS_SLIDE_SUBMITNUM" val="0"/>
  <p:tag name="ARS_SLIDE_CORRECTNUM" val="0"/>
  <p:tag name="ARS_SLIDE_VOTEMEAN" val="0"/>
</p:tagLst>
</file>

<file path=ppt/tags/tag2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Lst>
</file>

<file path=ppt/tags/tag3.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4.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5.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6.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7.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8.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ags/tag9.xml><?xml version="1.0" encoding="utf-8"?>
<p:tagLst xmlns:a="http://schemas.openxmlformats.org/drawingml/2006/main" xmlns:r="http://schemas.openxmlformats.org/officeDocument/2006/relationships" xmlns:p="http://schemas.openxmlformats.org/presentationml/2006/main">
  <p:tag name="ARS_SLIDE_DUENO" val="30"/>
  <p:tag name="ARS_SLIDE_PARTICIPANTNUM" val="30"/>
  <p:tag name="ARS_SLIDE_SUBMITNUM" val="0"/>
  <p:tag name="ARS_SLIDE_CORRECTNUM" val="0"/>
  <p:tag name="ARS_SLIDE_VOTEMEAN" val="0"/>
  <p:tag name="ARS_RESPONSETYPE" val="Slide"/>
  <p:tag name="ARS_CHARTCOLOR_0" val="-12481296"/>
  <p:tag name="ARS_CHARTCOLOR_1" val="-2080758"/>
  <p:tag name="ARS_CHARTCOLOR_2" val="-215999"/>
  <p:tag name="ARS_CHARTCOLOR_3" val="-16423790"/>
  <p:tag name="ARS_CHARTCOLOR_4" val="-4210753"/>
  <p:tag name="ARS_CHARTCOLOR_5" val="-15058071"/>
  <p:tag name="ARS_CHARTCOLOR_6" val="-7294"/>
  <p:tag name="ARS_CHARTCOLOR_7" val="-15557411"/>
  <p:tag name="ARS_CHARTCOLOR_8" val="-3511477"/>
  <p:tag name="ARS_CHARTCOLOR_9" val="-16753445"/>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esta">
  <a:themeElements>
    <a:clrScheme name="Aspek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esta">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esta">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261</TotalTime>
  <Words>761</Words>
  <Application>Microsoft Office PowerPoint</Application>
  <PresentationFormat>Předvádění na obrazovce (4:3)</PresentationFormat>
  <Paragraphs>127</Paragraphs>
  <Slides>28</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28</vt:i4>
      </vt:variant>
    </vt:vector>
  </HeadingPairs>
  <TitlesOfParts>
    <vt:vector size="32" baseType="lpstr">
      <vt:lpstr>Franklin Gothic Book</vt:lpstr>
      <vt:lpstr>Franklin Gothic Medium</vt:lpstr>
      <vt:lpstr>Wingdings 2</vt:lpstr>
      <vt:lpstr>Cesta</vt:lpstr>
      <vt:lpstr>Řízení zaměstnanců</vt:lpstr>
      <vt:lpstr>Pokyny Zaměstnavatele</vt:lpstr>
      <vt:lpstr>Vnitřní normy</vt:lpstr>
      <vt:lpstr>Vnitřní předpis</vt:lpstr>
      <vt:lpstr>Pracovní řád</vt:lpstr>
      <vt:lpstr>Osobní spis</vt:lpstr>
      <vt:lpstr>Time management</vt:lpstr>
      <vt:lpstr>Pojmy</vt:lpstr>
      <vt:lpstr>Pracovní doba</vt:lpstr>
      <vt:lpstr>Přestávka a doba odpočinku</vt:lpstr>
      <vt:lpstr>Dny pracovního klidu</vt:lpstr>
      <vt:lpstr>Práce přesčas</vt:lpstr>
      <vt:lpstr>PřesČasy ve zdravotnictví</vt:lpstr>
      <vt:lpstr>Dohoda o další dohodnuté práci přesčas</vt:lpstr>
      <vt:lpstr>Noční práce</vt:lpstr>
      <vt:lpstr>Noční práce</vt:lpstr>
      <vt:lpstr>Pracovní cesta</vt:lpstr>
      <vt:lpstr>Prezentace aplikace PowerPoint</vt:lpstr>
      <vt:lpstr>Náhrady</vt:lpstr>
      <vt:lpstr>Alternativní formy pracovní doby</vt:lpstr>
      <vt:lpstr>Pružné rozvržení pracovní doby</vt:lpstr>
      <vt:lpstr>Konto pracovní doby</vt:lpstr>
      <vt:lpstr>Příplatky</vt:lpstr>
      <vt:lpstr>Příplatky</vt:lpstr>
      <vt:lpstr>DOvolená</vt:lpstr>
      <vt:lpstr>Překážky v práci</vt:lpstr>
      <vt:lpstr>PřeKážky</vt:lpstr>
      <vt:lpstr>Jiné důležité překážky v práci</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Personální politika a profesní vzdělávání</dc:title>
  <dc:creator>76882</dc:creator>
  <cp:lastModifiedBy>ucitel</cp:lastModifiedBy>
  <cp:revision>21</cp:revision>
  <dcterms:created xsi:type="dcterms:W3CDTF">2014-09-08T21:07:55Z</dcterms:created>
  <dcterms:modified xsi:type="dcterms:W3CDTF">2018-04-16T07:32:12Z</dcterms:modified>
</cp:coreProperties>
</file>