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3"/>
  </p:notesMasterIdLst>
  <p:handoutMasterIdLst>
    <p:handoutMasterId r:id="rId144"/>
  </p:handoutMasterIdLst>
  <p:sldIdLst>
    <p:sldId id="256" r:id="rId2"/>
    <p:sldId id="435" r:id="rId3"/>
    <p:sldId id="288" r:id="rId4"/>
    <p:sldId id="261" r:id="rId5"/>
    <p:sldId id="291" r:id="rId6"/>
    <p:sldId id="296" r:id="rId7"/>
    <p:sldId id="292" r:id="rId8"/>
    <p:sldId id="293" r:id="rId9"/>
    <p:sldId id="549" r:id="rId10"/>
    <p:sldId id="550" r:id="rId11"/>
    <p:sldId id="551" r:id="rId12"/>
    <p:sldId id="552" r:id="rId13"/>
    <p:sldId id="626" r:id="rId14"/>
    <p:sldId id="627" r:id="rId15"/>
    <p:sldId id="294" r:id="rId16"/>
    <p:sldId id="297" r:id="rId17"/>
    <p:sldId id="295" r:id="rId18"/>
    <p:sldId id="325" r:id="rId19"/>
    <p:sldId id="300" r:id="rId20"/>
    <p:sldId id="309" r:id="rId21"/>
    <p:sldId id="299" r:id="rId22"/>
    <p:sldId id="318" r:id="rId23"/>
    <p:sldId id="311" r:id="rId24"/>
    <p:sldId id="315" r:id="rId25"/>
    <p:sldId id="314" r:id="rId26"/>
    <p:sldId id="629" r:id="rId27"/>
    <p:sldId id="630" r:id="rId28"/>
    <p:sldId id="632" r:id="rId29"/>
    <p:sldId id="633" r:id="rId30"/>
    <p:sldId id="312" r:id="rId31"/>
    <p:sldId id="320" r:id="rId32"/>
    <p:sldId id="316" r:id="rId33"/>
    <p:sldId id="329" r:id="rId34"/>
    <p:sldId id="555" r:id="rId35"/>
    <p:sldId id="559" r:id="rId36"/>
    <p:sldId id="628" r:id="rId37"/>
    <p:sldId id="556" r:id="rId38"/>
    <p:sldId id="460" r:id="rId39"/>
    <p:sldId id="461" r:id="rId40"/>
    <p:sldId id="477" r:id="rId41"/>
    <p:sldId id="476" r:id="rId42"/>
    <p:sldId id="576" r:id="rId43"/>
    <p:sldId id="560" r:id="rId44"/>
    <p:sldId id="561" r:id="rId45"/>
    <p:sldId id="562" r:id="rId46"/>
    <p:sldId id="563" r:id="rId47"/>
    <p:sldId id="564" r:id="rId48"/>
    <p:sldId id="565" r:id="rId49"/>
    <p:sldId id="566" r:id="rId50"/>
    <p:sldId id="567" r:id="rId51"/>
    <p:sldId id="568" r:id="rId52"/>
    <p:sldId id="569" r:id="rId53"/>
    <p:sldId id="570" r:id="rId54"/>
    <p:sldId id="571" r:id="rId55"/>
    <p:sldId id="572" r:id="rId56"/>
    <p:sldId id="573" r:id="rId57"/>
    <p:sldId id="574" r:id="rId58"/>
    <p:sldId id="575" r:id="rId59"/>
    <p:sldId id="340" r:id="rId60"/>
    <p:sldId id="582" r:id="rId61"/>
    <p:sldId id="634" r:id="rId62"/>
    <p:sldId id="583" r:id="rId63"/>
    <p:sldId id="584" r:id="rId64"/>
    <p:sldId id="585" r:id="rId65"/>
    <p:sldId id="586" r:id="rId66"/>
    <p:sldId id="587" r:id="rId67"/>
    <p:sldId id="588" r:id="rId68"/>
    <p:sldId id="589" r:id="rId69"/>
    <p:sldId id="590" r:id="rId70"/>
    <p:sldId id="591" r:id="rId71"/>
    <p:sldId id="592" r:id="rId72"/>
    <p:sldId id="593" r:id="rId73"/>
    <p:sldId id="596" r:id="rId74"/>
    <p:sldId id="597" r:id="rId75"/>
    <p:sldId id="600" r:id="rId76"/>
    <p:sldId id="601" r:id="rId77"/>
    <p:sldId id="602" r:id="rId78"/>
    <p:sldId id="603" r:id="rId79"/>
    <p:sldId id="604" r:id="rId80"/>
    <p:sldId id="605" r:id="rId81"/>
    <p:sldId id="606" r:id="rId82"/>
    <p:sldId id="607" r:id="rId83"/>
    <p:sldId id="608" r:id="rId84"/>
    <p:sldId id="609" r:id="rId85"/>
    <p:sldId id="610" r:id="rId86"/>
    <p:sldId id="611" r:id="rId87"/>
    <p:sldId id="612" r:id="rId88"/>
    <p:sldId id="613" r:id="rId89"/>
    <p:sldId id="614" r:id="rId90"/>
    <p:sldId id="615" r:id="rId91"/>
    <p:sldId id="616" r:id="rId92"/>
    <p:sldId id="617" r:id="rId93"/>
    <p:sldId id="618" r:id="rId94"/>
    <p:sldId id="619" r:id="rId95"/>
    <p:sldId id="620" r:id="rId96"/>
    <p:sldId id="621" r:id="rId97"/>
    <p:sldId id="622" r:id="rId98"/>
    <p:sldId id="624" r:id="rId99"/>
    <p:sldId id="625" r:id="rId100"/>
    <p:sldId id="577" r:id="rId101"/>
    <p:sldId id="578" r:id="rId102"/>
    <p:sldId id="579" r:id="rId103"/>
    <p:sldId id="482" r:id="rId104"/>
    <p:sldId id="483" r:id="rId105"/>
    <p:sldId id="486" r:id="rId106"/>
    <p:sldId id="487" r:id="rId107"/>
    <p:sldId id="488" r:id="rId108"/>
    <p:sldId id="490" r:id="rId109"/>
    <p:sldId id="491" r:id="rId110"/>
    <p:sldId id="492" r:id="rId111"/>
    <p:sldId id="493" r:id="rId112"/>
    <p:sldId id="494" r:id="rId113"/>
    <p:sldId id="495" r:id="rId114"/>
    <p:sldId id="496" r:id="rId115"/>
    <p:sldId id="497" r:id="rId116"/>
    <p:sldId id="499" r:id="rId117"/>
    <p:sldId id="635" r:id="rId118"/>
    <p:sldId id="503" r:id="rId119"/>
    <p:sldId id="504" r:id="rId120"/>
    <p:sldId id="506" r:id="rId121"/>
    <p:sldId id="507" r:id="rId122"/>
    <p:sldId id="505" r:id="rId123"/>
    <p:sldId id="508" r:id="rId124"/>
    <p:sldId id="509" r:id="rId125"/>
    <p:sldId id="514" r:id="rId126"/>
    <p:sldId id="515" r:id="rId127"/>
    <p:sldId id="532" r:id="rId128"/>
    <p:sldId id="533" r:id="rId129"/>
    <p:sldId id="534" r:id="rId130"/>
    <p:sldId id="535" r:id="rId131"/>
    <p:sldId id="536" r:id="rId132"/>
    <p:sldId id="537" r:id="rId133"/>
    <p:sldId id="538" r:id="rId134"/>
    <p:sldId id="539" r:id="rId135"/>
    <p:sldId id="540" r:id="rId136"/>
    <p:sldId id="541" r:id="rId137"/>
    <p:sldId id="542" r:id="rId138"/>
    <p:sldId id="543" r:id="rId139"/>
    <p:sldId id="544" r:id="rId140"/>
    <p:sldId id="545" r:id="rId141"/>
    <p:sldId id="546" r:id="rId142"/>
  </p:sldIdLst>
  <p:sldSz cx="9144000" cy="6858000" type="screen4x3"/>
  <p:notesSz cx="6797675" cy="992663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06BA"/>
    <a:srgbClr val="FDE58D"/>
    <a:srgbClr val="C4F2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>
      <p:cViewPr varScale="1">
        <p:scale>
          <a:sx n="122" d="100"/>
          <a:sy n="122" d="100"/>
        </p:scale>
        <p:origin x="121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notesMaster" Target="notesMasters/notesMaster1.xml"/><Relationship Id="rId14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Users\8319\AppData\Local\Microsoft\Windows\Temporary%20Internet%20Files\Content.IE5\ZER6S9EH\g130070-14_2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r>
              <a:rPr lang="cs-CZ" sz="1400" b="1" i="0" u="none" strike="noStrike" baseline="0">
                <a:solidFill>
                  <a:srgbClr val="000000"/>
                </a:solidFill>
                <a:latin typeface="Arial CE"/>
                <a:cs typeface="Arial CE"/>
              </a:rPr>
              <a:t>Úhrnná plodnost a průměrný věk matek, 1920–2013 </a:t>
            </a:r>
          </a:p>
          <a:p>
            <a:pPr>
              <a:defRPr sz="14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r>
              <a:rPr lang="cs-CZ" sz="1200" b="1" i="1" u="none" strike="noStrike" baseline="0">
                <a:solidFill>
                  <a:srgbClr val="000000"/>
                </a:solidFill>
                <a:latin typeface="Arial CE"/>
                <a:cs typeface="Arial CE"/>
              </a:rPr>
              <a:t>Total fertility rate and mean age at childbirth, 1920–2013</a:t>
            </a:r>
          </a:p>
        </c:rich>
      </c:tx>
      <c:layout>
        <c:manualLayout>
          <c:xMode val="edge"/>
          <c:yMode val="edge"/>
          <c:x val="0.25980006628077157"/>
          <c:y val="2.332898816316864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7543659148495522E-2"/>
          <c:y val="0.13432835820895517"/>
          <c:w val="0.82981147221347162"/>
          <c:h val="0.68082403931159996"/>
        </c:manualLayout>
      </c:layout>
      <c:barChart>
        <c:barDir val="col"/>
        <c:grouping val="clustered"/>
        <c:varyColors val="0"/>
        <c:ser>
          <c:idx val="0"/>
          <c:order val="2"/>
          <c:tx>
            <c:v>Úhrnná plodnost / Total fertility rate</c:v>
          </c:tx>
          <c:spPr>
            <a:ln>
              <a:solidFill>
                <a:srgbClr val="000000"/>
              </a:solidFill>
            </a:ln>
          </c:spPr>
          <c:invertIfNegative val="0"/>
          <c:cat>
            <c:numRef>
              <c:f>'[g130070-14_2.xlsx]data'!$A$2:$A$95</c:f>
              <c:numCache>
                <c:formatCode>General</c:formatCode>
                <c:ptCount val="94"/>
                <c:pt idx="0">
                  <c:v>1920</c:v>
                </c:pt>
                <c:pt idx="1">
                  <c:v>1921</c:v>
                </c:pt>
                <c:pt idx="2">
                  <c:v>1922</c:v>
                </c:pt>
                <c:pt idx="3">
                  <c:v>1923</c:v>
                </c:pt>
                <c:pt idx="4">
                  <c:v>1924</c:v>
                </c:pt>
                <c:pt idx="5">
                  <c:v>1925</c:v>
                </c:pt>
                <c:pt idx="6">
                  <c:v>1926</c:v>
                </c:pt>
                <c:pt idx="7">
                  <c:v>1927</c:v>
                </c:pt>
                <c:pt idx="8">
                  <c:v>1928</c:v>
                </c:pt>
                <c:pt idx="9">
                  <c:v>1929</c:v>
                </c:pt>
                <c:pt idx="10">
                  <c:v>1930</c:v>
                </c:pt>
                <c:pt idx="11">
                  <c:v>1931</c:v>
                </c:pt>
                <c:pt idx="12">
                  <c:v>1932</c:v>
                </c:pt>
                <c:pt idx="13">
                  <c:v>1933</c:v>
                </c:pt>
                <c:pt idx="14">
                  <c:v>1934</c:v>
                </c:pt>
                <c:pt idx="15">
                  <c:v>1935</c:v>
                </c:pt>
                <c:pt idx="16">
                  <c:v>1936</c:v>
                </c:pt>
                <c:pt idx="17">
                  <c:v>1937</c:v>
                </c:pt>
                <c:pt idx="18">
                  <c:v>1938</c:v>
                </c:pt>
                <c:pt idx="19">
                  <c:v>1939</c:v>
                </c:pt>
                <c:pt idx="20">
                  <c:v>1940</c:v>
                </c:pt>
                <c:pt idx="21">
                  <c:v>1941</c:v>
                </c:pt>
                <c:pt idx="22">
                  <c:v>1942</c:v>
                </c:pt>
                <c:pt idx="23">
                  <c:v>1943</c:v>
                </c:pt>
                <c:pt idx="24">
                  <c:v>1944</c:v>
                </c:pt>
                <c:pt idx="25">
                  <c:v>1945</c:v>
                </c:pt>
                <c:pt idx="26">
                  <c:v>1946</c:v>
                </c:pt>
                <c:pt idx="27">
                  <c:v>1947</c:v>
                </c:pt>
                <c:pt idx="28">
                  <c:v>1948</c:v>
                </c:pt>
                <c:pt idx="29">
                  <c:v>1949</c:v>
                </c:pt>
                <c:pt idx="30">
                  <c:v>1950</c:v>
                </c:pt>
                <c:pt idx="31">
                  <c:v>1951</c:v>
                </c:pt>
                <c:pt idx="32">
                  <c:v>1952</c:v>
                </c:pt>
                <c:pt idx="33">
                  <c:v>1953</c:v>
                </c:pt>
                <c:pt idx="34">
                  <c:v>1954</c:v>
                </c:pt>
                <c:pt idx="35">
                  <c:v>1955</c:v>
                </c:pt>
                <c:pt idx="36">
                  <c:v>1956</c:v>
                </c:pt>
                <c:pt idx="37">
                  <c:v>1957</c:v>
                </c:pt>
                <c:pt idx="38">
                  <c:v>1958</c:v>
                </c:pt>
                <c:pt idx="39">
                  <c:v>1959</c:v>
                </c:pt>
                <c:pt idx="40">
                  <c:v>1960</c:v>
                </c:pt>
                <c:pt idx="41">
                  <c:v>1961</c:v>
                </c:pt>
                <c:pt idx="42">
                  <c:v>1962</c:v>
                </c:pt>
                <c:pt idx="43">
                  <c:v>1963</c:v>
                </c:pt>
                <c:pt idx="44">
                  <c:v>1964</c:v>
                </c:pt>
                <c:pt idx="45">
                  <c:v>1965</c:v>
                </c:pt>
                <c:pt idx="46">
                  <c:v>1966</c:v>
                </c:pt>
                <c:pt idx="47">
                  <c:v>1967</c:v>
                </c:pt>
                <c:pt idx="48">
                  <c:v>1968</c:v>
                </c:pt>
                <c:pt idx="49">
                  <c:v>1969</c:v>
                </c:pt>
                <c:pt idx="50">
                  <c:v>1970</c:v>
                </c:pt>
                <c:pt idx="51">
                  <c:v>1971</c:v>
                </c:pt>
                <c:pt idx="52">
                  <c:v>1972</c:v>
                </c:pt>
                <c:pt idx="53">
                  <c:v>1973</c:v>
                </c:pt>
                <c:pt idx="54">
                  <c:v>1974</c:v>
                </c:pt>
                <c:pt idx="55">
                  <c:v>1975</c:v>
                </c:pt>
                <c:pt idx="56">
                  <c:v>1976</c:v>
                </c:pt>
                <c:pt idx="57">
                  <c:v>1977</c:v>
                </c:pt>
                <c:pt idx="58">
                  <c:v>1978</c:v>
                </c:pt>
                <c:pt idx="59">
                  <c:v>1979</c:v>
                </c:pt>
                <c:pt idx="60">
                  <c:v>1980</c:v>
                </c:pt>
                <c:pt idx="61">
                  <c:v>1981</c:v>
                </c:pt>
                <c:pt idx="62">
                  <c:v>1982</c:v>
                </c:pt>
                <c:pt idx="63">
                  <c:v>1983</c:v>
                </c:pt>
                <c:pt idx="64">
                  <c:v>1984</c:v>
                </c:pt>
                <c:pt idx="65">
                  <c:v>1985</c:v>
                </c:pt>
                <c:pt idx="66">
                  <c:v>1986</c:v>
                </c:pt>
                <c:pt idx="67">
                  <c:v>1987</c:v>
                </c:pt>
                <c:pt idx="68">
                  <c:v>1988</c:v>
                </c:pt>
                <c:pt idx="69">
                  <c:v>1989</c:v>
                </c:pt>
                <c:pt idx="70">
                  <c:v>1990</c:v>
                </c:pt>
                <c:pt idx="71">
                  <c:v>1991</c:v>
                </c:pt>
                <c:pt idx="72">
                  <c:v>1992</c:v>
                </c:pt>
                <c:pt idx="73">
                  <c:v>1993</c:v>
                </c:pt>
                <c:pt idx="74">
                  <c:v>1994</c:v>
                </c:pt>
                <c:pt idx="75">
                  <c:v>1995</c:v>
                </c:pt>
                <c:pt idx="76">
                  <c:v>1996</c:v>
                </c:pt>
                <c:pt idx="77">
                  <c:v>1997</c:v>
                </c:pt>
                <c:pt idx="78">
                  <c:v>1998</c:v>
                </c:pt>
                <c:pt idx="79">
                  <c:v>1999</c:v>
                </c:pt>
                <c:pt idx="80">
                  <c:v>2000</c:v>
                </c:pt>
                <c:pt idx="81">
                  <c:v>2001</c:v>
                </c:pt>
                <c:pt idx="82">
                  <c:v>2002</c:v>
                </c:pt>
                <c:pt idx="83">
                  <c:v>2003</c:v>
                </c:pt>
                <c:pt idx="84">
                  <c:v>2004</c:v>
                </c:pt>
                <c:pt idx="85">
                  <c:v>2005</c:v>
                </c:pt>
                <c:pt idx="86">
                  <c:v>2006</c:v>
                </c:pt>
                <c:pt idx="87">
                  <c:v>2007</c:v>
                </c:pt>
                <c:pt idx="88">
                  <c:v>2008</c:v>
                </c:pt>
                <c:pt idx="89">
                  <c:v>2009</c:v>
                </c:pt>
                <c:pt idx="90">
                  <c:v>2010</c:v>
                </c:pt>
                <c:pt idx="91">
                  <c:v>2011</c:v>
                </c:pt>
                <c:pt idx="92">
                  <c:v>2012</c:v>
                </c:pt>
                <c:pt idx="93">
                  <c:v>2013</c:v>
                </c:pt>
              </c:numCache>
            </c:numRef>
          </c:cat>
          <c:val>
            <c:numRef>
              <c:f>'[g130070-14_2.xlsx]data'!$B$2:$B$95</c:f>
              <c:numCache>
                <c:formatCode>0.00</c:formatCode>
                <c:ptCount val="94"/>
                <c:pt idx="0">
                  <c:v>2.964</c:v>
                </c:pt>
                <c:pt idx="1">
                  <c:v>3.0350000000000001</c:v>
                </c:pt>
                <c:pt idx="2">
                  <c:v>2.8820000000000001</c:v>
                </c:pt>
                <c:pt idx="3">
                  <c:v>2.7679999999999998</c:v>
                </c:pt>
                <c:pt idx="4">
                  <c:v>2.59</c:v>
                </c:pt>
                <c:pt idx="5">
                  <c:v>2.484</c:v>
                </c:pt>
                <c:pt idx="6">
                  <c:v>2.3919999999999999</c:v>
                </c:pt>
                <c:pt idx="7">
                  <c:v>2.2370000000000001</c:v>
                </c:pt>
                <c:pt idx="8">
                  <c:v>2.2090000000000001</c:v>
                </c:pt>
                <c:pt idx="9">
                  <c:v>2.1240000000000001</c:v>
                </c:pt>
                <c:pt idx="10">
                  <c:v>2.149</c:v>
                </c:pt>
                <c:pt idx="11">
                  <c:v>2.0259999999999998</c:v>
                </c:pt>
                <c:pt idx="12">
                  <c:v>1.966</c:v>
                </c:pt>
                <c:pt idx="13">
                  <c:v>1.8260000000000001</c:v>
                </c:pt>
                <c:pt idx="14">
                  <c:v>1.774</c:v>
                </c:pt>
                <c:pt idx="15">
                  <c:v>1.6779999999999999</c:v>
                </c:pt>
                <c:pt idx="16">
                  <c:v>1.6639999999999999</c:v>
                </c:pt>
                <c:pt idx="17">
                  <c:v>1.69</c:v>
                </c:pt>
                <c:pt idx="18">
                  <c:v>1.8240000000000001</c:v>
                </c:pt>
                <c:pt idx="19">
                  <c:v>1.9359999999999999</c:v>
                </c:pt>
                <c:pt idx="20">
                  <c:v>2.2120000000000002</c:v>
                </c:pt>
                <c:pt idx="21">
                  <c:v>2.2629999999999999</c:v>
                </c:pt>
                <c:pt idx="22">
                  <c:v>2.419</c:v>
                </c:pt>
                <c:pt idx="23">
                  <c:v>2.782</c:v>
                </c:pt>
                <c:pt idx="24">
                  <c:v>2.798</c:v>
                </c:pt>
                <c:pt idx="25">
                  <c:v>2.673</c:v>
                </c:pt>
                <c:pt idx="26">
                  <c:v>3.254</c:v>
                </c:pt>
                <c:pt idx="27">
                  <c:v>3.05</c:v>
                </c:pt>
                <c:pt idx="28">
                  <c:v>2.8860000000000001</c:v>
                </c:pt>
                <c:pt idx="29">
                  <c:v>2.7282834154249267</c:v>
                </c:pt>
                <c:pt idx="30">
                  <c:v>2.8007815192912786</c:v>
                </c:pt>
                <c:pt idx="31">
                  <c:v>2.7631617847197503</c:v>
                </c:pt>
                <c:pt idx="32">
                  <c:v>2.7015039765888393</c:v>
                </c:pt>
                <c:pt idx="33">
                  <c:v>2.6108291321674018</c:v>
                </c:pt>
                <c:pt idx="34">
                  <c:v>2.5813773560639928</c:v>
                </c:pt>
                <c:pt idx="35">
                  <c:v>2.5778241373140536</c:v>
                </c:pt>
                <c:pt idx="36">
                  <c:v>2.5683647185085761</c:v>
                </c:pt>
                <c:pt idx="37">
                  <c:v>2.49513599699412</c:v>
                </c:pt>
                <c:pt idx="38">
                  <c:v>2.3052808627973742</c:v>
                </c:pt>
                <c:pt idx="39">
                  <c:v>2.1216795416129122</c:v>
                </c:pt>
                <c:pt idx="40">
                  <c:v>2.1135583131943148</c:v>
                </c:pt>
                <c:pt idx="41">
                  <c:v>2.1328366864876922</c:v>
                </c:pt>
                <c:pt idx="42">
                  <c:v>2.1404483468639355</c:v>
                </c:pt>
                <c:pt idx="43">
                  <c:v>2.3326247379615883</c:v>
                </c:pt>
                <c:pt idx="44">
                  <c:v>2.3566602972040243</c:v>
                </c:pt>
                <c:pt idx="45">
                  <c:v>2.1785351865603384</c:v>
                </c:pt>
                <c:pt idx="46">
                  <c:v>2.0082193524687226</c:v>
                </c:pt>
                <c:pt idx="47">
                  <c:v>1.8970936092409847</c:v>
                </c:pt>
                <c:pt idx="48">
                  <c:v>1.8275153301366418</c:v>
                </c:pt>
                <c:pt idx="49">
                  <c:v>1.8592523109265224</c:v>
                </c:pt>
                <c:pt idx="50">
                  <c:v>1.9127147540750222</c:v>
                </c:pt>
                <c:pt idx="51">
                  <c:v>1.9784952047269531</c:v>
                </c:pt>
                <c:pt idx="52">
                  <c:v>2.0744320855925098</c:v>
                </c:pt>
                <c:pt idx="53">
                  <c:v>2.2868089135240006</c:v>
                </c:pt>
                <c:pt idx="54">
                  <c:v>2.4316074122620774</c:v>
                </c:pt>
                <c:pt idx="55">
                  <c:v>2.4019934115154684</c:v>
                </c:pt>
                <c:pt idx="56">
                  <c:v>2.3621097892740117</c:v>
                </c:pt>
                <c:pt idx="57">
                  <c:v>2.3196625406375078</c:v>
                </c:pt>
                <c:pt idx="58">
                  <c:v>2.3246411216931118</c:v>
                </c:pt>
                <c:pt idx="59">
                  <c:v>2.2863633202861027</c:v>
                </c:pt>
                <c:pt idx="60">
                  <c:v>2.0964112680741844</c:v>
                </c:pt>
                <c:pt idx="61">
                  <c:v>2.0162515913703598</c:v>
                </c:pt>
                <c:pt idx="62">
                  <c:v>2.0076063020830586</c:v>
                </c:pt>
                <c:pt idx="63">
                  <c:v>1.9629674626412401</c:v>
                </c:pt>
                <c:pt idx="64">
                  <c:v>1.9663183845248555</c:v>
                </c:pt>
                <c:pt idx="65">
                  <c:v>1.9620373237179862</c:v>
                </c:pt>
                <c:pt idx="66">
                  <c:v>1.9358016106578162</c:v>
                </c:pt>
                <c:pt idx="67">
                  <c:v>1.9098192159983742</c:v>
                </c:pt>
                <c:pt idx="68">
                  <c:v>1.9402638140326094</c:v>
                </c:pt>
                <c:pt idx="69">
                  <c:v>1.8736475361005336</c:v>
                </c:pt>
                <c:pt idx="70">
                  <c:v>1.8932124981513154</c:v>
                </c:pt>
                <c:pt idx="71">
                  <c:v>1.8609471790457586</c:v>
                </c:pt>
                <c:pt idx="72">
                  <c:v>1.7147855670589944</c:v>
                </c:pt>
                <c:pt idx="73">
                  <c:v>1.6656434021756985</c:v>
                </c:pt>
                <c:pt idx="74">
                  <c:v>1.4383068517413531</c:v>
                </c:pt>
                <c:pt idx="75">
                  <c:v>1.277736741397228</c:v>
                </c:pt>
                <c:pt idx="76">
                  <c:v>1.1852539520167238</c:v>
                </c:pt>
                <c:pt idx="77">
                  <c:v>1.1726206666511285</c:v>
                </c:pt>
                <c:pt idx="78">
                  <c:v>1.1565974269221166</c:v>
                </c:pt>
                <c:pt idx="79">
                  <c:v>1.132838166996051</c:v>
                </c:pt>
                <c:pt idx="80">
                  <c:v>1.1436334707182021</c:v>
                </c:pt>
                <c:pt idx="81">
                  <c:v>1.1457218729969021</c:v>
                </c:pt>
                <c:pt idx="82">
                  <c:v>1.1706765949749462</c:v>
                </c:pt>
                <c:pt idx="83">
                  <c:v>1.1786847220730989</c:v>
                </c:pt>
                <c:pt idx="84">
                  <c:v>1.2264417219688655</c:v>
                </c:pt>
                <c:pt idx="85">
                  <c:v>1.2815384605310207</c:v>
                </c:pt>
                <c:pt idx="86">
                  <c:v>1.3279478390726753</c:v>
                </c:pt>
                <c:pt idx="87">
                  <c:v>1.4379430456218441</c:v>
                </c:pt>
                <c:pt idx="88">
                  <c:v>1.4970282983623804</c:v>
                </c:pt>
                <c:pt idx="89">
                  <c:v>1.4922611045335796</c:v>
                </c:pt>
                <c:pt idx="90">
                  <c:v>1.4931836498752391</c:v>
                </c:pt>
                <c:pt idx="91">
                  <c:v>1.4265348521979551</c:v>
                </c:pt>
                <c:pt idx="92">
                  <c:v>1.4520468551138876</c:v>
                </c:pt>
                <c:pt idx="93">
                  <c:v>1.4560184007198707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430681032"/>
        <c:axId val="430678680"/>
      </c:barChart>
      <c:lineChart>
        <c:grouping val="standard"/>
        <c:varyColors val="0"/>
        <c:ser>
          <c:idx val="1"/>
          <c:order val="0"/>
          <c:tx>
            <c:strRef>
              <c:f>'[g130070-14_2.xlsx]data'!$C$1</c:f>
              <c:strCache>
                <c:ptCount val="1"/>
                <c:pt idx="0">
                  <c:v>Průměrný věk matek / Mean age at childbirth</c:v>
                </c:pt>
              </c:strCache>
            </c:strRef>
          </c:tx>
          <c:spPr>
            <a:ln w="25400">
              <a:solidFill>
                <a:srgbClr val="FF00FF"/>
              </a:solidFill>
              <a:prstDash val="solid"/>
            </a:ln>
          </c:spPr>
          <c:marker>
            <c:symbol val="none"/>
          </c:marker>
          <c:cat>
            <c:multiLvlStrRef>
              <c:f>data!#REF!</c:f>
            </c:multiLvlStrRef>
          </c:cat>
          <c:val>
            <c:numRef>
              <c:f>'[g130070-14_2.xlsx]data'!$C$2:$C$95</c:f>
              <c:numCache>
                <c:formatCode>0.0</c:formatCode>
                <c:ptCount val="94"/>
                <c:pt idx="0">
                  <c:v>30.166246728321894</c:v>
                </c:pt>
                <c:pt idx="1">
                  <c:v>29.831866544466418</c:v>
                </c:pt>
                <c:pt idx="2">
                  <c:v>29.759193481822596</c:v>
                </c:pt>
                <c:pt idx="3">
                  <c:v>29.648330013589458</c:v>
                </c:pt>
                <c:pt idx="4">
                  <c:v>29.591869385659169</c:v>
                </c:pt>
                <c:pt idx="5">
                  <c:v>29.419926594189111</c:v>
                </c:pt>
                <c:pt idx="6">
                  <c:v>29.276057956061063</c:v>
                </c:pt>
                <c:pt idx="7">
                  <c:v>29.090129162262727</c:v>
                </c:pt>
                <c:pt idx="8">
                  <c:v>28.933063100226082</c:v>
                </c:pt>
                <c:pt idx="9">
                  <c:v>28.788349791692138</c:v>
                </c:pt>
                <c:pt idx="10">
                  <c:v>28.601222492670264</c:v>
                </c:pt>
                <c:pt idx="11">
                  <c:v>28.507344461490632</c:v>
                </c:pt>
                <c:pt idx="12">
                  <c:v>28.402313078813719</c:v>
                </c:pt>
                <c:pt idx="13">
                  <c:v>28.306930351533101</c:v>
                </c:pt>
                <c:pt idx="14">
                  <c:v>28.301864934903648</c:v>
                </c:pt>
                <c:pt idx="15">
                  <c:v>28.252039499140345</c:v>
                </c:pt>
                <c:pt idx="16">
                  <c:v>28.228798776669706</c:v>
                </c:pt>
                <c:pt idx="17">
                  <c:v>28.16073793600285</c:v>
                </c:pt>
                <c:pt idx="18">
                  <c:v>27.83279220779221</c:v>
                </c:pt>
                <c:pt idx="19">
                  <c:v>27.725388601036265</c:v>
                </c:pt>
                <c:pt idx="20">
                  <c:v>27.567036523347205</c:v>
                </c:pt>
                <c:pt idx="21">
                  <c:v>27.723153602174897</c:v>
                </c:pt>
                <c:pt idx="22">
                  <c:v>28.262711864406782</c:v>
                </c:pt>
                <c:pt idx="23">
                  <c:v>27.986549918757902</c:v>
                </c:pt>
                <c:pt idx="24">
                  <c:v>28.371042747272401</c:v>
                </c:pt>
                <c:pt idx="25">
                  <c:v>28.607484414513106</c:v>
                </c:pt>
                <c:pt idx="26">
                  <c:v>28.441572972314024</c:v>
                </c:pt>
                <c:pt idx="27">
                  <c:v>28.100937362632585</c:v>
                </c:pt>
                <c:pt idx="28">
                  <c:v>27.811030657617678</c:v>
                </c:pt>
                <c:pt idx="29">
                  <c:v>27.472631865336275</c:v>
                </c:pt>
                <c:pt idx="30">
                  <c:v>27.308082599428907</c:v>
                </c:pt>
                <c:pt idx="31">
                  <c:v>27.110024031846759</c:v>
                </c:pt>
                <c:pt idx="32">
                  <c:v>27.026100365871471</c:v>
                </c:pt>
                <c:pt idx="33">
                  <c:v>26.983946976377865</c:v>
                </c:pt>
                <c:pt idx="34">
                  <c:v>26.860668248922629</c:v>
                </c:pt>
                <c:pt idx="35">
                  <c:v>26.729219130328985</c:v>
                </c:pt>
                <c:pt idx="36">
                  <c:v>26.511677869448921</c:v>
                </c:pt>
                <c:pt idx="37">
                  <c:v>26.278598218156059</c:v>
                </c:pt>
                <c:pt idx="38">
                  <c:v>25.927242898431416</c:v>
                </c:pt>
                <c:pt idx="39">
                  <c:v>25.48681667609938</c:v>
                </c:pt>
                <c:pt idx="40">
                  <c:v>25.419987076750424</c:v>
                </c:pt>
                <c:pt idx="41">
                  <c:v>25.425757225556794</c:v>
                </c:pt>
                <c:pt idx="42">
                  <c:v>25.320225036506109</c:v>
                </c:pt>
                <c:pt idx="43">
                  <c:v>25.445581658668338</c:v>
                </c:pt>
                <c:pt idx="44">
                  <c:v>25.576136564077089</c:v>
                </c:pt>
                <c:pt idx="45">
                  <c:v>25.551400108705664</c:v>
                </c:pt>
                <c:pt idx="46">
                  <c:v>25.362426458357611</c:v>
                </c:pt>
                <c:pt idx="47">
                  <c:v>25.156377767579674</c:v>
                </c:pt>
                <c:pt idx="48">
                  <c:v>25.067078181356571</c:v>
                </c:pt>
                <c:pt idx="49">
                  <c:v>25.019132132051002</c:v>
                </c:pt>
                <c:pt idx="50">
                  <c:v>24.970185736090468</c:v>
                </c:pt>
                <c:pt idx="51">
                  <c:v>25.11669310864027</c:v>
                </c:pt>
                <c:pt idx="52">
                  <c:v>25.135668224923336</c:v>
                </c:pt>
                <c:pt idx="53">
                  <c:v>25.256962475207978</c:v>
                </c:pt>
                <c:pt idx="54">
                  <c:v>25.238083467732274</c:v>
                </c:pt>
                <c:pt idx="55">
                  <c:v>25.127511218529268</c:v>
                </c:pt>
                <c:pt idx="56">
                  <c:v>25.072028099324832</c:v>
                </c:pt>
                <c:pt idx="57">
                  <c:v>24.980435104244552</c:v>
                </c:pt>
                <c:pt idx="58">
                  <c:v>24.919320146429826</c:v>
                </c:pt>
                <c:pt idx="59">
                  <c:v>24.838882436066701</c:v>
                </c:pt>
                <c:pt idx="60">
                  <c:v>24.672148401963195</c:v>
                </c:pt>
                <c:pt idx="61">
                  <c:v>24.694717345189506</c:v>
                </c:pt>
                <c:pt idx="62">
                  <c:v>24.640537004254682</c:v>
                </c:pt>
                <c:pt idx="63">
                  <c:v>24.587988831996057</c:v>
                </c:pt>
                <c:pt idx="64">
                  <c:v>24.553731332429614</c:v>
                </c:pt>
                <c:pt idx="65">
                  <c:v>24.584601029218305</c:v>
                </c:pt>
                <c:pt idx="66">
                  <c:v>24.639626696629737</c:v>
                </c:pt>
                <c:pt idx="67">
                  <c:v>24.670691070607706</c:v>
                </c:pt>
                <c:pt idx="68">
                  <c:v>24.720234293278054</c:v>
                </c:pt>
                <c:pt idx="69">
                  <c:v>24.753167150197921</c:v>
                </c:pt>
                <c:pt idx="70">
                  <c:v>24.763635499069963</c:v>
                </c:pt>
                <c:pt idx="71">
                  <c:v>24.725435714938975</c:v>
                </c:pt>
                <c:pt idx="72">
                  <c:v>24.827437311412702</c:v>
                </c:pt>
                <c:pt idx="73">
                  <c:v>25.038730129729757</c:v>
                </c:pt>
                <c:pt idx="74">
                  <c:v>25.368773712723836</c:v>
                </c:pt>
                <c:pt idx="75">
                  <c:v>25.758184249840451</c:v>
                </c:pt>
                <c:pt idx="76">
                  <c:v>26.085716130285416</c:v>
                </c:pt>
                <c:pt idx="77">
                  <c:v>26.364296074394879</c:v>
                </c:pt>
                <c:pt idx="78">
                  <c:v>26.623397106990634</c:v>
                </c:pt>
                <c:pt idx="79">
                  <c:v>26.858011994901595</c:v>
                </c:pt>
                <c:pt idx="80">
                  <c:v>27.176636721275781</c:v>
                </c:pt>
                <c:pt idx="81">
                  <c:v>27.549289496320917</c:v>
                </c:pt>
                <c:pt idx="82">
                  <c:v>27.80985995272961</c:v>
                </c:pt>
                <c:pt idx="83">
                  <c:v>28.054737930745773</c:v>
                </c:pt>
                <c:pt idx="84">
                  <c:v>28.33259466712687</c:v>
                </c:pt>
                <c:pt idx="85">
                  <c:v>28.606064650475794</c:v>
                </c:pt>
                <c:pt idx="86">
                  <c:v>28.879555591039516</c:v>
                </c:pt>
                <c:pt idx="87">
                  <c:v>29.139891912559396</c:v>
                </c:pt>
                <c:pt idx="88">
                  <c:v>29.331188167080285</c:v>
                </c:pt>
                <c:pt idx="89">
                  <c:v>29.427519909486165</c:v>
                </c:pt>
                <c:pt idx="90">
                  <c:v>29.586935238307689</c:v>
                </c:pt>
                <c:pt idx="91">
                  <c:v>29.69419550950683</c:v>
                </c:pt>
                <c:pt idx="92">
                  <c:v>29.760894585090899</c:v>
                </c:pt>
                <c:pt idx="93">
                  <c:v>29.862046186109019</c:v>
                </c:pt>
              </c:numCache>
            </c:numRef>
          </c:val>
          <c:smooth val="0"/>
        </c:ser>
        <c:ser>
          <c:idx val="4"/>
          <c:order val="1"/>
          <c:tx>
            <c:strRef>
              <c:f>'[g130070-14_2.xlsx]data'!$D$1</c:f>
              <c:strCache>
                <c:ptCount val="1"/>
                <c:pt idx="0">
                  <c:v>Průměrný věk při narození 1.dítěte / Mean age at first childbirth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'[g130070-14_2.xlsx]data'!$A$2:$A$95</c:f>
              <c:numCache>
                <c:formatCode>General</c:formatCode>
                <c:ptCount val="94"/>
                <c:pt idx="0">
                  <c:v>1920</c:v>
                </c:pt>
                <c:pt idx="1">
                  <c:v>1921</c:v>
                </c:pt>
                <c:pt idx="2">
                  <c:v>1922</c:v>
                </c:pt>
                <c:pt idx="3">
                  <c:v>1923</c:v>
                </c:pt>
                <c:pt idx="4">
                  <c:v>1924</c:v>
                </c:pt>
                <c:pt idx="5">
                  <c:v>1925</c:v>
                </c:pt>
                <c:pt idx="6">
                  <c:v>1926</c:v>
                </c:pt>
                <c:pt idx="7">
                  <c:v>1927</c:v>
                </c:pt>
                <c:pt idx="8">
                  <c:v>1928</c:v>
                </c:pt>
                <c:pt idx="9">
                  <c:v>1929</c:v>
                </c:pt>
                <c:pt idx="10">
                  <c:v>1930</c:v>
                </c:pt>
                <c:pt idx="11">
                  <c:v>1931</c:v>
                </c:pt>
                <c:pt idx="12">
                  <c:v>1932</c:v>
                </c:pt>
                <c:pt idx="13">
                  <c:v>1933</c:v>
                </c:pt>
                <c:pt idx="14">
                  <c:v>1934</c:v>
                </c:pt>
                <c:pt idx="15">
                  <c:v>1935</c:v>
                </c:pt>
                <c:pt idx="16">
                  <c:v>1936</c:v>
                </c:pt>
                <c:pt idx="17">
                  <c:v>1937</c:v>
                </c:pt>
                <c:pt idx="18">
                  <c:v>1938</c:v>
                </c:pt>
                <c:pt idx="19">
                  <c:v>1939</c:v>
                </c:pt>
                <c:pt idx="20">
                  <c:v>1940</c:v>
                </c:pt>
                <c:pt idx="21">
                  <c:v>1941</c:v>
                </c:pt>
                <c:pt idx="22">
                  <c:v>1942</c:v>
                </c:pt>
                <c:pt idx="23">
                  <c:v>1943</c:v>
                </c:pt>
                <c:pt idx="24">
                  <c:v>1944</c:v>
                </c:pt>
                <c:pt idx="25">
                  <c:v>1945</c:v>
                </c:pt>
                <c:pt idx="26">
                  <c:v>1946</c:v>
                </c:pt>
                <c:pt idx="27">
                  <c:v>1947</c:v>
                </c:pt>
                <c:pt idx="28">
                  <c:v>1948</c:v>
                </c:pt>
                <c:pt idx="29">
                  <c:v>1949</c:v>
                </c:pt>
                <c:pt idx="30">
                  <c:v>1950</c:v>
                </c:pt>
                <c:pt idx="31">
                  <c:v>1951</c:v>
                </c:pt>
                <c:pt idx="32">
                  <c:v>1952</c:v>
                </c:pt>
                <c:pt idx="33">
                  <c:v>1953</c:v>
                </c:pt>
                <c:pt idx="34">
                  <c:v>1954</c:v>
                </c:pt>
                <c:pt idx="35">
                  <c:v>1955</c:v>
                </c:pt>
                <c:pt idx="36">
                  <c:v>1956</c:v>
                </c:pt>
                <c:pt idx="37">
                  <c:v>1957</c:v>
                </c:pt>
                <c:pt idx="38">
                  <c:v>1958</c:v>
                </c:pt>
                <c:pt idx="39">
                  <c:v>1959</c:v>
                </c:pt>
                <c:pt idx="40">
                  <c:v>1960</c:v>
                </c:pt>
                <c:pt idx="41">
                  <c:v>1961</c:v>
                </c:pt>
                <c:pt idx="42">
                  <c:v>1962</c:v>
                </c:pt>
                <c:pt idx="43">
                  <c:v>1963</c:v>
                </c:pt>
                <c:pt idx="44">
                  <c:v>1964</c:v>
                </c:pt>
                <c:pt idx="45">
                  <c:v>1965</c:v>
                </c:pt>
                <c:pt idx="46">
                  <c:v>1966</c:v>
                </c:pt>
                <c:pt idx="47">
                  <c:v>1967</c:v>
                </c:pt>
                <c:pt idx="48">
                  <c:v>1968</c:v>
                </c:pt>
                <c:pt idx="49">
                  <c:v>1969</c:v>
                </c:pt>
                <c:pt idx="50">
                  <c:v>1970</c:v>
                </c:pt>
                <c:pt idx="51">
                  <c:v>1971</c:v>
                </c:pt>
                <c:pt idx="52">
                  <c:v>1972</c:v>
                </c:pt>
                <c:pt idx="53">
                  <c:v>1973</c:v>
                </c:pt>
                <c:pt idx="54">
                  <c:v>1974</c:v>
                </c:pt>
                <c:pt idx="55">
                  <c:v>1975</c:v>
                </c:pt>
                <c:pt idx="56">
                  <c:v>1976</c:v>
                </c:pt>
                <c:pt idx="57">
                  <c:v>1977</c:v>
                </c:pt>
                <c:pt idx="58">
                  <c:v>1978</c:v>
                </c:pt>
                <c:pt idx="59">
                  <c:v>1979</c:v>
                </c:pt>
                <c:pt idx="60">
                  <c:v>1980</c:v>
                </c:pt>
                <c:pt idx="61">
                  <c:v>1981</c:v>
                </c:pt>
                <c:pt idx="62">
                  <c:v>1982</c:v>
                </c:pt>
                <c:pt idx="63">
                  <c:v>1983</c:v>
                </c:pt>
                <c:pt idx="64">
                  <c:v>1984</c:v>
                </c:pt>
                <c:pt idx="65">
                  <c:v>1985</c:v>
                </c:pt>
                <c:pt idx="66">
                  <c:v>1986</c:v>
                </c:pt>
                <c:pt idx="67">
                  <c:v>1987</c:v>
                </c:pt>
                <c:pt idx="68">
                  <c:v>1988</c:v>
                </c:pt>
                <c:pt idx="69">
                  <c:v>1989</c:v>
                </c:pt>
                <c:pt idx="70">
                  <c:v>1990</c:v>
                </c:pt>
                <c:pt idx="71">
                  <c:v>1991</c:v>
                </c:pt>
                <c:pt idx="72">
                  <c:v>1992</c:v>
                </c:pt>
                <c:pt idx="73">
                  <c:v>1993</c:v>
                </c:pt>
                <c:pt idx="74">
                  <c:v>1994</c:v>
                </c:pt>
                <c:pt idx="75">
                  <c:v>1995</c:v>
                </c:pt>
                <c:pt idx="76">
                  <c:v>1996</c:v>
                </c:pt>
                <c:pt idx="77">
                  <c:v>1997</c:v>
                </c:pt>
                <c:pt idx="78">
                  <c:v>1998</c:v>
                </c:pt>
                <c:pt idx="79">
                  <c:v>1999</c:v>
                </c:pt>
                <c:pt idx="80">
                  <c:v>2000</c:v>
                </c:pt>
                <c:pt idx="81">
                  <c:v>2001</c:v>
                </c:pt>
                <c:pt idx="82">
                  <c:v>2002</c:v>
                </c:pt>
                <c:pt idx="83">
                  <c:v>2003</c:v>
                </c:pt>
                <c:pt idx="84">
                  <c:v>2004</c:v>
                </c:pt>
                <c:pt idx="85">
                  <c:v>2005</c:v>
                </c:pt>
                <c:pt idx="86">
                  <c:v>2006</c:v>
                </c:pt>
                <c:pt idx="87">
                  <c:v>2007</c:v>
                </c:pt>
                <c:pt idx="88">
                  <c:v>2008</c:v>
                </c:pt>
                <c:pt idx="89">
                  <c:v>2009</c:v>
                </c:pt>
                <c:pt idx="90">
                  <c:v>2010</c:v>
                </c:pt>
                <c:pt idx="91">
                  <c:v>2011</c:v>
                </c:pt>
                <c:pt idx="92">
                  <c:v>2012</c:v>
                </c:pt>
                <c:pt idx="93">
                  <c:v>2013</c:v>
                </c:pt>
              </c:numCache>
            </c:numRef>
          </c:cat>
          <c:val>
            <c:numRef>
              <c:f>'[g130070-14_2.xlsx]data'!$D$2:$D$95</c:f>
              <c:numCache>
                <c:formatCode>General</c:formatCode>
                <c:ptCount val="94"/>
                <c:pt idx="5" formatCode="0.0">
                  <c:v>25.263007275339451</c:v>
                </c:pt>
                <c:pt idx="6" formatCode="0.0">
                  <c:v>25.134345087167151</c:v>
                </c:pt>
                <c:pt idx="7" formatCode="0.0">
                  <c:v>25.000146256583399</c:v>
                </c:pt>
                <c:pt idx="8" formatCode="0.0">
                  <c:v>24.982326153684472</c:v>
                </c:pt>
                <c:pt idx="9" formatCode="0.0">
                  <c:v>24.957548123281292</c:v>
                </c:pt>
                <c:pt idx="10" formatCode="0.0">
                  <c:v>24.934015272041641</c:v>
                </c:pt>
                <c:pt idx="11" formatCode="0.0">
                  <c:v>24.853817738269711</c:v>
                </c:pt>
                <c:pt idx="12" formatCode="0.0">
                  <c:v>24.841699125312125</c:v>
                </c:pt>
                <c:pt idx="13" formatCode="0.0">
                  <c:v>24.884749481238803</c:v>
                </c:pt>
                <c:pt idx="14" formatCode="0.0">
                  <c:v>24.974312712526263</c:v>
                </c:pt>
                <c:pt idx="15" formatCode="0.0">
                  <c:v>24.978176041191574</c:v>
                </c:pt>
                <c:pt idx="16" formatCode="0.0">
                  <c:v>25.079527905387174</c:v>
                </c:pt>
                <c:pt idx="17" formatCode="0.0">
                  <c:v>25.085328275851253</c:v>
                </c:pt>
                <c:pt idx="25" formatCode="0.0">
                  <c:v>25.125941810352643</c:v>
                </c:pt>
                <c:pt idx="26" formatCode="0.0">
                  <c:v>24.975900143215178</c:v>
                </c:pt>
                <c:pt idx="27" formatCode="0.0">
                  <c:v>24.569623140813835</c:v>
                </c:pt>
                <c:pt idx="28" formatCode="0.0">
                  <c:v>24.213878152572697</c:v>
                </c:pt>
                <c:pt idx="29" formatCode="0.0">
                  <c:v>24.074786399724864</c:v>
                </c:pt>
                <c:pt idx="30" formatCode="0.0">
                  <c:v>23.772585523879602</c:v>
                </c:pt>
                <c:pt idx="31" formatCode="0.0">
                  <c:v>23.596347290666305</c:v>
                </c:pt>
                <c:pt idx="32" formatCode="0.0">
                  <c:v>23.563709270813099</c:v>
                </c:pt>
                <c:pt idx="33" formatCode="0.0">
                  <c:v>23.45136240868116</c:v>
                </c:pt>
                <c:pt idx="34" formatCode="0.0">
                  <c:v>23.332380287631796</c:v>
                </c:pt>
                <c:pt idx="35" formatCode="0.0">
                  <c:v>23.235155926777633</c:v>
                </c:pt>
                <c:pt idx="36" formatCode="0.0">
                  <c:v>23.097640764373402</c:v>
                </c:pt>
                <c:pt idx="37" formatCode="0.0">
                  <c:v>22.976023654169591</c:v>
                </c:pt>
                <c:pt idx="38" formatCode="0.0">
                  <c:v>22.994320538391193</c:v>
                </c:pt>
                <c:pt idx="39" formatCode="0.0">
                  <c:v>22.903955997519695</c:v>
                </c:pt>
                <c:pt idx="40" formatCode="0.0">
                  <c:v>22.863775919999998</c:v>
                </c:pt>
                <c:pt idx="41" formatCode="0.0">
                  <c:v>22.889925959999999</c:v>
                </c:pt>
                <c:pt idx="42" formatCode="0.0">
                  <c:v>22.804377850000002</c:v>
                </c:pt>
                <c:pt idx="43" formatCode="0.0">
                  <c:v>22.737063110000001</c:v>
                </c:pt>
                <c:pt idx="44" formatCode="0.0">
                  <c:v>22.71762051</c:v>
                </c:pt>
                <c:pt idx="45" formatCode="0.0">
                  <c:v>22.67338427</c:v>
                </c:pt>
                <c:pt idx="46" formatCode="0.0">
                  <c:v>22.554270469999999</c:v>
                </c:pt>
                <c:pt idx="47" formatCode="0.0">
                  <c:v>22.479438739999999</c:v>
                </c:pt>
                <c:pt idx="48" formatCode="0.0">
                  <c:v>22.5190862</c:v>
                </c:pt>
                <c:pt idx="49" formatCode="0.0">
                  <c:v>22.454551810000002</c:v>
                </c:pt>
                <c:pt idx="50" formatCode="0.0">
                  <c:v>22.453620269999998</c:v>
                </c:pt>
                <c:pt idx="51" formatCode="0.0">
                  <c:v>22.586362569999999</c:v>
                </c:pt>
                <c:pt idx="52" formatCode="0.0">
                  <c:v>22.614616439999999</c:v>
                </c:pt>
                <c:pt idx="53" formatCode="0.0">
                  <c:v>22.624474299999999</c:v>
                </c:pt>
                <c:pt idx="54" formatCode="0.0">
                  <c:v>22.593032650000001</c:v>
                </c:pt>
                <c:pt idx="55" formatCode="0.0">
                  <c:v>22.51324571</c:v>
                </c:pt>
                <c:pt idx="56" formatCode="0.0">
                  <c:v>22.488273379999999</c:v>
                </c:pt>
                <c:pt idx="57" formatCode="0.0">
                  <c:v>22.46907247</c:v>
                </c:pt>
                <c:pt idx="58" formatCode="0.0">
                  <c:v>22.437903479999999</c:v>
                </c:pt>
                <c:pt idx="59" formatCode="0.0">
                  <c:v>22.40029492</c:v>
                </c:pt>
                <c:pt idx="60" formatCode="0.0">
                  <c:v>22.357579399999999</c:v>
                </c:pt>
                <c:pt idx="61" formatCode="0.0">
                  <c:v>22.379064020000001</c:v>
                </c:pt>
                <c:pt idx="62" formatCode="0.0">
                  <c:v>22.36208976</c:v>
                </c:pt>
                <c:pt idx="63" formatCode="0.0">
                  <c:v>22.313682480000001</c:v>
                </c:pt>
                <c:pt idx="64" formatCode="0.0">
                  <c:v>22.313268839999999</c:v>
                </c:pt>
                <c:pt idx="65" formatCode="0.0">
                  <c:v>22.346939620000001</c:v>
                </c:pt>
                <c:pt idx="66" formatCode="0.0">
                  <c:v>22.396840660051758</c:v>
                </c:pt>
                <c:pt idx="67" formatCode="0.0">
                  <c:v>22.436446571747432</c:v>
                </c:pt>
                <c:pt idx="68" formatCode="0.0">
                  <c:v>22.437961591059839</c:v>
                </c:pt>
                <c:pt idx="69" formatCode="0.0">
                  <c:v>22.480817545992515</c:v>
                </c:pt>
                <c:pt idx="70" formatCode="0.0">
                  <c:v>22.468646645740293</c:v>
                </c:pt>
                <c:pt idx="71" formatCode="0.0">
                  <c:v>22.429350075245015</c:v>
                </c:pt>
                <c:pt idx="72" formatCode="0.0">
                  <c:v>22.506862347603153</c:v>
                </c:pt>
                <c:pt idx="73" formatCode="0.0">
                  <c:v>22.606845945509214</c:v>
                </c:pt>
                <c:pt idx="74" formatCode="0.0">
                  <c:v>22.916693465878797</c:v>
                </c:pt>
                <c:pt idx="75" formatCode="0.0">
                  <c:v>23.321813036964965</c:v>
                </c:pt>
                <c:pt idx="76" formatCode="0.0">
                  <c:v>23.67601476923393</c:v>
                </c:pt>
                <c:pt idx="77" formatCode="0.0">
                  <c:v>24.03693062729592</c:v>
                </c:pt>
                <c:pt idx="78" formatCode="0.0">
                  <c:v>24.351082979257782</c:v>
                </c:pt>
                <c:pt idx="79" formatCode="0.0">
                  <c:v>24.593119337818226</c:v>
                </c:pt>
                <c:pt idx="80" formatCode="0.0">
                  <c:v>24.941681301123037</c:v>
                </c:pt>
                <c:pt idx="81" formatCode="0.0">
                  <c:v>25.344811024416661</c:v>
                </c:pt>
                <c:pt idx="82" formatCode="0.0">
                  <c:v>25.627800057945151</c:v>
                </c:pt>
                <c:pt idx="83" formatCode="0.0">
                  <c:v>25.925826035067136</c:v>
                </c:pt>
                <c:pt idx="84" formatCode="0.0">
                  <c:v>26.312266837251482</c:v>
                </c:pt>
                <c:pt idx="85" formatCode="0.0">
                  <c:v>26.610701027332823</c:v>
                </c:pt>
                <c:pt idx="86" formatCode="0.0">
                  <c:v>26.942693403050864</c:v>
                </c:pt>
                <c:pt idx="87" formatCode="0.0">
                  <c:v>27.140574517489142</c:v>
                </c:pt>
                <c:pt idx="88" formatCode="0.0">
                  <c:v>27.331795112096753</c:v>
                </c:pt>
                <c:pt idx="89" formatCode="0.0">
                  <c:v>27.44426357252765</c:v>
                </c:pt>
                <c:pt idx="90" formatCode="0.0">
                  <c:v>27.624593881813794</c:v>
                </c:pt>
                <c:pt idx="91" formatCode="0.0">
                  <c:v>27.784768134112166</c:v>
                </c:pt>
                <c:pt idx="92" formatCode="0.0">
                  <c:v>27.916957131369166</c:v>
                </c:pt>
                <c:pt idx="93" formatCode="0.0">
                  <c:v>28.08276012154046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0675936"/>
        <c:axId val="430675152"/>
      </c:lineChart>
      <c:catAx>
        <c:axId val="430675936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General" sourceLinked="1"/>
        <c:majorTickMark val="out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cs-CZ"/>
          </a:p>
        </c:txPr>
        <c:crossAx val="430675152"/>
        <c:crosses val="autoZero"/>
        <c:auto val="1"/>
        <c:lblAlgn val="ctr"/>
        <c:lblOffset val="100"/>
        <c:tickLblSkip val="5"/>
        <c:tickMarkSkip val="10"/>
        <c:noMultiLvlLbl val="0"/>
      </c:catAx>
      <c:valAx>
        <c:axId val="430675152"/>
        <c:scaling>
          <c:orientation val="minMax"/>
          <c:max val="32"/>
          <c:min val="18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cs-CZ" sz="1000" b="0" i="0" u="none" strike="noStrike" baseline="0">
                    <a:solidFill>
                      <a:srgbClr val="000000"/>
                    </a:solidFill>
                    <a:latin typeface="Arial CE"/>
                    <a:cs typeface="Arial CE"/>
                  </a:rPr>
                  <a:t>Věk / </a:t>
                </a:r>
                <a:r>
                  <a:rPr lang="cs-CZ" sz="1000" b="0" i="1" u="none" strike="noStrike" baseline="0">
                    <a:solidFill>
                      <a:srgbClr val="000000"/>
                    </a:solidFill>
                    <a:latin typeface="Arial CE"/>
                    <a:cs typeface="Arial CE"/>
                  </a:rPr>
                  <a:t>Age</a:t>
                </a:r>
              </a:p>
            </c:rich>
          </c:tx>
          <c:layout>
            <c:manualLayout>
              <c:xMode val="edge"/>
              <c:yMode val="edge"/>
              <c:x val="9.7656250000000087E-3"/>
              <c:y val="0.34328358208955256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cs-CZ"/>
          </a:p>
        </c:txPr>
        <c:crossAx val="430675936"/>
        <c:crosses val="autoZero"/>
        <c:crossBetween val="between"/>
        <c:majorUnit val="2"/>
      </c:valAx>
      <c:catAx>
        <c:axId val="4306810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30678680"/>
        <c:crosses val="autoZero"/>
        <c:auto val="1"/>
        <c:lblAlgn val="ctr"/>
        <c:lblOffset val="100"/>
        <c:noMultiLvlLbl val="0"/>
      </c:catAx>
      <c:valAx>
        <c:axId val="430678680"/>
        <c:scaling>
          <c:orientation val="minMax"/>
          <c:max val="3.5"/>
        </c:scaling>
        <c:delete val="0"/>
        <c:axPos val="r"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CE"/>
                    <a:ea typeface="Arial CE"/>
                    <a:cs typeface="Arial CE"/>
                  </a:defRPr>
                </a:pPr>
                <a:r>
                  <a:rPr lang="cs-CZ" sz="1000" b="0" i="0" u="none" strike="noStrike" baseline="0">
                    <a:solidFill>
                      <a:srgbClr val="000000"/>
                    </a:solidFill>
                    <a:latin typeface="Arial CE"/>
                    <a:cs typeface="Arial CE"/>
                  </a:rPr>
                  <a:t>Plodnost /</a:t>
                </a:r>
                <a:r>
                  <a:rPr lang="cs-CZ" sz="1000" b="0" i="1" u="none" strike="noStrike" baseline="0">
                    <a:solidFill>
                      <a:srgbClr val="000000"/>
                    </a:solidFill>
                    <a:latin typeface="Arial CE"/>
                    <a:cs typeface="Arial CE"/>
                  </a:rPr>
                  <a:t> Fertility</a:t>
                </a:r>
              </a:p>
            </c:rich>
          </c:tx>
          <c:layout>
            <c:manualLayout>
              <c:xMode val="edge"/>
              <c:yMode val="edge"/>
              <c:x val="0.95182291666666663"/>
              <c:y val="0.29154228855721392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cs-CZ"/>
          </a:p>
        </c:txPr>
        <c:crossAx val="430681032"/>
        <c:crosses val="max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1144157018480368"/>
          <c:y val="0.89738835567872999"/>
          <c:w val="0.7818758792992494"/>
          <c:h val="9.0671444015939212E-2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Arial CE"/>
              <a:ea typeface="Arial CE"/>
              <a:cs typeface="Arial CE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Arial CE"/>
          <a:ea typeface="Arial CE"/>
          <a:cs typeface="Arial CE"/>
        </a:defRPr>
      </a:pPr>
      <a:endParaRPr lang="cs-CZ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Muži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1437779836343986E-2"/>
                  <c:y val="7.780998189743623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5359477124183009E-3"/>
                  <c:y val="7.5216315834188363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1699346405228763E-3"/>
                  <c:y val="7.2622649770940489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1699346405228763E-3"/>
                  <c:y val="7.780998189743623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22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List1!$A$2:$A$5</c:f>
              <c:strCache>
                <c:ptCount val="4"/>
                <c:pt idx="0">
                  <c:v>základní</c:v>
                </c:pt>
                <c:pt idx="1">
                  <c:v>SŠ bez M</c:v>
                </c:pt>
                <c:pt idx="2">
                  <c:v>SŠ  s M</c:v>
                </c:pt>
                <c:pt idx="3">
                  <c:v>vysokoškolské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63.8</c:v>
                </c:pt>
                <c:pt idx="1">
                  <c:v>72.7</c:v>
                </c:pt>
                <c:pt idx="2">
                  <c:v>76.2</c:v>
                </c:pt>
                <c:pt idx="3">
                  <c:v>79.599999999999994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Ženy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 w="25322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List1!$A$2:$A$5</c:f>
              <c:strCache>
                <c:ptCount val="4"/>
                <c:pt idx="0">
                  <c:v>základní</c:v>
                </c:pt>
                <c:pt idx="1">
                  <c:v>SŠ bez M</c:v>
                </c:pt>
                <c:pt idx="2">
                  <c:v>SŠ  s M</c:v>
                </c:pt>
                <c:pt idx="3">
                  <c:v>vysokoškolské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  <c:pt idx="0">
                  <c:v>77.2</c:v>
                </c:pt>
                <c:pt idx="1">
                  <c:v>78.400000000000006</c:v>
                </c:pt>
                <c:pt idx="2">
                  <c:v>81.099999999999994</c:v>
                </c:pt>
                <c:pt idx="3">
                  <c:v>82.9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shape val="box"/>
        <c:axId val="321893816"/>
        <c:axId val="321894208"/>
        <c:axId val="321737824"/>
      </c:bar3DChart>
      <c:catAx>
        <c:axId val="3218938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768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cs-CZ"/>
                  <a:t>Nejvyšší dosažené vzdělání</a:t>
                </a:r>
              </a:p>
            </c:rich>
          </c:tx>
          <c:layout>
            <c:manualLayout>
              <c:xMode val="edge"/>
              <c:yMode val="edge"/>
              <c:x val="0.1401893611466106"/>
              <c:y val="0.884941778908570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321894208"/>
        <c:crosses val="autoZero"/>
        <c:auto val="1"/>
        <c:lblAlgn val="ctr"/>
        <c:lblOffset val="100"/>
        <c:noMultiLvlLbl val="0"/>
      </c:catAx>
      <c:valAx>
        <c:axId val="321894208"/>
        <c:scaling>
          <c:orientation val="minMax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 sz="1768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cs-CZ"/>
                  <a:t>Střední délka života</a:t>
                </a:r>
              </a:p>
            </c:rich>
          </c:tx>
          <c:layout>
            <c:manualLayout>
              <c:xMode val="edge"/>
              <c:yMode val="edge"/>
              <c:x val="2.1670940347116297E-2"/>
              <c:y val="0.1012102430534621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21893816"/>
        <c:crosses val="autoZero"/>
        <c:crossBetween val="between"/>
      </c:valAx>
      <c:serAx>
        <c:axId val="321737824"/>
        <c:scaling>
          <c:orientation val="minMax"/>
        </c:scaling>
        <c:delete val="1"/>
        <c:axPos val="b"/>
        <c:majorTickMark val="out"/>
        <c:minorTickMark val="none"/>
        <c:tickLblPos val="nextTo"/>
        <c:crossAx val="321894208"/>
        <c:crosses val="autoZero"/>
      </c:serAx>
      <c:spPr>
        <a:noFill/>
        <a:ln w="25366">
          <a:noFill/>
        </a:ln>
      </c:spPr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791"/>
      </a:pPr>
      <a:endParaRPr lang="cs-CZ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187FFC-C0AC-44D0-A41D-9C92A4C668B8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A34ECF5-EB82-4D72-AF12-AC5A916F72EE}">
      <dgm:prSet phldrT="[Text]" phldr="1"/>
      <dgm:spPr>
        <a:solidFill>
          <a:srgbClr val="FFCC00"/>
        </a:solidFill>
      </dgm:spPr>
      <dgm:t>
        <a:bodyPr/>
        <a:lstStyle/>
        <a:p>
          <a:endParaRPr lang="cs-CZ" dirty="0"/>
        </a:p>
      </dgm:t>
    </dgm:pt>
    <dgm:pt modelId="{E169D9C5-05CE-43D3-9387-AA61B4094FF1}" type="parTrans" cxnId="{F11DF450-0A33-4C66-9ED2-F4C396C34DBB}">
      <dgm:prSet/>
      <dgm:spPr/>
      <dgm:t>
        <a:bodyPr/>
        <a:lstStyle/>
        <a:p>
          <a:endParaRPr lang="cs-CZ"/>
        </a:p>
      </dgm:t>
    </dgm:pt>
    <dgm:pt modelId="{1C287407-6093-40F2-834F-5907CFB4F5A9}" type="sibTrans" cxnId="{F11DF450-0A33-4C66-9ED2-F4C396C34DBB}">
      <dgm:prSet/>
      <dgm:spPr/>
      <dgm:t>
        <a:bodyPr/>
        <a:lstStyle/>
        <a:p>
          <a:endParaRPr lang="cs-CZ"/>
        </a:p>
      </dgm:t>
    </dgm:pt>
    <dgm:pt modelId="{68766482-9786-4122-8844-8AD69FAD86F2}">
      <dgm:prSet phldrT="[Text]" phldr="1"/>
      <dgm:spPr>
        <a:solidFill>
          <a:srgbClr val="92D050"/>
        </a:solidFill>
      </dgm:spPr>
      <dgm:t>
        <a:bodyPr/>
        <a:lstStyle/>
        <a:p>
          <a:endParaRPr lang="cs-CZ" dirty="0"/>
        </a:p>
      </dgm:t>
    </dgm:pt>
    <dgm:pt modelId="{02B64B4A-592A-48F8-9030-29E922E6EA7F}" type="parTrans" cxnId="{F79ADEA2-3141-431A-9237-116A141E4168}">
      <dgm:prSet/>
      <dgm:spPr/>
      <dgm:t>
        <a:bodyPr/>
        <a:lstStyle/>
        <a:p>
          <a:endParaRPr lang="cs-CZ"/>
        </a:p>
      </dgm:t>
    </dgm:pt>
    <dgm:pt modelId="{776599F6-2952-4786-A248-ABDDB272CE36}" type="sibTrans" cxnId="{F79ADEA2-3141-431A-9237-116A141E4168}">
      <dgm:prSet/>
      <dgm:spPr/>
      <dgm:t>
        <a:bodyPr/>
        <a:lstStyle/>
        <a:p>
          <a:endParaRPr lang="cs-CZ"/>
        </a:p>
      </dgm:t>
    </dgm:pt>
    <dgm:pt modelId="{2205E441-73C7-436B-ADF2-B6C8F7373AD2}">
      <dgm:prSet phldrT="[Text]" phldr="1"/>
      <dgm:spPr>
        <a:solidFill>
          <a:srgbClr val="FDAE67"/>
        </a:solidFill>
        <a:effectLst/>
      </dgm:spPr>
      <dgm:t>
        <a:bodyPr/>
        <a:lstStyle/>
        <a:p>
          <a:endParaRPr lang="cs-CZ"/>
        </a:p>
      </dgm:t>
    </dgm:pt>
    <dgm:pt modelId="{B7B6DB79-4452-45ED-B859-5943D5146518}" type="parTrans" cxnId="{A610CDB8-308E-4819-9AE7-431949C1EBB2}">
      <dgm:prSet/>
      <dgm:spPr/>
      <dgm:t>
        <a:bodyPr/>
        <a:lstStyle/>
        <a:p>
          <a:endParaRPr lang="cs-CZ"/>
        </a:p>
      </dgm:t>
    </dgm:pt>
    <dgm:pt modelId="{303D8AAD-82E3-4BB6-94A8-1DEB28674123}" type="sibTrans" cxnId="{A610CDB8-308E-4819-9AE7-431949C1EBB2}">
      <dgm:prSet/>
      <dgm:spPr/>
      <dgm:t>
        <a:bodyPr/>
        <a:lstStyle/>
        <a:p>
          <a:endParaRPr lang="cs-CZ"/>
        </a:p>
      </dgm:t>
    </dgm:pt>
    <dgm:pt modelId="{DB5DE27F-DFDD-4F4D-AE31-9DB8AE785D80}">
      <dgm:prSet phldrT="[Text]" phldr="1"/>
      <dgm:spPr>
        <a:solidFill>
          <a:schemeClr val="bg1"/>
        </a:solidFill>
      </dgm:spPr>
      <dgm:t>
        <a:bodyPr/>
        <a:lstStyle/>
        <a:p>
          <a:endParaRPr lang="cs-CZ" dirty="0"/>
        </a:p>
      </dgm:t>
    </dgm:pt>
    <dgm:pt modelId="{FEDC9389-5C48-448B-931D-1C4D62D883EB}" type="parTrans" cxnId="{12C307BE-B94D-4253-8CF0-E4EE40489DB5}">
      <dgm:prSet/>
      <dgm:spPr/>
      <dgm:t>
        <a:bodyPr/>
        <a:lstStyle/>
        <a:p>
          <a:endParaRPr lang="cs-CZ"/>
        </a:p>
      </dgm:t>
    </dgm:pt>
    <dgm:pt modelId="{E46DD851-3A1C-40CF-A598-66AFD544B82B}" type="sibTrans" cxnId="{12C307BE-B94D-4253-8CF0-E4EE40489DB5}">
      <dgm:prSet/>
      <dgm:spPr/>
      <dgm:t>
        <a:bodyPr/>
        <a:lstStyle/>
        <a:p>
          <a:endParaRPr lang="cs-CZ"/>
        </a:p>
      </dgm:t>
    </dgm:pt>
    <dgm:pt modelId="{8672EAD3-05E1-4187-87D3-1DA2A01F5703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cs-CZ" dirty="0"/>
        </a:p>
      </dgm:t>
    </dgm:pt>
    <dgm:pt modelId="{96A27389-7AEB-4DBB-A339-6B5B22D28DE0}" type="parTrans" cxnId="{43503406-A794-4E65-BCB8-5A4B83D2B08B}">
      <dgm:prSet/>
      <dgm:spPr/>
      <dgm:t>
        <a:bodyPr/>
        <a:lstStyle/>
        <a:p>
          <a:endParaRPr lang="cs-CZ"/>
        </a:p>
      </dgm:t>
    </dgm:pt>
    <dgm:pt modelId="{1E95DCE6-4908-4BAA-8111-7610B492D9FF}" type="sibTrans" cxnId="{43503406-A794-4E65-BCB8-5A4B83D2B08B}">
      <dgm:prSet/>
      <dgm:spPr/>
      <dgm:t>
        <a:bodyPr/>
        <a:lstStyle/>
        <a:p>
          <a:endParaRPr lang="cs-CZ"/>
        </a:p>
      </dgm:t>
    </dgm:pt>
    <dgm:pt modelId="{E10BBC79-2B8A-46EA-966A-F29603F5E1CA}" type="pres">
      <dgm:prSet presAssocID="{5B187FFC-C0AC-44D0-A41D-9C92A4C668B8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AE43905-106D-4FFF-BE14-9628E244AD69}" type="pres">
      <dgm:prSet presAssocID="{5B187FFC-C0AC-44D0-A41D-9C92A4C668B8}" presName="comp1" presStyleCnt="0"/>
      <dgm:spPr/>
    </dgm:pt>
    <dgm:pt modelId="{130A90EC-A2BD-4DED-9E3B-A9C24221AEA1}" type="pres">
      <dgm:prSet presAssocID="{5B187FFC-C0AC-44D0-A41D-9C92A4C668B8}" presName="circle1" presStyleLbl="node1" presStyleIdx="0" presStyleCnt="5" custAng="6740144" custLinFactNeighborX="134" custLinFactNeighborY="-6436"/>
      <dgm:spPr>
        <a:prstGeom prst="chord">
          <a:avLst/>
        </a:prstGeom>
      </dgm:spPr>
      <dgm:t>
        <a:bodyPr/>
        <a:lstStyle/>
        <a:p>
          <a:endParaRPr lang="cs-CZ"/>
        </a:p>
      </dgm:t>
    </dgm:pt>
    <dgm:pt modelId="{29E20F03-3ED2-4C54-ABF3-329390FCF587}" type="pres">
      <dgm:prSet presAssocID="{5B187FFC-C0AC-44D0-A41D-9C92A4C668B8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A20623A-2599-46DD-AF52-98BB236527A1}" type="pres">
      <dgm:prSet presAssocID="{5B187FFC-C0AC-44D0-A41D-9C92A4C668B8}" presName="comp2" presStyleCnt="0"/>
      <dgm:spPr/>
    </dgm:pt>
    <dgm:pt modelId="{A3FFB657-D5B8-4493-9346-5AB0AE30D83E}" type="pres">
      <dgm:prSet presAssocID="{5B187FFC-C0AC-44D0-A41D-9C92A4C668B8}" presName="circle2" presStyleLbl="node1" presStyleIdx="1" presStyleCnt="5" custAng="6745332" custLinFactNeighborX="-619" custLinFactNeighborY="-13695"/>
      <dgm:spPr>
        <a:prstGeom prst="chord">
          <a:avLst/>
        </a:prstGeom>
      </dgm:spPr>
      <dgm:t>
        <a:bodyPr/>
        <a:lstStyle/>
        <a:p>
          <a:endParaRPr lang="cs-CZ"/>
        </a:p>
      </dgm:t>
    </dgm:pt>
    <dgm:pt modelId="{C3217CA4-34A7-4824-8986-FC3594A3EB5E}" type="pres">
      <dgm:prSet presAssocID="{5B187FFC-C0AC-44D0-A41D-9C92A4C668B8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D91E894-A25F-43DC-A187-43F456061CFA}" type="pres">
      <dgm:prSet presAssocID="{5B187FFC-C0AC-44D0-A41D-9C92A4C668B8}" presName="comp3" presStyleCnt="0"/>
      <dgm:spPr/>
    </dgm:pt>
    <dgm:pt modelId="{73B2018F-7E12-4C6A-83A2-D2BAD44F3A10}" type="pres">
      <dgm:prSet presAssocID="{5B187FFC-C0AC-44D0-A41D-9C92A4C668B8}" presName="circle3" presStyleLbl="node1" presStyleIdx="2" presStyleCnt="5" custAng="6768801" custLinFactNeighborX="192" custLinFactNeighborY="-23076"/>
      <dgm:spPr>
        <a:prstGeom prst="chord">
          <a:avLst/>
        </a:prstGeom>
      </dgm:spPr>
      <dgm:t>
        <a:bodyPr/>
        <a:lstStyle/>
        <a:p>
          <a:endParaRPr lang="cs-CZ"/>
        </a:p>
      </dgm:t>
    </dgm:pt>
    <dgm:pt modelId="{FA4A2432-EB46-4D17-ACE5-40EE00381623}" type="pres">
      <dgm:prSet presAssocID="{5B187FFC-C0AC-44D0-A41D-9C92A4C668B8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6BFBECF-4E6D-47DB-8B56-D73BA487E2BF}" type="pres">
      <dgm:prSet presAssocID="{5B187FFC-C0AC-44D0-A41D-9C92A4C668B8}" presName="comp4" presStyleCnt="0"/>
      <dgm:spPr/>
    </dgm:pt>
    <dgm:pt modelId="{84859408-E004-4C50-B85F-DABB585ED53C}" type="pres">
      <dgm:prSet presAssocID="{5B187FFC-C0AC-44D0-A41D-9C92A4C668B8}" presName="circle4" presStyleLbl="node1" presStyleIdx="3" presStyleCnt="5" custAng="6754071" custLinFactNeighborX="244" custLinFactNeighborY="-37980"/>
      <dgm:spPr>
        <a:prstGeom prst="chord">
          <a:avLst/>
        </a:prstGeom>
      </dgm:spPr>
      <dgm:t>
        <a:bodyPr/>
        <a:lstStyle/>
        <a:p>
          <a:endParaRPr lang="cs-CZ"/>
        </a:p>
      </dgm:t>
    </dgm:pt>
    <dgm:pt modelId="{34402812-8825-44D2-A9AF-BC59BFC15CBC}" type="pres">
      <dgm:prSet presAssocID="{5B187FFC-C0AC-44D0-A41D-9C92A4C668B8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B539633-1F53-473B-A7DD-0D44649630C9}" type="pres">
      <dgm:prSet presAssocID="{5B187FFC-C0AC-44D0-A41D-9C92A4C668B8}" presName="comp5" presStyleCnt="0"/>
      <dgm:spPr/>
    </dgm:pt>
    <dgm:pt modelId="{BF01E83B-CEA7-4F86-8AAA-E2C885218F42}" type="pres">
      <dgm:prSet presAssocID="{5B187FFC-C0AC-44D0-A41D-9C92A4C668B8}" presName="circle5" presStyleLbl="node1" presStyleIdx="4" presStyleCnt="5" custAng="6780000" custLinFactNeighborX="335" custLinFactNeighborY="-62149"/>
      <dgm:spPr>
        <a:prstGeom prst="chord">
          <a:avLst/>
        </a:prstGeom>
      </dgm:spPr>
      <dgm:t>
        <a:bodyPr/>
        <a:lstStyle/>
        <a:p>
          <a:endParaRPr lang="cs-CZ"/>
        </a:p>
      </dgm:t>
    </dgm:pt>
    <dgm:pt modelId="{66EC075F-725B-48D3-93AC-880E8E47F8F0}" type="pres">
      <dgm:prSet presAssocID="{5B187FFC-C0AC-44D0-A41D-9C92A4C668B8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A8A67BEF-9573-42ED-A48C-B8BC73395452}" type="presOf" srcId="{68766482-9786-4122-8844-8AD69FAD86F2}" destId="{FA4A2432-EB46-4D17-ACE5-40EE00381623}" srcOrd="1" destOrd="0" presId="urn:microsoft.com/office/officeart/2005/8/layout/venn2"/>
    <dgm:cxn modelId="{B83A236D-D71E-4E74-9CF1-5A7FB3E5A0E2}" type="presOf" srcId="{DB5DE27F-DFDD-4F4D-AE31-9DB8AE785D80}" destId="{66EC075F-725B-48D3-93AC-880E8E47F8F0}" srcOrd="1" destOrd="0" presId="urn:microsoft.com/office/officeart/2005/8/layout/venn2"/>
    <dgm:cxn modelId="{444F78D5-794E-4471-AC42-CAF40D8AEDE2}" type="presOf" srcId="{68766482-9786-4122-8844-8AD69FAD86F2}" destId="{73B2018F-7E12-4C6A-83A2-D2BAD44F3A10}" srcOrd="0" destOrd="0" presId="urn:microsoft.com/office/officeart/2005/8/layout/venn2"/>
    <dgm:cxn modelId="{46968815-07C4-49EA-A98B-2FCB491143E8}" type="presOf" srcId="{2205E441-73C7-436B-ADF2-B6C8F7373AD2}" destId="{84859408-E004-4C50-B85F-DABB585ED53C}" srcOrd="0" destOrd="0" presId="urn:microsoft.com/office/officeart/2005/8/layout/venn2"/>
    <dgm:cxn modelId="{20E07C03-8D08-4641-B88E-34C286B24B18}" type="presOf" srcId="{8672EAD3-05E1-4187-87D3-1DA2A01F5703}" destId="{A3FFB657-D5B8-4493-9346-5AB0AE30D83E}" srcOrd="0" destOrd="0" presId="urn:microsoft.com/office/officeart/2005/8/layout/venn2"/>
    <dgm:cxn modelId="{C0A85B48-67FD-4475-AED9-9DCB0463CF09}" type="presOf" srcId="{DA34ECF5-EB82-4D72-AF12-AC5A916F72EE}" destId="{130A90EC-A2BD-4DED-9E3B-A9C24221AEA1}" srcOrd="0" destOrd="0" presId="urn:microsoft.com/office/officeart/2005/8/layout/venn2"/>
    <dgm:cxn modelId="{A610CDB8-308E-4819-9AE7-431949C1EBB2}" srcId="{5B187FFC-C0AC-44D0-A41D-9C92A4C668B8}" destId="{2205E441-73C7-436B-ADF2-B6C8F7373AD2}" srcOrd="3" destOrd="0" parTransId="{B7B6DB79-4452-45ED-B859-5943D5146518}" sibTransId="{303D8AAD-82E3-4BB6-94A8-1DEB28674123}"/>
    <dgm:cxn modelId="{F11DF450-0A33-4C66-9ED2-F4C396C34DBB}" srcId="{5B187FFC-C0AC-44D0-A41D-9C92A4C668B8}" destId="{DA34ECF5-EB82-4D72-AF12-AC5A916F72EE}" srcOrd="0" destOrd="0" parTransId="{E169D9C5-05CE-43D3-9387-AA61B4094FF1}" sibTransId="{1C287407-6093-40F2-834F-5907CFB4F5A9}"/>
    <dgm:cxn modelId="{96411D4E-8B56-4FD8-956F-8D823EE3806C}" type="presOf" srcId="{8672EAD3-05E1-4187-87D3-1DA2A01F5703}" destId="{C3217CA4-34A7-4824-8986-FC3594A3EB5E}" srcOrd="1" destOrd="0" presId="urn:microsoft.com/office/officeart/2005/8/layout/venn2"/>
    <dgm:cxn modelId="{A41CBAB4-8464-414E-88A6-A12A39384421}" type="presOf" srcId="{DB5DE27F-DFDD-4F4D-AE31-9DB8AE785D80}" destId="{BF01E83B-CEA7-4F86-8AAA-E2C885218F42}" srcOrd="0" destOrd="0" presId="urn:microsoft.com/office/officeart/2005/8/layout/venn2"/>
    <dgm:cxn modelId="{43503406-A794-4E65-BCB8-5A4B83D2B08B}" srcId="{5B187FFC-C0AC-44D0-A41D-9C92A4C668B8}" destId="{8672EAD3-05E1-4187-87D3-1DA2A01F5703}" srcOrd="1" destOrd="0" parTransId="{96A27389-7AEB-4DBB-A339-6B5B22D28DE0}" sibTransId="{1E95DCE6-4908-4BAA-8111-7610B492D9FF}"/>
    <dgm:cxn modelId="{251EAACE-C355-430D-B46C-1AA46495B4A7}" type="presOf" srcId="{5B187FFC-C0AC-44D0-A41D-9C92A4C668B8}" destId="{E10BBC79-2B8A-46EA-966A-F29603F5E1CA}" srcOrd="0" destOrd="0" presId="urn:microsoft.com/office/officeart/2005/8/layout/venn2"/>
    <dgm:cxn modelId="{F79ADEA2-3141-431A-9237-116A141E4168}" srcId="{5B187FFC-C0AC-44D0-A41D-9C92A4C668B8}" destId="{68766482-9786-4122-8844-8AD69FAD86F2}" srcOrd="2" destOrd="0" parTransId="{02B64B4A-592A-48F8-9030-29E922E6EA7F}" sibTransId="{776599F6-2952-4786-A248-ABDDB272CE36}"/>
    <dgm:cxn modelId="{12C307BE-B94D-4253-8CF0-E4EE40489DB5}" srcId="{5B187FFC-C0AC-44D0-A41D-9C92A4C668B8}" destId="{DB5DE27F-DFDD-4F4D-AE31-9DB8AE785D80}" srcOrd="4" destOrd="0" parTransId="{FEDC9389-5C48-448B-931D-1C4D62D883EB}" sibTransId="{E46DD851-3A1C-40CF-A598-66AFD544B82B}"/>
    <dgm:cxn modelId="{84F1E473-15E7-44CB-B727-338DF9E6D8BA}" type="presOf" srcId="{DA34ECF5-EB82-4D72-AF12-AC5A916F72EE}" destId="{29E20F03-3ED2-4C54-ABF3-329390FCF587}" srcOrd="1" destOrd="0" presId="urn:microsoft.com/office/officeart/2005/8/layout/venn2"/>
    <dgm:cxn modelId="{4335C419-9983-458B-8778-AF744685456B}" type="presOf" srcId="{2205E441-73C7-436B-ADF2-B6C8F7373AD2}" destId="{34402812-8825-44D2-A9AF-BC59BFC15CBC}" srcOrd="1" destOrd="0" presId="urn:microsoft.com/office/officeart/2005/8/layout/venn2"/>
    <dgm:cxn modelId="{3CB9582E-BE11-408E-B08B-573B34AD4E13}" type="presParOf" srcId="{E10BBC79-2B8A-46EA-966A-F29603F5E1CA}" destId="{DAE43905-106D-4FFF-BE14-9628E244AD69}" srcOrd="0" destOrd="0" presId="urn:microsoft.com/office/officeart/2005/8/layout/venn2"/>
    <dgm:cxn modelId="{186B9223-8424-4E43-8D3F-9E22CE29F6EB}" type="presParOf" srcId="{DAE43905-106D-4FFF-BE14-9628E244AD69}" destId="{130A90EC-A2BD-4DED-9E3B-A9C24221AEA1}" srcOrd="0" destOrd="0" presId="urn:microsoft.com/office/officeart/2005/8/layout/venn2"/>
    <dgm:cxn modelId="{A438E9D2-CBC4-48AF-B4AC-E5059D924F72}" type="presParOf" srcId="{DAE43905-106D-4FFF-BE14-9628E244AD69}" destId="{29E20F03-3ED2-4C54-ABF3-329390FCF587}" srcOrd="1" destOrd="0" presId="urn:microsoft.com/office/officeart/2005/8/layout/venn2"/>
    <dgm:cxn modelId="{2D7DFB77-EEA3-4272-BCD5-E5948EF6C691}" type="presParOf" srcId="{E10BBC79-2B8A-46EA-966A-F29603F5E1CA}" destId="{6A20623A-2599-46DD-AF52-98BB236527A1}" srcOrd="1" destOrd="0" presId="urn:microsoft.com/office/officeart/2005/8/layout/venn2"/>
    <dgm:cxn modelId="{0D114E09-3604-48A3-A1A6-8CF2C07D3C44}" type="presParOf" srcId="{6A20623A-2599-46DD-AF52-98BB236527A1}" destId="{A3FFB657-D5B8-4493-9346-5AB0AE30D83E}" srcOrd="0" destOrd="0" presId="urn:microsoft.com/office/officeart/2005/8/layout/venn2"/>
    <dgm:cxn modelId="{7B2D885B-1C1F-4BCC-901E-FE7D723F579A}" type="presParOf" srcId="{6A20623A-2599-46DD-AF52-98BB236527A1}" destId="{C3217CA4-34A7-4824-8986-FC3594A3EB5E}" srcOrd="1" destOrd="0" presId="urn:microsoft.com/office/officeart/2005/8/layout/venn2"/>
    <dgm:cxn modelId="{BFBA909A-43F1-4F25-8C7B-D33AD6D8B83B}" type="presParOf" srcId="{E10BBC79-2B8A-46EA-966A-F29603F5E1CA}" destId="{1D91E894-A25F-43DC-A187-43F456061CFA}" srcOrd="2" destOrd="0" presId="urn:microsoft.com/office/officeart/2005/8/layout/venn2"/>
    <dgm:cxn modelId="{46112AF7-AF3E-4349-B4D1-9A68200AB2F0}" type="presParOf" srcId="{1D91E894-A25F-43DC-A187-43F456061CFA}" destId="{73B2018F-7E12-4C6A-83A2-D2BAD44F3A10}" srcOrd="0" destOrd="0" presId="urn:microsoft.com/office/officeart/2005/8/layout/venn2"/>
    <dgm:cxn modelId="{BB063D24-7F85-4F29-8D86-E41B2C5B953F}" type="presParOf" srcId="{1D91E894-A25F-43DC-A187-43F456061CFA}" destId="{FA4A2432-EB46-4D17-ACE5-40EE00381623}" srcOrd="1" destOrd="0" presId="urn:microsoft.com/office/officeart/2005/8/layout/venn2"/>
    <dgm:cxn modelId="{6E16FEB2-377F-435B-A71C-D1503F3CCDAF}" type="presParOf" srcId="{E10BBC79-2B8A-46EA-966A-F29603F5E1CA}" destId="{06BFBECF-4E6D-47DB-8B56-D73BA487E2BF}" srcOrd="3" destOrd="0" presId="urn:microsoft.com/office/officeart/2005/8/layout/venn2"/>
    <dgm:cxn modelId="{D33AD214-A5A5-4B5C-A6F9-D5D5FEDE51F9}" type="presParOf" srcId="{06BFBECF-4E6D-47DB-8B56-D73BA487E2BF}" destId="{84859408-E004-4C50-B85F-DABB585ED53C}" srcOrd="0" destOrd="0" presId="urn:microsoft.com/office/officeart/2005/8/layout/venn2"/>
    <dgm:cxn modelId="{76A96BC8-9103-4DDC-B8D8-64B7CB6663C4}" type="presParOf" srcId="{06BFBECF-4E6D-47DB-8B56-D73BA487E2BF}" destId="{34402812-8825-44D2-A9AF-BC59BFC15CBC}" srcOrd="1" destOrd="0" presId="urn:microsoft.com/office/officeart/2005/8/layout/venn2"/>
    <dgm:cxn modelId="{A92412AB-D30C-4D0F-95C1-31E6D42D8B0B}" type="presParOf" srcId="{E10BBC79-2B8A-46EA-966A-F29603F5E1CA}" destId="{4B539633-1F53-473B-A7DD-0D44649630C9}" srcOrd="4" destOrd="0" presId="urn:microsoft.com/office/officeart/2005/8/layout/venn2"/>
    <dgm:cxn modelId="{9998A730-8ACD-4DF5-95A4-88F3441FE894}" type="presParOf" srcId="{4B539633-1F53-473B-A7DD-0D44649630C9}" destId="{BF01E83B-CEA7-4F86-8AAA-E2C885218F42}" srcOrd="0" destOrd="0" presId="urn:microsoft.com/office/officeart/2005/8/layout/venn2"/>
    <dgm:cxn modelId="{DD317DFC-F409-4F62-BC1A-1A64FC2551E9}" type="presParOf" srcId="{4B539633-1F53-473B-A7DD-0D44649630C9}" destId="{66EC075F-725B-48D3-93AC-880E8E47F8F0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A19954-74F1-4D4E-BCC5-1AD81651A5E3}" type="doc">
      <dgm:prSet loTypeId="urn:microsoft.com/office/officeart/2005/8/layout/cycle1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AF200A8-9E06-42F9-9478-822C4D704E73}">
      <dgm:prSet phldrT="[Text]" phldr="1"/>
      <dgm:spPr/>
      <dgm:t>
        <a:bodyPr/>
        <a:lstStyle/>
        <a:p>
          <a:endParaRPr lang="cs-CZ"/>
        </a:p>
      </dgm:t>
    </dgm:pt>
    <dgm:pt modelId="{E54C8DFA-7E6E-447A-BFF5-1DF19F292514}" type="parTrans" cxnId="{052682B7-B976-42E0-B5F8-814F2B7A0BC0}">
      <dgm:prSet/>
      <dgm:spPr/>
      <dgm:t>
        <a:bodyPr/>
        <a:lstStyle/>
        <a:p>
          <a:endParaRPr lang="cs-CZ"/>
        </a:p>
      </dgm:t>
    </dgm:pt>
    <dgm:pt modelId="{A160638B-EDC7-45E3-9B60-2218B8D54C36}" type="sibTrans" cxnId="{052682B7-B976-42E0-B5F8-814F2B7A0BC0}">
      <dgm:prSet/>
      <dgm:spPr>
        <a:solidFill>
          <a:srgbClr val="FF0000"/>
        </a:solidFill>
      </dgm:spPr>
      <dgm:t>
        <a:bodyPr/>
        <a:lstStyle/>
        <a:p>
          <a:endParaRPr lang="cs-CZ"/>
        </a:p>
      </dgm:t>
    </dgm:pt>
    <dgm:pt modelId="{5F8A5C88-928A-4CC2-9EDC-ACE269B7CEFA}">
      <dgm:prSet phldrT="[Text]" phldr="1"/>
      <dgm:spPr/>
      <dgm:t>
        <a:bodyPr/>
        <a:lstStyle/>
        <a:p>
          <a:endParaRPr lang="cs-CZ"/>
        </a:p>
      </dgm:t>
    </dgm:pt>
    <dgm:pt modelId="{80680A9D-45F6-422B-A136-DD57A6A9E213}" type="parTrans" cxnId="{CCFA5A2C-E55A-4592-A650-C89D5758B71A}">
      <dgm:prSet/>
      <dgm:spPr/>
      <dgm:t>
        <a:bodyPr/>
        <a:lstStyle/>
        <a:p>
          <a:endParaRPr lang="cs-CZ"/>
        </a:p>
      </dgm:t>
    </dgm:pt>
    <dgm:pt modelId="{7689CCD2-C20D-4BB1-B4EA-0A9142D30E67}" type="sibTrans" cxnId="{CCFA5A2C-E55A-4592-A650-C89D5758B71A}">
      <dgm:prSet/>
      <dgm:spPr>
        <a:solidFill>
          <a:srgbClr val="FF0000"/>
        </a:solidFill>
      </dgm:spPr>
      <dgm:t>
        <a:bodyPr/>
        <a:lstStyle/>
        <a:p>
          <a:endParaRPr lang="cs-CZ"/>
        </a:p>
      </dgm:t>
    </dgm:pt>
    <dgm:pt modelId="{82760DC4-9183-4E5C-AA54-265735F0D05E}">
      <dgm:prSet phldrT="[Text]" phldr="1"/>
      <dgm:spPr/>
      <dgm:t>
        <a:bodyPr/>
        <a:lstStyle/>
        <a:p>
          <a:endParaRPr lang="cs-CZ"/>
        </a:p>
      </dgm:t>
    </dgm:pt>
    <dgm:pt modelId="{1445F3AC-55A8-4503-9BE9-87767029B998}" type="parTrans" cxnId="{F3367F04-FF45-42C1-8FCB-CB09A3083140}">
      <dgm:prSet/>
      <dgm:spPr/>
      <dgm:t>
        <a:bodyPr/>
        <a:lstStyle/>
        <a:p>
          <a:endParaRPr lang="cs-CZ"/>
        </a:p>
      </dgm:t>
    </dgm:pt>
    <dgm:pt modelId="{A63753C1-6D9B-413F-A185-8AE91E040D3C}" type="sibTrans" cxnId="{F3367F04-FF45-42C1-8FCB-CB09A3083140}">
      <dgm:prSet/>
      <dgm:spPr>
        <a:solidFill>
          <a:srgbClr val="FF0000"/>
        </a:solidFill>
      </dgm:spPr>
      <dgm:t>
        <a:bodyPr/>
        <a:lstStyle/>
        <a:p>
          <a:endParaRPr lang="cs-CZ"/>
        </a:p>
      </dgm:t>
    </dgm:pt>
    <dgm:pt modelId="{2121EC1E-D81E-4B19-9D21-81C950E232F7}">
      <dgm:prSet phldrT="[Text]" phldr="1"/>
      <dgm:spPr/>
      <dgm:t>
        <a:bodyPr/>
        <a:lstStyle/>
        <a:p>
          <a:endParaRPr lang="cs-CZ"/>
        </a:p>
      </dgm:t>
    </dgm:pt>
    <dgm:pt modelId="{3787BD39-F0BD-4BEE-BC9D-EA96C41866EB}" type="parTrans" cxnId="{BC8C7743-692D-46C6-B499-D29D134BD7AF}">
      <dgm:prSet/>
      <dgm:spPr/>
      <dgm:t>
        <a:bodyPr/>
        <a:lstStyle/>
        <a:p>
          <a:endParaRPr lang="cs-CZ"/>
        </a:p>
      </dgm:t>
    </dgm:pt>
    <dgm:pt modelId="{F2FAF36D-2ED5-4B58-BD8F-A03F7FB47F72}" type="sibTrans" cxnId="{BC8C7743-692D-46C6-B499-D29D134BD7AF}">
      <dgm:prSet/>
      <dgm:spPr>
        <a:solidFill>
          <a:srgbClr val="FF0000"/>
        </a:solidFill>
      </dgm:spPr>
      <dgm:t>
        <a:bodyPr/>
        <a:lstStyle/>
        <a:p>
          <a:endParaRPr lang="cs-CZ"/>
        </a:p>
      </dgm:t>
    </dgm:pt>
    <dgm:pt modelId="{DDF84963-7ACE-477E-AED1-9DD1FF3AF6D4}">
      <dgm:prSet phldrT="[Text]" phldr="1"/>
      <dgm:spPr/>
      <dgm:t>
        <a:bodyPr/>
        <a:lstStyle/>
        <a:p>
          <a:endParaRPr lang="cs-CZ"/>
        </a:p>
      </dgm:t>
    </dgm:pt>
    <dgm:pt modelId="{959580EC-575E-4FE4-94ED-ECCF6F79C661}" type="parTrans" cxnId="{463BA9D9-DBDD-4E60-9041-50B2993E474F}">
      <dgm:prSet/>
      <dgm:spPr/>
      <dgm:t>
        <a:bodyPr/>
        <a:lstStyle/>
        <a:p>
          <a:endParaRPr lang="cs-CZ"/>
        </a:p>
      </dgm:t>
    </dgm:pt>
    <dgm:pt modelId="{4DBDC599-D5B3-4EB7-A7E7-984F43C8A42E}" type="sibTrans" cxnId="{463BA9D9-DBDD-4E60-9041-50B2993E474F}">
      <dgm:prSet/>
      <dgm:spPr>
        <a:solidFill>
          <a:srgbClr val="FF0000"/>
        </a:solidFill>
      </dgm:spPr>
      <dgm:t>
        <a:bodyPr/>
        <a:lstStyle/>
        <a:p>
          <a:endParaRPr lang="cs-CZ"/>
        </a:p>
      </dgm:t>
    </dgm:pt>
    <dgm:pt modelId="{FC85C2EB-18D5-4F0E-8210-91E5E4EEF471}" type="pres">
      <dgm:prSet presAssocID="{F7A19954-74F1-4D4E-BCC5-1AD81651A5E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6FF1822-FD60-41F1-A7CD-698FEBB20883}" type="pres">
      <dgm:prSet presAssocID="{5AF200A8-9E06-42F9-9478-822C4D704E73}" presName="dummy" presStyleCnt="0"/>
      <dgm:spPr/>
    </dgm:pt>
    <dgm:pt modelId="{B3FB4AAB-A6FA-4E54-9DA3-1FF9F4A96E65}" type="pres">
      <dgm:prSet presAssocID="{5AF200A8-9E06-42F9-9478-822C4D704E73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E91AB13-5127-433E-AF8B-DCB05D1CECC7}" type="pres">
      <dgm:prSet presAssocID="{A160638B-EDC7-45E3-9B60-2218B8D54C36}" presName="sibTrans" presStyleLbl="node1" presStyleIdx="0" presStyleCnt="5"/>
      <dgm:spPr/>
      <dgm:t>
        <a:bodyPr/>
        <a:lstStyle/>
        <a:p>
          <a:endParaRPr lang="cs-CZ"/>
        </a:p>
      </dgm:t>
    </dgm:pt>
    <dgm:pt modelId="{27A442A0-420C-487B-A22E-D356D0A189E1}" type="pres">
      <dgm:prSet presAssocID="{5F8A5C88-928A-4CC2-9EDC-ACE269B7CEFA}" presName="dummy" presStyleCnt="0"/>
      <dgm:spPr/>
    </dgm:pt>
    <dgm:pt modelId="{845D28AA-DF72-4EC7-8497-986974A14A05}" type="pres">
      <dgm:prSet presAssocID="{5F8A5C88-928A-4CC2-9EDC-ACE269B7CEFA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0B898B2-B022-429F-968C-D0C0026923CF}" type="pres">
      <dgm:prSet presAssocID="{7689CCD2-C20D-4BB1-B4EA-0A9142D30E67}" presName="sibTrans" presStyleLbl="node1" presStyleIdx="1" presStyleCnt="5"/>
      <dgm:spPr/>
      <dgm:t>
        <a:bodyPr/>
        <a:lstStyle/>
        <a:p>
          <a:endParaRPr lang="cs-CZ"/>
        </a:p>
      </dgm:t>
    </dgm:pt>
    <dgm:pt modelId="{45137D9B-DC89-407F-8D10-CCF8E067E440}" type="pres">
      <dgm:prSet presAssocID="{82760DC4-9183-4E5C-AA54-265735F0D05E}" presName="dummy" presStyleCnt="0"/>
      <dgm:spPr/>
    </dgm:pt>
    <dgm:pt modelId="{44234778-97C6-4001-AF95-5AEBEEA64433}" type="pres">
      <dgm:prSet presAssocID="{82760DC4-9183-4E5C-AA54-265735F0D05E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3A3B5ED-61BF-4F66-B30A-837BF397C287}" type="pres">
      <dgm:prSet presAssocID="{A63753C1-6D9B-413F-A185-8AE91E040D3C}" presName="sibTrans" presStyleLbl="node1" presStyleIdx="2" presStyleCnt="5"/>
      <dgm:spPr/>
      <dgm:t>
        <a:bodyPr/>
        <a:lstStyle/>
        <a:p>
          <a:endParaRPr lang="cs-CZ"/>
        </a:p>
      </dgm:t>
    </dgm:pt>
    <dgm:pt modelId="{9298156D-EDE9-46F4-9FEF-D889445C412B}" type="pres">
      <dgm:prSet presAssocID="{2121EC1E-D81E-4B19-9D21-81C950E232F7}" presName="dummy" presStyleCnt="0"/>
      <dgm:spPr/>
    </dgm:pt>
    <dgm:pt modelId="{D62E6711-B5CE-4513-8BDF-2BA8981D75ED}" type="pres">
      <dgm:prSet presAssocID="{2121EC1E-D81E-4B19-9D21-81C950E232F7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F80BAB0-4900-4BDD-B60D-E4E437666A34}" type="pres">
      <dgm:prSet presAssocID="{F2FAF36D-2ED5-4B58-BD8F-A03F7FB47F72}" presName="sibTrans" presStyleLbl="node1" presStyleIdx="3" presStyleCnt="5"/>
      <dgm:spPr/>
      <dgm:t>
        <a:bodyPr/>
        <a:lstStyle/>
        <a:p>
          <a:endParaRPr lang="cs-CZ"/>
        </a:p>
      </dgm:t>
    </dgm:pt>
    <dgm:pt modelId="{20C4C0F3-1A60-4042-9029-B9190A6175AF}" type="pres">
      <dgm:prSet presAssocID="{DDF84963-7ACE-477E-AED1-9DD1FF3AF6D4}" presName="dummy" presStyleCnt="0"/>
      <dgm:spPr/>
    </dgm:pt>
    <dgm:pt modelId="{91B6A1C9-6E8B-4485-B3C7-3EF9AA03193D}" type="pres">
      <dgm:prSet presAssocID="{DDF84963-7ACE-477E-AED1-9DD1FF3AF6D4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1FCDCA3-BECE-42FE-9F17-D24C36F40C00}" type="pres">
      <dgm:prSet presAssocID="{4DBDC599-D5B3-4EB7-A7E7-984F43C8A42E}" presName="sibTrans" presStyleLbl="node1" presStyleIdx="4" presStyleCnt="5"/>
      <dgm:spPr/>
      <dgm:t>
        <a:bodyPr/>
        <a:lstStyle/>
        <a:p>
          <a:endParaRPr lang="cs-CZ"/>
        </a:p>
      </dgm:t>
    </dgm:pt>
  </dgm:ptLst>
  <dgm:cxnLst>
    <dgm:cxn modelId="{F3367F04-FF45-42C1-8FCB-CB09A3083140}" srcId="{F7A19954-74F1-4D4E-BCC5-1AD81651A5E3}" destId="{82760DC4-9183-4E5C-AA54-265735F0D05E}" srcOrd="2" destOrd="0" parTransId="{1445F3AC-55A8-4503-9BE9-87767029B998}" sibTransId="{A63753C1-6D9B-413F-A185-8AE91E040D3C}"/>
    <dgm:cxn modelId="{93019ABF-E1FF-4474-A5CF-110B489C845B}" type="presOf" srcId="{5F8A5C88-928A-4CC2-9EDC-ACE269B7CEFA}" destId="{845D28AA-DF72-4EC7-8497-986974A14A05}" srcOrd="0" destOrd="0" presId="urn:microsoft.com/office/officeart/2005/8/layout/cycle1"/>
    <dgm:cxn modelId="{DDC25D13-CE2C-49C9-982D-095BB50DF26E}" type="presOf" srcId="{DDF84963-7ACE-477E-AED1-9DD1FF3AF6D4}" destId="{91B6A1C9-6E8B-4485-B3C7-3EF9AA03193D}" srcOrd="0" destOrd="0" presId="urn:microsoft.com/office/officeart/2005/8/layout/cycle1"/>
    <dgm:cxn modelId="{BC8C7743-692D-46C6-B499-D29D134BD7AF}" srcId="{F7A19954-74F1-4D4E-BCC5-1AD81651A5E3}" destId="{2121EC1E-D81E-4B19-9D21-81C950E232F7}" srcOrd="3" destOrd="0" parTransId="{3787BD39-F0BD-4BEE-BC9D-EA96C41866EB}" sibTransId="{F2FAF36D-2ED5-4B58-BD8F-A03F7FB47F72}"/>
    <dgm:cxn modelId="{AD8D3C7E-B623-4D32-8C0E-9A1DCBED8400}" type="presOf" srcId="{2121EC1E-D81E-4B19-9D21-81C950E232F7}" destId="{D62E6711-B5CE-4513-8BDF-2BA8981D75ED}" srcOrd="0" destOrd="0" presId="urn:microsoft.com/office/officeart/2005/8/layout/cycle1"/>
    <dgm:cxn modelId="{CCFA5A2C-E55A-4592-A650-C89D5758B71A}" srcId="{F7A19954-74F1-4D4E-BCC5-1AD81651A5E3}" destId="{5F8A5C88-928A-4CC2-9EDC-ACE269B7CEFA}" srcOrd="1" destOrd="0" parTransId="{80680A9D-45F6-422B-A136-DD57A6A9E213}" sibTransId="{7689CCD2-C20D-4BB1-B4EA-0A9142D30E67}"/>
    <dgm:cxn modelId="{C403C0B8-8E00-493F-9E0B-0B92A06C4A1B}" type="presOf" srcId="{4DBDC599-D5B3-4EB7-A7E7-984F43C8A42E}" destId="{01FCDCA3-BECE-42FE-9F17-D24C36F40C00}" srcOrd="0" destOrd="0" presId="urn:microsoft.com/office/officeart/2005/8/layout/cycle1"/>
    <dgm:cxn modelId="{2CF9306D-BADA-4D1C-B7AF-D2F946EF3680}" type="presOf" srcId="{A160638B-EDC7-45E3-9B60-2218B8D54C36}" destId="{CE91AB13-5127-433E-AF8B-DCB05D1CECC7}" srcOrd="0" destOrd="0" presId="urn:microsoft.com/office/officeart/2005/8/layout/cycle1"/>
    <dgm:cxn modelId="{B08D1C8B-9B0D-400D-BD43-0A6AB15E4089}" type="presOf" srcId="{F2FAF36D-2ED5-4B58-BD8F-A03F7FB47F72}" destId="{FF80BAB0-4900-4BDD-B60D-E4E437666A34}" srcOrd="0" destOrd="0" presId="urn:microsoft.com/office/officeart/2005/8/layout/cycle1"/>
    <dgm:cxn modelId="{D9CD3B3C-9469-4035-9136-4AE6775F93C5}" type="presOf" srcId="{A63753C1-6D9B-413F-A185-8AE91E040D3C}" destId="{B3A3B5ED-61BF-4F66-B30A-837BF397C287}" srcOrd="0" destOrd="0" presId="urn:microsoft.com/office/officeart/2005/8/layout/cycle1"/>
    <dgm:cxn modelId="{F22C6C14-DD55-4ACF-9A2F-F3D2A00C0132}" type="presOf" srcId="{7689CCD2-C20D-4BB1-B4EA-0A9142D30E67}" destId="{90B898B2-B022-429F-968C-D0C0026923CF}" srcOrd="0" destOrd="0" presId="urn:microsoft.com/office/officeart/2005/8/layout/cycle1"/>
    <dgm:cxn modelId="{463BA9D9-DBDD-4E60-9041-50B2993E474F}" srcId="{F7A19954-74F1-4D4E-BCC5-1AD81651A5E3}" destId="{DDF84963-7ACE-477E-AED1-9DD1FF3AF6D4}" srcOrd="4" destOrd="0" parTransId="{959580EC-575E-4FE4-94ED-ECCF6F79C661}" sibTransId="{4DBDC599-D5B3-4EB7-A7E7-984F43C8A42E}"/>
    <dgm:cxn modelId="{81DAE684-F71D-453E-8087-A45E61CD1963}" type="presOf" srcId="{F7A19954-74F1-4D4E-BCC5-1AD81651A5E3}" destId="{FC85C2EB-18D5-4F0E-8210-91E5E4EEF471}" srcOrd="0" destOrd="0" presId="urn:microsoft.com/office/officeart/2005/8/layout/cycle1"/>
    <dgm:cxn modelId="{052682B7-B976-42E0-B5F8-814F2B7A0BC0}" srcId="{F7A19954-74F1-4D4E-BCC5-1AD81651A5E3}" destId="{5AF200A8-9E06-42F9-9478-822C4D704E73}" srcOrd="0" destOrd="0" parTransId="{E54C8DFA-7E6E-447A-BFF5-1DF19F292514}" sibTransId="{A160638B-EDC7-45E3-9B60-2218B8D54C36}"/>
    <dgm:cxn modelId="{78627514-D3E9-43AC-A539-50FC4BAE94FF}" type="presOf" srcId="{82760DC4-9183-4E5C-AA54-265735F0D05E}" destId="{44234778-97C6-4001-AF95-5AEBEEA64433}" srcOrd="0" destOrd="0" presId="urn:microsoft.com/office/officeart/2005/8/layout/cycle1"/>
    <dgm:cxn modelId="{BA35CC05-CF5E-4C53-A117-0C02E6D1B9B3}" type="presOf" srcId="{5AF200A8-9E06-42F9-9478-822C4D704E73}" destId="{B3FB4AAB-A6FA-4E54-9DA3-1FF9F4A96E65}" srcOrd="0" destOrd="0" presId="urn:microsoft.com/office/officeart/2005/8/layout/cycle1"/>
    <dgm:cxn modelId="{3DCC7DE4-8C6D-47E8-8C41-DF008E1C95F6}" type="presParOf" srcId="{FC85C2EB-18D5-4F0E-8210-91E5E4EEF471}" destId="{E6FF1822-FD60-41F1-A7CD-698FEBB20883}" srcOrd="0" destOrd="0" presId="urn:microsoft.com/office/officeart/2005/8/layout/cycle1"/>
    <dgm:cxn modelId="{ACA9ADF8-7861-4036-B755-33E12ABD736D}" type="presParOf" srcId="{FC85C2EB-18D5-4F0E-8210-91E5E4EEF471}" destId="{B3FB4AAB-A6FA-4E54-9DA3-1FF9F4A96E65}" srcOrd="1" destOrd="0" presId="urn:microsoft.com/office/officeart/2005/8/layout/cycle1"/>
    <dgm:cxn modelId="{96DEB23F-D56A-442F-A943-B823F0DAC7F9}" type="presParOf" srcId="{FC85C2EB-18D5-4F0E-8210-91E5E4EEF471}" destId="{CE91AB13-5127-433E-AF8B-DCB05D1CECC7}" srcOrd="2" destOrd="0" presId="urn:microsoft.com/office/officeart/2005/8/layout/cycle1"/>
    <dgm:cxn modelId="{13B52350-AFC7-470D-B0A4-F1E8B31D004A}" type="presParOf" srcId="{FC85C2EB-18D5-4F0E-8210-91E5E4EEF471}" destId="{27A442A0-420C-487B-A22E-D356D0A189E1}" srcOrd="3" destOrd="0" presId="urn:microsoft.com/office/officeart/2005/8/layout/cycle1"/>
    <dgm:cxn modelId="{080506B7-6162-4F69-AFFF-CB9A9E07534B}" type="presParOf" srcId="{FC85C2EB-18D5-4F0E-8210-91E5E4EEF471}" destId="{845D28AA-DF72-4EC7-8497-986974A14A05}" srcOrd="4" destOrd="0" presId="urn:microsoft.com/office/officeart/2005/8/layout/cycle1"/>
    <dgm:cxn modelId="{9C8D4E62-406C-4328-B461-200629FC7C76}" type="presParOf" srcId="{FC85C2EB-18D5-4F0E-8210-91E5E4EEF471}" destId="{90B898B2-B022-429F-968C-D0C0026923CF}" srcOrd="5" destOrd="0" presId="urn:microsoft.com/office/officeart/2005/8/layout/cycle1"/>
    <dgm:cxn modelId="{5831ADB7-2B1B-401F-8492-3B9A77EDE757}" type="presParOf" srcId="{FC85C2EB-18D5-4F0E-8210-91E5E4EEF471}" destId="{45137D9B-DC89-407F-8D10-CCF8E067E440}" srcOrd="6" destOrd="0" presId="urn:microsoft.com/office/officeart/2005/8/layout/cycle1"/>
    <dgm:cxn modelId="{71D30A08-72C8-40E3-A8BC-6F5231EE5D66}" type="presParOf" srcId="{FC85C2EB-18D5-4F0E-8210-91E5E4EEF471}" destId="{44234778-97C6-4001-AF95-5AEBEEA64433}" srcOrd="7" destOrd="0" presId="urn:microsoft.com/office/officeart/2005/8/layout/cycle1"/>
    <dgm:cxn modelId="{1BC39DC5-8908-4DED-A9FB-CA78137A2513}" type="presParOf" srcId="{FC85C2EB-18D5-4F0E-8210-91E5E4EEF471}" destId="{B3A3B5ED-61BF-4F66-B30A-837BF397C287}" srcOrd="8" destOrd="0" presId="urn:microsoft.com/office/officeart/2005/8/layout/cycle1"/>
    <dgm:cxn modelId="{B3E61231-56CD-4C39-A631-58C5824A3A07}" type="presParOf" srcId="{FC85C2EB-18D5-4F0E-8210-91E5E4EEF471}" destId="{9298156D-EDE9-46F4-9FEF-D889445C412B}" srcOrd="9" destOrd="0" presId="urn:microsoft.com/office/officeart/2005/8/layout/cycle1"/>
    <dgm:cxn modelId="{B90146B6-66C8-4D5B-9319-C7C31A980E2D}" type="presParOf" srcId="{FC85C2EB-18D5-4F0E-8210-91E5E4EEF471}" destId="{D62E6711-B5CE-4513-8BDF-2BA8981D75ED}" srcOrd="10" destOrd="0" presId="urn:microsoft.com/office/officeart/2005/8/layout/cycle1"/>
    <dgm:cxn modelId="{EACFE321-B23E-4ED3-8D2D-5DE72AD187CB}" type="presParOf" srcId="{FC85C2EB-18D5-4F0E-8210-91E5E4EEF471}" destId="{FF80BAB0-4900-4BDD-B60D-E4E437666A34}" srcOrd="11" destOrd="0" presId="urn:microsoft.com/office/officeart/2005/8/layout/cycle1"/>
    <dgm:cxn modelId="{3E5BCE53-0BFA-498C-8FC0-4CAFBAFE9775}" type="presParOf" srcId="{FC85C2EB-18D5-4F0E-8210-91E5E4EEF471}" destId="{20C4C0F3-1A60-4042-9029-B9190A6175AF}" srcOrd="12" destOrd="0" presId="urn:microsoft.com/office/officeart/2005/8/layout/cycle1"/>
    <dgm:cxn modelId="{014720C9-A846-482C-BCDB-25FF8CB13575}" type="presParOf" srcId="{FC85C2EB-18D5-4F0E-8210-91E5E4EEF471}" destId="{91B6A1C9-6E8B-4485-B3C7-3EF9AA03193D}" srcOrd="13" destOrd="0" presId="urn:microsoft.com/office/officeart/2005/8/layout/cycle1"/>
    <dgm:cxn modelId="{D48D43E8-C540-4B28-82F6-96A605115652}" type="presParOf" srcId="{FC85C2EB-18D5-4F0E-8210-91E5E4EEF471}" destId="{01FCDCA3-BECE-42FE-9F17-D24C36F40C00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0A90EC-A2BD-4DED-9E3B-A9C24221AEA1}">
      <dsp:nvSpPr>
        <dsp:cNvPr id="0" name=""/>
        <dsp:cNvSpPr/>
      </dsp:nvSpPr>
      <dsp:spPr>
        <a:xfrm rot="6740144">
          <a:off x="2600296" y="-384658"/>
          <a:ext cx="5976664" cy="5976664"/>
        </a:xfrm>
        <a:prstGeom prst="chord">
          <a:avLst/>
        </a:prstGeom>
        <a:solidFill>
          <a:srgbClr val="FF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100" kern="1200" dirty="0"/>
        </a:p>
      </dsp:txBody>
      <dsp:txXfrm>
        <a:off x="6679304" y="3213373"/>
        <a:ext cx="2241249" cy="597666"/>
      </dsp:txXfrm>
    </dsp:sp>
    <dsp:sp modelId="{A3FFB657-D5B8-4493-9346-5AB0AE30D83E}">
      <dsp:nvSpPr>
        <dsp:cNvPr id="0" name=""/>
        <dsp:cNvSpPr/>
      </dsp:nvSpPr>
      <dsp:spPr>
        <a:xfrm rot="6745332">
          <a:off x="3009091" y="200771"/>
          <a:ext cx="5080164" cy="5080164"/>
        </a:xfrm>
        <a:prstGeom prst="chord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 dirty="0"/>
        </a:p>
      </dsp:txBody>
      <dsp:txXfrm>
        <a:off x="6261760" y="3194766"/>
        <a:ext cx="2190820" cy="584218"/>
      </dsp:txXfrm>
    </dsp:sp>
    <dsp:sp modelId="{73B2018F-7E12-4C6A-83A2-D2BAD44F3A10}">
      <dsp:nvSpPr>
        <dsp:cNvPr id="0" name=""/>
        <dsp:cNvSpPr/>
      </dsp:nvSpPr>
      <dsp:spPr>
        <a:xfrm rot="6768801">
          <a:off x="3496820" y="827576"/>
          <a:ext cx="4183664" cy="4183664"/>
        </a:xfrm>
        <a:prstGeom prst="chord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 dirty="0"/>
        </a:p>
      </dsp:txBody>
      <dsp:txXfrm>
        <a:off x="5902142" y="3217949"/>
        <a:ext cx="2165046" cy="577345"/>
      </dsp:txXfrm>
    </dsp:sp>
    <dsp:sp modelId="{84859408-E004-4C50-B85F-DABB585ED53C}">
      <dsp:nvSpPr>
        <dsp:cNvPr id="0" name=""/>
        <dsp:cNvSpPr/>
      </dsp:nvSpPr>
      <dsp:spPr>
        <a:xfrm rot="6754071">
          <a:off x="3945058" y="1441033"/>
          <a:ext cx="3287165" cy="3287165"/>
        </a:xfrm>
        <a:prstGeom prst="chord">
          <a:avLst/>
        </a:prstGeom>
        <a:solidFill>
          <a:srgbClr val="FDAE6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/>
        </a:p>
      </dsp:txBody>
      <dsp:txXfrm>
        <a:off x="5672451" y="3192464"/>
        <a:ext cx="1775069" cy="591689"/>
      </dsp:txXfrm>
    </dsp:sp>
    <dsp:sp modelId="{BF01E83B-CEA7-4F86-8AAA-E2C885218F42}">
      <dsp:nvSpPr>
        <dsp:cNvPr id="0" name=""/>
        <dsp:cNvSpPr/>
      </dsp:nvSpPr>
      <dsp:spPr>
        <a:xfrm rot="6780000">
          <a:off x="4393295" y="2100223"/>
          <a:ext cx="2390665" cy="2390665"/>
        </a:xfrm>
        <a:prstGeom prst="chord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3900" kern="1200" dirty="0"/>
        </a:p>
      </dsp:txBody>
      <dsp:txXfrm>
        <a:off x="4743399" y="2697889"/>
        <a:ext cx="1690455" cy="11953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FB4AAB-A6FA-4E54-9DA3-1FF9F4A96E65}">
      <dsp:nvSpPr>
        <dsp:cNvPr id="0" name=""/>
        <dsp:cNvSpPr/>
      </dsp:nvSpPr>
      <dsp:spPr>
        <a:xfrm>
          <a:off x="3528499" y="29355"/>
          <a:ext cx="1006078" cy="100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3200" kern="1200"/>
        </a:p>
      </dsp:txBody>
      <dsp:txXfrm>
        <a:off x="3528499" y="29355"/>
        <a:ext cx="1006078" cy="1006078"/>
      </dsp:txXfrm>
    </dsp:sp>
    <dsp:sp modelId="{CE91AB13-5127-433E-AF8B-DCB05D1CECC7}">
      <dsp:nvSpPr>
        <dsp:cNvPr id="0" name=""/>
        <dsp:cNvSpPr/>
      </dsp:nvSpPr>
      <dsp:spPr>
        <a:xfrm>
          <a:off x="1162170" y="289"/>
          <a:ext cx="3771658" cy="3771658"/>
        </a:xfrm>
        <a:prstGeom prst="circularArrow">
          <a:avLst>
            <a:gd name="adj1" fmla="val 5202"/>
            <a:gd name="adj2" fmla="val 336015"/>
            <a:gd name="adj3" fmla="val 21292825"/>
            <a:gd name="adj4" fmla="val 19766604"/>
            <a:gd name="adj5" fmla="val 6068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45D28AA-DF72-4EC7-8497-986974A14A05}">
      <dsp:nvSpPr>
        <dsp:cNvPr id="0" name=""/>
        <dsp:cNvSpPr/>
      </dsp:nvSpPr>
      <dsp:spPr>
        <a:xfrm>
          <a:off x="4136359" y="1900156"/>
          <a:ext cx="1006078" cy="100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3200" kern="1200"/>
        </a:p>
      </dsp:txBody>
      <dsp:txXfrm>
        <a:off x="4136359" y="1900156"/>
        <a:ext cx="1006078" cy="1006078"/>
      </dsp:txXfrm>
    </dsp:sp>
    <dsp:sp modelId="{90B898B2-B022-429F-968C-D0C0026923CF}">
      <dsp:nvSpPr>
        <dsp:cNvPr id="0" name=""/>
        <dsp:cNvSpPr/>
      </dsp:nvSpPr>
      <dsp:spPr>
        <a:xfrm>
          <a:off x="1162170" y="289"/>
          <a:ext cx="3771658" cy="3771658"/>
        </a:xfrm>
        <a:prstGeom prst="circularArrow">
          <a:avLst>
            <a:gd name="adj1" fmla="val 5202"/>
            <a:gd name="adj2" fmla="val 336015"/>
            <a:gd name="adj3" fmla="val 4014266"/>
            <a:gd name="adj4" fmla="val 2253829"/>
            <a:gd name="adj5" fmla="val 6068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4234778-97C6-4001-AF95-5AEBEEA64433}">
      <dsp:nvSpPr>
        <dsp:cNvPr id="0" name=""/>
        <dsp:cNvSpPr/>
      </dsp:nvSpPr>
      <dsp:spPr>
        <a:xfrm>
          <a:off x="2544960" y="3056374"/>
          <a:ext cx="1006078" cy="100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3200" kern="1200"/>
        </a:p>
      </dsp:txBody>
      <dsp:txXfrm>
        <a:off x="2544960" y="3056374"/>
        <a:ext cx="1006078" cy="1006078"/>
      </dsp:txXfrm>
    </dsp:sp>
    <dsp:sp modelId="{B3A3B5ED-61BF-4F66-B30A-837BF397C287}">
      <dsp:nvSpPr>
        <dsp:cNvPr id="0" name=""/>
        <dsp:cNvSpPr/>
      </dsp:nvSpPr>
      <dsp:spPr>
        <a:xfrm>
          <a:off x="1162170" y="289"/>
          <a:ext cx="3771658" cy="3771658"/>
        </a:xfrm>
        <a:prstGeom prst="circularArrow">
          <a:avLst>
            <a:gd name="adj1" fmla="val 5202"/>
            <a:gd name="adj2" fmla="val 336015"/>
            <a:gd name="adj3" fmla="val 8210155"/>
            <a:gd name="adj4" fmla="val 6449719"/>
            <a:gd name="adj5" fmla="val 6068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62E6711-B5CE-4513-8BDF-2BA8981D75ED}">
      <dsp:nvSpPr>
        <dsp:cNvPr id="0" name=""/>
        <dsp:cNvSpPr/>
      </dsp:nvSpPr>
      <dsp:spPr>
        <a:xfrm>
          <a:off x="953562" y="1900156"/>
          <a:ext cx="1006078" cy="100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3200" kern="1200"/>
        </a:p>
      </dsp:txBody>
      <dsp:txXfrm>
        <a:off x="953562" y="1900156"/>
        <a:ext cx="1006078" cy="1006078"/>
      </dsp:txXfrm>
    </dsp:sp>
    <dsp:sp modelId="{FF80BAB0-4900-4BDD-B60D-E4E437666A34}">
      <dsp:nvSpPr>
        <dsp:cNvPr id="0" name=""/>
        <dsp:cNvSpPr/>
      </dsp:nvSpPr>
      <dsp:spPr>
        <a:xfrm>
          <a:off x="1162170" y="289"/>
          <a:ext cx="3771658" cy="3771658"/>
        </a:xfrm>
        <a:prstGeom prst="circularArrow">
          <a:avLst>
            <a:gd name="adj1" fmla="val 5202"/>
            <a:gd name="adj2" fmla="val 336015"/>
            <a:gd name="adj3" fmla="val 12297380"/>
            <a:gd name="adj4" fmla="val 10771160"/>
            <a:gd name="adj5" fmla="val 6068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1B6A1C9-6E8B-4485-B3C7-3EF9AA03193D}">
      <dsp:nvSpPr>
        <dsp:cNvPr id="0" name=""/>
        <dsp:cNvSpPr/>
      </dsp:nvSpPr>
      <dsp:spPr>
        <a:xfrm>
          <a:off x="1561422" y="29355"/>
          <a:ext cx="1006078" cy="100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3200" kern="1200"/>
        </a:p>
      </dsp:txBody>
      <dsp:txXfrm>
        <a:off x="1561422" y="29355"/>
        <a:ext cx="1006078" cy="1006078"/>
      </dsp:txXfrm>
    </dsp:sp>
    <dsp:sp modelId="{01FCDCA3-BECE-42FE-9F17-D24C36F40C00}">
      <dsp:nvSpPr>
        <dsp:cNvPr id="0" name=""/>
        <dsp:cNvSpPr/>
      </dsp:nvSpPr>
      <dsp:spPr>
        <a:xfrm>
          <a:off x="1162170" y="289"/>
          <a:ext cx="3771658" cy="3771658"/>
        </a:xfrm>
        <a:prstGeom prst="circularArrow">
          <a:avLst>
            <a:gd name="adj1" fmla="val 5202"/>
            <a:gd name="adj2" fmla="val 336015"/>
            <a:gd name="adj3" fmla="val 16865256"/>
            <a:gd name="adj4" fmla="val 15198729"/>
            <a:gd name="adj5" fmla="val 6068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9F4F05A-CDA7-439A-8BB9-F5C73C4C9749}" type="datetimeFigureOut">
              <a:rPr lang="cs-CZ"/>
              <a:pPr>
                <a:defRPr/>
              </a:pPr>
              <a:t>14.3.2018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F665CE8-EED6-4AA0-AB8B-182C34033DE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8344213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B8B926C-6237-414E-900A-3888F4F1ED23}" type="datetimeFigureOut">
              <a:rPr lang="cs-CZ"/>
              <a:pPr>
                <a:defRPr/>
              </a:pPr>
              <a:t>14.3.2018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57042D5-6705-4B4B-8CAD-0A077E66B30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092236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484857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791445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727808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0685886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6473815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2787341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7126983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8079302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8705351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6486826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11734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5153413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6609127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3459961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5545955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1255564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3534024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248010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369863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390099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612304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992908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066827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7546414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093124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64B2A-6E28-40B0-AB94-FC6AFB3C4B0B}" type="datetimeFigureOut">
              <a:rPr lang="cs-CZ"/>
              <a:pPr>
                <a:defRPr/>
              </a:pPr>
              <a:t>14.3.2018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C0A3B-62FD-4904-BC4B-52A52ED3898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7660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5F536-D0D7-4261-AC9C-EB26820707A0}" type="datetimeFigureOut">
              <a:rPr lang="cs-CZ"/>
              <a:pPr>
                <a:defRPr/>
              </a:pPr>
              <a:t>14.3.2018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DA08B-6384-40EE-8402-3A5D75DD38C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00658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B01E8-B184-415B-8ED8-2A869B1E9447}" type="datetimeFigureOut">
              <a:rPr lang="cs-CZ"/>
              <a:pPr>
                <a:defRPr/>
              </a:pPr>
              <a:t>14.3.2018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0134C-A1D5-4818-92B8-1158E23085A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22018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E75F4-A899-462E-B859-E9E1D6847C3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1939114"/>
      </p:ext>
    </p:extLst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BF4A6-0F79-40C2-A368-9125A6370D6D}" type="datetimeFigureOut">
              <a:rPr lang="cs-CZ"/>
              <a:pPr>
                <a:defRPr/>
              </a:pPr>
              <a:t>14.3.2018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22225-A66C-4B23-B8B9-CF8EAFAB17A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32715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1171F-65F4-41C4-89C9-891855D4CC26}" type="datetimeFigureOut">
              <a:rPr lang="cs-CZ"/>
              <a:pPr>
                <a:defRPr/>
              </a:pPr>
              <a:t>14.3.2018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E68A4-8BAE-4447-9FDD-0D83DC530C5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09574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1261D-5A3D-4DA0-B657-015B9FB818D2}" type="datetimeFigureOut">
              <a:rPr lang="cs-CZ"/>
              <a:pPr>
                <a:defRPr/>
              </a:pPr>
              <a:t>14.3.2018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108B4-0F01-42AF-964A-7FE737E358F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67628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DD285-34B8-4C15-83E8-203B06D64015}" type="datetimeFigureOut">
              <a:rPr lang="cs-CZ"/>
              <a:pPr>
                <a:defRPr/>
              </a:pPr>
              <a:t>14.3.2018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20BA5-6C70-47C2-8D5F-0E4F0B71172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9434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401CD-6086-4635-B21B-61689AB48714}" type="datetimeFigureOut">
              <a:rPr lang="cs-CZ"/>
              <a:pPr>
                <a:defRPr/>
              </a:pPr>
              <a:t>14.3.2018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8F25B-1F1E-4640-980D-F9DB5FBEDA5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42745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FEFC5-CABB-4472-B27F-46E027C36A72}" type="datetimeFigureOut">
              <a:rPr lang="cs-CZ"/>
              <a:pPr>
                <a:defRPr/>
              </a:pPr>
              <a:t>14.3.2018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65651-797C-45CE-AF97-580C9A6D4A4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51831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E852B-CF0F-4878-AF54-380E5C69C65E}" type="datetimeFigureOut">
              <a:rPr lang="cs-CZ"/>
              <a:pPr>
                <a:defRPr/>
              </a:pPr>
              <a:t>14.3.2018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003E3-A35B-4012-8BC6-FEDEF3CE7EA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62362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1DD4A-3A79-44F6-B935-201EC73FD789}" type="datetimeFigureOut">
              <a:rPr lang="cs-CZ"/>
              <a:pPr>
                <a:defRPr/>
              </a:pPr>
              <a:t>14.3.2018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5A19E-059F-41F2-893E-774A1B4A93A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75145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709E10-E423-4954-958E-99488B153731}" type="datetimeFigureOut">
              <a:rPr lang="cs-CZ"/>
              <a:pPr>
                <a:defRPr/>
              </a:pPr>
              <a:t>14.3.2018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13A9AC1-99B5-4512-8B29-326949DD943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15" r:id="rId1"/>
    <p:sldLayoutId id="2147485116" r:id="rId2"/>
    <p:sldLayoutId id="2147485117" r:id="rId3"/>
    <p:sldLayoutId id="2147485118" r:id="rId4"/>
    <p:sldLayoutId id="2147485119" r:id="rId5"/>
    <p:sldLayoutId id="2147485120" r:id="rId6"/>
    <p:sldLayoutId id="2147485121" r:id="rId7"/>
    <p:sldLayoutId id="2147485122" r:id="rId8"/>
    <p:sldLayoutId id="2147485123" r:id="rId9"/>
    <p:sldLayoutId id="2147485124" r:id="rId10"/>
    <p:sldLayoutId id="2147485125" r:id="rId11"/>
    <p:sldLayoutId id="214748512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so.cz/staticke/animgraf/cz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czso.cz/staticke/animgraf/projekce_1950_2101/index.htm" TargetMode="External"/><Relationship Id="rId4" Type="http://schemas.openxmlformats.org/officeDocument/2006/relationships/hyperlink" Target="https://www.czso.cz/staticke/animgraf/projekce_1950_2101/index.html?lang=cz" TargetMode="Externa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apminder.org/world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apminder.org/world/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apminder.org/world/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ho.dk/document/e81384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4213" y="836613"/>
            <a:ext cx="7772400" cy="21907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5800" b="1" dirty="0" smtClean="0">
                <a:solidFill>
                  <a:srgbClr val="1B06BA"/>
                </a:solidFill>
              </a:rPr>
              <a:t/>
            </a:r>
            <a:br>
              <a:rPr lang="cs-CZ" sz="5800" b="1" dirty="0" smtClean="0">
                <a:solidFill>
                  <a:srgbClr val="1B06BA"/>
                </a:solidFill>
              </a:rPr>
            </a:br>
            <a:r>
              <a:rPr lang="cs-CZ" sz="4900" b="1" dirty="0" smtClean="0">
                <a:solidFill>
                  <a:srgbClr val="1B06BA"/>
                </a:solidFill>
              </a:rPr>
              <a:t>Ekonomika a pojišťovnictví</a:t>
            </a:r>
            <a:br>
              <a:rPr lang="cs-CZ" sz="4900" b="1" dirty="0" smtClean="0">
                <a:solidFill>
                  <a:srgbClr val="1B06BA"/>
                </a:solidFill>
              </a:rPr>
            </a:br>
            <a:r>
              <a:rPr lang="cs-CZ" dirty="0" smtClean="0"/>
              <a:t>                                      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sz="2800" dirty="0"/>
          </a:p>
        </p:txBody>
      </p:sp>
      <p:sp>
        <p:nvSpPr>
          <p:cNvPr id="5123" name="Podnadpis 3"/>
          <p:cNvSpPr>
            <a:spLocks noGrp="1"/>
          </p:cNvSpPr>
          <p:nvPr>
            <p:ph type="subTitle" idx="1"/>
          </p:nvPr>
        </p:nvSpPr>
        <p:spPr>
          <a:xfrm>
            <a:off x="1116013" y="2781300"/>
            <a:ext cx="6911975" cy="3527425"/>
          </a:xfrm>
        </p:spPr>
        <p:txBody>
          <a:bodyPr/>
          <a:lstStyle/>
          <a:p>
            <a:pPr marL="514350" indent="-514350" algn="l" eaLnBrk="1" hangingPunct="1">
              <a:buFont typeface="Calibri" panose="020F0502020204030204" pitchFamily="34" charset="0"/>
              <a:buAutoNum type="arabicPeriod" startAt="6"/>
            </a:pPr>
            <a:r>
              <a:rPr lang="cs-CZ" altLang="cs-CZ" sz="2800" b="1" smtClean="0">
                <a:solidFill>
                  <a:srgbClr val="0070C0"/>
                </a:solidFill>
              </a:rPr>
              <a:t>Demografický tranzit a epidemiologická transformace</a:t>
            </a:r>
          </a:p>
          <a:p>
            <a:pPr marL="514350" indent="-514350" algn="l" eaLnBrk="1" hangingPunct="1">
              <a:buFont typeface="Calibri" panose="020F0502020204030204" pitchFamily="34" charset="0"/>
              <a:buAutoNum type="arabicPeriod" startAt="6"/>
            </a:pPr>
            <a:r>
              <a:rPr lang="cs-CZ" altLang="cs-CZ" sz="2800" b="1" smtClean="0">
                <a:solidFill>
                  <a:srgbClr val="0070C0"/>
                </a:solidFill>
              </a:rPr>
              <a:t>Sociální determinanty zdraví</a:t>
            </a:r>
          </a:p>
          <a:p>
            <a:pPr marL="514350" indent="-514350" algn="l" eaLnBrk="1" hangingPunct="1">
              <a:buFont typeface="Calibri" panose="020F0502020204030204" pitchFamily="34" charset="0"/>
              <a:buAutoNum type="arabicPeriod" startAt="6"/>
            </a:pPr>
            <a:r>
              <a:rPr lang="cs-CZ" altLang="cs-CZ" sz="2800" b="1" smtClean="0">
                <a:solidFill>
                  <a:srgbClr val="0070C0"/>
                </a:solidFill>
              </a:rPr>
              <a:t>Příčiny nárůstu výdajů na zdravotní péči</a:t>
            </a:r>
          </a:p>
          <a:p>
            <a:pPr marL="514350" indent="-514350" algn="l" eaLnBrk="1" hangingPunct="1">
              <a:buFont typeface="Calibri" panose="020F0502020204030204" pitchFamily="34" charset="0"/>
              <a:buAutoNum type="arabicPeriod" startAt="6"/>
            </a:pPr>
            <a:r>
              <a:rPr lang="cs-CZ" altLang="cs-CZ" sz="2800" b="1" smtClean="0">
                <a:solidFill>
                  <a:srgbClr val="0070C0"/>
                </a:solidFill>
              </a:rPr>
              <a:t>Etické hodnoty v péči o zdraví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914400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Nadpis 4"/>
          <p:cNvSpPr>
            <a:spLocks noGrp="1"/>
          </p:cNvSpPr>
          <p:nvPr>
            <p:ph type="title"/>
          </p:nvPr>
        </p:nvSpPr>
        <p:spPr>
          <a:xfrm>
            <a:off x="142875" y="104775"/>
            <a:ext cx="8858250" cy="1143000"/>
          </a:xfrm>
        </p:spPr>
        <p:txBody>
          <a:bodyPr/>
          <a:lstStyle/>
          <a:p>
            <a:r>
              <a:rPr lang="cs-CZ" altLang="cs-CZ" sz="4000" b="1" smtClean="0">
                <a:solidFill>
                  <a:srgbClr val="0000CC"/>
                </a:solidFill>
              </a:rPr>
              <a:t>PODÍL OBVATEL STATŠÍCH 60 LET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88913"/>
            <a:ext cx="7793037" cy="1462087"/>
          </a:xfrm>
        </p:spPr>
        <p:txBody>
          <a:bodyPr/>
          <a:lstStyle/>
          <a:p>
            <a:pPr eaLnBrk="1" hangingPunct="1"/>
            <a:r>
              <a:rPr lang="cs-CZ" altLang="cs-CZ" sz="3600" b="1" smtClean="0">
                <a:solidFill>
                  <a:srgbClr val="1B06BA"/>
                </a:solidFill>
              </a:rPr>
              <a:t>Ekvita (spravedlnost) ve zdraví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916113"/>
            <a:ext cx="7772400" cy="4114800"/>
          </a:xfrm>
        </p:spPr>
        <p:txBody>
          <a:bodyPr/>
          <a:lstStyle/>
          <a:p>
            <a:pPr eaLnBrk="1" hangingPunct="1"/>
            <a:r>
              <a:rPr lang="cs-CZ" altLang="cs-CZ" sz="2800" b="1" smtClean="0"/>
              <a:t>Spravedlnost</a:t>
            </a:r>
            <a:r>
              <a:rPr lang="cs-CZ" altLang="cs-CZ" sz="2800" smtClean="0"/>
              <a:t>, která se opírá spíše o lidskou </a:t>
            </a:r>
            <a:r>
              <a:rPr lang="cs-CZ" altLang="cs-CZ" sz="2800" b="1" smtClean="0"/>
              <a:t>slušnost</a:t>
            </a:r>
            <a:r>
              <a:rPr lang="cs-CZ" altLang="cs-CZ" sz="2800" smtClean="0"/>
              <a:t> než o literu zákona</a:t>
            </a:r>
          </a:p>
          <a:p>
            <a:pPr eaLnBrk="1" hangingPunct="1"/>
            <a:endParaRPr lang="cs-CZ" altLang="cs-CZ" sz="2800" smtClean="0"/>
          </a:p>
          <a:p>
            <a:pPr eaLnBrk="1" hangingPunct="1"/>
            <a:r>
              <a:rPr lang="cs-CZ" altLang="cs-CZ" sz="2800" smtClean="0"/>
              <a:t>V ideálních podmínkách by měl mít každý stejnou příležitost dosáhnout svého plného zdravotního potenciálu – řečeno pragmatičtěji – nikdo by neměl být znevýhodněn při jeho dosahování, lze-li se ovšem takovému znevýhodnění vyhnout.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7. SOCIÁLNÍ DETERMINANTY ZDRAVÍ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88913"/>
            <a:ext cx="7793037" cy="1462087"/>
          </a:xfrm>
        </p:spPr>
        <p:txBody>
          <a:bodyPr/>
          <a:lstStyle/>
          <a:p>
            <a:pPr eaLnBrk="1" hangingPunct="1"/>
            <a:r>
              <a:rPr lang="cs-CZ" altLang="cs-CZ" sz="3600" b="1" smtClean="0">
                <a:solidFill>
                  <a:srgbClr val="1B06BA"/>
                </a:solidFill>
              </a:rPr>
              <a:t>Ekvita (spravedlnost) ve zdraví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916113"/>
            <a:ext cx="7772400" cy="4114800"/>
          </a:xfrm>
        </p:spPr>
        <p:txBody>
          <a:bodyPr/>
          <a:lstStyle/>
          <a:p>
            <a:pPr eaLnBrk="1" hangingPunct="1"/>
            <a:r>
              <a:rPr lang="cs-CZ" altLang="cs-CZ" sz="2800" smtClean="0"/>
              <a:t>Cílem není a nemůže být odstranění rozdílů ve zdraví, ale redukce těch rozdílů ve zdraví, které jsou vnímány jako </a:t>
            </a:r>
            <a:r>
              <a:rPr lang="cs-CZ" altLang="cs-CZ" sz="2800" b="1" smtClean="0"/>
              <a:t>nepřirozené</a:t>
            </a:r>
            <a:r>
              <a:rPr lang="cs-CZ" altLang="cs-CZ" sz="2800" smtClean="0"/>
              <a:t>, </a:t>
            </a:r>
            <a:r>
              <a:rPr lang="cs-CZ" altLang="cs-CZ" sz="2800" b="1" smtClean="0"/>
              <a:t>nespravedlivé</a:t>
            </a:r>
            <a:r>
              <a:rPr lang="cs-CZ" altLang="cs-CZ" sz="2800" smtClean="0"/>
              <a:t> a </a:t>
            </a:r>
            <a:r>
              <a:rPr lang="cs-CZ" altLang="cs-CZ" sz="2800" b="1" smtClean="0"/>
              <a:t>odstranitelné.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800" smtClean="0"/>
          </a:p>
          <a:p>
            <a:pPr eaLnBrk="1" hangingPunct="1"/>
            <a:r>
              <a:rPr lang="cs-CZ" altLang="cs-CZ" sz="2800" smtClean="0"/>
              <a:t>Pocit nespravedlnosti existuje zejména tam, kde jsou rozdíly </a:t>
            </a:r>
            <a:r>
              <a:rPr lang="cs-CZ" altLang="cs-CZ" sz="2800" b="1" smtClean="0"/>
              <a:t>neúnosně velké</a:t>
            </a:r>
            <a:r>
              <a:rPr lang="cs-CZ" altLang="cs-CZ" sz="2800" smtClean="0"/>
              <a:t> </a:t>
            </a:r>
            <a:br>
              <a:rPr lang="cs-CZ" altLang="cs-CZ" sz="2800" smtClean="0"/>
            </a:br>
            <a:r>
              <a:rPr lang="cs-CZ" altLang="cs-CZ" sz="2800" smtClean="0"/>
              <a:t>či způsobené nerovnými příležitostmi např. v důsledku diskriminace.</a:t>
            </a:r>
          </a:p>
          <a:p>
            <a:pPr eaLnBrk="1" hangingPunct="1"/>
            <a:endParaRPr lang="cs-CZ" altLang="cs-CZ" sz="2800" smtClean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7. SOCIÁLNÍ DETERMINANTY ZDRAVÍ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35" grpId="0" build="p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-100013"/>
            <a:ext cx="7793037" cy="1008063"/>
          </a:xfrm>
        </p:spPr>
        <p:txBody>
          <a:bodyPr/>
          <a:lstStyle/>
          <a:p>
            <a:pPr eaLnBrk="1" hangingPunct="1"/>
            <a:r>
              <a:rPr lang="cs-CZ" altLang="cs-CZ" sz="3600" b="1" smtClean="0">
                <a:solidFill>
                  <a:srgbClr val="1B06BA"/>
                </a:solidFill>
              </a:rPr>
              <a:t>Příčiny rozdílů ve zdraví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836613"/>
            <a:ext cx="7772400" cy="5688012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cs-CZ" sz="2400" dirty="0" smtClean="0"/>
              <a:t>Přirozená, biologická odlišnost.</a:t>
            </a:r>
          </a:p>
          <a:p>
            <a:pPr>
              <a:buFont typeface="Arial" charset="0"/>
              <a:buChar char="•"/>
              <a:defRPr/>
            </a:pPr>
            <a:r>
              <a:rPr lang="cs-CZ" sz="2400" dirty="0" smtClean="0"/>
              <a:t>Svobodně zvolené chování, které poškozuje zdraví (např. některé sportovní aktivity).</a:t>
            </a:r>
          </a:p>
          <a:p>
            <a:pPr>
              <a:buFont typeface="Arial" charset="0"/>
              <a:buChar char="•"/>
              <a:defRPr/>
            </a:pPr>
            <a:r>
              <a:rPr lang="cs-CZ" sz="2400" dirty="0" smtClean="0"/>
              <a:t>Svobodně zvolené chování podporující zdraví (za předpokladu, že všichni mají stejnou příležitost k osvojení takového chování).</a:t>
            </a:r>
          </a:p>
          <a:p>
            <a:pPr>
              <a:buFont typeface="Arial" charset="0"/>
              <a:buChar char="•"/>
              <a:defRPr/>
            </a:pPr>
            <a:endParaRPr lang="cs-CZ" sz="2400" dirty="0" smtClean="0">
              <a:solidFill>
                <a:srgbClr val="1B06BA"/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cs-CZ" sz="2400" dirty="0" smtClean="0">
                <a:solidFill>
                  <a:srgbClr val="1B06BA"/>
                </a:solidFill>
              </a:rPr>
              <a:t>Chování, které poškozuje zdraví, ale nelze ho považovat za výsledek svobodné volby. </a:t>
            </a:r>
          </a:p>
          <a:p>
            <a:pPr>
              <a:buFont typeface="Arial" charset="0"/>
              <a:buChar char="•"/>
              <a:defRPr/>
            </a:pPr>
            <a:r>
              <a:rPr lang="cs-CZ" sz="2400" dirty="0" smtClean="0">
                <a:solidFill>
                  <a:srgbClr val="1B06BA"/>
                </a:solidFill>
              </a:rPr>
              <a:t>Vystavení  stresu a jiným zdraví škodlivým životním a pracovním podmínkám.</a:t>
            </a:r>
          </a:p>
          <a:p>
            <a:pPr>
              <a:buFont typeface="Arial" charset="0"/>
              <a:buChar char="•"/>
              <a:defRPr/>
            </a:pPr>
            <a:r>
              <a:rPr lang="cs-CZ" sz="2400" dirty="0" smtClean="0">
                <a:solidFill>
                  <a:srgbClr val="1B06BA"/>
                </a:solidFill>
              </a:rPr>
              <a:t>Nerovný přístup ke zdravotní péči a dalším veřejným službám.</a:t>
            </a:r>
          </a:p>
          <a:p>
            <a:pPr>
              <a:buFont typeface="Arial" charset="0"/>
              <a:buChar char="•"/>
              <a:defRPr/>
            </a:pPr>
            <a:r>
              <a:rPr lang="cs-CZ" sz="2400" dirty="0" smtClean="0">
                <a:solidFill>
                  <a:srgbClr val="1B06BA"/>
                </a:solidFill>
              </a:rPr>
              <a:t>Nemoc jako příčina sestupné sociální mobility.</a:t>
            </a:r>
          </a:p>
          <a:p>
            <a:pPr marL="0" indent="0">
              <a:buFont typeface="Arial" charset="0"/>
              <a:buNone/>
              <a:defRPr/>
            </a:pPr>
            <a:r>
              <a:rPr lang="cs-CZ" sz="2400" dirty="0" smtClean="0"/>
              <a:t> </a:t>
            </a:r>
          </a:p>
          <a:p>
            <a:pPr eaLnBrk="1" hangingPunct="1">
              <a:buFont typeface="Arial" charset="0"/>
              <a:buChar char="•"/>
              <a:defRPr/>
            </a:pPr>
            <a:endParaRPr lang="cs-CZ" sz="2400" dirty="0" smtClean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7. SOCIÁLNÍ DETERMINANTY ZDRAVÍ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755650" y="836613"/>
            <a:ext cx="7632700" cy="24479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755650" y="3541713"/>
            <a:ext cx="7632700" cy="29829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 rot="16200000">
            <a:off x="7416800" y="1808163"/>
            <a:ext cx="2447925" cy="504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cap="all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Nerovnost jako nestejnost</a:t>
            </a: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 rot="16200000">
            <a:off x="7169151" y="4781550"/>
            <a:ext cx="2982912" cy="5032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cap="all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Nerovnost jako </a:t>
            </a:r>
            <a:r>
              <a:rPr lang="cs-CZ" cap="all" dirty="0" err="1">
                <a:solidFill>
                  <a:srgbClr val="1B06BA"/>
                </a:solidFill>
                <a:latin typeface="+mj-lt"/>
                <a:ea typeface="+mj-ea"/>
                <a:cs typeface="+mj-cs"/>
              </a:rPr>
              <a:t>Inekvita</a:t>
            </a:r>
            <a:r>
              <a:rPr lang="cs-CZ" cap="all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 (nespravedlivé rozdíly)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34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 b="1" smtClean="0">
                <a:solidFill>
                  <a:srgbClr val="000099"/>
                </a:solidFill>
              </a:rPr>
              <a:t>Ekonomie a zdraví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000099"/>
                </a:solidFill>
              </a:rPr>
              <a:t>Ekonomie</a:t>
            </a:r>
          </a:p>
        </p:txBody>
      </p:sp>
      <p:sp>
        <p:nvSpPr>
          <p:cNvPr id="1259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800" smtClean="0"/>
              <a:t>zkoumá </a:t>
            </a:r>
            <a:r>
              <a:rPr lang="cs-CZ" altLang="cs-CZ" sz="2800" b="1" smtClean="0"/>
              <a:t>hospodaření s materiálními zdroji</a:t>
            </a:r>
            <a:r>
              <a:rPr lang="cs-CZ" altLang="cs-CZ" sz="2800" smtClean="0"/>
              <a:t>, </a:t>
            </a:r>
          </a:p>
          <a:p>
            <a:pPr lvl="1" eaLnBrk="1" hangingPunct="1"/>
            <a:r>
              <a:rPr lang="cs-CZ" altLang="cs-CZ" sz="2400" smtClean="0"/>
              <a:t>vytváření a rozdělování bohatství, </a:t>
            </a:r>
          </a:p>
          <a:p>
            <a:pPr lvl="1" eaLnBrk="1" hangingPunct="1"/>
            <a:r>
              <a:rPr lang="cs-CZ" altLang="cs-CZ" sz="2400" smtClean="0"/>
              <a:t>výrobu a spotřebu zboží a služeb.</a:t>
            </a:r>
          </a:p>
          <a:p>
            <a:pPr eaLnBrk="1" hangingPunct="1"/>
            <a:r>
              <a:rPr lang="cs-CZ" altLang="cs-CZ" sz="2800" smtClean="0"/>
              <a:t>Základní pojmy: „</a:t>
            </a:r>
            <a:r>
              <a:rPr lang="cs-CZ" altLang="cs-CZ" sz="2800" b="1" smtClean="0">
                <a:solidFill>
                  <a:srgbClr val="FF0000"/>
                </a:solidFill>
              </a:rPr>
              <a:t>nedostatek</a:t>
            </a:r>
            <a:r>
              <a:rPr lang="cs-CZ" altLang="cs-CZ" sz="2800" smtClean="0"/>
              <a:t>“ a „</a:t>
            </a:r>
            <a:r>
              <a:rPr lang="cs-CZ" altLang="cs-CZ" sz="2800" b="1" smtClean="0">
                <a:solidFill>
                  <a:srgbClr val="FF0000"/>
                </a:solidFill>
              </a:rPr>
              <a:t>volba</a:t>
            </a:r>
            <a:r>
              <a:rPr lang="cs-CZ" altLang="cs-CZ" sz="2800" smtClean="0"/>
              <a:t>“.</a:t>
            </a:r>
          </a:p>
          <a:p>
            <a:pPr lvl="1" eaLnBrk="1" hangingPunct="1"/>
            <a:r>
              <a:rPr lang="cs-CZ" altLang="cs-CZ" sz="2400" smtClean="0"/>
              <a:t>V podmínkách </a:t>
            </a:r>
            <a:r>
              <a:rPr lang="cs-CZ" altLang="cs-CZ" sz="2400" b="1" smtClean="0"/>
              <a:t>omezených zdrojů </a:t>
            </a:r>
            <a:r>
              <a:rPr lang="cs-CZ" altLang="cs-CZ" sz="2400" smtClean="0"/>
              <a:t>je nutno provádět </a:t>
            </a:r>
            <a:r>
              <a:rPr lang="cs-CZ" altLang="cs-CZ" sz="2400" b="1" smtClean="0"/>
              <a:t>volbu (výběr) mezi konkurenčními požadavky</a:t>
            </a:r>
            <a:r>
              <a:rPr lang="cs-CZ" altLang="cs-CZ" sz="2400" smtClean="0"/>
              <a:t> souvisejícími se spotřebou zdrojů.</a:t>
            </a:r>
          </a:p>
          <a:p>
            <a:pPr lvl="1" eaLnBrk="1" hangingPunct="1"/>
            <a:r>
              <a:rPr lang="cs-CZ" altLang="cs-CZ" sz="2400" smtClean="0"/>
              <a:t>Kdyby všechny zdroje byly v potřebné míře k dispozici, ztratil by ekonomický přístup své opodstatnění.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10. EKONOMIKA ZDRAVOTNICTVÍ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Nadpis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000099"/>
                </a:solidFill>
              </a:rPr>
              <a:t>Ekonomika péče o zdraví</a:t>
            </a:r>
          </a:p>
        </p:txBody>
      </p:sp>
      <p:sp>
        <p:nvSpPr>
          <p:cNvPr id="137219" name="Zástupný symbol pro obsah 2"/>
          <p:cNvSpPr>
            <a:spLocks noGrp="1"/>
          </p:cNvSpPr>
          <p:nvPr>
            <p:ph idx="1"/>
          </p:nvPr>
        </p:nvSpPr>
        <p:spPr>
          <a:xfrm>
            <a:off x="539750" y="1412875"/>
            <a:ext cx="8229600" cy="5445125"/>
          </a:xfrm>
        </p:spPr>
        <p:txBody>
          <a:bodyPr/>
          <a:lstStyle/>
          <a:p>
            <a:pPr eaLnBrk="1" hangingPunct="1"/>
            <a:r>
              <a:rPr lang="cs-CZ" altLang="cs-CZ" sz="2400" smtClean="0"/>
              <a:t>Souhrn mnoha různorodých </a:t>
            </a:r>
            <a:r>
              <a:rPr lang="cs-CZ" altLang="cs-CZ" sz="2400" b="1" smtClean="0"/>
              <a:t>nákladů do všech vstupů </a:t>
            </a:r>
            <a:r>
              <a:rPr lang="cs-CZ" altLang="cs-CZ" sz="2400" smtClean="0"/>
              <a:t>tvořících systém péče o zdraví, tedy i nákladů vložených např. do životního a pracovního prostředí, do vědy a výzkumu, do vzdělání apod.</a:t>
            </a:r>
          </a:p>
          <a:p>
            <a:pPr lvl="1" eaLnBrk="1" hangingPunct="1"/>
            <a:r>
              <a:rPr lang="cs-CZ" altLang="cs-CZ" sz="2000" smtClean="0"/>
              <a:t>Jsou to náklady vynakládané do takových oblastí, které na první pohled nemusí mít souvislost se zdravím populace.</a:t>
            </a:r>
          </a:p>
          <a:p>
            <a:pPr eaLnBrk="1" hangingPunct="1"/>
            <a:r>
              <a:rPr lang="cs-CZ" altLang="cs-CZ" sz="2400" smtClean="0"/>
              <a:t>Náklady vynaložené do péče o zdraví jsou obvykle </a:t>
            </a:r>
            <a:r>
              <a:rPr lang="cs-CZ" altLang="cs-CZ" sz="2400" b="1" smtClean="0"/>
              <a:t>dlouhodobými investicemi </a:t>
            </a:r>
            <a:r>
              <a:rPr lang="cs-CZ" altLang="cs-CZ" sz="2400" smtClean="0"/>
              <a:t>bez okamžité či krátkodobé návratnosti.</a:t>
            </a:r>
          </a:p>
          <a:p>
            <a:pPr eaLnBrk="1" hangingPunct="1"/>
            <a:r>
              <a:rPr lang="cs-CZ" altLang="cs-CZ" sz="2400" smtClean="0"/>
              <a:t>Při </a:t>
            </a:r>
            <a:r>
              <a:rPr lang="cs-CZ" altLang="cs-CZ" sz="2400" b="1" smtClean="0"/>
              <a:t>hodnocení výstupu je obtížné </a:t>
            </a:r>
            <a:r>
              <a:rPr lang="cs-CZ" altLang="cs-CZ" sz="2400" smtClean="0"/>
              <a:t>dopředu stanovit, kdy a zda se očekávaný přínos dostaví, kdo z něj bude těžit a v jakém rozsahu bude užitečný.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10. EKONOMIKA ZDRAVOTNICTVÍ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Nadpis 1"/>
          <p:cNvSpPr>
            <a:spLocks noGrp="1"/>
          </p:cNvSpPr>
          <p:nvPr>
            <p:ph type="title"/>
          </p:nvPr>
        </p:nvSpPr>
        <p:spPr>
          <a:xfrm>
            <a:off x="250825" y="26988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000099"/>
                </a:solidFill>
              </a:rPr>
              <a:t>Ekonomika péče o zdraví</a:t>
            </a:r>
          </a:p>
        </p:txBody>
      </p:sp>
      <p:sp>
        <p:nvSpPr>
          <p:cNvPr id="138243" name="Zástupný symbol pro obsah 2"/>
          <p:cNvSpPr>
            <a:spLocks noGrp="1"/>
          </p:cNvSpPr>
          <p:nvPr>
            <p:ph idx="1"/>
          </p:nvPr>
        </p:nvSpPr>
        <p:spPr>
          <a:xfrm>
            <a:off x="539750" y="1052513"/>
            <a:ext cx="8229600" cy="5445125"/>
          </a:xfrm>
        </p:spPr>
        <p:txBody>
          <a:bodyPr/>
          <a:lstStyle/>
          <a:p>
            <a:pPr eaLnBrk="1" hangingPunct="1"/>
            <a:r>
              <a:rPr lang="cs-CZ" altLang="cs-CZ" sz="2400" smtClean="0"/>
              <a:t>Je obtížné určit pojmy jako „</a:t>
            </a:r>
            <a:r>
              <a:rPr lang="cs-CZ" altLang="cs-CZ" sz="2400" b="1" smtClean="0"/>
              <a:t>zlepšení zdraví</a:t>
            </a:r>
            <a:r>
              <a:rPr lang="cs-CZ" altLang="cs-CZ" sz="2400" smtClean="0"/>
              <a:t>“ či „</a:t>
            </a:r>
            <a:r>
              <a:rPr lang="cs-CZ" altLang="cs-CZ" sz="2400" b="1" smtClean="0"/>
              <a:t>přínos pro zdraví</a:t>
            </a:r>
            <a:r>
              <a:rPr lang="cs-CZ" altLang="cs-CZ" sz="2400" smtClean="0"/>
              <a:t>“.</a:t>
            </a:r>
          </a:p>
          <a:p>
            <a:pPr eaLnBrk="1" hangingPunct="1"/>
            <a:r>
              <a:rPr lang="cs-CZ" altLang="cs-CZ" sz="2400" smtClean="0"/>
              <a:t>Pokud vyjadřujeme výnos péče o zdraví musí být </a:t>
            </a:r>
            <a:r>
              <a:rPr lang="cs-CZ" altLang="cs-CZ" sz="2400" b="1" smtClean="0"/>
              <a:t>měřitelný </a:t>
            </a:r>
            <a:r>
              <a:rPr lang="cs-CZ" altLang="cs-CZ" sz="2400" smtClean="0"/>
              <a:t>změnou zdravotního stavu jedince či populační skupiny.</a:t>
            </a:r>
          </a:p>
          <a:p>
            <a:pPr lvl="1" eaLnBrk="1" hangingPunct="1"/>
            <a:r>
              <a:rPr lang="cs-CZ" altLang="cs-CZ" sz="2000" smtClean="0"/>
              <a:t>Indikátory zdraví vypočítané z údajů o nemocnosti nebo úmrtnosti</a:t>
            </a:r>
          </a:p>
          <a:p>
            <a:pPr lvl="1" eaLnBrk="1" hangingPunct="1"/>
            <a:r>
              <a:rPr lang="cs-CZ" altLang="cs-CZ" sz="2000" smtClean="0"/>
              <a:t>Subjektivní míry zdraví / kvality života</a:t>
            </a:r>
          </a:p>
          <a:p>
            <a:pPr eaLnBrk="1" hangingPunct="1"/>
            <a:r>
              <a:rPr lang="cs-CZ" altLang="cs-CZ" sz="2400" smtClean="0"/>
              <a:t>Další ukazatele funkce systému péče o zdraví</a:t>
            </a:r>
          </a:p>
          <a:p>
            <a:pPr lvl="1" eaLnBrk="1" hangingPunct="1"/>
            <a:r>
              <a:rPr lang="cs-CZ" altLang="cs-CZ" sz="2400" smtClean="0"/>
              <a:t>Životní a pracovní podmínky (souhrn ukazatelů vyjadřujících stav a vývoj životního prostředí, životního stylu, životní úrovně apod.).</a:t>
            </a:r>
          </a:p>
          <a:p>
            <a:pPr lvl="1" eaLnBrk="1" hangingPunct="1"/>
            <a:r>
              <a:rPr lang="cs-CZ" altLang="cs-CZ" sz="2400" smtClean="0"/>
              <a:t>Zabezpečení obyvatelstva zdravotní péčí (dostupnost, ekvita).</a:t>
            </a:r>
          </a:p>
          <a:p>
            <a:pPr lvl="1" eaLnBrk="1" hangingPunct="1"/>
            <a:r>
              <a:rPr lang="cs-CZ" altLang="cs-CZ" sz="2400" smtClean="0"/>
              <a:t>Zdravotní politika státu (koncepce, programy a jejich naplňování).</a:t>
            </a:r>
            <a:endParaRPr lang="cs-CZ" altLang="cs-CZ" sz="2000" smtClean="0"/>
          </a:p>
          <a:p>
            <a:pPr eaLnBrk="1" hangingPunct="1"/>
            <a:endParaRPr lang="cs-CZ" altLang="cs-CZ" sz="2400" smtClean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10. EKONOMIKA ZDRAVOTNICTVÍ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smtClean="0">
                <a:solidFill>
                  <a:srgbClr val="000099"/>
                </a:solidFill>
              </a:rPr>
              <a:t>Ekonomické ukazatele</a:t>
            </a:r>
          </a:p>
        </p:txBody>
      </p:sp>
      <p:sp>
        <p:nvSpPr>
          <p:cNvPr id="139267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r>
              <a:rPr lang="cs-CZ" altLang="cs-CZ" sz="2400" smtClean="0"/>
              <a:t>Patří ke stěžejním ukazatelům charakterizujícím péči o zdraví obyvatelstva daného státu.</a:t>
            </a:r>
          </a:p>
          <a:p>
            <a:r>
              <a:rPr lang="cs-CZ" altLang="cs-CZ" sz="2400" smtClean="0"/>
              <a:t>Nejčastější ekonomický ukazatel je procentuální podíl výdajů na zdravotnictví na HDP.</a:t>
            </a:r>
          </a:p>
          <a:p>
            <a:r>
              <a:rPr lang="cs-CZ" altLang="cs-CZ" sz="2400" b="1" smtClean="0"/>
              <a:t>HDP = hrubý domácí produkt</a:t>
            </a:r>
          </a:p>
          <a:p>
            <a:pPr lvl="1"/>
            <a:r>
              <a:rPr lang="cs-CZ" altLang="cs-CZ" sz="2000" smtClean="0"/>
              <a:t>Souhrnný makroekonomický ukazatel, který se používá pro vyjádření stavu ekonomiky daného státu.</a:t>
            </a:r>
          </a:p>
          <a:p>
            <a:pPr lvl="1"/>
            <a:r>
              <a:rPr lang="cs-CZ" altLang="cs-CZ" sz="2000" smtClean="0"/>
              <a:t>Souhrn finálních produktů a poskytnutých služeb vyrobených a poskytnutých na území daného státu v peněžním vyjádření za určitou časovou jednotku.</a:t>
            </a:r>
          </a:p>
          <a:p>
            <a:pPr lvl="1"/>
            <a:r>
              <a:rPr lang="cs-CZ" altLang="cs-CZ" sz="2000" smtClean="0"/>
              <a:t>Kladný přírůstek HDP vůči předcházejícímu období vyjadřuje ekonomický růst.</a:t>
            </a:r>
          </a:p>
          <a:p>
            <a:pPr lvl="1"/>
            <a:r>
              <a:rPr lang="cs-CZ" altLang="cs-CZ" sz="2000" smtClean="0"/>
              <a:t>Problém s tím, co které země započítávají do výdajů na zdravotnictví.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10. EKONOMIKA ZDRAVOTNICTVÍ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Nadpis 1"/>
          <p:cNvSpPr>
            <a:spLocks noGrp="1"/>
          </p:cNvSpPr>
          <p:nvPr>
            <p:ph type="title"/>
          </p:nvPr>
        </p:nvSpPr>
        <p:spPr>
          <a:xfrm>
            <a:off x="447675" y="4445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000099"/>
                </a:solidFill>
              </a:rPr>
              <a:t>Ekonomika zdravotnictví - definice</a:t>
            </a:r>
          </a:p>
        </p:txBody>
      </p:sp>
      <p:sp>
        <p:nvSpPr>
          <p:cNvPr id="89091" name="Zástupný symbol pro obsah 2"/>
          <p:cNvSpPr>
            <a:spLocks noGrp="1"/>
          </p:cNvSpPr>
          <p:nvPr>
            <p:ph idx="1"/>
          </p:nvPr>
        </p:nvSpPr>
        <p:spPr>
          <a:xfrm>
            <a:off x="971550" y="1196975"/>
            <a:ext cx="7488238" cy="5327650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cs-CZ" sz="2800" b="1" dirty="0" smtClean="0"/>
              <a:t>Ekonomika zdravotnictví je jednou z aplikovaných ekonomických disciplín; 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cs-CZ" sz="2800" b="1" dirty="0" smtClean="0"/>
          </a:p>
          <a:p>
            <a:pPr eaLnBrk="1" hangingPunct="1">
              <a:buFont typeface="Arial" charset="0"/>
              <a:buChar char="•"/>
              <a:defRPr/>
            </a:pPr>
            <a:r>
              <a:rPr lang="cs-CZ" sz="2800" b="1" dirty="0" smtClean="0"/>
              <a:t>zabývá se studiem možností optimální alokace omezených lidských, hmotných a peněžních zdrojů s cílem dosáhnout integrace medicínské, organizační a ekonomické racionality v oblasti poskytování zdravotnických služeb.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cs-CZ" sz="2800" dirty="0" smtClean="0"/>
          </a:p>
          <a:p>
            <a:pPr eaLnBrk="1" hangingPunct="1">
              <a:buFont typeface="Arial" charset="0"/>
              <a:buChar char="•"/>
              <a:defRPr/>
            </a:pPr>
            <a:endParaRPr lang="cs-CZ" sz="2800" dirty="0" smtClean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10. EKONOMIKA ZDRAVOTNICTVÍ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Nadpis 1"/>
          <p:cNvSpPr>
            <a:spLocks noGrp="1"/>
          </p:cNvSpPr>
          <p:nvPr>
            <p:ph type="title"/>
          </p:nvPr>
        </p:nvSpPr>
        <p:spPr>
          <a:xfrm>
            <a:off x="447675" y="4445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000099"/>
                </a:solidFill>
              </a:rPr>
              <a:t>Ekonomika zdravotnictví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10. EKONOMIKA ZDRAVOTNICTVÍ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1316" name="Obdélník 3"/>
          <p:cNvSpPr>
            <a:spLocks noChangeArrowheads="1"/>
          </p:cNvSpPr>
          <p:nvPr/>
        </p:nvSpPr>
        <p:spPr bwMode="auto">
          <a:xfrm>
            <a:off x="1116013" y="1341438"/>
            <a:ext cx="7561262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/>
              <a:t>… řeší problematiku </a:t>
            </a:r>
            <a:r>
              <a:rPr lang="cs-CZ" altLang="cs-CZ" sz="2400" b="1">
                <a:solidFill>
                  <a:srgbClr val="FF0000"/>
                </a:solidFill>
              </a:rPr>
              <a:t>alokace</a:t>
            </a:r>
            <a:r>
              <a:rPr lang="cs-CZ" altLang="cs-CZ" sz="2400"/>
              <a:t> (rozhodování komu, kam, kolik bude přiděleno) </a:t>
            </a:r>
            <a:r>
              <a:rPr lang="cs-CZ" altLang="cs-CZ" sz="2400" b="1">
                <a:solidFill>
                  <a:srgbClr val="FF0000"/>
                </a:solidFill>
              </a:rPr>
              <a:t>nedostatkových zdrojů</a:t>
            </a:r>
            <a:r>
              <a:rPr lang="cs-CZ" altLang="cs-CZ" sz="2400"/>
              <a:t> (lidé, materiál, peníze) ve zdravotnickém systému…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cs-CZ" sz="2400"/>
          </a:p>
          <a:p>
            <a:pPr eaLnBrk="1" hangingPunct="1"/>
            <a:r>
              <a:rPr lang="cs-CZ" altLang="cs-CZ" sz="2400"/>
              <a:t>… aby bylo dosaženo lepšího zdravotního stavu (u jedinců i populačních skupin) </a:t>
            </a:r>
            <a:r>
              <a:rPr lang="cs-CZ" altLang="cs-CZ" sz="2400" b="1">
                <a:solidFill>
                  <a:srgbClr val="FF0000"/>
                </a:solidFill>
              </a:rPr>
              <a:t>při minimálních nákladech</a:t>
            </a:r>
            <a:r>
              <a:rPr lang="cs-CZ" altLang="cs-CZ" sz="2400"/>
              <a:t>…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cs-CZ" sz="2400"/>
          </a:p>
          <a:p>
            <a:pPr eaLnBrk="1" hangingPunct="1"/>
            <a:r>
              <a:rPr lang="cs-CZ" altLang="cs-CZ" sz="2400"/>
              <a:t>… jen velmi zřídka jsou rozhodnutí činěna pouze na základě ekonomických úvah, při rozhodování </a:t>
            </a:r>
            <a:r>
              <a:rPr lang="cs-CZ" altLang="cs-CZ" sz="2400" b="1">
                <a:solidFill>
                  <a:srgbClr val="FF0000"/>
                </a:solidFill>
              </a:rPr>
              <a:t>je třeba brát v úvahu další aspekty</a:t>
            </a:r>
            <a:r>
              <a:rPr lang="cs-CZ" altLang="cs-CZ" sz="2400"/>
              <a:t> – medicínské, etické, organizační aj.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cs-CZ" sz="2400"/>
          </a:p>
          <a:p>
            <a:pPr eaLnBrk="1" hangingPunct="1"/>
            <a:endParaRPr lang="cs-CZ" altLang="cs-CZ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4"/>
          <p:cNvSpPr>
            <a:spLocks noGrp="1"/>
          </p:cNvSpPr>
          <p:nvPr>
            <p:ph type="title"/>
          </p:nvPr>
        </p:nvSpPr>
        <p:spPr>
          <a:xfrm>
            <a:off x="-73025" y="115888"/>
            <a:ext cx="9290050" cy="1143000"/>
          </a:xfrm>
        </p:spPr>
        <p:txBody>
          <a:bodyPr/>
          <a:lstStyle/>
          <a:p>
            <a:r>
              <a:rPr lang="cs-CZ" altLang="cs-CZ" sz="3600" b="1" smtClean="0">
                <a:solidFill>
                  <a:srgbClr val="0000CC"/>
                </a:solidFill>
              </a:rPr>
              <a:t>PODÍL OBVATEL STATŠÍCH 60 LET, 2050</a:t>
            </a:r>
          </a:p>
        </p:txBody>
      </p:sp>
      <p:pic>
        <p:nvPicPr>
          <p:cNvPr id="21507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1412875"/>
            <a:ext cx="9036050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smtClean="0">
                <a:solidFill>
                  <a:srgbClr val="000099"/>
                </a:solidFill>
              </a:rPr>
              <a:t>Hlavní oblasti ekonomiky zdravotnictví</a:t>
            </a:r>
          </a:p>
        </p:txBody>
      </p:sp>
      <p:sp>
        <p:nvSpPr>
          <p:cNvPr id="131075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 eaLnBrk="1" hangingPunct="1"/>
            <a:r>
              <a:rPr lang="cs-CZ" altLang="cs-CZ" sz="2400" smtClean="0"/>
              <a:t>faktory nabídky a poptávky po zdravotních službách, 	</a:t>
            </a:r>
          </a:p>
          <a:p>
            <a:pPr eaLnBrk="1" hangingPunct="1"/>
            <a:r>
              <a:rPr lang="cs-CZ" altLang="cs-CZ" sz="2400" smtClean="0"/>
              <a:t>zdravotní potřeby, </a:t>
            </a:r>
          </a:p>
          <a:p>
            <a:pPr eaLnBrk="1" hangingPunct="1"/>
            <a:r>
              <a:rPr lang="cs-CZ" altLang="cs-CZ" sz="2400" smtClean="0"/>
              <a:t>financování zdravotní péče, </a:t>
            </a:r>
          </a:p>
          <a:p>
            <a:pPr eaLnBrk="1" hangingPunct="1"/>
            <a:r>
              <a:rPr lang="cs-CZ" altLang="cs-CZ" sz="2400" smtClean="0"/>
              <a:t>vztah etiky a ekonomiky v oblasti péče o zdraví</a:t>
            </a:r>
          </a:p>
          <a:p>
            <a:pPr eaLnBrk="1" hangingPunct="1"/>
            <a:r>
              <a:rPr lang="cs-CZ" altLang="cs-CZ" sz="2400" smtClean="0"/>
              <a:t>náklady zdravotní péče, </a:t>
            </a:r>
          </a:p>
          <a:p>
            <a:pPr eaLnBrk="1" hangingPunct="1"/>
            <a:r>
              <a:rPr lang="cs-CZ" altLang="cs-CZ" sz="2400" smtClean="0"/>
              <a:t>měření výsledků a výstupů zdravotní péče, </a:t>
            </a:r>
          </a:p>
          <a:p>
            <a:pPr eaLnBrk="1" hangingPunct="1"/>
            <a:r>
              <a:rPr lang="cs-CZ" altLang="cs-CZ" sz="2400" smtClean="0"/>
              <a:t>měření produktivity, účinnosti a ekonomické efektivity zdravotnických služeb, </a:t>
            </a:r>
          </a:p>
          <a:p>
            <a:pPr eaLnBrk="1" hangingPunct="1"/>
            <a:r>
              <a:rPr lang="cs-CZ" altLang="cs-CZ" sz="2400" smtClean="0"/>
              <a:t>vliv ekonomického prostředí na ekonomiku zdravotnických organizací, </a:t>
            </a:r>
          </a:p>
          <a:p>
            <a:pPr eaLnBrk="1" hangingPunct="1"/>
            <a:r>
              <a:rPr lang="cs-CZ" altLang="cs-CZ" sz="2400" smtClean="0"/>
              <a:t>analýza efektivnosti různých zdravotnických systémů, </a:t>
            </a:r>
          </a:p>
          <a:p>
            <a:pPr eaLnBrk="1" hangingPunct="1"/>
            <a:r>
              <a:rPr lang="cs-CZ" altLang="cs-CZ" sz="2400" smtClean="0"/>
              <a:t>ekonomické vyhodnocování medicínských intervencí. 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10. EKONOMIKA ZDRAVOTNICTVÍ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000099"/>
                </a:solidFill>
              </a:rPr>
              <a:t>Ekonomické a etické aspekty péče o zdraví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Nadpis 3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706438"/>
          </a:xfrm>
        </p:spPr>
        <p:txBody>
          <a:bodyPr/>
          <a:lstStyle/>
          <a:p>
            <a:r>
              <a:rPr lang="cs-CZ" altLang="cs-CZ" b="1" smtClean="0">
                <a:solidFill>
                  <a:srgbClr val="000099"/>
                </a:solidFill>
              </a:rPr>
              <a:t>Ekonomie a etika v péči o zdraví</a:t>
            </a:r>
          </a:p>
        </p:txBody>
      </p:sp>
      <p:sp>
        <p:nvSpPr>
          <p:cNvPr id="144387" name="Zástupný symbol pro obsah 4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761038"/>
          </a:xfrm>
        </p:spPr>
        <p:txBody>
          <a:bodyPr/>
          <a:lstStyle/>
          <a:p>
            <a:endParaRPr lang="cs-CZ" altLang="cs-CZ" smtClean="0"/>
          </a:p>
          <a:p>
            <a:endParaRPr lang="cs-CZ" altLang="cs-CZ" smtClean="0"/>
          </a:p>
          <a:p>
            <a:endParaRPr lang="cs-CZ" altLang="cs-CZ" smtClean="0"/>
          </a:p>
          <a:p>
            <a:endParaRPr lang="cs-CZ" altLang="cs-CZ" smtClean="0"/>
          </a:p>
          <a:p>
            <a:endParaRPr lang="cs-CZ" altLang="cs-CZ" smtClean="0"/>
          </a:p>
          <a:p>
            <a:endParaRPr lang="cs-CZ" altLang="cs-CZ" smtClean="0"/>
          </a:p>
          <a:p>
            <a:endParaRPr lang="cs-CZ" altLang="cs-CZ" smtClean="0"/>
          </a:p>
          <a:p>
            <a:r>
              <a:rPr lang="cs-CZ" altLang="cs-CZ" sz="2000" smtClean="0"/>
              <a:t>Jádro zdravotnického systému (zdroje, aktivity, meziprodukty) je vystaveno působení dvou základních (jakoby protilehlých) společenských sil, kterými jsou:</a:t>
            </a:r>
          </a:p>
          <a:p>
            <a:pPr lvl="1"/>
            <a:r>
              <a:rPr lang="cs-CZ" altLang="cs-CZ" sz="1600" smtClean="0"/>
              <a:t>ekonomie, technologie a věda o řízení (</a:t>
            </a:r>
            <a:r>
              <a:rPr lang="cs-CZ" altLang="cs-CZ" sz="1600" i="1" smtClean="0"/>
              <a:t>management</a:t>
            </a:r>
            <a:r>
              <a:rPr lang="cs-CZ" altLang="cs-CZ" sz="1600" smtClean="0"/>
              <a:t>)</a:t>
            </a:r>
          </a:p>
          <a:p>
            <a:pPr lvl="1"/>
            <a:r>
              <a:rPr lang="cs-CZ" altLang="cs-CZ" sz="1600" smtClean="0"/>
              <a:t>etika, hodnotové postoje a ekvita (</a:t>
            </a:r>
            <a:r>
              <a:rPr lang="cs-CZ" altLang="cs-CZ" sz="1600" i="1" smtClean="0"/>
              <a:t>společenská spravedlnost</a:t>
            </a:r>
            <a:r>
              <a:rPr lang="cs-CZ" altLang="cs-CZ" sz="1600" smtClean="0"/>
              <a:t>)</a:t>
            </a:r>
          </a:p>
        </p:txBody>
      </p:sp>
      <p:pic>
        <p:nvPicPr>
          <p:cNvPr id="144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614363"/>
            <a:ext cx="7056438" cy="413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9. ETICKÉ HODNOTY V PÉČI O ZDRAVÍ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smtClean="0">
                <a:solidFill>
                  <a:srgbClr val="000099"/>
                </a:solidFill>
              </a:rPr>
              <a:t>Ekonomická logika a lékařská etika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cs-CZ" sz="2800" b="1" dirty="0" smtClean="0"/>
              <a:t>Konflikt mezi etikou a ekonomickým přístupem </a:t>
            </a:r>
            <a:r>
              <a:rPr lang="cs-CZ" sz="2800" dirty="0" smtClean="0"/>
              <a:t>k hodnocení zdravotnických služeb.</a:t>
            </a:r>
          </a:p>
          <a:p>
            <a:pPr>
              <a:buFont typeface="Arial" charset="0"/>
              <a:buChar char="•"/>
              <a:defRPr/>
            </a:pPr>
            <a:r>
              <a:rPr lang="cs-CZ" sz="2400" b="1" dirty="0" smtClean="0"/>
              <a:t>Výsledek  nepochopení </a:t>
            </a:r>
            <a:r>
              <a:rPr lang="cs-CZ" sz="2400" dirty="0" smtClean="0"/>
              <a:t>toho, co je smyslem zavádění ekonomického pohledu na poskytování zdravotnických služeb.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cs-CZ" sz="2400" b="1" dirty="0" smtClean="0"/>
              <a:t>Ekonomie pomáhá </a:t>
            </a:r>
            <a:r>
              <a:rPr lang="cs-CZ" sz="2400" dirty="0" smtClean="0"/>
              <a:t>přijímat závěry, jak optimálně alokovat zdroje, a to tak, aby přinesly lidem co největší možný přínos. 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cs-CZ" sz="2400" dirty="0" smtClean="0"/>
              <a:t>Ekonomie a její metody by měly být pouze </a:t>
            </a:r>
            <a:r>
              <a:rPr lang="cs-CZ" sz="2400" b="1" dirty="0" smtClean="0"/>
              <a:t>jedním z nástrojů </a:t>
            </a:r>
            <a:r>
              <a:rPr lang="cs-CZ" sz="2400" dirty="0" smtClean="0"/>
              <a:t>řízení zdravotnického systému.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cs-CZ" sz="2400" dirty="0" smtClean="0"/>
              <a:t>Jejich </a:t>
            </a:r>
            <a:r>
              <a:rPr lang="cs-CZ" sz="2400" b="1" dirty="0" smtClean="0"/>
              <a:t>vhodnost</a:t>
            </a:r>
            <a:r>
              <a:rPr lang="cs-CZ" sz="2400" dirty="0" smtClean="0"/>
              <a:t> by měla být posuzována podle toho, zda a do jaké míry pomáhají naplnit zvolené cíle, hájit a rozvíjet hodnoty a zda respektují stanovené priority.</a:t>
            </a:r>
          </a:p>
          <a:p>
            <a:pPr>
              <a:buFont typeface="Arial" charset="0"/>
              <a:buChar char="•"/>
              <a:defRPr/>
            </a:pPr>
            <a:endParaRPr lang="cs-CZ" sz="2400" dirty="0" smtClean="0"/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cs-CZ" sz="24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9. ETICKÉ HODNOTY V PÉČI O ZDRAVÍ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smtClean="0">
                <a:solidFill>
                  <a:srgbClr val="000099"/>
                </a:solidFill>
              </a:rPr>
              <a:t>Ekonomie a etika</a:t>
            </a:r>
          </a:p>
        </p:txBody>
      </p:sp>
      <p:sp>
        <p:nvSpPr>
          <p:cNvPr id="10240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cs-CZ" sz="2400" dirty="0" smtClean="0"/>
              <a:t>Ekonomické hledisko je důležité a užitečné, ale jeho role v systému péče o zdraví a ve zdravotnictví je spíše pomocná.</a:t>
            </a:r>
          </a:p>
          <a:p>
            <a:pPr lvl="1">
              <a:buFont typeface="Arial" charset="0"/>
              <a:buChar char="–"/>
              <a:defRPr/>
            </a:pPr>
            <a:r>
              <a:rPr lang="cs-CZ" sz="2400" b="1" dirty="0" smtClean="0">
                <a:solidFill>
                  <a:srgbClr val="FF0000"/>
                </a:solidFill>
              </a:rPr>
              <a:t>V péči o zdraví není cílem dosahovat co nejlepších ekonomických výsledků jako takových, ale co nejlepších výsledků vzhledem k definovaným cílům a prioritám.</a:t>
            </a:r>
          </a:p>
          <a:p>
            <a:pPr marL="457200" lvl="1" indent="0">
              <a:buFont typeface="Arial" charset="0"/>
              <a:buNone/>
              <a:defRPr/>
            </a:pPr>
            <a:endParaRPr lang="cs-CZ" sz="2000" dirty="0" smtClean="0"/>
          </a:p>
          <a:p>
            <a:pPr>
              <a:buFont typeface="Arial" charset="0"/>
              <a:buChar char="•"/>
              <a:defRPr/>
            </a:pPr>
            <a:r>
              <a:rPr lang="cs-CZ" sz="2400" dirty="0" smtClean="0"/>
              <a:t>Primárně bychom se měli ptát v jaké společnosti chceme žít, co proto dokážeme udělat, zda a do jaké míry se chceme starat o děti, nemocné a seniory?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9. ETICKÉ HODNOTY V PÉČI O ZDRAVÍ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smtClean="0">
                <a:solidFill>
                  <a:srgbClr val="000099"/>
                </a:solidFill>
              </a:rPr>
              <a:t>Specifika zdravotnických služeb</a:t>
            </a:r>
          </a:p>
        </p:txBody>
      </p:sp>
      <p:sp>
        <p:nvSpPr>
          <p:cNvPr id="104451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r>
              <a:rPr lang="cs-CZ" altLang="cs-CZ" smtClean="0"/>
              <a:t>V demokratických společnostech s tržním hospodářstvím základní otázka zní: Jsou zdravotnické služby běžným zbožím?</a:t>
            </a:r>
          </a:p>
          <a:p>
            <a:r>
              <a:rPr lang="cs-CZ" altLang="cs-CZ" b="1" smtClean="0">
                <a:solidFill>
                  <a:srgbClr val="002060"/>
                </a:solidFill>
              </a:rPr>
              <a:t>Zdravotnické služby: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b="1" smtClean="0">
                <a:solidFill>
                  <a:srgbClr val="002060"/>
                </a:solidFill>
              </a:rPr>
              <a:t> jsou specifickou komoditou,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b="1" smtClean="0">
                <a:solidFill>
                  <a:srgbClr val="002060"/>
                </a:solidFill>
              </a:rPr>
              <a:t>nepodléhají čistě tržním zákonitostem nabídky a poptávky,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b="1" smtClean="0">
                <a:solidFill>
                  <a:srgbClr val="002060"/>
                </a:solidFill>
              </a:rPr>
              <a:t>jejich funkce je ovlivněna mnoha etickými a jinými faktory.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altLang="cs-CZ" smtClean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9. ETICKÉ HODNOTY V PÉČI O ZDRAVÍ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smtClean="0">
                <a:solidFill>
                  <a:srgbClr val="000099"/>
                </a:solidFill>
              </a:rPr>
              <a:t>Idea „dokonalého“ trhu</a:t>
            </a:r>
          </a:p>
        </p:txBody>
      </p:sp>
      <p:sp>
        <p:nvSpPr>
          <p:cNvPr id="131075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183187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cs-CZ" sz="2800" dirty="0" smtClean="0"/>
              <a:t>Vypracována klasickými liberálními ekonomy (Adam Smith)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sz="2800" dirty="0" smtClean="0"/>
              <a:t>Ideální model (</a:t>
            </a:r>
            <a:r>
              <a:rPr lang="cs-CZ" sz="2800" dirty="0"/>
              <a:t>m</a:t>
            </a:r>
            <a:r>
              <a:rPr lang="cs-CZ" sz="2800" dirty="0" smtClean="0"/>
              <a:t>yšlenková konstrukce)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cs-CZ" sz="2000" dirty="0" smtClean="0"/>
              <a:t>V dnešních podmínkách je možné se k němu jen přibližovat, musí se překonávat určité překážky.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cs-CZ" sz="2000" dirty="0" smtClean="0"/>
              <a:t>Tyto překážky je možné odstranit jen zásahem státu.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cs-CZ" sz="2000" dirty="0" smtClean="0"/>
              <a:t>V oblasti výroby a ryze komerčních služeb jsou zásahy státu minimální.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cs-CZ" sz="2000" dirty="0" smtClean="0"/>
              <a:t>V některých oblastech jsou překážky tak velké, že se hovoří o „tržním selhání“.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sz="2400" dirty="0" smtClean="0"/>
              <a:t>Dokonalý tržní systém přináší spotřebiteli žádoucí uspokojení (prospěch, užitek), při minimálních nákladech.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cs-CZ" sz="2000" dirty="0" smtClean="0"/>
              <a:t>Podmínkou je, že financování všech činností probíhá cestou volné soutěže, jejímž jádrem je teorie nabídky a poptávky.</a:t>
            </a:r>
          </a:p>
          <a:p>
            <a:pPr marL="457200" lvl="1" indent="0" eaLnBrk="1" hangingPunct="1">
              <a:buFont typeface="Arial" charset="0"/>
              <a:buNone/>
              <a:defRPr/>
            </a:pPr>
            <a:endParaRPr lang="cs-CZ" sz="2000" dirty="0" smtClean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15. TRH A ZDRAVOTNÍ PÉČE (TRŽNÍ SELHÁNÍ)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3600" b="1" dirty="0" smtClean="0">
                <a:solidFill>
                  <a:srgbClr val="000099"/>
                </a:solidFill>
              </a:rPr>
              <a:t>Problémy aplikace tržního mechanismu </a:t>
            </a:r>
            <a:br>
              <a:rPr lang="cs-CZ" sz="3600" b="1" dirty="0" smtClean="0">
                <a:solidFill>
                  <a:srgbClr val="000099"/>
                </a:solidFill>
              </a:rPr>
            </a:br>
            <a:r>
              <a:rPr lang="cs-CZ" sz="3600" b="1" dirty="0" smtClean="0">
                <a:solidFill>
                  <a:srgbClr val="000099"/>
                </a:solidFill>
              </a:rPr>
              <a:t>v péči o zdraví</a:t>
            </a:r>
          </a:p>
        </p:txBody>
      </p:sp>
      <p:sp>
        <p:nvSpPr>
          <p:cNvPr id="131075" name="Zástupný symbol pro obsah 2"/>
          <p:cNvSpPr>
            <a:spLocks noGrp="1"/>
          </p:cNvSpPr>
          <p:nvPr>
            <p:ph idx="1"/>
          </p:nvPr>
        </p:nvSpPr>
        <p:spPr>
          <a:xfrm>
            <a:off x="468313" y="1258888"/>
            <a:ext cx="8229600" cy="5183187"/>
          </a:xfrm>
        </p:spPr>
        <p:txBody>
          <a:bodyPr/>
          <a:lstStyle/>
          <a:p>
            <a:r>
              <a:rPr lang="cs-CZ" altLang="cs-CZ" sz="2800" smtClean="0"/>
              <a:t>vysvětlení a zdůvodnění vládních zásahů, ve všech zdravotních systémech</a:t>
            </a:r>
          </a:p>
          <a:p>
            <a:r>
              <a:rPr lang="cs-CZ" altLang="cs-CZ" sz="2800" smtClean="0"/>
              <a:t>základní příčina: </a:t>
            </a:r>
            <a:r>
              <a:rPr lang="cs-CZ" altLang="cs-CZ" sz="2800" b="1" smtClean="0">
                <a:solidFill>
                  <a:srgbClr val="333399"/>
                </a:solidFill>
              </a:rPr>
              <a:t>selhání trhu zdravotní péče: </a:t>
            </a:r>
          </a:p>
          <a:p>
            <a:pPr marL="971550" lvl="1" indent="-514350">
              <a:buFontTx/>
              <a:buAutoNum type="arabicPeriod"/>
            </a:pPr>
            <a:r>
              <a:rPr lang="cs-CZ" altLang="cs-CZ" sz="2400" smtClean="0"/>
              <a:t>asymetrie informací</a:t>
            </a:r>
          </a:p>
          <a:p>
            <a:pPr marL="971550" lvl="1" indent="-514350">
              <a:buFontTx/>
              <a:buAutoNum type="arabicPeriod"/>
            </a:pPr>
            <a:r>
              <a:rPr lang="cs-CZ" altLang="cs-CZ" sz="2400" smtClean="0"/>
              <a:t>povaha poptávky po zdravotních službách</a:t>
            </a:r>
          </a:p>
          <a:p>
            <a:pPr marL="971550" lvl="1" indent="-514350">
              <a:buFontTx/>
              <a:buAutoNum type="arabicPeriod"/>
            </a:pPr>
            <a:r>
              <a:rPr lang="cs-CZ" altLang="cs-CZ" sz="2400" smtClean="0"/>
              <a:t>očekávané chování lékařů</a:t>
            </a:r>
          </a:p>
          <a:p>
            <a:pPr marL="971550" lvl="1" indent="-514350">
              <a:buFontTx/>
              <a:buAutoNum type="arabicPeriod"/>
            </a:pPr>
            <a:r>
              <a:rPr lang="cs-CZ" altLang="cs-CZ" sz="2400" smtClean="0"/>
              <a:t>nejistota výsledku</a:t>
            </a:r>
          </a:p>
          <a:p>
            <a:pPr marL="971550" lvl="1" indent="-514350">
              <a:buFontTx/>
              <a:buAutoNum type="arabicPeriod"/>
            </a:pPr>
            <a:r>
              <a:rPr lang="cs-CZ" altLang="cs-CZ" sz="2400" smtClean="0"/>
              <a:t>podmínky na straně nabídky zdravotních služeb</a:t>
            </a:r>
          </a:p>
          <a:p>
            <a:pPr marL="971550" lvl="1" indent="-514350">
              <a:buFontTx/>
              <a:buAutoNum type="arabicPeriod"/>
            </a:pPr>
            <a:r>
              <a:rPr lang="cs-CZ" altLang="cs-CZ" sz="2400" smtClean="0"/>
              <a:t>tvorba cen</a:t>
            </a:r>
          </a:p>
          <a:p>
            <a:pPr marL="971550" lvl="1" indent="-514350">
              <a:buFontTx/>
              <a:buAutoNum type="arabicPeriod"/>
            </a:pPr>
            <a:r>
              <a:rPr lang="cs-CZ" altLang="cs-CZ" sz="2400" smtClean="0"/>
              <a:t>externality</a:t>
            </a:r>
          </a:p>
          <a:p>
            <a:pPr marL="971550" lvl="1" indent="-514350">
              <a:buFontTx/>
              <a:buAutoNum type="arabicPeriod"/>
            </a:pPr>
            <a:r>
              <a:rPr lang="cs-CZ" altLang="cs-CZ" sz="2400" smtClean="0"/>
              <a:t>Riziko inekvity ve zdraví</a:t>
            </a:r>
          </a:p>
          <a:p>
            <a:pPr marL="971550" lvl="1" indent="-514350">
              <a:buFontTx/>
              <a:buNone/>
            </a:pPr>
            <a:endParaRPr lang="cs-CZ" altLang="cs-CZ" sz="2400" smtClean="0"/>
          </a:p>
          <a:p>
            <a:pPr marL="971550" lvl="1" indent="-514350"/>
            <a:endParaRPr lang="cs-CZ" altLang="cs-CZ" smtClean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15. TRH A ZDRAVOTNÍ PÉČE (TRŽNÍ SELHÁNÍ)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Nadpis 1"/>
          <p:cNvSpPr>
            <a:spLocks noGrp="1"/>
          </p:cNvSpPr>
          <p:nvPr>
            <p:ph type="title"/>
          </p:nvPr>
        </p:nvSpPr>
        <p:spPr>
          <a:xfrm>
            <a:off x="436563" y="188913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600" b="1" smtClean="0">
                <a:solidFill>
                  <a:srgbClr val="000099"/>
                </a:solidFill>
              </a:rPr>
              <a:t>Problémy aplikace tržního mechanismu v péči o zdraví</a:t>
            </a:r>
          </a:p>
        </p:txBody>
      </p:sp>
      <p:sp>
        <p:nvSpPr>
          <p:cNvPr id="131075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183187"/>
          </a:xfrm>
        </p:spPr>
        <p:txBody>
          <a:bodyPr/>
          <a:lstStyle/>
          <a:p>
            <a:pPr marL="514350" indent="-457200" eaLnBrk="1" hangingPunct="1">
              <a:buFont typeface="Arial" charset="0"/>
              <a:buChar char="•"/>
              <a:defRPr/>
            </a:pPr>
            <a:r>
              <a:rPr lang="cs-CZ" sz="2800" b="1" dirty="0" smtClean="0"/>
              <a:t>Nedostatek a asymetrie informací</a:t>
            </a:r>
          </a:p>
          <a:p>
            <a:pPr marL="514350" lvl="1" indent="0" eaLnBrk="1" hangingPunct="1">
              <a:buFont typeface="Arial" charset="0"/>
              <a:buNone/>
              <a:defRPr/>
            </a:pPr>
            <a:r>
              <a:rPr lang="cs-CZ" sz="2400" dirty="0" smtClean="0"/>
              <a:t>Pacient není ve stejné pozici jako spotřebitel běžných komerčních služeb</a:t>
            </a:r>
          </a:p>
          <a:p>
            <a:pPr marL="800100" lvl="1" eaLnBrk="1" hangingPunct="1">
              <a:buFont typeface="Arial" charset="0"/>
              <a:buChar char="–"/>
              <a:defRPr/>
            </a:pPr>
            <a:r>
              <a:rPr lang="cs-CZ" sz="2400" b="1" dirty="0" smtClean="0"/>
              <a:t>Pacient neví:</a:t>
            </a:r>
          </a:p>
          <a:p>
            <a:pPr marL="1200150" lvl="2" eaLnBrk="1" hangingPunct="1">
              <a:buFont typeface="Arial" charset="0"/>
              <a:buChar char="•"/>
              <a:defRPr/>
            </a:pPr>
            <a:r>
              <a:rPr lang="cs-CZ" sz="2000" dirty="0" smtClean="0"/>
              <a:t>Co mu chybí</a:t>
            </a:r>
          </a:p>
          <a:p>
            <a:pPr marL="1200150" lvl="2" eaLnBrk="1" hangingPunct="1">
              <a:buFont typeface="Arial" charset="0"/>
              <a:buChar char="•"/>
              <a:defRPr/>
            </a:pPr>
            <a:r>
              <a:rPr lang="cs-CZ" sz="2000" dirty="0" smtClean="0"/>
              <a:t>Jaké zdravotní služby potřebuje</a:t>
            </a:r>
          </a:p>
          <a:p>
            <a:pPr marL="1200150" lvl="2" eaLnBrk="1" hangingPunct="1">
              <a:buFont typeface="Arial" charset="0"/>
              <a:buChar char="•"/>
              <a:defRPr/>
            </a:pPr>
            <a:r>
              <a:rPr lang="cs-CZ" sz="2000" dirty="0"/>
              <a:t>K</a:t>
            </a:r>
            <a:r>
              <a:rPr lang="cs-CZ" sz="2000" dirty="0" smtClean="0"/>
              <a:t>de, kdy a od koho je má požadovat</a:t>
            </a:r>
          </a:p>
          <a:p>
            <a:pPr marL="1200150" lvl="2" eaLnBrk="1" hangingPunct="1">
              <a:buFont typeface="Arial" charset="0"/>
              <a:buChar char="•"/>
              <a:defRPr/>
            </a:pPr>
            <a:r>
              <a:rPr lang="cs-CZ" sz="2000" dirty="0" smtClean="0"/>
              <a:t>Jakou cenu by měl za služby zaplatit</a:t>
            </a:r>
            <a:r>
              <a:rPr lang="cs-CZ" sz="2000" dirty="0"/>
              <a:t>	</a:t>
            </a:r>
            <a:endParaRPr lang="cs-CZ" sz="2000" dirty="0" smtClean="0"/>
          </a:p>
          <a:p>
            <a:pPr marL="1200150" lvl="2" eaLnBrk="1" hangingPunct="1">
              <a:buFont typeface="Arial" charset="0"/>
              <a:buChar char="•"/>
              <a:defRPr/>
            </a:pPr>
            <a:r>
              <a:rPr lang="cs-CZ" sz="2000" dirty="0" smtClean="0"/>
              <a:t>Jaký přínos či prospěch může očekávat od poskytnuté péče</a:t>
            </a:r>
            <a:endParaRPr lang="cs-CZ" sz="2000" dirty="0"/>
          </a:p>
          <a:p>
            <a:pPr marL="800100" lvl="1" eaLnBrk="1" hangingPunct="1">
              <a:buFont typeface="Arial" charset="0"/>
              <a:buChar char="–"/>
              <a:defRPr/>
            </a:pPr>
            <a:r>
              <a:rPr lang="cs-CZ" sz="2400" b="1" dirty="0" smtClean="0"/>
              <a:t>Navíc spotřebu nelze plánovat nebo odložit:</a:t>
            </a:r>
          </a:p>
          <a:p>
            <a:pPr marL="1200150" lvl="2" eaLnBrk="1" hangingPunct="1">
              <a:buFont typeface="Arial" charset="0"/>
              <a:buChar char="•"/>
              <a:defRPr/>
            </a:pPr>
            <a:r>
              <a:rPr lang="cs-CZ" sz="2000" dirty="0" smtClean="0"/>
              <a:t>Nemoc je nepředvídatelný a nepravidelný jev</a:t>
            </a:r>
          </a:p>
          <a:p>
            <a:pPr marL="1200150" lvl="2" eaLnBrk="1" hangingPunct="1">
              <a:buFont typeface="Arial" charset="0"/>
              <a:buChar char="•"/>
              <a:defRPr/>
            </a:pPr>
            <a:r>
              <a:rPr lang="cs-CZ" sz="2000" dirty="0" smtClean="0"/>
              <a:t>Potřeba zdravotnických služeb je často nezbytná a neodkladná</a:t>
            </a:r>
          </a:p>
          <a:p>
            <a:pPr marL="971550" lvl="2" indent="0" eaLnBrk="1" hangingPunct="1">
              <a:buFont typeface="Arial" charset="0"/>
              <a:buNone/>
              <a:defRPr/>
            </a:pPr>
            <a:endParaRPr lang="cs-CZ" sz="20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15. TRH A ZDRAVOTNÍ PÉČE (TRŽNÍ SELHÁNÍ)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smtClean="0">
                <a:solidFill>
                  <a:srgbClr val="000099"/>
                </a:solidFill>
              </a:rPr>
              <a:t>Problémy aplikace tržního mechanismu v péči o zdraví</a:t>
            </a:r>
          </a:p>
        </p:txBody>
      </p:sp>
      <p:sp>
        <p:nvSpPr>
          <p:cNvPr id="131075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183187"/>
          </a:xfrm>
        </p:spPr>
        <p:txBody>
          <a:bodyPr/>
          <a:lstStyle/>
          <a:p>
            <a:pPr marL="971550" lvl="2" indent="0" eaLnBrk="1" hangingPunct="1">
              <a:buFont typeface="Arial" charset="0"/>
              <a:buNone/>
              <a:defRPr/>
            </a:pPr>
            <a:endParaRPr lang="cs-CZ" sz="1200" dirty="0"/>
          </a:p>
          <a:p>
            <a:pPr marL="400050" eaLnBrk="1" hangingPunct="1">
              <a:buFont typeface="Arial" charset="0"/>
              <a:buChar char="•"/>
              <a:defRPr/>
            </a:pPr>
            <a:r>
              <a:rPr lang="cs-CZ" sz="2800" b="1" dirty="0" smtClean="0"/>
              <a:t>Omezená soutěž</a:t>
            </a:r>
          </a:p>
          <a:p>
            <a:pPr marL="800100" lvl="1" eaLnBrk="1" hangingPunct="1">
              <a:buFont typeface="Arial" charset="0"/>
              <a:buChar char="–"/>
              <a:defRPr/>
            </a:pPr>
            <a:r>
              <a:rPr lang="cs-CZ" sz="2400" dirty="0" smtClean="0"/>
              <a:t>Ani v ryze tržních společnostech mezi lékaři prakticky nedochází ke konkurenci prostřednictvím reklamy a cen</a:t>
            </a:r>
          </a:p>
          <a:p>
            <a:pPr marL="1200150" lvl="2" eaLnBrk="1" hangingPunct="1">
              <a:buFont typeface="Arial" charset="0"/>
              <a:buChar char="•"/>
              <a:defRPr/>
            </a:pPr>
            <a:r>
              <a:rPr lang="cs-CZ" sz="2000" dirty="0" smtClean="0"/>
              <a:t>Lékař jako informovaný expert, jím navrhovaná léčba je odrazem objektivní potřeby pacienta, nikoli finančními potřebami lékaře.</a:t>
            </a:r>
          </a:p>
          <a:p>
            <a:pPr marL="1200150" lvl="2" eaLnBrk="1" hangingPunct="1">
              <a:buFont typeface="Arial" charset="0"/>
              <a:buChar char="•"/>
              <a:defRPr/>
            </a:pPr>
            <a:r>
              <a:rPr lang="cs-CZ" sz="2000" dirty="0" smtClean="0"/>
              <a:t>Nízká cena může znamenat, že chce lékař zvýšit poptávku po svých službách, zároveň může nízká cena a malá poptávka avizovat, že se nejedná o příliš dobrého lékaře.</a:t>
            </a:r>
          </a:p>
          <a:p>
            <a:pPr marL="800100" lvl="1" eaLnBrk="1" hangingPunct="1">
              <a:buFont typeface="Arial" charset="0"/>
              <a:buChar char="–"/>
              <a:defRPr/>
            </a:pPr>
            <a:r>
              <a:rPr lang="cs-CZ" sz="2400" dirty="0" smtClean="0"/>
              <a:t>Existence zdravotního pojištění omezuje cenovou konkurenci pouze na částku, kterou pacient hradí přímou platbou.</a:t>
            </a:r>
          </a:p>
          <a:p>
            <a:pPr marL="800100" lvl="1" eaLnBrk="1" hangingPunct="1">
              <a:buFont typeface="Arial" charset="0"/>
              <a:buChar char="–"/>
              <a:defRPr/>
            </a:pPr>
            <a:r>
              <a:rPr lang="cs-CZ" sz="2400" dirty="0" smtClean="0"/>
              <a:t>Nutnost spolupráce (konzultací) mezi lékaři</a:t>
            </a:r>
          </a:p>
          <a:p>
            <a:pPr marL="800100" lvl="1" eaLnBrk="1" hangingPunct="1">
              <a:buFont typeface="Arial" charset="0"/>
              <a:buChar char="–"/>
              <a:defRPr/>
            </a:pPr>
            <a:r>
              <a:rPr lang="cs-CZ" sz="2400" dirty="0" smtClean="0"/>
              <a:t>Přirozená spádovost nemocnic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15. TRH A ZDRAVOTNÍ PÉČE (TRŽNÍ SELHÁNÍ)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750" y="7651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sz="4000" b="1" cap="all" dirty="0">
                <a:solidFill>
                  <a:srgbClr val="0000CC"/>
                </a:solidFill>
              </a:rPr>
              <a:t>Stárnutí a zdraví </a:t>
            </a:r>
            <a:r>
              <a:rPr lang="cs-CZ" sz="4000" b="1" cap="all" dirty="0" smtClean="0">
                <a:solidFill>
                  <a:srgbClr val="0000CC"/>
                </a:solidFill>
              </a:rPr>
              <a:t>v globálním </a:t>
            </a:r>
            <a:r>
              <a:rPr lang="cs-CZ" sz="4000" b="1" cap="all" dirty="0">
                <a:solidFill>
                  <a:srgbClr val="0000CC"/>
                </a:solidFill>
              </a:rPr>
              <a:t>kontextu </a:t>
            </a:r>
            <a:r>
              <a:rPr lang="cs-CZ" sz="4000" cap="all" dirty="0">
                <a:solidFill>
                  <a:srgbClr val="0000CC"/>
                </a:solidFill>
              </a:rPr>
              <a:t/>
            </a:r>
            <a:br>
              <a:rPr lang="cs-CZ" sz="4000" cap="all" dirty="0">
                <a:solidFill>
                  <a:srgbClr val="0000CC"/>
                </a:solidFill>
              </a:rPr>
            </a:br>
            <a:endParaRPr lang="cs-CZ" sz="4000" cap="all" dirty="0">
              <a:solidFill>
                <a:srgbClr val="0000CC"/>
              </a:solidFill>
            </a:endParaRPr>
          </a:p>
        </p:txBody>
      </p:sp>
      <p:sp>
        <p:nvSpPr>
          <p:cNvPr id="51203" name="Zástupný symbol pro obsah 2"/>
          <p:cNvSpPr>
            <a:spLocks noGrp="1"/>
          </p:cNvSpPr>
          <p:nvPr>
            <p:ph idx="1"/>
          </p:nvPr>
        </p:nvSpPr>
        <p:spPr>
          <a:xfrm>
            <a:off x="312738" y="1547813"/>
            <a:ext cx="8229600" cy="5337175"/>
          </a:xfrm>
        </p:spPr>
        <p:txBody>
          <a:bodyPr/>
          <a:lstStyle/>
          <a:p>
            <a:pPr>
              <a:defRPr/>
            </a:pPr>
            <a:endParaRPr lang="cs-CZ" altLang="cs-CZ" dirty="0" smtClean="0"/>
          </a:p>
          <a:p>
            <a:pPr>
              <a:defRPr/>
            </a:pPr>
            <a:r>
              <a:rPr lang="cs-CZ" altLang="cs-CZ" sz="2400" dirty="0" smtClean="0"/>
              <a:t>Využít smysluplně potenciál starších lidí je důležité pro každou společnost - podpora zdravého, aktivního a důstojného stárnutí </a:t>
            </a:r>
          </a:p>
          <a:p>
            <a:pPr>
              <a:defRPr/>
            </a:pPr>
            <a:endParaRPr lang="cs-CZ" altLang="cs-CZ" sz="24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cs-CZ" altLang="cs-CZ" sz="2400" dirty="0" smtClean="0"/>
          </a:p>
          <a:p>
            <a:pPr>
              <a:defRPr/>
            </a:pPr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smtClean="0">
                <a:solidFill>
                  <a:srgbClr val="000099"/>
                </a:solidFill>
              </a:rPr>
              <a:t>Problémy aplikace tržního mechanismu v péči o zdraví</a:t>
            </a:r>
          </a:p>
        </p:txBody>
      </p:sp>
      <p:sp>
        <p:nvSpPr>
          <p:cNvPr id="131075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183187"/>
          </a:xfrm>
        </p:spPr>
        <p:txBody>
          <a:bodyPr/>
          <a:lstStyle/>
          <a:p>
            <a:pPr marL="971550" lvl="2" indent="0" eaLnBrk="1" hangingPunct="1">
              <a:buFont typeface="Arial" charset="0"/>
              <a:buNone/>
              <a:defRPr/>
            </a:pPr>
            <a:endParaRPr lang="cs-CZ" sz="1200" dirty="0"/>
          </a:p>
          <a:p>
            <a:pPr marL="400050" eaLnBrk="1" hangingPunct="1">
              <a:buFont typeface="Arial" charset="0"/>
              <a:buChar char="•"/>
              <a:defRPr/>
            </a:pPr>
            <a:r>
              <a:rPr lang="cs-CZ" sz="2800" b="1" dirty="0" smtClean="0"/>
              <a:t>Externality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cs-CZ" sz="2000" dirty="0" smtClean="0"/>
              <a:t>Činnosti, které pozitivně nebo negativně ovlivňují jiné subjekty, aniž za to musí platit nebo jsou za tyto činnosti odškodňovány.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cs-CZ" sz="2000" dirty="0" smtClean="0"/>
              <a:t>Péče o zdraví má někdy charakter kolektivního statku (nelze z něj nikoho vyloučit)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sz="2400" b="1" dirty="0" smtClean="0"/>
              <a:t>Negativní externalita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cs-CZ" sz="2000" dirty="0" smtClean="0"/>
              <a:t>Výrobní podniky znečišťující ovzduší </a:t>
            </a:r>
            <a:endParaRPr lang="cs-CZ" sz="2400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cs-CZ" sz="2400" b="1" dirty="0" smtClean="0"/>
              <a:t>Pozitivní externalita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cs-CZ" sz="2000" dirty="0" smtClean="0"/>
              <a:t>Prevence nemocí (užitek má celá společnost)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cs-CZ" sz="2000" dirty="0" smtClean="0"/>
              <a:t>Očkování</a:t>
            </a:r>
            <a:endParaRPr lang="cs-CZ" sz="20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15. TRH A ZDRAVOTNÍ PÉČE (TRŽNÍ SELHÁNÍ)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800"/>
          </a:xfrm>
        </p:spPr>
        <p:txBody>
          <a:bodyPr/>
          <a:lstStyle/>
          <a:p>
            <a:pPr eaLnBrk="1" hangingPunct="1"/>
            <a:r>
              <a:rPr lang="cs-CZ" altLang="cs-CZ" sz="3600" b="1" smtClean="0">
                <a:solidFill>
                  <a:srgbClr val="000099"/>
                </a:solidFill>
              </a:rPr>
              <a:t>Problémy aplikace tržního mechanismu v péči o zdraví</a:t>
            </a:r>
          </a:p>
        </p:txBody>
      </p:sp>
      <p:sp>
        <p:nvSpPr>
          <p:cNvPr id="153603" name="Zástupný symbol pro obsah 2"/>
          <p:cNvSpPr>
            <a:spLocks noGrp="1"/>
          </p:cNvSpPr>
          <p:nvPr>
            <p:ph idx="1"/>
          </p:nvPr>
        </p:nvSpPr>
        <p:spPr>
          <a:xfrm>
            <a:off x="395288" y="1628775"/>
            <a:ext cx="8229600" cy="5040313"/>
          </a:xfrm>
        </p:spPr>
        <p:txBody>
          <a:bodyPr/>
          <a:lstStyle/>
          <a:p>
            <a:pPr marL="514350" eaLnBrk="1" hangingPunct="1"/>
            <a:r>
              <a:rPr lang="cs-CZ" altLang="cs-CZ" sz="2400" b="1" smtClean="0"/>
              <a:t>Zajištění ekvity ve zdravotní péči</a:t>
            </a:r>
          </a:p>
          <a:p>
            <a:pPr marL="914400" lvl="1" eaLnBrk="1" hangingPunct="1"/>
            <a:r>
              <a:rPr lang="cs-CZ" altLang="cs-CZ" sz="2000" smtClean="0"/>
              <a:t>Potřebu péče často provází pokles výdělečných schopností. </a:t>
            </a:r>
          </a:p>
          <a:p>
            <a:pPr marL="914400" lvl="1" eaLnBrk="1" hangingPunct="1"/>
            <a:r>
              <a:rPr lang="cs-CZ" altLang="cs-CZ" sz="2000" smtClean="0"/>
              <a:t>Zajištění výběru vhodných služeb za přijatelné ceny.</a:t>
            </a:r>
          </a:p>
          <a:p>
            <a:pPr marL="914400" lvl="1" eaLnBrk="1" hangingPunct="1"/>
            <a:r>
              <a:rPr lang="cs-CZ" altLang="cs-CZ" sz="2000" smtClean="0"/>
              <a:t>Některé služby by bez pomoci veřejné správy nebyly dostupné v některých lokalitách.</a:t>
            </a:r>
          </a:p>
          <a:p>
            <a:pPr marL="914400" lvl="1" eaLnBrk="1" hangingPunct="1"/>
            <a:r>
              <a:rPr lang="cs-CZ" altLang="cs-CZ" sz="2000" smtClean="0"/>
              <a:t>Některé služby by bylo velice nákladné poskytovat v malém měřítku.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15. TRH A ZDRAVOTNÍ PÉČE (TRŽNÍ SELHÁNÍ)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smtClean="0">
                <a:solidFill>
                  <a:srgbClr val="000099"/>
                </a:solidFill>
              </a:rPr>
              <a:t>Problémy aplikace tržního mechanismu v péči o zdraví</a:t>
            </a:r>
          </a:p>
        </p:txBody>
      </p:sp>
      <p:sp>
        <p:nvSpPr>
          <p:cNvPr id="131075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183187"/>
          </a:xfrm>
        </p:spPr>
        <p:txBody>
          <a:bodyPr/>
          <a:lstStyle/>
          <a:p>
            <a:pPr marL="971550" lvl="2" indent="0" eaLnBrk="1" hangingPunct="1">
              <a:buFont typeface="Arial" charset="0"/>
              <a:buNone/>
              <a:defRPr/>
            </a:pPr>
            <a:endParaRPr lang="cs-CZ" sz="1200" dirty="0"/>
          </a:p>
          <a:p>
            <a:pPr marL="400050" eaLnBrk="1" hangingPunct="1">
              <a:buFont typeface="Arial" charset="0"/>
              <a:buChar char="•"/>
              <a:defRPr/>
            </a:pPr>
            <a:r>
              <a:rPr lang="cs-CZ" sz="2800" b="1" dirty="0" smtClean="0"/>
              <a:t>Morální hazard</a:t>
            </a:r>
          </a:p>
          <a:p>
            <a:pPr marL="800100" lvl="1" eaLnBrk="1" hangingPunct="1">
              <a:buFont typeface="Arial" charset="0"/>
              <a:buChar char="–"/>
              <a:defRPr/>
            </a:pPr>
            <a:r>
              <a:rPr lang="cs-CZ" sz="2400" dirty="0" smtClean="0"/>
              <a:t>Mravní poklesek, který zaviňuje plýtvání zdroji. </a:t>
            </a:r>
          </a:p>
          <a:p>
            <a:pPr marL="800100" lvl="1" eaLnBrk="1" hangingPunct="1">
              <a:buFont typeface="Arial" charset="0"/>
              <a:buChar char="–"/>
              <a:defRPr/>
            </a:pPr>
            <a:r>
              <a:rPr lang="cs-CZ" sz="2400" b="1" dirty="0" smtClean="0"/>
              <a:t>Pacienti </a:t>
            </a:r>
          </a:p>
          <a:p>
            <a:pPr marL="1200150" lvl="2" eaLnBrk="1" hangingPunct="1">
              <a:buFont typeface="Arial" charset="0"/>
              <a:buChar char="•"/>
              <a:defRPr/>
            </a:pPr>
            <a:r>
              <a:rPr lang="cs-CZ" sz="2000" dirty="0" smtClean="0"/>
              <a:t>zdravotní pojištění zbavuje pacienty šetrnosti, řešením je jistá míra finanční spoluúčasti (růst poptávky)</a:t>
            </a:r>
          </a:p>
          <a:p>
            <a:pPr marL="800100" lvl="1" eaLnBrk="1" hangingPunct="1">
              <a:buFont typeface="Arial" charset="0"/>
              <a:buChar char="–"/>
              <a:defRPr/>
            </a:pPr>
            <a:r>
              <a:rPr lang="cs-CZ" sz="2400" b="1" dirty="0" smtClean="0"/>
              <a:t>Lékaři</a:t>
            </a:r>
          </a:p>
          <a:p>
            <a:pPr marL="1200150" lvl="2" eaLnBrk="1" hangingPunct="1">
              <a:buFont typeface="Arial" charset="0"/>
              <a:buChar char="•"/>
              <a:defRPr/>
            </a:pPr>
            <a:r>
              <a:rPr lang="cs-CZ" sz="2000" dirty="0"/>
              <a:t>M</a:t>
            </a:r>
            <a:r>
              <a:rPr lang="cs-CZ" sz="2000" dirty="0" smtClean="0"/>
              <a:t>ají tendenci poskytovat více péče než je potřeba, když jsou finančně zainteresováni na objemu služeb nebo na počtu provedených výkonů (</a:t>
            </a:r>
            <a:r>
              <a:rPr lang="cs-CZ" sz="2000" i="1" dirty="0" smtClean="0"/>
              <a:t>tzv. </a:t>
            </a:r>
            <a:r>
              <a:rPr lang="cs-CZ" sz="2000" b="1" i="1" dirty="0" smtClean="0"/>
              <a:t>poptávka vyvolaná nabídkou</a:t>
            </a:r>
            <a:r>
              <a:rPr lang="cs-CZ" sz="1600" dirty="0" smtClean="0"/>
              <a:t>).</a:t>
            </a:r>
            <a:endParaRPr lang="cs-CZ" sz="2000" dirty="0" smtClean="0"/>
          </a:p>
          <a:p>
            <a:pPr marL="1200150" lvl="2" eaLnBrk="1" hangingPunct="1">
              <a:buFont typeface="Arial" charset="0"/>
              <a:buChar char="•"/>
              <a:defRPr/>
            </a:pPr>
            <a:endParaRPr lang="cs-CZ" sz="1600" dirty="0" smtClean="0"/>
          </a:p>
          <a:p>
            <a:pPr marL="514350" lvl="1" indent="0" eaLnBrk="1" hangingPunct="1">
              <a:buFont typeface="Arial" charset="0"/>
              <a:buNone/>
              <a:defRPr/>
            </a:pPr>
            <a:endParaRPr lang="cs-CZ" sz="2400" dirty="0" smtClean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15. TRH A ZDRAVOTNÍ PÉČE (TRŽNÍ SELHÁNÍ)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000099"/>
                </a:solidFill>
              </a:rPr>
              <a:t>Etické principy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664200"/>
          </a:xfrm>
        </p:spPr>
        <p:txBody>
          <a:bodyPr rtlCol="0">
            <a:normAutofit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2000" b="1" dirty="0" smtClean="0"/>
              <a:t>NEŠKODIT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000" dirty="0" smtClean="0"/>
              <a:t>	Nikdo by neměl nikoho poškozovat, ať už tělesně nebo psychicky.</a:t>
            </a:r>
          </a:p>
          <a:p>
            <a:pPr marL="514350" indent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1800" dirty="0" smtClean="0"/>
              <a:t>- </a:t>
            </a:r>
            <a:r>
              <a:rPr lang="cs-CZ" sz="1800" dirty="0" err="1" smtClean="0"/>
              <a:t>Iatrogenní</a:t>
            </a:r>
            <a:r>
              <a:rPr lang="cs-CZ" sz="1800" dirty="0" smtClean="0"/>
              <a:t> poškození pacienta (chybná diagnóza, vedlejší účinky léků,  </a:t>
            </a:r>
          </a:p>
          <a:p>
            <a:pPr marL="514350" indent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1800" dirty="0"/>
              <a:t> </a:t>
            </a:r>
            <a:r>
              <a:rPr lang="cs-CZ" sz="1800" dirty="0" smtClean="0"/>
              <a:t>  zanedbání důležitých informací)	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cs-CZ" sz="2000" b="1" dirty="0" smtClean="0"/>
              <a:t>POMÁHAT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000" dirty="0" smtClean="0"/>
              <a:t>	Každý by měl pomáhat komukoli, kdo potřebuje pomoc.</a:t>
            </a:r>
          </a:p>
          <a:p>
            <a:pPr lvl="1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–"/>
              <a:defRPr/>
            </a:pPr>
            <a:r>
              <a:rPr lang="cs-CZ" sz="1800" dirty="0" smtClean="0"/>
              <a:t>Odlišné chápání dobra lékařem a pacientem</a:t>
            </a:r>
          </a:p>
          <a:p>
            <a:pPr lvl="1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–"/>
              <a:defRPr/>
            </a:pPr>
            <a:r>
              <a:rPr lang="cs-CZ" sz="1800" dirty="0" smtClean="0"/>
              <a:t>Pomoc pacientovi </a:t>
            </a:r>
            <a:r>
              <a:rPr lang="cs-CZ" sz="1800" dirty="0"/>
              <a:t>a</a:t>
            </a:r>
            <a:r>
              <a:rPr lang="cs-CZ" sz="1800" dirty="0" smtClean="0"/>
              <a:t> jeho bližním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cs-CZ" sz="2000" b="1" dirty="0"/>
              <a:t>AUTONOMIE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000" dirty="0"/>
              <a:t>	Každý by si měl nade vše vážit lidské </a:t>
            </a:r>
            <a:r>
              <a:rPr lang="cs-CZ" sz="2000" dirty="0" smtClean="0"/>
              <a:t>bytosti</a:t>
            </a:r>
            <a:r>
              <a:rPr lang="cs-CZ" sz="2000" dirty="0"/>
              <a:t> </a:t>
            </a:r>
            <a:r>
              <a:rPr lang="cs-CZ" sz="2000" dirty="0" smtClean="0"/>
              <a:t>a respektovat svobodné rozhodnutí</a:t>
            </a:r>
          </a:p>
          <a:p>
            <a:pPr marL="914400" lvl="1" indent="-5143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–"/>
              <a:defRPr/>
            </a:pPr>
            <a:r>
              <a:rPr lang="cs-CZ" sz="1800" dirty="0" smtClean="0"/>
              <a:t>Problém depersonalizace, </a:t>
            </a:r>
            <a:r>
              <a:rPr lang="cs-CZ" sz="1800" dirty="0" err="1" smtClean="0"/>
              <a:t>infantilizace</a:t>
            </a:r>
            <a:endParaRPr lang="cs-CZ" sz="1800" dirty="0" smtClean="0"/>
          </a:p>
          <a:p>
            <a:pPr marL="914400" lvl="1" indent="-5143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–"/>
              <a:defRPr/>
            </a:pPr>
            <a:r>
              <a:rPr lang="cs-CZ" sz="1800" dirty="0" smtClean="0"/>
              <a:t>Respektování kulturních a náboženských hodnot, jež jsou v rozporu s obvyklým medicínským smýšlením</a:t>
            </a:r>
          </a:p>
          <a:p>
            <a:pPr marL="914400" lvl="1" indent="-5143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–"/>
              <a:defRPr/>
            </a:pPr>
            <a:r>
              <a:rPr lang="cs-CZ" sz="1800" dirty="0" smtClean="0"/>
              <a:t>Situace, kdy pacient není evidentně autonomní (děti, poruchy vědomí, demence)</a:t>
            </a:r>
            <a:endParaRPr lang="cs-CZ" sz="1800" dirty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cs-CZ" sz="2000" b="1" dirty="0" smtClean="0"/>
              <a:t>SPRAVEDLNOST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000" dirty="0" smtClean="0"/>
              <a:t>	S každým by se mělo jednat podle zákona a stejně slušně</a:t>
            </a:r>
          </a:p>
          <a:p>
            <a:pPr marL="914400" lvl="1" indent="-5143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–"/>
              <a:defRPr/>
            </a:pPr>
            <a:r>
              <a:rPr lang="cs-CZ" sz="1900" dirty="0" smtClean="0"/>
              <a:t>Vyloučení třetího (infekce, podmínky pro řidičské a zbrojní průkazy)</a:t>
            </a:r>
          </a:p>
          <a:p>
            <a:pPr marL="914400" lvl="1" indent="-5143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–"/>
              <a:defRPr/>
            </a:pPr>
            <a:r>
              <a:rPr lang="cs-CZ" sz="1900" dirty="0" smtClean="0"/>
              <a:t>V systému péče o zdraví (ekvita)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1900" dirty="0" smtClean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9. ETICKÉ HODNOTY V PÉČI O ZDRAVÍ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000099"/>
                </a:solidFill>
              </a:rPr>
              <a:t>5 oblastí etických problémů</a:t>
            </a:r>
          </a:p>
        </p:txBody>
      </p:sp>
      <p:sp>
        <p:nvSpPr>
          <p:cNvPr id="180227" name="Zástupný symbol pro obsah 2"/>
          <p:cNvSpPr>
            <a:spLocks noGrp="1"/>
          </p:cNvSpPr>
          <p:nvPr>
            <p:ph idx="1"/>
          </p:nvPr>
        </p:nvSpPr>
        <p:spPr>
          <a:xfrm>
            <a:off x="827088" y="1773238"/>
            <a:ext cx="8229600" cy="4525962"/>
          </a:xfrm>
        </p:spPr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  <a:defRPr/>
            </a:pPr>
            <a:r>
              <a:rPr lang="cs-CZ" b="1" dirty="0" smtClean="0"/>
              <a:t>Otázky života a smrti</a:t>
            </a:r>
          </a:p>
          <a:p>
            <a:pPr marL="514350" indent="-514350" eaLnBrk="1" hangingPunct="1">
              <a:buFont typeface="Calibri" pitchFamily="34" charset="0"/>
              <a:buAutoNum type="arabicPeriod"/>
              <a:defRPr/>
            </a:pPr>
            <a:r>
              <a:rPr lang="cs-CZ" b="1" dirty="0" smtClean="0"/>
              <a:t>Experimentování a aplikace techniky</a:t>
            </a:r>
          </a:p>
          <a:p>
            <a:pPr marL="514350" indent="-514350" eaLnBrk="1" hangingPunct="1">
              <a:buFont typeface="Calibri" pitchFamily="34" charset="0"/>
              <a:buAutoNum type="arabicPeriod"/>
              <a:defRPr/>
            </a:pPr>
            <a:r>
              <a:rPr lang="cs-CZ" b="1" dirty="0" smtClean="0"/>
              <a:t>Mezilidské vztahy v péči o zdraví</a:t>
            </a:r>
          </a:p>
          <a:p>
            <a:pPr marL="514350" indent="-514350" eaLnBrk="1" hangingPunct="1">
              <a:buFont typeface="Calibri" pitchFamily="34" charset="0"/>
              <a:buAutoNum type="arabicPeriod"/>
              <a:defRPr/>
            </a:pPr>
            <a:r>
              <a:rPr lang="cs-CZ" b="1" dirty="0" smtClean="0"/>
              <a:t>Léčba a prevence</a:t>
            </a:r>
          </a:p>
          <a:p>
            <a:pPr marL="514350" indent="-514350" eaLnBrk="1" hangingPunct="1">
              <a:buFont typeface="Calibri" pitchFamily="34" charset="0"/>
              <a:buAutoNum type="arabicPeriod"/>
              <a:defRPr/>
            </a:pPr>
            <a:r>
              <a:rPr lang="cs-CZ" b="1" dirty="0" smtClean="0"/>
              <a:t>Funkce systému péče o zdraví jako celku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cs-CZ" b="1" dirty="0" smtClean="0"/>
          </a:p>
          <a:p>
            <a:pPr marL="514350" indent="-514350" eaLnBrk="1" hangingPunct="1">
              <a:buFont typeface="Calibri" pitchFamily="34" charset="0"/>
              <a:buAutoNum type="arabicPeriod"/>
              <a:defRPr/>
            </a:pPr>
            <a:endParaRPr lang="cs-CZ" b="1" dirty="0" smtClean="0"/>
          </a:p>
          <a:p>
            <a:pPr marL="514350" indent="-514350" eaLnBrk="1" hangingPunct="1">
              <a:buFont typeface="Calibri" pitchFamily="34" charset="0"/>
              <a:buAutoNum type="arabicPeriod"/>
              <a:defRPr/>
            </a:pPr>
            <a:endParaRPr lang="cs-CZ" b="1" dirty="0" smtClean="0"/>
          </a:p>
          <a:p>
            <a:pPr marL="514350" indent="-514350" eaLnBrk="1" hangingPunct="1">
              <a:buFont typeface="Calibri" pitchFamily="34" charset="0"/>
              <a:buAutoNum type="arabicPeriod"/>
              <a:defRPr/>
            </a:pPr>
            <a:endParaRPr lang="cs-CZ" b="1" dirty="0" smtClean="0"/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cs-CZ" dirty="0" smtClean="0"/>
              <a:t>	Antikoncepce, sterilizace a kastrace, umělé oplodnění, potraty, genetické inženýrství, péče o těžce </a:t>
            </a:r>
            <a:r>
              <a:rPr lang="cs-CZ" dirty="0" err="1" smtClean="0"/>
              <a:t>malformované</a:t>
            </a:r>
            <a:r>
              <a:rPr lang="cs-CZ" dirty="0" smtClean="0"/>
              <a:t> plody, záchrana předčasně narozených dětí, péče o umírající, euthanasie.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9. ETICKÉ HODNOTY V PÉČI O ZDRAVÍ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000099"/>
                </a:solidFill>
              </a:rPr>
              <a:t>Ekvita ve zdravotní péči</a:t>
            </a:r>
          </a:p>
        </p:txBody>
      </p:sp>
      <p:sp>
        <p:nvSpPr>
          <p:cNvPr id="12185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Stejný přístup k dosažitelné péči při stejných potřebách.</a:t>
            </a:r>
          </a:p>
          <a:p>
            <a:pPr eaLnBrk="1" hangingPunct="1"/>
            <a:r>
              <a:rPr lang="cs-CZ" altLang="cs-CZ" smtClean="0"/>
              <a:t>Stejné využívání zdravotnických služeb při stejných potřebách.</a:t>
            </a:r>
          </a:p>
          <a:p>
            <a:pPr eaLnBrk="1" hangingPunct="1"/>
            <a:r>
              <a:rPr lang="cs-CZ" altLang="cs-CZ" smtClean="0"/>
              <a:t>Stejná kvalita péče pro všechny.</a:t>
            </a:r>
          </a:p>
          <a:p>
            <a:pPr eaLnBrk="1" hangingPunct="1"/>
            <a:r>
              <a:rPr lang="cs-CZ" altLang="cs-CZ" smtClean="0"/>
              <a:t>Respektování uznávaných preferencí.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9. ETICKÉ HODNOTY V PÉČI O ZDRAVÍ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build="p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000099"/>
                </a:solidFill>
              </a:rPr>
              <a:t>Cesta k reálné ekvitě</a:t>
            </a:r>
          </a:p>
        </p:txBody>
      </p:sp>
      <p:sp>
        <p:nvSpPr>
          <p:cNvPr id="1587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Zajistit základní zdravotní péči s důrazem na prevenci.</a:t>
            </a:r>
          </a:p>
          <a:p>
            <a:pPr eaLnBrk="1" hangingPunct="1"/>
            <a:r>
              <a:rPr lang="cs-CZ" altLang="cs-CZ" smtClean="0"/>
              <a:t>Dbát na to, aby žádná sociální skupina nebyla diskriminována v přístupu k základní zdravotní péči.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9. ETICKÉ HODNOTY V PÉČI O ZDRAVÍ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Nadpis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000099"/>
                </a:solidFill>
              </a:rPr>
              <a:t>Příčiny růstu nákladů na zdravotnictví</a:t>
            </a:r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000099"/>
                </a:solidFill>
              </a:rPr>
              <a:t>Zájem ekonomie o zdravotní péči</a:t>
            </a:r>
          </a:p>
        </p:txBody>
      </p:sp>
      <p:sp>
        <p:nvSpPr>
          <p:cNvPr id="16077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cs-CZ" altLang="cs-CZ" smtClean="0"/>
              <a:t>Systematický zájem o ekonomickou problematiku zdravotnictví od 60. let 20. století.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 smtClean="0"/>
              <a:t>Zdravotnictví se stalo významným hospodářským odvětvím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 smtClean="0"/>
              <a:t>Růst výdajů na zdravotnictví (začal předstihovat růst HDP)</a:t>
            </a:r>
          </a:p>
          <a:p>
            <a:pPr lvl="2" eaLnBrk="1" hangingPunct="1"/>
            <a:r>
              <a:rPr lang="cs-CZ" altLang="cs-CZ" smtClean="0"/>
              <a:t>Začaly být analyzovány hlavní příčiny růstu výdajů na zdravotní péči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8. PŘÍČINY RŮSTU NÁKLADŮ NA ZDRAVOTNICTVÍ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Nadpis 3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836613"/>
          </a:xfrm>
        </p:spPr>
        <p:txBody>
          <a:bodyPr/>
          <a:lstStyle/>
          <a:p>
            <a:pPr eaLnBrk="1" hangingPunct="1"/>
            <a:r>
              <a:rPr lang="cs-CZ" altLang="cs-CZ" sz="3600" b="1" smtClean="0">
                <a:solidFill>
                  <a:srgbClr val="000099"/>
                </a:solidFill>
              </a:rPr>
              <a:t>Hlavní příčiny růstu nákladů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39750" y="765175"/>
            <a:ext cx="8229600" cy="5716588"/>
          </a:xfrm>
        </p:spPr>
        <p:txBody>
          <a:bodyPr/>
          <a:lstStyle/>
          <a:p>
            <a:pPr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sz="2400" dirty="0" smtClean="0"/>
              <a:t>Nárůst nákladů na zdravotnictví má několik příčin, které lze jen těžko seřadit podle pořadí nebo je navzájem oddělit.</a:t>
            </a:r>
          </a:p>
          <a:p>
            <a:pPr indent="-457200" eaLnBrk="1" hangingPunct="1">
              <a:buFont typeface="+mj-lt"/>
              <a:buAutoNum type="arabicPeriod"/>
              <a:defRPr/>
            </a:pPr>
            <a:r>
              <a:rPr lang="cs-CZ" sz="2400" b="1" dirty="0" smtClean="0"/>
              <a:t>Demografické změny</a:t>
            </a:r>
          </a:p>
          <a:p>
            <a:pPr lvl="1" indent="-45720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 smtClean="0"/>
              <a:t>Stárnutí populace není tak závažným faktorem, jak se obecně myslí (roční růst výdajů v ČR je cca 7% a pouze jeden procentní bod připadá na populační stárnutí, zbylých 6 má příčinu jinde).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cs-CZ" sz="2400" b="1" dirty="0" smtClean="0"/>
              <a:t>Struktura a charakter nemocnosti a úmrtnosti</a:t>
            </a:r>
          </a:p>
          <a:p>
            <a:pPr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cs-CZ" sz="2200" dirty="0" smtClean="0"/>
              <a:t>Hromadný výskyt chronických nemocí</a:t>
            </a:r>
          </a:p>
          <a:p>
            <a:pPr indent="-457200" eaLnBrk="1" hangingPunct="1">
              <a:buFont typeface="+mj-lt"/>
              <a:buAutoNum type="arabicPeriod"/>
              <a:defRPr/>
            </a:pPr>
            <a:r>
              <a:rPr lang="cs-CZ" sz="2400" b="1" dirty="0" smtClean="0"/>
              <a:t>Nové a staronové choroby</a:t>
            </a:r>
          </a:p>
          <a:p>
            <a:pPr lvl="1" indent="-45720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sz="2200" dirty="0" smtClean="0"/>
              <a:t>AIDS, TBC</a:t>
            </a:r>
          </a:p>
          <a:p>
            <a:pPr lvl="1" indent="-45720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sz="2200" dirty="0" smtClean="0"/>
              <a:t>závislosti</a:t>
            </a:r>
          </a:p>
          <a:p>
            <a:pPr indent="-457200" eaLnBrk="1" hangingPunct="1">
              <a:buFont typeface="+mj-lt"/>
              <a:buAutoNum type="arabicPeriod"/>
              <a:defRPr/>
            </a:pPr>
            <a:r>
              <a:rPr lang="cs-CZ" sz="2400" b="1" dirty="0" smtClean="0"/>
              <a:t>Léčiva a technologie</a:t>
            </a:r>
          </a:p>
          <a:p>
            <a:pPr lvl="1" indent="-45720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sz="2200" dirty="0" smtClean="0"/>
              <a:t>drahý výzkum</a:t>
            </a:r>
          </a:p>
          <a:p>
            <a:pPr lvl="1" indent="-45720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sz="2200" dirty="0" smtClean="0"/>
              <a:t>odstraňují následky, nikoli příčiny</a:t>
            </a:r>
          </a:p>
          <a:p>
            <a:pPr lvl="1" indent="-45720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sz="2200" dirty="0" smtClean="0"/>
              <a:t>odhalování nemocí v časnějších stádiích = delší život s nemocí</a:t>
            </a:r>
          </a:p>
          <a:p>
            <a:pPr lvl="1" indent="-45720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cs-CZ" sz="2400" dirty="0" smtClean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8. PŘÍČINY RŮSTU NÁKLADŮ NA ZDRAVOTNICTVÍ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404813"/>
            <a:ext cx="8002587" cy="6048375"/>
          </a:xfrm>
        </p:spPr>
        <p:txBody>
          <a:bodyPr rtlCol="0">
            <a:normAutofit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cs-CZ" sz="4000" b="1" dirty="0">
                <a:solidFill>
                  <a:srgbClr val="1B06BA"/>
                </a:solidFill>
              </a:rPr>
              <a:t>SITUACE V ČR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cs-CZ" b="1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cs-CZ" dirty="0" smtClean="0">
                <a:hlinkClick r:id="rId3"/>
              </a:rPr>
              <a:t>Populační stárnutí</a:t>
            </a:r>
            <a:endParaRPr lang="cs-CZ" dirty="0" smtClean="0"/>
          </a:p>
          <a:p>
            <a:pPr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b="1" dirty="0" smtClean="0"/>
              <a:t>Aktuální podíl osob ve věku 65+:</a:t>
            </a:r>
          </a:p>
          <a:p>
            <a:pPr lvl="1"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dirty="0" smtClean="0"/>
              <a:t>18,3 %</a:t>
            </a:r>
          </a:p>
          <a:p>
            <a:pPr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dirty="0"/>
              <a:t>2030: </a:t>
            </a:r>
            <a:r>
              <a:rPr lang="cs-CZ" dirty="0" smtClean="0"/>
              <a:t>23,6 %</a:t>
            </a:r>
          </a:p>
          <a:p>
            <a:pPr lvl="1"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cs-CZ" dirty="0"/>
          </a:p>
          <a:p>
            <a:pPr marL="0" indent="0">
              <a:buClr>
                <a:schemeClr val="accent2"/>
              </a:buClr>
              <a:buFont typeface="Arial" panose="020B0604020202020204" pitchFamily="34" charset="0"/>
              <a:buNone/>
              <a:defRPr/>
            </a:pPr>
            <a:r>
              <a:rPr lang="cs-CZ" dirty="0" smtClean="0">
                <a:hlinkClick r:id="rId4"/>
              </a:rPr>
              <a:t>Projekce</a:t>
            </a:r>
            <a:r>
              <a:rPr lang="cs-CZ" dirty="0" smtClean="0">
                <a:hlinkClick r:id="rId5"/>
              </a:rPr>
              <a:t> </a:t>
            </a:r>
            <a:r>
              <a:rPr lang="cs-CZ" dirty="0" smtClean="0"/>
              <a:t>do roku 2101</a:t>
            </a:r>
          </a:p>
          <a:p>
            <a:pPr lvl="1"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cs-CZ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cs-CZ" b="1" dirty="0" smtClean="0"/>
          </a:p>
          <a:p>
            <a:pPr marL="857250" lvl="1" indent="-457200">
              <a:defRPr/>
            </a:pPr>
            <a:endParaRPr lang="cs-CZ" b="1" dirty="0" smtClean="0"/>
          </a:p>
          <a:p>
            <a:pPr>
              <a:defRPr/>
            </a:pPr>
            <a:endParaRPr lang="cs-CZ" b="1" dirty="0" smtClean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2400" smtClean="0">
                <a:solidFill>
                  <a:srgbClr val="1B06BA"/>
                </a:solidFill>
              </a:rPr>
              <a:t>6. DEMOGRAF. TRANZIT A EPIDEM. TRANSFORMACE</a:t>
            </a:r>
            <a:endParaRPr lang="cs-CZ" sz="2400" cap="all" dirty="0">
              <a:solidFill>
                <a:srgbClr val="1B06B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Nadpis 3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000099"/>
                </a:solidFill>
              </a:rPr>
              <a:t>Hlavní příčiny růstu nákladů</a:t>
            </a:r>
          </a:p>
        </p:txBody>
      </p:sp>
      <p:sp>
        <p:nvSpPr>
          <p:cNvPr id="88067" name="Zástupný symbol pro obsah 4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232400"/>
          </a:xfrm>
        </p:spPr>
        <p:txBody>
          <a:bodyPr/>
          <a:lstStyle/>
          <a:p>
            <a:pPr indent="-457200" eaLnBrk="1" hangingPunct="1">
              <a:buFont typeface="Calibri" panose="020F0502020204030204" pitchFamily="34" charset="0"/>
              <a:buAutoNum type="arabicPeriod" startAt="5"/>
            </a:pPr>
            <a:r>
              <a:rPr lang="cs-CZ" altLang="cs-CZ" sz="2400" b="1" smtClean="0"/>
              <a:t>Nárůst výkonů</a:t>
            </a:r>
          </a:p>
          <a:p>
            <a:pPr lvl="1" indent="-457200" eaLnBrk="1" hangingPunct="1">
              <a:buFont typeface="Arial" panose="020B0604020202020204" pitchFamily="34" charset="0"/>
              <a:buChar char="•"/>
            </a:pPr>
            <a:r>
              <a:rPr lang="cs-CZ" altLang="cs-CZ" sz="2000" smtClean="0"/>
              <a:t>Nové technologie usnadňují  výkony a zkracují hospitalizaci (roste nabídka).</a:t>
            </a:r>
          </a:p>
          <a:p>
            <a:pPr lvl="1" indent="-457200" eaLnBrk="1" hangingPunct="1">
              <a:buFont typeface="Arial" panose="020B0604020202020204" pitchFamily="34" charset="0"/>
              <a:buChar char="•"/>
            </a:pPr>
            <a:r>
              <a:rPr lang="cs-CZ" altLang="cs-CZ" sz="2000" smtClean="0"/>
              <a:t>Z rizikových metod se stávají metody relativně bezpečné (roste poptávka).</a:t>
            </a:r>
          </a:p>
          <a:p>
            <a:pPr indent="-457200" eaLnBrk="1" hangingPunct="1">
              <a:buFont typeface="Calibri" panose="020F0502020204030204" pitchFamily="34" charset="0"/>
              <a:buAutoNum type="arabicPeriod" startAt="5"/>
            </a:pPr>
            <a:r>
              <a:rPr lang="cs-CZ" altLang="cs-CZ" sz="2400" b="1" smtClean="0"/>
              <a:t>Zaměření na nejtěžší stavy a nemoci</a:t>
            </a:r>
          </a:p>
          <a:p>
            <a:pPr lvl="1" indent="-457200" eaLnBrk="1" hangingPunct="1">
              <a:buFont typeface="Arial" panose="020B0604020202020204" pitchFamily="34" charset="0"/>
              <a:buChar char="•"/>
            </a:pPr>
            <a:r>
              <a:rPr lang="cs-CZ" altLang="cs-CZ" sz="2000" smtClean="0"/>
              <a:t>Jsou léčeny stavy a nemoci dříve považované za beznadějné a kde i dnes je poměr šance na vyléčení a selhání velmi nepříznivý.</a:t>
            </a:r>
          </a:p>
          <a:p>
            <a:pPr lvl="1" indent="-457200" eaLnBrk="1" hangingPunct="1">
              <a:buFont typeface="Arial" panose="020B0604020202020204" pitchFamily="34" charset="0"/>
              <a:buChar char="•"/>
            </a:pPr>
            <a:r>
              <a:rPr lang="cs-CZ" altLang="cs-CZ" sz="2000" smtClean="0"/>
              <a:t>Přibližně 22% veškerých nákladů na zdravotnictví spotřebovává 5% populace.</a:t>
            </a:r>
          </a:p>
          <a:p>
            <a:pPr lvl="1" indent="-457200" eaLnBrk="1" hangingPunct="1">
              <a:buFont typeface="Arial" panose="020B0604020202020204" pitchFamily="34" charset="0"/>
              <a:buChar char="•"/>
            </a:pPr>
            <a:r>
              <a:rPr lang="cs-CZ" altLang="cs-CZ" sz="2000" smtClean="0"/>
              <a:t>Chybné zaměření,  lepší by bylo zaměřit se na předcházení nemocem (sociální determinanty zdraví).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8. PŘÍČINY RŮSTU NÁKLADŮ NA ZDRAVOTNICTVÍ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1804988"/>
            <a:ext cx="7210425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8. PŘÍČINY RŮSTU NÁKLADŮ NA ZDRAVOTNICTVÍ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Nadpis 3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000099"/>
                </a:solidFill>
              </a:rPr>
              <a:t>Hlavní příčiny růstu nákladů</a:t>
            </a:r>
          </a:p>
        </p:txBody>
      </p:sp>
      <p:sp>
        <p:nvSpPr>
          <p:cNvPr id="92163" name="Zástupný symbol pro obsah 4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232400"/>
          </a:xfrm>
        </p:spPr>
        <p:txBody>
          <a:bodyPr/>
          <a:lstStyle/>
          <a:p>
            <a:pPr indent="-457200" eaLnBrk="1" hangingPunct="1">
              <a:buFont typeface="+mj-lt"/>
              <a:buAutoNum type="arabicPeriod" startAt="5"/>
              <a:defRPr/>
            </a:pPr>
            <a:r>
              <a:rPr lang="cs-CZ" sz="2400" b="1" dirty="0" smtClean="0"/>
              <a:t>Nárůst výkonů</a:t>
            </a:r>
          </a:p>
          <a:p>
            <a:pPr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cs-CZ" sz="2000" dirty="0" smtClean="0"/>
              <a:t>Nové technologie usnadňují  výkony a zkracují hospitalizaci (roste nabídka).</a:t>
            </a:r>
          </a:p>
          <a:p>
            <a:pPr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cs-CZ" sz="2000" dirty="0" smtClean="0"/>
              <a:t>Z rizikových metod se stávají metody relativně bezpečné (roste poptávka).</a:t>
            </a:r>
          </a:p>
          <a:p>
            <a:pPr indent="-457200" eaLnBrk="1" hangingPunct="1">
              <a:buFont typeface="+mj-lt"/>
              <a:buAutoNum type="arabicPeriod" startAt="5"/>
              <a:defRPr/>
            </a:pPr>
            <a:r>
              <a:rPr lang="cs-CZ" sz="2400" b="1" dirty="0" smtClean="0"/>
              <a:t>Zaměření na nejtěžší stavy a nemoci</a:t>
            </a:r>
          </a:p>
          <a:p>
            <a:pPr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cs-CZ" sz="2000" dirty="0" smtClean="0"/>
              <a:t>Jsou léčeny stavy a nemoci dříve považované za beznadějné a kde i dnes je poměr šance na vyléčení a selhání velmi nepříznivý.</a:t>
            </a:r>
          </a:p>
          <a:p>
            <a:pPr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cs-CZ" sz="2000" dirty="0" smtClean="0"/>
              <a:t>Přibližně 22% veškerých nákladů na zdravotnictví spotřebovává 5% populace.</a:t>
            </a:r>
          </a:p>
          <a:p>
            <a:pPr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cs-CZ" sz="2000" dirty="0" smtClean="0"/>
              <a:t>Chybné zaměření,  lepší by bylo zaměřit se na předcházení nemocem.</a:t>
            </a:r>
          </a:p>
          <a:p>
            <a:pPr marL="457200" indent="-457200" eaLnBrk="1" hangingPunct="1">
              <a:buFont typeface="+mj-lt"/>
              <a:buAutoNum type="arabicPeriod" startAt="7"/>
              <a:defRPr/>
            </a:pPr>
            <a:r>
              <a:rPr lang="cs-CZ" sz="2400" b="1" dirty="0" smtClean="0"/>
              <a:t>Očekávání lidí</a:t>
            </a:r>
          </a:p>
          <a:p>
            <a:pPr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cs-CZ" sz="2000" dirty="0" smtClean="0"/>
              <a:t>V informačním věku roste „informovanost“  a očekávání lidí, kteří požadují stále více (z hlediska kvantity i kvality).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 rot="16200000">
            <a:off x="-32385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8. PŘÍČINY RŮSTU NÁKLADŮ NA ZDRAVOTNICTVÍ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Nadpis 3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000099"/>
                </a:solidFill>
              </a:rPr>
              <a:t>Hlavní příčiny růstu nákladů</a:t>
            </a:r>
          </a:p>
        </p:txBody>
      </p:sp>
      <p:sp>
        <p:nvSpPr>
          <p:cNvPr id="92163" name="Zástupný symbol pro obsah 4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2324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endParaRPr lang="cs-CZ" sz="2000" dirty="0" smtClean="0"/>
          </a:p>
          <a:p>
            <a:pPr indent="-457200" eaLnBrk="1" hangingPunct="1">
              <a:buFont typeface="+mj-lt"/>
              <a:buAutoNum type="arabicPeriod" startAt="8"/>
              <a:defRPr/>
            </a:pPr>
            <a:r>
              <a:rPr lang="cs-CZ" sz="2400" b="1" dirty="0" smtClean="0"/>
              <a:t>Chybějící kontrolní mechanismy</a:t>
            </a:r>
          </a:p>
          <a:p>
            <a:pPr marL="457200" indent="-457200" eaLnBrk="1" hangingPunct="1">
              <a:buFont typeface="+mj-lt"/>
              <a:buAutoNum type="arabicPeriod" startAt="9"/>
              <a:defRPr/>
            </a:pPr>
            <a:r>
              <a:rPr lang="cs-CZ" sz="2400" b="1" dirty="0" smtClean="0"/>
              <a:t>Komercionalizace</a:t>
            </a:r>
          </a:p>
          <a:p>
            <a:pPr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cs-CZ" sz="2000" dirty="0" smtClean="0"/>
              <a:t>vstup komerčních zájmů a podnikatelských aktivit za účelem zisku (výrobci a obchodníci s technikou, materiály, léky, službami)</a:t>
            </a:r>
          </a:p>
          <a:p>
            <a:pPr indent="-457200" eaLnBrk="1" hangingPunct="1">
              <a:buFont typeface="Arial" charset="0"/>
              <a:buNone/>
              <a:defRPr/>
            </a:pPr>
            <a:endParaRPr lang="cs-CZ" sz="2400" dirty="0" smtClean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8. PŘÍČINY RŮSTU NÁKLADŮ NA ZDRAVOTNICTVÍ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000099"/>
                </a:solidFill>
              </a:rPr>
              <a:t>MOŽNOSTI ŘEŠENÍ</a:t>
            </a:r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647825"/>
            <a:ext cx="8064500" cy="4525963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cs-CZ" altLang="cs-CZ" smtClean="0"/>
              <a:t>Další peníze do systému zdravotnictví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altLang="cs-CZ" smtClean="0"/>
              <a:t>Zvýšení hospodárnosti zdravotnictví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altLang="cs-CZ" smtClean="0"/>
              <a:t>Omezení dostupnosti zdravotnických služeb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altLang="cs-CZ" smtClean="0"/>
              <a:t>Všeobecné zlepšení zdraví lidí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8. PŘÍČINY RŮSTU NÁKLADŮ NA ZDRAVOTNICTVÍ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" y="3175"/>
            <a:ext cx="9036050" cy="1143000"/>
          </a:xfrm>
        </p:spPr>
        <p:txBody>
          <a:bodyPr/>
          <a:lstStyle/>
          <a:p>
            <a:pPr eaLnBrk="1" hangingPunct="1"/>
            <a:r>
              <a:rPr lang="cs-CZ" altLang="cs-CZ" sz="4000" b="1" smtClean="0">
                <a:solidFill>
                  <a:srgbClr val="000099"/>
                </a:solidFill>
              </a:rPr>
              <a:t>1.</a:t>
            </a:r>
            <a:r>
              <a:rPr lang="cs-CZ" altLang="cs-CZ" sz="4000" smtClean="0">
                <a:solidFill>
                  <a:srgbClr val="000099"/>
                </a:solidFill>
              </a:rPr>
              <a:t> </a:t>
            </a:r>
            <a:r>
              <a:rPr lang="cs-CZ" altLang="cs-CZ" sz="4000" b="1" smtClean="0">
                <a:solidFill>
                  <a:srgbClr val="000099"/>
                </a:solidFill>
              </a:rPr>
              <a:t>Další peníze do systému zdravotnictví 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981075"/>
            <a:ext cx="8229600" cy="56880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600" dirty="0" smtClean="0"/>
              <a:t>Množství peněz vkládané do zdravotnictví nelze neustále zvyšovat: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cs-CZ" sz="2200" b="1" i="1" dirty="0" smtClean="0"/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sz="2200" b="1" i="1" dirty="0" smtClean="0"/>
              <a:t>Žádný stát na světě nedokáže vyprodukovat tolik zdrojů, kolik by lékaři dokázali utratit v dobré víře, že pomáhají pacientům.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cs-CZ" sz="2200" dirty="0" smtClean="0"/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sz="2200" dirty="0" smtClean="0"/>
              <a:t>Růst výdajů má své hranice, které jsou jednak dány výkonností ekonomiky a jednak naléhavostí nákladů v jiných rezortech. 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cs-CZ" sz="2200" dirty="0" smtClean="0"/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sz="2200" dirty="0" smtClean="0"/>
              <a:t>Pouhým navýšením peněz plynoucích do zdravotnictví se zmíněné problémy nedají vyřešit.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cs-CZ" sz="2200" dirty="0" smtClean="0"/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sz="2200" dirty="0" smtClean="0"/>
              <a:t>Když chybí peníze, může se na první pohled zdát, že je to ekonomický problém. Ale i když ekonomické poznatky a metody hrají v oblasti péče o zdraví důležitou roli, zdaleka to není problém, na jehož vyřešení stačí ekonomie. 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cs-CZ" sz="2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cs-CZ" sz="2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cs-CZ" sz="2800" dirty="0" smtClean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8. PŘÍČINY RŮSTU NÁKLADŮ NA ZDRAVOTNICTVÍ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260350"/>
            <a:ext cx="8716963" cy="1143000"/>
          </a:xfrm>
        </p:spPr>
        <p:txBody>
          <a:bodyPr/>
          <a:lstStyle/>
          <a:p>
            <a:pPr eaLnBrk="1" hangingPunct="1"/>
            <a:r>
              <a:rPr lang="cs-CZ" altLang="cs-CZ" sz="4000" b="1" smtClean="0">
                <a:solidFill>
                  <a:srgbClr val="000099"/>
                </a:solidFill>
              </a:rPr>
              <a:t>2. Zvýšení hospodárnosti zdravotnictví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1557338"/>
            <a:ext cx="8229600" cy="4743450"/>
          </a:xfrm>
        </p:spPr>
        <p:txBody>
          <a:bodyPr/>
          <a:lstStyle/>
          <a:p>
            <a:pPr eaLnBrk="1" hangingPunct="1"/>
            <a:r>
              <a:rPr lang="cs-CZ" altLang="cs-CZ" sz="2400" smtClean="0"/>
              <a:t>Snahy o zvýšení hospodárnosti nelze omezovat na jedno zdravotnické zařízení, výsledky bývají zpravidla horší, než se očekávalo. </a:t>
            </a:r>
          </a:p>
          <a:p>
            <a:pPr lvl="1" eaLnBrk="1" hangingPunct="1"/>
            <a:r>
              <a:rPr lang="cs-CZ" altLang="cs-CZ" sz="2000" smtClean="0"/>
              <a:t>Nejde totiž o to, aby všechny zdravotnické služby, které nemocnice zvládá, byly poskytovány hospodárně. Důležité je, aby zbytečné zdravotnické služby nebyly poskytovány vůbec. </a:t>
            </a:r>
          </a:p>
          <a:p>
            <a:pPr eaLnBrk="1" hangingPunct="1"/>
            <a:r>
              <a:rPr lang="cs-CZ" altLang="cs-CZ" sz="2400" smtClean="0"/>
              <a:t>Pokud se např. peníze v nemocnici vynaloží na zvládnutí zdravotního problému, na který by stačil praktický lékař nebo ambulantní specialista, pak jde o </a:t>
            </a:r>
            <a:r>
              <a:rPr lang="cs-CZ" altLang="cs-CZ" sz="2400" b="1" smtClean="0"/>
              <a:t>plýtvání</a:t>
            </a:r>
            <a:r>
              <a:rPr lang="cs-CZ" altLang="cs-CZ" sz="2400" smtClean="0"/>
              <a:t>. Proto je tak důležité, aby zdravotnická zařízení byla skloubena do funkčního systému a aby nebyla jen „samostatnými“ a „konkurujícími“ subjekty.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8. PŘÍČINY RŮSTU NÁKLADŮ NA ZDRAVOTNICTVÍ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9144000" cy="714375"/>
          </a:xfrm>
        </p:spPr>
        <p:txBody>
          <a:bodyPr/>
          <a:lstStyle/>
          <a:p>
            <a:pPr eaLnBrk="1" hangingPunct="1"/>
            <a:r>
              <a:rPr lang="cs-CZ" altLang="cs-CZ" sz="4000" b="1" smtClean="0">
                <a:solidFill>
                  <a:srgbClr val="000099"/>
                </a:solidFill>
              </a:rPr>
              <a:t>3. Omezení dostupnosti zdravotnických služeb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775" y="1484313"/>
            <a:ext cx="8229600" cy="5222875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cs-CZ" sz="2800" dirty="0" smtClean="0"/>
              <a:t>Omezenost dostupných finančních prostředků vs. nové léky a technologie (a tedy i tlak na vyšší výdaje).</a:t>
            </a:r>
          </a:p>
          <a:p>
            <a:pPr eaLnBrk="1" hangingPunct="1">
              <a:buFont typeface="Arial" charset="0"/>
              <a:buChar char="•"/>
              <a:defRPr/>
            </a:pPr>
            <a:endParaRPr lang="cs-CZ" sz="2800" dirty="0" smtClean="0"/>
          </a:p>
          <a:p>
            <a:pPr eaLnBrk="1" hangingPunct="1">
              <a:buFont typeface="Arial" charset="0"/>
              <a:buChar char="•"/>
              <a:defRPr/>
            </a:pPr>
            <a:r>
              <a:rPr lang="cs-CZ" sz="2800" dirty="0" smtClean="0"/>
              <a:t>Všude na světě pokulhává zdravotnictví za medicínou a jejími možnostmi.</a:t>
            </a:r>
          </a:p>
          <a:p>
            <a:pPr eaLnBrk="1" hangingPunct="1">
              <a:buFont typeface="Arial" charset="0"/>
              <a:buChar char="•"/>
              <a:defRPr/>
            </a:pPr>
            <a:endParaRPr lang="cs-CZ" sz="2800" dirty="0" smtClean="0"/>
          </a:p>
          <a:p>
            <a:pPr eaLnBrk="1" hangingPunct="1">
              <a:buFont typeface="Arial" charset="0"/>
              <a:buChar char="•"/>
              <a:defRPr/>
            </a:pPr>
            <a:r>
              <a:rPr lang="cs-CZ" sz="2800" b="1" dirty="0" smtClean="0"/>
              <a:t>Otázka:</a:t>
            </a:r>
            <a:r>
              <a:rPr lang="cs-CZ" sz="2800" dirty="0" smtClean="0"/>
              <a:t> Co z dostupných lékařských metod chceme a můžeme obyvatelstvu poskytnout, kolik na to chceme vynaložit a kde tyto prostředky vzít?</a:t>
            </a:r>
          </a:p>
          <a:p>
            <a:pPr marL="0" indent="0" eaLnBrk="1" hangingPunct="1">
              <a:buFontTx/>
              <a:buNone/>
              <a:defRPr/>
            </a:pPr>
            <a:endParaRPr lang="cs-CZ" sz="2800" b="1" dirty="0" smtClean="0">
              <a:solidFill>
                <a:schemeClr val="accent2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8. PŘÍČINY RŮSTU NÁKLADŮ NA ZDRAVOTNICTVÍ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714375"/>
          </a:xfrm>
        </p:spPr>
        <p:txBody>
          <a:bodyPr/>
          <a:lstStyle/>
          <a:p>
            <a:pPr eaLnBrk="1" hangingPunct="1"/>
            <a:r>
              <a:rPr lang="cs-CZ" altLang="cs-CZ" sz="4000" b="1" smtClean="0">
                <a:solidFill>
                  <a:srgbClr val="000099"/>
                </a:solidFill>
              </a:rPr>
              <a:t>3. Omezení dostupnosti zdravotnických služeb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268413"/>
            <a:ext cx="8229600" cy="5222875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cs-CZ" sz="2400" dirty="0" smtClean="0"/>
              <a:t>Je to krok nepopulární a nebývá deklarován ve volebních programech politických stran. Ve všech státech však k tomu dochází a jsou používány nejrůznější metody. 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cs-CZ" sz="2000" dirty="0" smtClean="0"/>
              <a:t>Bývají např. určovány ekonomické limity, jejichž překročení je provázeno sankcemi, zdůvodňováním a přijetím „nápravných“ opatření. Jsou aplikovány </a:t>
            </a:r>
            <a:r>
              <a:rPr lang="cs-CZ" sz="2000" b="1" dirty="0" smtClean="0"/>
              <a:t>metody řízeného poskytování služeb</a:t>
            </a:r>
            <a:r>
              <a:rPr lang="cs-CZ" sz="2000" dirty="0" smtClean="0"/>
              <a:t> (</a:t>
            </a:r>
            <a:r>
              <a:rPr lang="cs-CZ" sz="2000" i="1" dirty="0" smtClean="0"/>
              <a:t>rationing</a:t>
            </a:r>
            <a:r>
              <a:rPr lang="cs-CZ" sz="2000" dirty="0" smtClean="0"/>
              <a:t>), jehož podstatou je </a:t>
            </a:r>
            <a:r>
              <a:rPr lang="cs-CZ" sz="2000" b="1" dirty="0" smtClean="0"/>
              <a:t>přidělování vzácných prostředků v případě nouze</a:t>
            </a:r>
            <a:r>
              <a:rPr lang="cs-CZ" sz="2000" dirty="0" smtClean="0"/>
              <a:t>.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sz="2400" b="1" dirty="0" smtClean="0"/>
              <a:t>Rationing </a:t>
            </a:r>
            <a:r>
              <a:rPr lang="cs-CZ" sz="2400" dirty="0" smtClean="0"/>
              <a:t>v oblasti zdravotní péče: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cs-CZ" dirty="0" smtClean="0"/>
              <a:t>Nalézání a ospravedlňování důvodů pro přidělování a nepřidělování vzácných zdrojů (nákladných zdravotnických služeb) některým lidem, kterým by mohly přinést užitek.</a:t>
            </a:r>
          </a:p>
          <a:p>
            <a:pPr marL="0" indent="0" eaLnBrk="1" hangingPunct="1">
              <a:buFontTx/>
              <a:buNone/>
              <a:defRPr/>
            </a:pPr>
            <a:endParaRPr lang="cs-CZ" sz="2400" b="1" dirty="0" smtClean="0">
              <a:solidFill>
                <a:schemeClr val="accent2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8. PŘÍČINY RŮSTU NÁKLADŮ NA ZDRAVOTNICTVÍ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</p:spPr>
        <p:txBody>
          <a:bodyPr/>
          <a:lstStyle/>
          <a:p>
            <a:pPr eaLnBrk="1" hangingPunct="1"/>
            <a:r>
              <a:rPr lang="cs-CZ" altLang="cs-CZ" sz="4000" b="1" smtClean="0">
                <a:solidFill>
                  <a:srgbClr val="000099"/>
                </a:solidFill>
              </a:rPr>
              <a:t>3. Omezení dostupnosti zdravotnických služeb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518477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cs-CZ" sz="2400" b="1" dirty="0" smtClean="0"/>
              <a:t>Explicitní rationing </a:t>
            </a:r>
            <a:endParaRPr lang="cs-CZ" sz="2400" dirty="0" smtClean="0"/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sz="2000" dirty="0" smtClean="0"/>
              <a:t>je obvykle založen na rozhodnutí, </a:t>
            </a:r>
            <a:r>
              <a:rPr lang="cs-CZ" sz="2000" b="1" dirty="0" smtClean="0"/>
              <a:t>které služby budou běžně poskytovány</a:t>
            </a:r>
            <a:r>
              <a:rPr lang="cs-CZ" sz="2000" dirty="0" smtClean="0"/>
              <a:t> (např. hrazeny ze zdravotního pojištění) </a:t>
            </a:r>
            <a:r>
              <a:rPr lang="cs-CZ" sz="2000" b="1" dirty="0" smtClean="0"/>
              <a:t>a které budou spojeny s určitým omezením </a:t>
            </a:r>
            <a:r>
              <a:rPr lang="cs-CZ" sz="2000" dirty="0" smtClean="0"/>
              <a:t>(budou např. hrazeny pacientem, budou poskytovány jen v několika málo zdravotnických zařízeních, popřípadě jejich poskytování bude zastaveno, a to třeba jen dočasně). </a:t>
            </a:r>
          </a:p>
          <a:p>
            <a:pPr marL="457200" lvl="1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cs-CZ" sz="2000" dirty="0" smtClean="0"/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sz="2000" dirty="0" smtClean="0"/>
              <a:t>dobrý podklad pro </a:t>
            </a:r>
            <a:r>
              <a:rPr lang="cs-CZ" sz="2000" b="1" dirty="0" smtClean="0"/>
              <a:t>stanovení priorit zdravotní péče na populační úrovni</a:t>
            </a:r>
            <a:r>
              <a:rPr lang="cs-CZ" sz="2000" dirty="0" smtClean="0"/>
              <a:t>, ale v individuálních případech vždy záleží na konkrétních okolnostech indikace určité zdr. služby.</a:t>
            </a:r>
          </a:p>
          <a:p>
            <a:pPr marL="457200" lvl="1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cs-CZ" sz="2000" b="1" dirty="0" smtClean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sz="2000" b="1" dirty="0" smtClean="0"/>
              <a:t>odpovědnost</a:t>
            </a:r>
            <a:r>
              <a:rPr lang="cs-CZ" sz="2000" dirty="0" smtClean="0"/>
              <a:t> nese ten, kdo sestavil a schválil seznam omezující poskytování některých zdravotnických služeb. Takový seznam nebývá veřejností dobře přijímán, a proto se politické strany této metodě vyhýbají, a to přesto, že jsou tomu zdravotnickou veřejností čas od času vyzývány.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8. PŘÍČINY RŮSTU NÁKLADŮ NA ZDRAVOTNICTVÍ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Zástupný symbol pro obsah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65175"/>
            <a:ext cx="9036050" cy="36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smtClean="0">
                <a:solidFill>
                  <a:srgbClr val="000099"/>
                </a:solidFill>
              </a:rPr>
              <a:t>4. Všeobecné zlepšení zdraví lidí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524668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cs-CZ" sz="2800" dirty="0" smtClean="0"/>
              <a:t>Ideální řešení 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sz="2400" dirty="0" smtClean="0"/>
              <a:t>méně lidí by v důsledku chronických nemocí požadovalo zdravotnické služby,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sz="2400" dirty="0" smtClean="0"/>
              <a:t>zdravotnictví by se orientovalo převážně na akutní zdravotní problémy. 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cs-CZ" sz="2400" dirty="0" smtClean="0"/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sz="2400" dirty="0" smtClean="0"/>
              <a:t>Takový záměr úzce souvisí s determinantami zdraví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sz="2400" dirty="0" smtClean="0"/>
              <a:t>mnohé však leží vně tradiční působnosti zdravotnictví.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sz="2400" dirty="0" smtClean="0"/>
              <a:t>Jestliže je např. v České republice dvojnásobná spotřeba alkoholu a cigaret než ve Švédsku, pak je vhodné připomenout, že neexistuje medicínská technologie, která by tak velký rozdíl dokázala vykompenzovat.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8. PŘÍČINY RŮSTU NÁKLADŮ NA ZDRAVOTNICTVÍ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smtClean="0">
                <a:solidFill>
                  <a:srgbClr val="000099"/>
                </a:solidFill>
              </a:rPr>
              <a:t>4. Všeobecné zlepšení zdraví lidí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Char char="•"/>
              <a:tabLst>
                <a:tab pos="0" algn="l"/>
              </a:tabLst>
              <a:defRPr/>
            </a:pPr>
            <a:r>
              <a:rPr lang="cs-CZ" sz="2800" dirty="0" smtClean="0"/>
              <a:t>Své zdraví mohou do značné míry ovlivnit </a:t>
            </a:r>
            <a:r>
              <a:rPr lang="cs-CZ" sz="2800" b="1" dirty="0" smtClean="0"/>
              <a:t>jednotliví lidé</a:t>
            </a:r>
            <a:r>
              <a:rPr lang="cs-CZ" sz="2800" dirty="0" smtClean="0"/>
              <a:t>. Proto se občas správně připomíná, že každý má pečovat o své zdraví. 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tabLst>
                <a:tab pos="0" algn="l"/>
              </a:tabLst>
              <a:defRPr/>
            </a:pPr>
            <a:r>
              <a:rPr lang="cs-CZ" sz="2800" dirty="0" smtClean="0"/>
              <a:t>Poněkud se pomíjí skutečnost, že každá </a:t>
            </a:r>
            <a:r>
              <a:rPr lang="cs-CZ" sz="2800" b="1" dirty="0" smtClean="0"/>
              <a:t>organizace a instituce i každá úroveň veřejné správy</a:t>
            </a:r>
            <a:r>
              <a:rPr lang="cs-CZ" sz="2800" dirty="0" smtClean="0"/>
              <a:t> přijímá rozhodnutí, které mají větší nebo menší dopad na zdraví lidí. 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tabLst>
                <a:tab pos="0" algn="l"/>
              </a:tabLst>
              <a:defRPr/>
            </a:pPr>
            <a:r>
              <a:rPr lang="cs-CZ" sz="2800" dirty="0" smtClean="0"/>
              <a:t>I když je nesporné, že zdravotnictví má v tomto ohledu výrazné úkoly (výzkum, motivace a vzdělávání, koordinace, kontrola a hodnocení) je zřejmé, že </a:t>
            </a:r>
            <a:r>
              <a:rPr lang="cs-CZ" sz="2800" b="1" dirty="0" smtClean="0"/>
              <a:t>těžiště realizačních aktivit se přesouvá do široce pojímané společenské praxe</a:t>
            </a:r>
            <a:r>
              <a:rPr lang="cs-CZ" sz="2800" dirty="0" smtClean="0"/>
              <a:t>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Char char="•"/>
              <a:tabLst>
                <a:tab pos="0" algn="l"/>
              </a:tabLst>
              <a:defRPr/>
            </a:pPr>
            <a:endParaRPr lang="cs-CZ" sz="2800" dirty="0" smtClean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8. PŘÍČINY RŮSTU NÁKLADŮ NA ZDRAVOTNICTVÍ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16200000">
            <a:off x="-3213100" y="3213100"/>
            <a:ext cx="6858000" cy="431800"/>
          </a:xfrm>
          <a:solidFill>
            <a:srgbClr val="FDE58D"/>
          </a:solidFill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2400" dirty="0" smtClean="0">
                <a:solidFill>
                  <a:srgbClr val="1B06BA"/>
                </a:solidFill>
              </a:rPr>
              <a:t>6. DEMOGRAF. TRANZIT A EPIDEM. TRANSFORMACE</a:t>
            </a:r>
            <a:endParaRPr lang="cs-CZ" sz="2400" cap="all" dirty="0">
              <a:solidFill>
                <a:srgbClr val="1B06BA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3" y="404813"/>
            <a:ext cx="8002587" cy="60483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4000" b="1" dirty="0" smtClean="0">
                <a:solidFill>
                  <a:srgbClr val="1B06BA"/>
                </a:solidFill>
              </a:rPr>
              <a:t>DEMOGRAFICKÝ TRANZIT </a:t>
            </a:r>
            <a:endParaRPr lang="cs-CZ" sz="40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b="1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b="1" dirty="0"/>
              <a:t>Podstata:</a:t>
            </a:r>
          </a:p>
          <a:p>
            <a:pPr marL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b="1" dirty="0" smtClean="0">
                <a:solidFill>
                  <a:srgbClr val="0000FF"/>
                </a:solidFill>
              </a:rPr>
              <a:t>PŘECHOD </a:t>
            </a:r>
            <a:r>
              <a:rPr lang="cs-CZ" b="1" dirty="0">
                <a:solidFill>
                  <a:srgbClr val="0000FF"/>
                </a:solidFill>
              </a:rPr>
              <a:t>OD VYSOKÝCH </a:t>
            </a:r>
            <a:r>
              <a:rPr lang="cs-CZ" b="1" dirty="0" smtClean="0">
                <a:solidFill>
                  <a:srgbClr val="0000FF"/>
                </a:solidFill>
              </a:rPr>
              <a:t>K </a:t>
            </a:r>
            <a:r>
              <a:rPr lang="cs-CZ" b="1" dirty="0">
                <a:solidFill>
                  <a:srgbClr val="0000FF"/>
                </a:solidFill>
              </a:rPr>
              <a:t>NÍZKÝM </a:t>
            </a:r>
            <a:r>
              <a:rPr lang="cs-CZ" b="1" dirty="0" smtClean="0">
                <a:solidFill>
                  <a:srgbClr val="0000FF"/>
                </a:solidFill>
              </a:rPr>
              <a:t>MÍRÁM PORODNOSTI </a:t>
            </a:r>
            <a:r>
              <a:rPr lang="cs-CZ" b="1" dirty="0">
                <a:solidFill>
                  <a:srgbClr val="0000FF"/>
                </a:solidFill>
              </a:rPr>
              <a:t>A ÚMRTNOSTI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cs-CZ" b="1" dirty="0"/>
          </a:p>
          <a:p>
            <a:pPr marL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b="1" dirty="0" smtClean="0"/>
              <a:t>(</a:t>
            </a:r>
            <a:r>
              <a:rPr lang="cs-CZ" b="1" dirty="0"/>
              <a:t>Přechod od extenzivních forem reprodukce </a:t>
            </a:r>
            <a:r>
              <a:rPr lang="cs-CZ" b="1" dirty="0" smtClean="0"/>
              <a:t>  k </a:t>
            </a:r>
            <a:r>
              <a:rPr lang="cs-CZ" b="1" dirty="0"/>
              <a:t>intenzivním)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cs-CZ" b="1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16200000">
            <a:off x="-3213100" y="3213100"/>
            <a:ext cx="6858000" cy="431800"/>
          </a:xfrm>
          <a:solidFill>
            <a:srgbClr val="FDE58D"/>
          </a:solidFill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2400" dirty="0" smtClean="0">
                <a:solidFill>
                  <a:srgbClr val="1B06BA"/>
                </a:solidFill>
              </a:rPr>
              <a:t>6. DEMOGRAF. TRANZIT A EPIDEM. TRANSFORMACE</a:t>
            </a:r>
            <a:endParaRPr lang="cs-CZ" sz="2400" cap="all" dirty="0">
              <a:solidFill>
                <a:srgbClr val="1B06BA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3" y="404813"/>
            <a:ext cx="8002587" cy="6048375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4000" b="1" dirty="0" smtClean="0">
                <a:solidFill>
                  <a:srgbClr val="1B06BA"/>
                </a:solidFill>
              </a:rPr>
              <a:t>HLAVNÍ CHARAKTERISTIKY DEMOGRAFICKÉHO TRANZITU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b="1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b="1" dirty="0"/>
              <a:t>Globální proces probíhající od pol. 18. st.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b="1" dirty="0"/>
              <a:t>pol. 18. st. (FRA, UK)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b="1" dirty="0"/>
              <a:t>České země: 1870-1930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b="1" dirty="0"/>
              <a:t>Slovensko: 1900-1950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b="1" dirty="0"/>
              <a:t>Čím později začne, tím rychleji proběhne.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b="1" dirty="0"/>
              <a:t>Kompletně bude završena v polovině </a:t>
            </a: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b="1" dirty="0"/>
              <a:t>   21. st. </a:t>
            </a:r>
          </a:p>
          <a:p>
            <a:pPr lvl="1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b="1" dirty="0"/>
              <a:t>počet obyvatelstva Země by se měl ustálit </a:t>
            </a:r>
            <a:br>
              <a:rPr lang="cs-CZ" b="1" dirty="0"/>
            </a:br>
            <a:r>
              <a:rPr lang="cs-CZ" b="1" dirty="0"/>
              <a:t>na 9-10mld.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b="1" dirty="0" smtClean="0"/>
          </a:p>
          <a:p>
            <a:pPr marL="857250" lvl="1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b="1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cs-CZ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16200000">
            <a:off x="-3213100" y="3213100"/>
            <a:ext cx="6858000" cy="431800"/>
          </a:xfrm>
          <a:solidFill>
            <a:srgbClr val="FDE58D"/>
          </a:solidFill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2400" dirty="0" smtClean="0">
                <a:solidFill>
                  <a:srgbClr val="1B06BA"/>
                </a:solidFill>
              </a:rPr>
              <a:t>6. DEMOGRAF. TRANZIT A EPIDEM. TRANSFORMACE</a:t>
            </a:r>
            <a:endParaRPr lang="cs-CZ" sz="2400" cap="all" dirty="0">
              <a:solidFill>
                <a:srgbClr val="1B06BA"/>
              </a:solidFill>
            </a:endParaRPr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>
          <a:xfrm>
            <a:off x="684213" y="404813"/>
            <a:ext cx="8002587" cy="60483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cs-CZ" altLang="cs-CZ" sz="4000" b="1" smtClean="0">
                <a:solidFill>
                  <a:srgbClr val="1B06BA"/>
                </a:solidFill>
              </a:rPr>
              <a:t>PRŮBĚH DEMOGRAFICKÉHO TRANZITU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cs-CZ" altLang="cs-CZ" sz="4000" b="1" smtClean="0">
              <a:solidFill>
                <a:srgbClr val="1B06BA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cs-CZ" altLang="cs-CZ" sz="4000" b="1" smtClean="0"/>
              <a:t>Demografický přechod má dvě komponenty: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 sz="3600" smtClean="0"/>
              <a:t> </a:t>
            </a:r>
            <a:r>
              <a:rPr lang="cs-CZ" altLang="cs-CZ" sz="3600" b="1" smtClean="0"/>
              <a:t>pokles úmrtnosti </a:t>
            </a:r>
            <a:r>
              <a:rPr lang="cs-CZ" altLang="cs-CZ" sz="3600" smtClean="0"/>
              <a:t>(teorie epidemiologické transformace)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 sz="3600" smtClean="0"/>
              <a:t> </a:t>
            </a:r>
            <a:r>
              <a:rPr lang="cs-CZ" altLang="cs-CZ" sz="3600" b="1" smtClean="0"/>
              <a:t>pokles porodnosti </a:t>
            </a:r>
            <a:r>
              <a:rPr lang="cs-CZ" altLang="cs-CZ" sz="3600" smtClean="0"/>
              <a:t>(zvýšení životní úrovně, proměna životního stylu, kulturní proměna)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cs-CZ" altLang="cs-CZ" sz="4000" b="1" smtClean="0">
              <a:solidFill>
                <a:srgbClr val="1B06B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16200000">
            <a:off x="-3213100" y="3213100"/>
            <a:ext cx="6858000" cy="431800"/>
          </a:xfrm>
          <a:solidFill>
            <a:srgbClr val="FDE58D"/>
          </a:solidFill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2400" dirty="0" smtClean="0">
                <a:solidFill>
                  <a:srgbClr val="1B06BA"/>
                </a:solidFill>
              </a:rPr>
              <a:t>6. DEMOGRAF. TRANZIT A EPIDEM. TRANSFORMACE</a:t>
            </a:r>
            <a:endParaRPr lang="cs-CZ" sz="2400" cap="all" dirty="0">
              <a:solidFill>
                <a:srgbClr val="1B06BA"/>
              </a:solidFill>
            </a:endParaRPr>
          </a:p>
        </p:txBody>
      </p:sp>
      <p:sp>
        <p:nvSpPr>
          <p:cNvPr id="32771" name="Zástupný symbol pro obsah 2"/>
          <p:cNvSpPr>
            <a:spLocks noGrp="1"/>
          </p:cNvSpPr>
          <p:nvPr>
            <p:ph idx="1"/>
          </p:nvPr>
        </p:nvSpPr>
        <p:spPr>
          <a:xfrm>
            <a:off x="684213" y="404813"/>
            <a:ext cx="8002587" cy="60483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cs-CZ" altLang="cs-CZ" sz="4000" b="1" smtClean="0">
                <a:solidFill>
                  <a:srgbClr val="1B06BA"/>
                </a:solidFill>
              </a:rPr>
              <a:t>GRAFICKÉ ZNÁZORNĚNÍ PRŮBĚHU DEMOGRAFICKÉHO TRANZITU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cs-CZ" altLang="cs-CZ" sz="4000" b="1" smtClean="0">
              <a:solidFill>
                <a:srgbClr val="1B06BA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cs-CZ" altLang="cs-CZ" sz="4000" b="1" smtClean="0">
              <a:solidFill>
                <a:srgbClr val="1B06BA"/>
              </a:solidFill>
            </a:endParaRP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276475"/>
            <a:ext cx="7777163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16200000">
            <a:off x="-3213100" y="3213100"/>
            <a:ext cx="6858000" cy="431800"/>
          </a:xfrm>
          <a:solidFill>
            <a:srgbClr val="FDE58D"/>
          </a:solidFill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2400" dirty="0" smtClean="0">
                <a:solidFill>
                  <a:srgbClr val="1B06BA"/>
                </a:solidFill>
              </a:rPr>
              <a:t>6. DEMOGRAF. TRANZIT A EPIDEM. TRANSFORMACE</a:t>
            </a:r>
            <a:endParaRPr lang="cs-CZ" sz="2400" cap="all" dirty="0">
              <a:solidFill>
                <a:srgbClr val="1B06BA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3" y="260350"/>
            <a:ext cx="8002587" cy="6408738"/>
          </a:xfrm>
        </p:spPr>
        <p:txBody>
          <a:bodyPr rtlCol="0">
            <a:normAutofit fontScale="5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5800" b="1" dirty="0" smtClean="0">
                <a:solidFill>
                  <a:srgbClr val="00B0F0"/>
                </a:solidFill>
              </a:rPr>
              <a:t>POKLES ÚMRTNOSTI:</a:t>
            </a:r>
            <a:r>
              <a:rPr lang="cs-CZ" sz="5800" b="1" dirty="0" smtClean="0">
                <a:solidFill>
                  <a:srgbClr val="1B06BA"/>
                </a:solidFill>
              </a:rPr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5100" b="1" dirty="0" smtClean="0">
                <a:solidFill>
                  <a:srgbClr val="1B06BA"/>
                </a:solidFill>
              </a:rPr>
              <a:t>TEORIE EPIDEMIOLOGICKÉ TRANSFORMACE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3900" b="1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sz="4500" dirty="0"/>
              <a:t>Pokles </a:t>
            </a:r>
            <a:r>
              <a:rPr lang="cs-CZ" sz="4500" dirty="0" smtClean="0"/>
              <a:t>úmrtnosti vysvětluje </a:t>
            </a:r>
            <a:r>
              <a:rPr lang="cs-CZ" sz="4500" b="1" dirty="0"/>
              <a:t>teorie epidemiologické transformace</a:t>
            </a:r>
            <a:r>
              <a:rPr lang="cs-CZ" sz="4500" dirty="0"/>
              <a:t> 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sz="3800" dirty="0"/>
              <a:t>Teorie o vlivu sociálních, kulturních </a:t>
            </a:r>
            <a:r>
              <a:rPr lang="cs-CZ" sz="3800" dirty="0" smtClean="0"/>
              <a:t>a ekonomických </a:t>
            </a:r>
            <a:r>
              <a:rPr lang="cs-CZ" sz="3800" dirty="0"/>
              <a:t>změn na proměnu vzorců nemocnosti a </a:t>
            </a:r>
            <a:r>
              <a:rPr lang="cs-CZ" sz="3800" dirty="0" smtClean="0"/>
              <a:t>úmrtnosti.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cs-CZ" sz="38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sz="4500" b="1" dirty="0"/>
              <a:t>Omran rozlišil 3 období s rozdílnými vzorci nemocnosti a úmrtnosti:</a:t>
            </a:r>
          </a:p>
          <a:p>
            <a:pPr marL="1143000" lvl="1" indent="-742950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3800" dirty="0" smtClean="0"/>
              <a:t>OBDOBÍ </a:t>
            </a:r>
            <a:r>
              <a:rPr lang="cs-CZ" sz="3800" dirty="0"/>
              <a:t>SMRTÍCÍCH EPIDEMIÍ, VÁLEK </a:t>
            </a:r>
            <a:r>
              <a:rPr lang="cs-CZ" sz="3800" dirty="0" smtClean="0"/>
              <a:t>A </a:t>
            </a:r>
            <a:r>
              <a:rPr lang="cs-CZ" sz="3800" dirty="0"/>
              <a:t>HLADOMORŮ (do poč. 17. stol</a:t>
            </a:r>
            <a:r>
              <a:rPr lang="cs-CZ" sz="3800" dirty="0" smtClean="0"/>
              <a:t>.)</a:t>
            </a:r>
          </a:p>
          <a:p>
            <a:pPr marL="1143000" lvl="1" indent="-742950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3800" dirty="0" smtClean="0"/>
              <a:t>OBDOBÍ </a:t>
            </a:r>
            <a:r>
              <a:rPr lang="cs-CZ" sz="3800" dirty="0"/>
              <a:t>PANDEMIÍ INFEKČNÍCH NEMOCÍ (do pol. 18. </a:t>
            </a:r>
            <a:r>
              <a:rPr lang="cs-CZ" sz="3800" dirty="0" smtClean="0"/>
              <a:t>stol.)</a:t>
            </a:r>
          </a:p>
          <a:p>
            <a:pPr marL="1143000" lvl="1" indent="-742950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3800" dirty="0" smtClean="0"/>
              <a:t>OBDOBÍ </a:t>
            </a:r>
            <a:r>
              <a:rPr lang="cs-CZ" sz="3800" dirty="0"/>
              <a:t>CHRONICKÝCH </a:t>
            </a:r>
            <a:r>
              <a:rPr lang="cs-CZ" sz="3800" dirty="0" smtClean="0"/>
              <a:t>A DEGENERATIVNÍCH ONEMOCNĚNÍ (od 20-30</a:t>
            </a:r>
            <a:r>
              <a:rPr lang="cs-CZ" sz="3800" dirty="0"/>
              <a:t>. </a:t>
            </a:r>
            <a:r>
              <a:rPr lang="cs-CZ" sz="3800" dirty="0" smtClean="0"/>
              <a:t>let </a:t>
            </a:r>
            <a:r>
              <a:rPr lang="cs-CZ" sz="3800" dirty="0"/>
              <a:t>20. stol.)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cs-CZ" sz="36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sz="5100" b="1" dirty="0">
                <a:solidFill>
                  <a:srgbClr val="0070C0"/>
                </a:solidFill>
              </a:rPr>
              <a:t>Přechod mezi obdobími = epidemiologická  transformace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3600" b="1" dirty="0" smtClean="0"/>
          </a:p>
          <a:p>
            <a:pPr marL="857250" lvl="1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sz="3600" b="1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cs-CZ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cs-CZ" altLang="cs-CZ" sz="3200" b="1" smtClean="0">
                <a:solidFill>
                  <a:srgbClr val="1B06BA"/>
                </a:solidFill>
              </a:rPr>
              <a:t>Demografický tranzit, epidemiologická transformace, sociální determinanty zdraví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4968875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cs-CZ" sz="2400" b="1" dirty="0" smtClean="0"/>
              <a:t>Zdravotnictví</a:t>
            </a:r>
            <a:r>
              <a:rPr lang="cs-CZ" sz="2400" dirty="0" smtClean="0"/>
              <a:t> jako systém poskytující odborné zdravotnické služby </a:t>
            </a:r>
            <a:r>
              <a:rPr lang="cs-CZ" sz="2400" b="1" dirty="0" smtClean="0"/>
              <a:t>reaguje na zdravotní potřeby populace</a:t>
            </a:r>
            <a:r>
              <a:rPr lang="cs-CZ" sz="2400" dirty="0" smtClean="0"/>
              <a:t>.</a:t>
            </a:r>
          </a:p>
          <a:p>
            <a:pPr>
              <a:buFont typeface="Arial" charset="0"/>
              <a:buChar char="•"/>
              <a:defRPr/>
            </a:pPr>
            <a:endParaRPr lang="cs-CZ" sz="2400" dirty="0" smtClean="0"/>
          </a:p>
          <a:p>
            <a:pPr>
              <a:buFont typeface="Arial" charset="0"/>
              <a:buChar char="•"/>
              <a:defRPr/>
            </a:pPr>
            <a:r>
              <a:rPr lang="cs-CZ" sz="2400" b="1" dirty="0" smtClean="0"/>
              <a:t>Zdravotní potřeby se mění </a:t>
            </a:r>
            <a:r>
              <a:rPr lang="cs-CZ" sz="2400" dirty="0" smtClean="0"/>
              <a:t>v souvislosti</a:t>
            </a:r>
          </a:p>
          <a:p>
            <a:pPr lvl="1">
              <a:buFont typeface="Arial" charset="0"/>
              <a:buChar char="–"/>
              <a:defRPr/>
            </a:pPr>
            <a:r>
              <a:rPr lang="cs-CZ" sz="2400" dirty="0" smtClean="0"/>
              <a:t>se změnou velikosti a složení populace</a:t>
            </a:r>
          </a:p>
          <a:p>
            <a:pPr lvl="1">
              <a:buFont typeface="Arial" charset="0"/>
              <a:buChar char="–"/>
              <a:defRPr/>
            </a:pPr>
            <a:r>
              <a:rPr lang="cs-CZ" sz="2400" dirty="0" smtClean="0"/>
              <a:t>se změnami ve vzorcích nemocnosti a příčin smrti</a:t>
            </a:r>
          </a:p>
          <a:p>
            <a:pPr marL="457200" lvl="1" indent="0">
              <a:buFont typeface="Arial" charset="0"/>
              <a:buNone/>
              <a:defRPr/>
            </a:pPr>
            <a:endParaRPr lang="cs-CZ" sz="2400" dirty="0" smtClean="0"/>
          </a:p>
          <a:p>
            <a:pPr marL="514350" indent="-457200">
              <a:defRPr/>
            </a:pPr>
            <a:r>
              <a:rPr lang="cs-CZ" sz="2400" dirty="0" smtClean="0"/>
              <a:t>K demografickým a epidemiologickým změnám v populaci dochází </a:t>
            </a:r>
            <a:r>
              <a:rPr lang="cs-CZ" sz="2400" b="1" dirty="0" smtClean="0"/>
              <a:t>v důsledku proměny socioekonomických a kulturních podmínek</a:t>
            </a:r>
            <a:r>
              <a:rPr lang="cs-CZ" sz="2400" dirty="0" smtClean="0"/>
              <a:t>, které byly,  jsou a budou významnými determinantami zdraví populace. 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16200000">
            <a:off x="-3213100" y="3213100"/>
            <a:ext cx="6858000" cy="431800"/>
          </a:xfrm>
          <a:solidFill>
            <a:srgbClr val="FDE58D"/>
          </a:solidFill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2400" dirty="0" smtClean="0">
                <a:solidFill>
                  <a:srgbClr val="1B06BA"/>
                </a:solidFill>
              </a:rPr>
              <a:t>6. DEMOGRAF. TRANZIT A EPIDEM. TRANSFORMACE</a:t>
            </a:r>
            <a:endParaRPr lang="cs-CZ" sz="2400" cap="all" dirty="0">
              <a:solidFill>
                <a:srgbClr val="1B06BA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3" y="404813"/>
            <a:ext cx="8002587" cy="60483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4000" b="1" dirty="0" smtClean="0">
                <a:solidFill>
                  <a:srgbClr val="1B06BA"/>
                </a:solidFill>
              </a:rPr>
              <a:t>DOPLNĚNÍ OMRANOVY TEORIE</a:t>
            </a:r>
            <a:endParaRPr lang="cs-CZ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2800" dirty="0"/>
              <a:t>4</a:t>
            </a:r>
            <a:r>
              <a:rPr lang="cs-CZ" sz="2800" dirty="0" smtClean="0"/>
              <a:t>. </a:t>
            </a:r>
            <a:r>
              <a:rPr lang="cs-CZ" sz="2800" dirty="0"/>
              <a:t>OBDOBÍ – NÁVRAT SMRTÍCÍCH </a:t>
            </a:r>
            <a:r>
              <a:rPr lang="cs-CZ" sz="2800" dirty="0" smtClean="0"/>
              <a:t>EPIDEMIÍ (AIDS, ptačí chřipka, prasečí chřipka, </a:t>
            </a:r>
            <a:r>
              <a:rPr lang="cs-CZ" sz="2800" dirty="0" err="1" smtClean="0"/>
              <a:t>ebola</a:t>
            </a:r>
            <a:r>
              <a:rPr lang="cs-CZ" sz="2800" dirty="0" smtClean="0"/>
              <a:t>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cs-CZ" sz="2800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cs-CZ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16200000">
            <a:off x="-3213100" y="3213100"/>
            <a:ext cx="6858000" cy="431800"/>
          </a:xfrm>
          <a:solidFill>
            <a:srgbClr val="FDE58D"/>
          </a:solidFill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2400" dirty="0" smtClean="0">
                <a:solidFill>
                  <a:srgbClr val="1B06BA"/>
                </a:solidFill>
              </a:rPr>
              <a:t>6. DEMOGRAF. TRANZIT A EPIDEM. TRANSFORMACE</a:t>
            </a:r>
            <a:endParaRPr lang="cs-CZ" sz="2400" cap="all" dirty="0">
              <a:solidFill>
                <a:srgbClr val="1B06BA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750" y="404813"/>
            <a:ext cx="8424863" cy="6264275"/>
          </a:xfrm>
          <a:ln w="6350"/>
        </p:spPr>
        <p:txBody>
          <a:bodyPr rtlCol="0">
            <a:normAutofit fontScale="850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3500" b="1" dirty="0" smtClean="0">
                <a:solidFill>
                  <a:srgbClr val="00B0F0"/>
                </a:solidFill>
              </a:rPr>
              <a:t>DALŠÍ VÝVOJ: </a:t>
            </a:r>
            <a:r>
              <a:rPr lang="cs-CZ" sz="3500" b="1" dirty="0" smtClean="0">
                <a:solidFill>
                  <a:srgbClr val="1B06BA"/>
                </a:solidFill>
              </a:rPr>
              <a:t>DRUHÝ DEMOGRAFICKÝ PŘECHOD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b="1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cs-CZ" sz="1900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cs-CZ" sz="19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sz="1900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cs-CZ" sz="19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sz="1900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cs-CZ" sz="19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sz="1900" dirty="0" smtClean="0"/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1900" b="1" dirty="0" smtClean="0">
                <a:solidFill>
                  <a:srgbClr val="FF0000"/>
                </a:solidFill>
              </a:rPr>
              <a:t>                                                                                                      F</a:t>
            </a:r>
            <a:endParaRPr lang="cs-CZ" sz="2200" b="1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000" b="1" dirty="0" smtClean="0"/>
              <a:t>                                                                                                                           </a:t>
            </a:r>
            <a:endParaRPr lang="cs-CZ" sz="2000" b="1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sz="19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1900" dirty="0" smtClean="0"/>
              <a:t>Současné </a:t>
            </a:r>
            <a:r>
              <a:rPr lang="cs-CZ" sz="1900" dirty="0"/>
              <a:t>vyspělé společnosti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1900" dirty="0"/>
              <a:t>Porodnost je nižší než úmrtnost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1900" dirty="0"/>
              <a:t>Přirozený přírůstek je záporný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1900" dirty="0"/>
              <a:t>Převládají kardiovaskulární nemoci a zhoubné nádory.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1900" dirty="0"/>
              <a:t>Stále se zvyšuje podíl lidí ve věku nad 65 let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1900" dirty="0"/>
              <a:t>SDŽ stále roste v důsledku prodlužování života na špici věkové </a:t>
            </a:r>
            <a:r>
              <a:rPr lang="cs-CZ" sz="1900" dirty="0" smtClean="0"/>
              <a:t>pyramidy (stále více lidí se dožívá vysokého věku)</a:t>
            </a:r>
            <a:endParaRPr lang="cs-CZ" sz="1900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1900" dirty="0"/>
              <a:t>	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b="1" dirty="0" smtClean="0"/>
          </a:p>
          <a:p>
            <a:pPr marL="857250" lvl="1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b="1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cs-CZ" b="1" dirty="0" smtClean="0"/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887413"/>
            <a:ext cx="6840538" cy="335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Volný tvar 5"/>
          <p:cNvSpPr/>
          <p:nvPr/>
        </p:nvSpPr>
        <p:spPr>
          <a:xfrm>
            <a:off x="7058025" y="3575050"/>
            <a:ext cx="1608138" cy="377825"/>
          </a:xfrm>
          <a:custGeom>
            <a:avLst/>
            <a:gdLst>
              <a:gd name="connsiteX0" fmla="*/ 0 w 1443392"/>
              <a:gd name="connsiteY0" fmla="*/ 0 h 377851"/>
              <a:gd name="connsiteX1" fmla="*/ 581891 w 1443392"/>
              <a:gd name="connsiteY1" fmla="*/ 60456 h 377851"/>
              <a:gd name="connsiteX2" fmla="*/ 1088212 w 1443392"/>
              <a:gd name="connsiteY2" fmla="*/ 211596 h 377851"/>
              <a:gd name="connsiteX3" fmla="*/ 1443392 w 1443392"/>
              <a:gd name="connsiteY3" fmla="*/ 377851 h 37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3392" h="377851">
                <a:moveTo>
                  <a:pt x="0" y="0"/>
                </a:moveTo>
                <a:cubicBezTo>
                  <a:pt x="200261" y="12595"/>
                  <a:pt x="400522" y="25190"/>
                  <a:pt x="581891" y="60456"/>
                </a:cubicBezTo>
                <a:cubicBezTo>
                  <a:pt x="763260" y="95722"/>
                  <a:pt x="944629" y="158697"/>
                  <a:pt x="1088212" y="211596"/>
                </a:cubicBezTo>
                <a:cubicBezTo>
                  <a:pt x="1231795" y="264495"/>
                  <a:pt x="1337593" y="321173"/>
                  <a:pt x="1443392" y="377851"/>
                </a:cubicBezTo>
              </a:path>
            </a:pathLst>
          </a:cu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dirty="0"/>
          </a:p>
        </p:txBody>
      </p:sp>
      <p:sp>
        <p:nvSpPr>
          <p:cNvPr id="7" name="Volný tvar 6"/>
          <p:cNvSpPr/>
          <p:nvPr/>
        </p:nvSpPr>
        <p:spPr>
          <a:xfrm>
            <a:off x="7110413" y="3605213"/>
            <a:ext cx="1608137" cy="249237"/>
          </a:xfrm>
          <a:custGeom>
            <a:avLst/>
            <a:gdLst>
              <a:gd name="connsiteX0" fmla="*/ 0 w 1608230"/>
              <a:gd name="connsiteY0" fmla="*/ 5532 h 249299"/>
              <a:gd name="connsiteX1" fmla="*/ 332509 w 1608230"/>
              <a:gd name="connsiteY1" fmla="*/ 28203 h 249299"/>
              <a:gd name="connsiteX2" fmla="*/ 1473620 w 1608230"/>
              <a:gd name="connsiteY2" fmla="*/ 224686 h 249299"/>
              <a:gd name="connsiteX3" fmla="*/ 1541633 w 1608230"/>
              <a:gd name="connsiteY3" fmla="*/ 239800 h 24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8230" h="249299">
                <a:moveTo>
                  <a:pt x="0" y="5532"/>
                </a:moveTo>
                <a:cubicBezTo>
                  <a:pt x="43453" y="-1396"/>
                  <a:pt x="86906" y="-8323"/>
                  <a:pt x="332509" y="28203"/>
                </a:cubicBezTo>
                <a:cubicBezTo>
                  <a:pt x="578112" y="64729"/>
                  <a:pt x="1272099" y="189420"/>
                  <a:pt x="1473620" y="224686"/>
                </a:cubicBezTo>
                <a:cubicBezTo>
                  <a:pt x="1675141" y="259952"/>
                  <a:pt x="1608387" y="249876"/>
                  <a:pt x="1541633" y="239800"/>
                </a:cubicBezTo>
              </a:path>
            </a:pathLst>
          </a:cu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0" name="Volný tvar 9"/>
          <p:cNvSpPr/>
          <p:nvPr/>
        </p:nvSpPr>
        <p:spPr>
          <a:xfrm>
            <a:off x="7019925" y="2433638"/>
            <a:ext cx="1800225" cy="419100"/>
          </a:xfrm>
          <a:custGeom>
            <a:avLst/>
            <a:gdLst>
              <a:gd name="connsiteX0" fmla="*/ 0 w 1549190"/>
              <a:gd name="connsiteY0" fmla="*/ 0 h 272053"/>
              <a:gd name="connsiteX1" fmla="*/ 1549190 w 1549190"/>
              <a:gd name="connsiteY1" fmla="*/ 272053 h 272053"/>
              <a:gd name="connsiteX2" fmla="*/ 1549190 w 1549190"/>
              <a:gd name="connsiteY2" fmla="*/ 272053 h 272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190" h="272053">
                <a:moveTo>
                  <a:pt x="0" y="0"/>
                </a:moveTo>
                <a:lnTo>
                  <a:pt x="1549190" y="272053"/>
                </a:lnTo>
                <a:lnTo>
                  <a:pt x="1549190" y="272053"/>
                </a:lnTo>
              </a:path>
            </a:pathLst>
          </a:cu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dirty="0"/>
          </a:p>
        </p:txBody>
      </p:sp>
      <p:cxnSp>
        <p:nvCxnSpPr>
          <p:cNvPr id="12" name="Přímá spojnice 11"/>
          <p:cNvCxnSpPr/>
          <p:nvPr/>
        </p:nvCxnSpPr>
        <p:spPr>
          <a:xfrm>
            <a:off x="7092950" y="887413"/>
            <a:ext cx="0" cy="31892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7110413" y="4065588"/>
            <a:ext cx="13684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Volný tvar 17"/>
          <p:cNvSpPr/>
          <p:nvPr/>
        </p:nvSpPr>
        <p:spPr>
          <a:xfrm>
            <a:off x="7094538" y="1812925"/>
            <a:ext cx="1892300" cy="247650"/>
          </a:xfrm>
          <a:custGeom>
            <a:avLst/>
            <a:gdLst>
              <a:gd name="connsiteX0" fmla="*/ 0 w 1892257"/>
              <a:gd name="connsiteY0" fmla="*/ 0 h 160878"/>
              <a:gd name="connsiteX1" fmla="*/ 1564305 w 1892257"/>
              <a:gd name="connsiteY1" fmla="*/ 136026 h 160878"/>
              <a:gd name="connsiteX2" fmla="*/ 1874143 w 1892257"/>
              <a:gd name="connsiteY2" fmla="*/ 158697 h 160878"/>
              <a:gd name="connsiteX3" fmla="*/ 1828800 w 1892257"/>
              <a:gd name="connsiteY3" fmla="*/ 158697 h 16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2257" h="160878">
                <a:moveTo>
                  <a:pt x="0" y="0"/>
                </a:moveTo>
                <a:lnTo>
                  <a:pt x="1564305" y="136026"/>
                </a:lnTo>
                <a:cubicBezTo>
                  <a:pt x="1876662" y="162475"/>
                  <a:pt x="1830061" y="154919"/>
                  <a:pt x="1874143" y="158697"/>
                </a:cubicBezTo>
                <a:cubicBezTo>
                  <a:pt x="1918225" y="162475"/>
                  <a:pt x="1873512" y="160586"/>
                  <a:pt x="1828800" y="158697"/>
                </a:cubicBezTo>
              </a:path>
            </a:pathLst>
          </a:cu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dirty="0"/>
          </a:p>
        </p:txBody>
      </p:sp>
      <p:sp>
        <p:nvSpPr>
          <p:cNvPr id="19" name="Obdélník 18"/>
          <p:cNvSpPr/>
          <p:nvPr/>
        </p:nvSpPr>
        <p:spPr>
          <a:xfrm>
            <a:off x="7094538" y="1054100"/>
            <a:ext cx="1366837" cy="3024188"/>
          </a:xfrm>
          <a:prstGeom prst="rect">
            <a:avLst/>
          </a:prstGeom>
          <a:solidFill>
            <a:srgbClr val="00B0F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16200000">
            <a:off x="-3213100" y="3213100"/>
            <a:ext cx="6858000" cy="431800"/>
          </a:xfrm>
          <a:solidFill>
            <a:srgbClr val="FDE58D"/>
          </a:solidFill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2400" dirty="0" smtClean="0">
                <a:solidFill>
                  <a:srgbClr val="1B06BA"/>
                </a:solidFill>
              </a:rPr>
              <a:t>6. DEMOGRAF. TRANZIT A EPIDEM. TRANSFORMACE</a:t>
            </a:r>
            <a:endParaRPr lang="cs-CZ" sz="2400" cap="all" dirty="0">
              <a:solidFill>
                <a:srgbClr val="1B06BA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3" y="404813"/>
            <a:ext cx="8002587" cy="6048375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4000" b="1" dirty="0" smtClean="0">
                <a:solidFill>
                  <a:srgbClr val="1B06BA"/>
                </a:solidFill>
              </a:rPr>
              <a:t>PŘÍČINY POKLESU PORODNOSTI</a:t>
            </a:r>
          </a:p>
          <a:p>
            <a:pPr eaLnBrk="1" fontAlgn="auto" hangingPunct="1"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cs-CZ" b="1" dirty="0" smtClean="0">
                <a:solidFill>
                  <a:schemeClr val="tx2"/>
                </a:solidFill>
              </a:rPr>
              <a:t>proměna </a:t>
            </a:r>
            <a:r>
              <a:rPr lang="cs-CZ" b="1" dirty="0">
                <a:solidFill>
                  <a:schemeClr val="tx2"/>
                </a:solidFill>
              </a:rPr>
              <a:t>socioekonomických poměrů</a:t>
            </a:r>
            <a:r>
              <a:rPr lang="cs-CZ" dirty="0"/>
              <a:t> </a:t>
            </a:r>
            <a:r>
              <a:rPr lang="cs-CZ" dirty="0">
                <a:sym typeface="Wingdings" pitchFamily="2" charset="2"/>
              </a:rPr>
              <a:t> nižší kojenecká a dětská úmrtnost  nebylo třeba rodit tolik dětí</a:t>
            </a:r>
          </a:p>
          <a:p>
            <a:pPr eaLnBrk="1" fontAlgn="auto" hangingPunct="1"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cs-CZ" b="1" dirty="0">
                <a:solidFill>
                  <a:schemeClr val="tx2"/>
                </a:solidFill>
                <a:sym typeface="Wingdings" pitchFamily="2" charset="2"/>
              </a:rPr>
              <a:t>proměna životního stylu</a:t>
            </a:r>
            <a:r>
              <a:rPr lang="cs-CZ" dirty="0">
                <a:sym typeface="Wingdings" pitchFamily="2" charset="2"/>
              </a:rPr>
              <a:t>  povinná školní docházka  snížení užitečnosti dětí jako pracovní síly (do dětí se musí hodně </a:t>
            </a:r>
            <a:r>
              <a:rPr lang="cs-CZ" dirty="0" smtClean="0">
                <a:sym typeface="Wingdings" pitchFamily="2" charset="2"/>
              </a:rPr>
              <a:t>a dlouhodobě </a:t>
            </a:r>
            <a:r>
              <a:rPr lang="cs-CZ" dirty="0">
                <a:sym typeface="Wingdings" pitchFamily="2" charset="2"/>
              </a:rPr>
              <a:t>investovat, mnohdy s nejistým výsledkem)  kontrola počtu dětí </a:t>
            </a:r>
            <a:r>
              <a:rPr lang="cs-CZ" dirty="0" smtClean="0">
                <a:sym typeface="Wingdings" pitchFamily="2" charset="2"/>
              </a:rPr>
              <a:t>(rozhodnutí o ukončení rození dětí)</a:t>
            </a:r>
          </a:p>
          <a:p>
            <a:pPr eaLnBrk="1" fontAlgn="auto" hangingPunct="1"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cs-CZ" b="1" dirty="0" smtClean="0">
                <a:solidFill>
                  <a:schemeClr val="tx2"/>
                </a:solidFill>
                <a:sym typeface="Wingdings" pitchFamily="2" charset="2"/>
              </a:rPr>
              <a:t>kulturní proměna </a:t>
            </a:r>
            <a:r>
              <a:rPr lang="cs-CZ" dirty="0" smtClean="0">
                <a:sym typeface="Wingdings" pitchFamily="2" charset="2"/>
              </a:rPr>
              <a:t> klesá vliv náboženství  individualizace  seberealiazce  plánované rodičovství (antikoncepce).</a:t>
            </a:r>
            <a:endParaRPr lang="cs-CZ" b="1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cs-CZ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16200000">
            <a:off x="-3213100" y="3213100"/>
            <a:ext cx="6858000" cy="431800"/>
          </a:xfrm>
          <a:solidFill>
            <a:srgbClr val="FDE58D"/>
          </a:solidFill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</a:rPr>
              <a:t>6</a:t>
            </a:r>
            <a:r>
              <a:rPr lang="cs-CZ" sz="2400" dirty="0" smtClean="0">
                <a:solidFill>
                  <a:srgbClr val="1B06BA"/>
                </a:solidFill>
              </a:rPr>
              <a:t>. DEMOGRAF. TRANZIT A EPIDEM. TRANSFORMACE</a:t>
            </a:r>
            <a:endParaRPr lang="cs-CZ" sz="2400" cap="all" dirty="0">
              <a:solidFill>
                <a:srgbClr val="1B06BA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3" y="404813"/>
            <a:ext cx="8002587" cy="60483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4000" b="1" dirty="0" smtClean="0">
                <a:solidFill>
                  <a:srgbClr val="1B06BA"/>
                </a:solidFill>
              </a:rPr>
              <a:t>DEMOGRAFICKÝ TRANZIT                            A POPULAČNÍ STÁRNUTÍ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b="1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/>
              <a:t>Vliv nízké úmrtnosti na stárnutí populace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/>
              <a:t>Vliv </a:t>
            </a:r>
            <a:r>
              <a:rPr lang="cs-CZ" b="1" dirty="0"/>
              <a:t>nízké porodnosti na stárnutí populace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b="1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b="1" dirty="0" smtClean="0"/>
          </a:p>
          <a:p>
            <a:pPr marL="857250" lvl="1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b="1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cs-CZ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16200000">
            <a:off x="-3213100" y="3213100"/>
            <a:ext cx="6858000" cy="431800"/>
          </a:xfrm>
          <a:solidFill>
            <a:srgbClr val="FDE58D"/>
          </a:solidFill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</a:rPr>
              <a:t>6</a:t>
            </a:r>
            <a:r>
              <a:rPr lang="cs-CZ" sz="2400" dirty="0" smtClean="0">
                <a:solidFill>
                  <a:srgbClr val="1B06BA"/>
                </a:solidFill>
              </a:rPr>
              <a:t>. DEMOGRAF. TRANZIT A EPIDEM. TRANSFORMACE</a:t>
            </a:r>
            <a:endParaRPr lang="cs-CZ" sz="2400" cap="all" dirty="0">
              <a:solidFill>
                <a:srgbClr val="1B06BA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3" y="404813"/>
            <a:ext cx="8002587" cy="6048375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4000" b="1" dirty="0" smtClean="0">
                <a:solidFill>
                  <a:srgbClr val="1B06BA"/>
                </a:solidFill>
              </a:rPr>
              <a:t>VLIV NÍZKÉ ÚMRTNOSTI NA STÁRNUTÍ POPULACE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b="1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b="1" dirty="0"/>
              <a:t>Dlouho platilo, že prodlužování SDŽ vedlo </a:t>
            </a:r>
            <a:r>
              <a:rPr lang="cs-CZ" b="1" dirty="0" smtClean="0"/>
              <a:t>k mládnutí </a:t>
            </a:r>
            <a:r>
              <a:rPr lang="cs-CZ" b="1" dirty="0"/>
              <a:t>populace: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dirty="0"/>
              <a:t>prodlužování SDŽ bylo důsledkem snížení kojenecké a dětské úmrtnosti;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dirty="0"/>
              <a:t>více dětí se dožilo dospělého věku =</a:t>
            </a:r>
            <a:r>
              <a:rPr lang="en-US" dirty="0">
                <a:cs typeface="Arial" charset="0"/>
              </a:rPr>
              <a:t>&gt;</a:t>
            </a:r>
            <a:r>
              <a:rPr lang="cs-CZ" dirty="0">
                <a:cs typeface="Arial" charset="0"/>
              </a:rPr>
              <a:t> narodilo se jim více dětí </a:t>
            </a:r>
            <a:r>
              <a:rPr lang="cs-CZ" dirty="0"/>
              <a:t>=</a:t>
            </a:r>
            <a:r>
              <a:rPr lang="en-US" dirty="0">
                <a:cs typeface="Arial" charset="0"/>
              </a:rPr>
              <a:t>&gt;</a:t>
            </a:r>
            <a:r>
              <a:rPr lang="cs-CZ" dirty="0">
                <a:cs typeface="Arial" charset="0"/>
              </a:rPr>
              <a:t> vzrostl podíl </a:t>
            </a:r>
            <a:r>
              <a:rPr lang="cs-CZ" dirty="0" smtClean="0">
                <a:cs typeface="Arial" charset="0"/>
              </a:rPr>
              <a:t>mladých lidí v populaci = </a:t>
            </a:r>
            <a:r>
              <a:rPr lang="cs-CZ" b="1" dirty="0" smtClean="0">
                <a:cs typeface="Arial" charset="0"/>
              </a:rPr>
              <a:t>mládnutí populace</a:t>
            </a:r>
            <a:r>
              <a:rPr lang="cs-CZ" dirty="0" smtClean="0">
                <a:cs typeface="Arial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b="1" dirty="0" smtClean="0">
                <a:cs typeface="Arial" charset="0"/>
              </a:rPr>
              <a:t>Dnes </a:t>
            </a:r>
            <a:r>
              <a:rPr lang="cs-CZ" b="1" dirty="0">
                <a:cs typeface="Arial" charset="0"/>
              </a:rPr>
              <a:t>je růst SDŽ důsledkem toho, že lidé umírají později </a:t>
            </a:r>
            <a:r>
              <a:rPr lang="cs-CZ" b="1" dirty="0"/>
              <a:t>=</a:t>
            </a:r>
            <a:r>
              <a:rPr lang="en-US" b="1" dirty="0">
                <a:cs typeface="Arial" charset="0"/>
              </a:rPr>
              <a:t>&gt;</a:t>
            </a:r>
            <a:r>
              <a:rPr lang="cs-CZ" b="1" dirty="0">
                <a:cs typeface="Arial" charset="0"/>
              </a:rPr>
              <a:t> </a:t>
            </a:r>
            <a:r>
              <a:rPr lang="cs-CZ" b="1" dirty="0" smtClean="0">
                <a:cs typeface="Arial" charset="0"/>
              </a:rPr>
              <a:t>stále více lidí se dožívá vysokého věku.</a:t>
            </a:r>
            <a:endParaRPr lang="en-US" b="1" dirty="0">
              <a:cs typeface="Arial" charset="0"/>
            </a:endParaRPr>
          </a:p>
          <a:p>
            <a:pPr lvl="2" eaLnBrk="1" fontAlgn="auto" hangingPunct="1">
              <a:spcAft>
                <a:spcPts val="0"/>
              </a:spcAft>
              <a:buSzPct val="80000"/>
              <a:buFont typeface="Wingdings" pitchFamily="2" charset="2"/>
              <a:buChar char="Ø"/>
              <a:defRPr/>
            </a:pPr>
            <a:endParaRPr lang="cs-CZ" b="1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b="1" dirty="0" smtClean="0"/>
          </a:p>
          <a:p>
            <a:pPr marL="857250" lvl="1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b="1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cs-CZ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3" y="404813"/>
            <a:ext cx="8002587" cy="60483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4000" b="1" cap="all" dirty="0" smtClean="0">
                <a:solidFill>
                  <a:srgbClr val="1B06BA"/>
                </a:solidFill>
              </a:rPr>
              <a:t>Vliv nízké porodnosti na stárnutí populace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dirty="0"/>
              <a:t>Věková struktura populace závisí především na počtu narozených dětí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dirty="0"/>
              <a:t>Vysoká porodnost = mladá populace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dirty="0"/>
              <a:t>Nízká porodnost + nízká úmrtnost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dirty="0"/>
              <a:t>   = stabilní věková struktura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b="1" dirty="0">
                <a:solidFill>
                  <a:srgbClr val="0070C0"/>
                </a:solidFill>
              </a:rPr>
              <a:t>Stále se snižující porodnost </a:t>
            </a:r>
            <a:r>
              <a:rPr lang="cs-CZ" b="1" dirty="0"/>
              <a:t>+ nízká úmrtnost = stárnutí populace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b="1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b="1" dirty="0" smtClean="0"/>
          </a:p>
          <a:p>
            <a:pPr marL="857250" lvl="1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b="1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cs-CZ" b="1" dirty="0" smtClean="0"/>
          </a:p>
        </p:txBody>
      </p:sp>
      <p:sp>
        <p:nvSpPr>
          <p:cNvPr id="47107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smtClean="0"/>
          </a:p>
        </p:txBody>
      </p:sp>
      <p:sp>
        <p:nvSpPr>
          <p:cNvPr id="5" name="Nadpis 1"/>
          <p:cNvSpPr txBox="1">
            <a:spLocks/>
          </p:cNvSpPr>
          <p:nvPr/>
        </p:nvSpPr>
        <p:spPr bwMode="auto"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2400" smtClean="0">
                <a:solidFill>
                  <a:srgbClr val="1B06BA"/>
                </a:solidFill>
              </a:rPr>
              <a:t>6. DEMOGRAF. TRANZIT A EPIDEM. TRANSFORMACE</a:t>
            </a:r>
            <a:endParaRPr lang="cs-CZ" sz="2400" cap="all" dirty="0">
              <a:solidFill>
                <a:srgbClr val="1B06B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smtClean="0">
                <a:solidFill>
                  <a:srgbClr val="1B06BA"/>
                </a:solidFill>
              </a:rPr>
              <a:t>PLODNOST V ČR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457200">
              <a:buFont typeface="Wingdings" panose="05000000000000000000" pitchFamily="2" charset="2"/>
              <a:buChar char="§"/>
              <a:defRPr/>
            </a:pPr>
            <a:r>
              <a:rPr lang="cs-CZ" dirty="0"/>
              <a:t>Úhrnná plodnost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cs-CZ" dirty="0"/>
              <a:t>Průměrný počet dětí na 1 ženu ve fertilním věku (15 – 49 let)</a:t>
            </a:r>
          </a:p>
          <a:p>
            <a:pPr marL="914400" lvl="1" indent="-457200">
              <a:buFont typeface="Wingdings" panose="05000000000000000000" pitchFamily="2" charset="2"/>
              <a:buChar char="§"/>
              <a:defRPr/>
            </a:pPr>
            <a:r>
              <a:rPr lang="cs-CZ" dirty="0"/>
              <a:t>Záchovná úroveň 2,1</a:t>
            </a:r>
          </a:p>
          <a:p>
            <a:pPr lvl="1"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  <p:sp>
        <p:nvSpPr>
          <p:cNvPr id="6" name="Nadpis 1"/>
          <p:cNvSpPr txBox="1">
            <a:spLocks/>
          </p:cNvSpPr>
          <p:nvPr/>
        </p:nvSpPr>
        <p:spPr bwMode="auto"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2400" smtClean="0">
                <a:solidFill>
                  <a:srgbClr val="1B06BA"/>
                </a:solidFill>
              </a:rPr>
              <a:t>6. DEMOGRAF. TRANZIT A EPIDEM. TRANSFORMACE</a:t>
            </a:r>
            <a:endParaRPr lang="cs-CZ" sz="2400" cap="all" dirty="0">
              <a:solidFill>
                <a:srgbClr val="1B06B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68313" y="404813"/>
            <a:ext cx="8002587" cy="6048375"/>
          </a:xfrm>
        </p:spPr>
        <p:txBody>
          <a:bodyPr rtlCol="0">
            <a:normAutofit/>
          </a:bodyPr>
          <a:lstStyle/>
          <a:p>
            <a:pPr lvl="1"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cs-CZ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cs-CZ" b="1" dirty="0" smtClean="0"/>
          </a:p>
          <a:p>
            <a:pPr marL="857250" lvl="1" indent="-457200">
              <a:defRPr/>
            </a:pPr>
            <a:endParaRPr lang="cs-CZ" b="1" dirty="0" smtClean="0"/>
          </a:p>
          <a:p>
            <a:pPr>
              <a:defRPr/>
            </a:pPr>
            <a:endParaRPr lang="cs-CZ" b="1" dirty="0" smtClean="0"/>
          </a:p>
        </p:txBody>
      </p:sp>
      <p:graphicFrame>
        <p:nvGraphicFramePr>
          <p:cNvPr id="4" name="Graf 3"/>
          <p:cNvGraphicFramePr>
            <a:graphicFrameLocks noGrp="1"/>
          </p:cNvGraphicFramePr>
          <p:nvPr/>
        </p:nvGraphicFramePr>
        <p:xfrm>
          <a:off x="45156" y="433843"/>
          <a:ext cx="8919332" cy="5875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Přímá spojnice 5"/>
          <p:cNvCxnSpPr/>
          <p:nvPr/>
        </p:nvCxnSpPr>
        <p:spPr>
          <a:xfrm flipH="1" flipV="1">
            <a:off x="755650" y="2852738"/>
            <a:ext cx="7394575" cy="14287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31800" y="439738"/>
            <a:ext cx="8331200" cy="1143000"/>
          </a:xfrm>
        </p:spPr>
        <p:txBody>
          <a:bodyPr/>
          <a:lstStyle/>
          <a:p>
            <a:pPr>
              <a:defRPr/>
            </a:pPr>
            <a:r>
              <a:rPr lang="cs-CZ" b="1" cap="all" dirty="0" smtClean="0">
                <a:solidFill>
                  <a:srgbClr val="1B06BA"/>
                </a:solidFill>
              </a:rPr>
              <a:t>PŘIROZENÝ PŘÍRŮSTEK V </a:t>
            </a:r>
            <a:r>
              <a:rPr lang="cs-CZ" b="1" cap="all" dirty="0" err="1" smtClean="0">
                <a:solidFill>
                  <a:srgbClr val="1B06BA"/>
                </a:solidFill>
              </a:rPr>
              <a:t>čr</a:t>
            </a:r>
            <a:endParaRPr lang="cs-CZ" b="1" cap="all" dirty="0">
              <a:solidFill>
                <a:srgbClr val="1B06BA"/>
              </a:solidFill>
            </a:endParaRPr>
          </a:p>
        </p:txBody>
      </p:sp>
      <p:sp>
        <p:nvSpPr>
          <p:cNvPr id="52227" name="TextovéPole 4"/>
          <p:cNvSpPr txBox="1">
            <a:spLocks noChangeArrowheads="1"/>
          </p:cNvSpPr>
          <p:nvPr/>
        </p:nvSpPr>
        <p:spPr bwMode="auto">
          <a:xfrm>
            <a:off x="7785100" y="6211888"/>
            <a:ext cx="1003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000000"/>
                </a:solidFill>
                <a:latin typeface="Arial" panose="020B0604020202020204" pitchFamily="34" charset="0"/>
              </a:rPr>
              <a:t>ČSÚ</a:t>
            </a:r>
          </a:p>
        </p:txBody>
      </p:sp>
      <p:pic>
        <p:nvPicPr>
          <p:cNvPr id="52228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1828800"/>
            <a:ext cx="7294562" cy="449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 bwMode="auto"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2400" smtClean="0">
                <a:solidFill>
                  <a:srgbClr val="1B06BA"/>
                </a:solidFill>
              </a:rPr>
              <a:t>6. DEMOGRAF. TRANZIT A EPIDEM. TRANSFORMACE</a:t>
            </a:r>
            <a:endParaRPr lang="cs-CZ" sz="2400" cap="all" dirty="0">
              <a:solidFill>
                <a:srgbClr val="1B06BA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31800" y="439738"/>
            <a:ext cx="8331200" cy="1143000"/>
          </a:xfrm>
        </p:spPr>
        <p:txBody>
          <a:bodyPr/>
          <a:lstStyle/>
          <a:p>
            <a:pPr>
              <a:defRPr/>
            </a:pPr>
            <a:r>
              <a:rPr lang="cs-CZ" sz="4000" b="1" cap="all" dirty="0" smtClean="0">
                <a:solidFill>
                  <a:srgbClr val="1B06BA"/>
                </a:solidFill>
              </a:rPr>
              <a:t>očekávaný PŘÍRŮSTEK V </a:t>
            </a:r>
            <a:r>
              <a:rPr lang="cs-CZ" sz="4000" b="1" cap="all" dirty="0" err="1" smtClean="0">
                <a:solidFill>
                  <a:srgbClr val="1B06BA"/>
                </a:solidFill>
              </a:rPr>
              <a:t>čr</a:t>
            </a:r>
            <a:endParaRPr lang="cs-CZ" sz="4000" b="1" cap="all" dirty="0">
              <a:solidFill>
                <a:srgbClr val="1B06BA"/>
              </a:solidFill>
            </a:endParaRPr>
          </a:p>
        </p:txBody>
      </p:sp>
      <p:pic>
        <p:nvPicPr>
          <p:cNvPr id="53251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9975" y="1709738"/>
            <a:ext cx="6100763" cy="4483100"/>
          </a:xfrm>
        </p:spPr>
      </p:pic>
      <p:sp>
        <p:nvSpPr>
          <p:cNvPr id="53252" name="TextovéPole 4"/>
          <p:cNvSpPr txBox="1">
            <a:spLocks noChangeArrowheads="1"/>
          </p:cNvSpPr>
          <p:nvPr/>
        </p:nvSpPr>
        <p:spPr bwMode="auto">
          <a:xfrm>
            <a:off x="7785100" y="6211888"/>
            <a:ext cx="1003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000000"/>
                </a:solidFill>
                <a:latin typeface="Arial" panose="020B0604020202020204" pitchFamily="34" charset="0"/>
              </a:rPr>
              <a:t>ČSÚ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 bwMode="auto"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2400" smtClean="0">
                <a:solidFill>
                  <a:srgbClr val="1B06BA"/>
                </a:solidFill>
              </a:rPr>
              <a:t>6. DEMOGRAF. TRANZIT A EPIDEM. TRANSFORMACE</a:t>
            </a:r>
            <a:endParaRPr lang="cs-CZ" sz="2400" cap="all" dirty="0">
              <a:solidFill>
                <a:srgbClr val="1B06BA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395288" y="2130425"/>
            <a:ext cx="8353425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>
                <a:solidFill>
                  <a:srgbClr val="1B06BA"/>
                </a:solidFill>
              </a:rPr>
              <a:t>6</a:t>
            </a:r>
            <a:r>
              <a:rPr lang="cs-CZ" b="1" dirty="0" smtClean="0">
                <a:solidFill>
                  <a:srgbClr val="1B06BA"/>
                </a:solidFill>
              </a:rPr>
              <a:t>. DEMOGRAFICKÝ TRANZIT                          A EPIDEMIOLOGICKÁ TRANSFORMACE</a:t>
            </a:r>
            <a:endParaRPr lang="cs-CZ" b="1" dirty="0">
              <a:solidFill>
                <a:srgbClr val="1B06BA"/>
              </a:solidFill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16200000">
            <a:off x="-3213100" y="3213100"/>
            <a:ext cx="6858000" cy="431800"/>
          </a:xfrm>
          <a:solidFill>
            <a:srgbClr val="FDE58D"/>
          </a:solidFill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2400" dirty="0" smtClean="0">
                <a:solidFill>
                  <a:srgbClr val="1B06BA"/>
                </a:solidFill>
              </a:rPr>
              <a:t>6. DEMOGRAF. TRANZIT A EPIDEM. TRANSFORMACE</a:t>
            </a:r>
            <a:endParaRPr lang="cs-CZ" sz="2400" cap="all" dirty="0">
              <a:solidFill>
                <a:srgbClr val="1B06BA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3" y="404813"/>
            <a:ext cx="8002587" cy="60483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4000" b="1" dirty="0" smtClean="0">
                <a:solidFill>
                  <a:srgbClr val="1B06BA"/>
                </a:solidFill>
              </a:rPr>
              <a:t>PODÍL OBYVATEL VE VĚKU 0-14 A 65+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b="1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b="1" dirty="0" smtClean="0"/>
          </a:p>
          <a:p>
            <a:pPr marL="857250" lvl="1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b="1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cs-CZ" b="1" dirty="0" smtClean="0"/>
          </a:p>
        </p:txBody>
      </p:sp>
      <p:pic>
        <p:nvPicPr>
          <p:cNvPr id="54276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1395413"/>
            <a:ext cx="7854950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3" y="404813"/>
            <a:ext cx="8002587" cy="60483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4000" b="1" dirty="0" smtClean="0">
                <a:solidFill>
                  <a:srgbClr val="1B06BA"/>
                </a:solidFill>
              </a:rPr>
              <a:t>SHRNUTÍ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b="1" dirty="0" smtClean="0">
                <a:solidFill>
                  <a:srgbClr val="1B06BA"/>
                </a:solidFill>
              </a:rPr>
              <a:t>Demografický </a:t>
            </a:r>
            <a:r>
              <a:rPr lang="cs-CZ" b="1" dirty="0">
                <a:solidFill>
                  <a:srgbClr val="1B06BA"/>
                </a:solidFill>
              </a:rPr>
              <a:t>přechod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označuje proces proměny ve vzorcích porodnosti a úmrtnosti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přechod od vysokých měr porodnosti </a:t>
            </a:r>
            <a:r>
              <a:rPr lang="cs-CZ" dirty="0" smtClean="0"/>
              <a:t>a úmrtnosti </a:t>
            </a:r>
            <a:r>
              <a:rPr lang="cs-CZ" dirty="0"/>
              <a:t>k nízkým mírám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globální proces – různé země jsou v různých fázích 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lze </a:t>
            </a:r>
            <a:r>
              <a:rPr lang="cs-CZ" dirty="0"/>
              <a:t>znázornit graficky – 5 </a:t>
            </a:r>
            <a:r>
              <a:rPr lang="cs-CZ" dirty="0" smtClean="0"/>
              <a:t>stadií + druhý demografický přechod ve vyspělých zemích</a:t>
            </a:r>
            <a:endParaRPr lang="cs-CZ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b="1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b="1" dirty="0" smtClean="0"/>
          </a:p>
          <a:p>
            <a:pPr marL="857250" lvl="1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b="1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cs-CZ" b="1" dirty="0" smtClean="0"/>
          </a:p>
        </p:txBody>
      </p:sp>
      <p:sp>
        <p:nvSpPr>
          <p:cNvPr id="56323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smtClean="0"/>
          </a:p>
        </p:txBody>
      </p:sp>
      <p:sp>
        <p:nvSpPr>
          <p:cNvPr id="5" name="Nadpis 1"/>
          <p:cNvSpPr txBox="1">
            <a:spLocks/>
          </p:cNvSpPr>
          <p:nvPr/>
        </p:nvSpPr>
        <p:spPr bwMode="auto"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2400" smtClean="0">
                <a:solidFill>
                  <a:srgbClr val="1B06BA"/>
                </a:solidFill>
              </a:rPr>
              <a:t>6. DEMOGRAF. TRANZIT A EPIDEM. TRANSFORMACE</a:t>
            </a:r>
            <a:endParaRPr lang="cs-CZ" sz="2400" cap="all" dirty="0">
              <a:solidFill>
                <a:srgbClr val="1B06B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16200000">
            <a:off x="-3213100" y="3213100"/>
            <a:ext cx="6858000" cy="431800"/>
          </a:xfrm>
          <a:solidFill>
            <a:srgbClr val="FDE58D"/>
          </a:solidFill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2400" dirty="0" smtClean="0">
                <a:solidFill>
                  <a:srgbClr val="1B06BA"/>
                </a:solidFill>
              </a:rPr>
              <a:t>6. DEMOGRAF. TRANZIT A EPIDEM. TRANSFORMACE</a:t>
            </a:r>
            <a:endParaRPr lang="cs-CZ" sz="2400" cap="all" dirty="0">
              <a:solidFill>
                <a:srgbClr val="1B06BA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3" y="404813"/>
            <a:ext cx="8002587" cy="60483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4000" b="1" dirty="0" smtClean="0">
                <a:solidFill>
                  <a:srgbClr val="1B06BA"/>
                </a:solidFill>
              </a:rPr>
              <a:t>SHRNUTÍ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cs-CZ" b="1" dirty="0">
                <a:solidFill>
                  <a:srgbClr val="1B06BA"/>
                </a:solidFill>
              </a:rPr>
              <a:t>Epidemiologická transformace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Vypovídá o změnách v nemocnosti a </a:t>
            </a:r>
            <a:r>
              <a:rPr lang="cs-CZ" dirty="0" smtClean="0"/>
              <a:t>úmrtnosti. </a:t>
            </a:r>
            <a:endParaRPr lang="cs-CZ" dirty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Na počátku demografického přechodu v Evropě převažovaly infekční </a:t>
            </a:r>
            <a:r>
              <a:rPr lang="cs-CZ" dirty="0" smtClean="0"/>
              <a:t>nemoci. </a:t>
            </a:r>
            <a:endParaRPr lang="cs-CZ" dirty="0"/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Konec demografického přechodu – převaha chronických a degenerativních </a:t>
            </a:r>
            <a:r>
              <a:rPr lang="cs-CZ" dirty="0" smtClean="0"/>
              <a:t>nemocí. </a:t>
            </a: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b="1" dirty="0" smtClean="0"/>
          </a:p>
          <a:p>
            <a:pPr marL="857250" lvl="1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b="1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cs-CZ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1B06BA"/>
                </a:solidFill>
              </a:rPr>
              <a:t>7. SOCIÁLNÍ DETERMINANTY ZDRAVÍ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7848600" cy="1006475"/>
          </a:xfrm>
        </p:spPr>
        <p:txBody>
          <a:bodyPr/>
          <a:lstStyle/>
          <a:p>
            <a:pPr eaLnBrk="1" hangingPunct="1"/>
            <a:r>
              <a:rPr lang="cs-CZ" altLang="cs-CZ" sz="4000" b="1" smtClean="0">
                <a:solidFill>
                  <a:srgbClr val="1B06BA"/>
                </a:solidFill>
              </a:rPr>
              <a:t>Sociální determinanty zdraví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700213"/>
            <a:ext cx="7772400" cy="4764087"/>
          </a:xfrm>
        </p:spPr>
        <p:txBody>
          <a:bodyPr/>
          <a:lstStyle/>
          <a:p>
            <a:pPr eaLnBrk="1" hangingPunct="1"/>
            <a:r>
              <a:rPr lang="cs-CZ" altLang="cs-CZ" b="1" smtClean="0"/>
              <a:t>Podmínky</a:t>
            </a:r>
            <a:r>
              <a:rPr lang="cs-CZ" altLang="cs-CZ" smtClean="0"/>
              <a:t>, do kterých se lidé narodí a ve kterých vyrůstají, žijí, pracují a stárnou.</a:t>
            </a:r>
          </a:p>
          <a:p>
            <a:pPr eaLnBrk="1" hangingPunct="1"/>
            <a:endParaRPr lang="cs-CZ" altLang="cs-CZ" smtClean="0"/>
          </a:p>
          <a:p>
            <a:pPr eaLnBrk="1" hangingPunct="1"/>
            <a:r>
              <a:rPr lang="cs-CZ" altLang="cs-CZ" smtClean="0"/>
              <a:t>Tyto podmínky </a:t>
            </a:r>
            <a:r>
              <a:rPr lang="cs-CZ" altLang="cs-CZ" b="1" smtClean="0"/>
              <a:t>odrážejí uspořádání společnosti </a:t>
            </a:r>
            <a:r>
              <a:rPr lang="cs-CZ" altLang="cs-CZ" smtClean="0"/>
              <a:t>(na jakých principech a hodnotách je založen politický, ekonomický, kulturní a sociální život lidí dané společnosti).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7. SOCIÁLNÍ DETERMINANTY ZDRAVÍ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7129463" cy="1462088"/>
          </a:xfrm>
        </p:spPr>
        <p:txBody>
          <a:bodyPr/>
          <a:lstStyle/>
          <a:p>
            <a:pPr eaLnBrk="1" hangingPunct="1"/>
            <a:r>
              <a:rPr lang="cs-CZ" altLang="cs-CZ" sz="3200" b="1" smtClean="0">
                <a:solidFill>
                  <a:srgbClr val="1B06BA"/>
                </a:solidFill>
              </a:rPr>
              <a:t>Význam sociálních determinant zdraví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989138"/>
            <a:ext cx="7772400" cy="44640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800" smtClean="0">
                <a:cs typeface="Times New Roman" panose="02020603050405020304" pitchFamily="18" charset="0"/>
              </a:rPr>
              <a:t>Mají přímý vliv na zdraví všech lidí.</a:t>
            </a:r>
            <a:endParaRPr lang="en-CA" altLang="cs-CZ" sz="2800" smtClean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altLang="cs-CZ" sz="2800" smtClean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cs-CZ" altLang="cs-CZ" sz="2800" smtClean="0">
                <a:cs typeface="Times New Roman" panose="02020603050405020304" pitchFamily="18" charset="0"/>
              </a:rPr>
              <a:t>Strukturují chování vzhledem ke zdraví.</a:t>
            </a:r>
          </a:p>
          <a:p>
            <a:pPr>
              <a:lnSpc>
                <a:spcPct val="90000"/>
              </a:lnSpc>
            </a:pPr>
            <a:endParaRPr lang="en-US" altLang="cs-CZ" sz="2800" smtClean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cs-CZ" altLang="cs-CZ" sz="2800" smtClean="0">
                <a:cs typeface="Times New Roman" panose="02020603050405020304" pitchFamily="18" charset="0"/>
              </a:rPr>
              <a:t>Navzájem se ovlivňují při působení na zdraví.</a:t>
            </a:r>
          </a:p>
          <a:p>
            <a:pPr>
              <a:lnSpc>
                <a:spcPct val="90000"/>
              </a:lnSpc>
            </a:pPr>
            <a:endParaRPr lang="cs-CZ" altLang="cs-CZ" sz="2800" smtClean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cs-CZ" altLang="cs-CZ" sz="2800" smtClean="0">
                <a:cs typeface="Times New Roman" panose="02020603050405020304" pitchFamily="18" charset="0"/>
              </a:rPr>
              <a:t>Vysvětlují největší část rozdílů ve zdraví mezi populačními skupinami.</a:t>
            </a:r>
          </a:p>
          <a:p>
            <a:pPr>
              <a:lnSpc>
                <a:spcPct val="90000"/>
              </a:lnSpc>
            </a:pPr>
            <a:endParaRPr lang="en-US" altLang="cs-CZ" sz="2800" smtClean="0">
              <a:cs typeface="Times New Roman" panose="02020603050405020304" pitchFamily="18" charset="0"/>
            </a:endParaRPr>
          </a:p>
          <a:p>
            <a:pPr eaLnBrk="1" hangingPunct="1"/>
            <a:endParaRPr lang="cs-CZ" altLang="cs-CZ" smtClean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7. SOCIÁLNÍ DETERMINANTY ZDRAVÍ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Nadpis 1"/>
          <p:cNvSpPr>
            <a:spLocks noGrp="1"/>
          </p:cNvSpPr>
          <p:nvPr>
            <p:ph type="title"/>
          </p:nvPr>
        </p:nvSpPr>
        <p:spPr>
          <a:xfrm>
            <a:off x="539750" y="20638"/>
            <a:ext cx="7793038" cy="1198562"/>
          </a:xfrm>
        </p:spPr>
        <p:txBody>
          <a:bodyPr/>
          <a:lstStyle/>
          <a:p>
            <a:r>
              <a:rPr lang="cs-CZ" altLang="cs-CZ" sz="2800" b="1" smtClean="0"/>
              <a:t>Schematické znázornění vlivu sociálních determinant na zdraví 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-756250" y="1736812"/>
          <a:ext cx="1116124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050" y="4221163"/>
            <a:ext cx="1731963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116388" y="3940175"/>
            <a:ext cx="16240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None/>
              <a:defRPr/>
            </a:pPr>
            <a:r>
              <a:rPr lang="cs-CZ" sz="1600" dirty="0">
                <a:solidFill>
                  <a:srgbClr val="000000"/>
                </a:solidFill>
                <a:latin typeface="Tahoma" pitchFamily="34" charset="0"/>
                <a:cs typeface="+mn-cs"/>
              </a:rPr>
              <a:t>Pohlaví, věk, dědičné faktory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246563" y="3486150"/>
            <a:ext cx="162560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None/>
              <a:defRPr/>
            </a:pPr>
            <a:r>
              <a:rPr lang="cs-CZ" sz="1600" dirty="0">
                <a:solidFill>
                  <a:srgbClr val="000000"/>
                </a:solidFill>
                <a:latin typeface="Tahoma" pitchFamily="34" charset="0"/>
                <a:cs typeface="+mn-cs"/>
              </a:rPr>
              <a:t>Životní styl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3960813" y="2828925"/>
            <a:ext cx="17272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None/>
              <a:defRPr/>
            </a:pPr>
            <a:r>
              <a:rPr lang="cs-CZ" sz="1600" dirty="0">
                <a:solidFill>
                  <a:srgbClr val="000000"/>
                </a:solidFill>
                <a:latin typeface="Tahoma" pitchFamily="34" charset="0"/>
                <a:cs typeface="+mn-cs"/>
              </a:rPr>
              <a:t>Sociální prostředí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3563938" y="2228850"/>
            <a:ext cx="299085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None/>
              <a:defRPr/>
            </a:pPr>
            <a:r>
              <a:rPr lang="cs-CZ" sz="1600" dirty="0">
                <a:solidFill>
                  <a:srgbClr val="000000"/>
                </a:solidFill>
                <a:latin typeface="Tahoma" pitchFamily="34" charset="0"/>
                <a:cs typeface="+mn-cs"/>
              </a:rPr>
              <a:t>Životní a pracovní podmínky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622675" y="1412875"/>
            <a:ext cx="29908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cs-CZ" sz="1600" dirty="0">
                <a:solidFill>
                  <a:srgbClr val="000000"/>
                </a:solidFill>
                <a:latin typeface="Arial" charset="0"/>
                <a:cs typeface="+mn-cs"/>
              </a:rPr>
              <a:t>Celkové sociální, kulturní </a:t>
            </a:r>
            <a:br>
              <a:rPr lang="cs-CZ" sz="1600" dirty="0">
                <a:solidFill>
                  <a:srgbClr val="000000"/>
                </a:solidFill>
                <a:latin typeface="Arial" charset="0"/>
                <a:cs typeface="+mn-cs"/>
              </a:rPr>
            </a:br>
            <a:r>
              <a:rPr lang="cs-CZ" sz="1600" dirty="0">
                <a:solidFill>
                  <a:srgbClr val="000000"/>
                </a:solidFill>
                <a:latin typeface="Arial" charset="0"/>
                <a:cs typeface="+mn-cs"/>
              </a:rPr>
              <a:t>a ekonomické prostředí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7. SOCIÁLNÍ DETERMINANTY ZDRAVÍ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  <p:bldP spid="14" grpId="0"/>
      <p:bldGraphic spid="7" grpId="0">
        <p:bldAsOne/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7848600" cy="1462088"/>
          </a:xfrm>
        </p:spPr>
        <p:txBody>
          <a:bodyPr/>
          <a:lstStyle/>
          <a:p>
            <a:pPr eaLnBrk="1" hangingPunct="1"/>
            <a:r>
              <a:rPr lang="cs-CZ" altLang="cs-CZ" sz="4000" b="1" smtClean="0">
                <a:solidFill>
                  <a:srgbClr val="1B06BA"/>
                </a:solidFill>
              </a:rPr>
              <a:t>Sociální determinanty a rozdíly ve zdraví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7213" y="1412875"/>
            <a:ext cx="8064500" cy="4764088"/>
          </a:xfrm>
        </p:spPr>
        <p:txBody>
          <a:bodyPr/>
          <a:lstStyle/>
          <a:p>
            <a:pPr eaLnBrk="1" hangingPunct="1"/>
            <a:r>
              <a:rPr lang="cs-CZ" altLang="cs-CZ" smtClean="0"/>
              <a:t>SDZ nejsou distribuovány rovnoměrně ani náhodně, ale </a:t>
            </a:r>
            <a:r>
              <a:rPr lang="cs-CZ" altLang="cs-CZ" b="1" smtClean="0"/>
              <a:t>kopírují sociální nerovnosti</a:t>
            </a:r>
            <a:r>
              <a:rPr lang="cs-CZ" altLang="cs-CZ" smtClean="0"/>
              <a:t>.</a:t>
            </a:r>
          </a:p>
          <a:p>
            <a:pPr eaLnBrk="1" hangingPunct="1"/>
            <a:r>
              <a:rPr lang="cs-CZ" altLang="cs-CZ" smtClean="0"/>
              <a:t>Jsou zodpovědné za </a:t>
            </a:r>
            <a:r>
              <a:rPr lang="cs-CZ" altLang="cs-CZ" b="1" smtClean="0"/>
              <a:t>existenci inekvity ve zdraví</a:t>
            </a:r>
            <a:r>
              <a:rPr lang="cs-CZ" altLang="cs-CZ" smtClean="0"/>
              <a:t>, </a:t>
            </a:r>
          </a:p>
          <a:p>
            <a:pPr lvl="1" eaLnBrk="1" hangingPunct="1"/>
            <a:r>
              <a:rPr lang="cs-CZ" altLang="cs-CZ" smtClean="0"/>
              <a:t>tj. za existenci nespravedlivých a odstranitelných rozdílů ve zdraví, které nacházíme jak </a:t>
            </a:r>
            <a:r>
              <a:rPr lang="cs-CZ" altLang="cs-CZ" b="1" smtClean="0"/>
              <a:t>mezi zeměmi</a:t>
            </a:r>
            <a:r>
              <a:rPr lang="cs-CZ" altLang="cs-CZ" smtClean="0"/>
              <a:t>, tak </a:t>
            </a:r>
            <a:r>
              <a:rPr lang="cs-CZ" altLang="cs-CZ" b="1" smtClean="0"/>
              <a:t>uvnitř</a:t>
            </a:r>
            <a:r>
              <a:rPr lang="cs-CZ" altLang="cs-CZ" smtClean="0"/>
              <a:t> jednotlivých </a:t>
            </a:r>
            <a:r>
              <a:rPr lang="cs-CZ" altLang="cs-CZ" b="1" smtClean="0"/>
              <a:t>zemí</a:t>
            </a:r>
            <a:r>
              <a:rPr lang="cs-CZ" altLang="cs-CZ" smtClean="0"/>
              <a:t>.</a:t>
            </a:r>
            <a:endParaRPr lang="cs-CZ" altLang="cs-CZ" sz="2400" smtClean="0"/>
          </a:p>
          <a:p>
            <a:pPr eaLnBrk="1" hangingPunct="1"/>
            <a:r>
              <a:rPr lang="cs-CZ" altLang="cs-CZ" smtClean="0"/>
              <a:t>Nejde o bezprostřední zdravotní rizika, ale </a:t>
            </a:r>
            <a:br>
              <a:rPr lang="cs-CZ" altLang="cs-CZ" smtClean="0"/>
            </a:br>
            <a:r>
              <a:rPr lang="cs-CZ" altLang="cs-CZ" smtClean="0"/>
              <a:t>o </a:t>
            </a:r>
            <a:r>
              <a:rPr lang="cs-CZ" altLang="cs-CZ" b="1" smtClean="0"/>
              <a:t>sociální podmínky ovlivňující přítomnost či absenci zdravotních rizik</a:t>
            </a:r>
            <a:r>
              <a:rPr lang="cs-CZ" altLang="cs-CZ" smtClean="0"/>
              <a:t>.</a:t>
            </a:r>
          </a:p>
          <a:p>
            <a:pPr lvl="1" eaLnBrk="1" hangingPunct="1"/>
            <a:endParaRPr lang="cs-CZ" altLang="cs-CZ" smtClean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7. SOCIÁLNÍ DETERMINANTY ZDRAVÍ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16038" y="333375"/>
            <a:ext cx="7793037" cy="622300"/>
          </a:xfrm>
        </p:spPr>
        <p:txBody>
          <a:bodyPr/>
          <a:lstStyle/>
          <a:p>
            <a:pPr eaLnBrk="1" hangingPunct="1"/>
            <a:r>
              <a:rPr lang="cs-CZ" altLang="cs-CZ" sz="4000" b="1" smtClean="0"/>
              <a:t>Střední délka života</a:t>
            </a:r>
          </a:p>
        </p:txBody>
      </p:sp>
      <p:sp>
        <p:nvSpPr>
          <p:cNvPr id="655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 smtClean="0"/>
          </a:p>
        </p:txBody>
      </p:sp>
      <p:pic>
        <p:nvPicPr>
          <p:cNvPr id="65540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914400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6600"/>
            <a:ext cx="9144000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484313"/>
            <a:ext cx="28733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4005263"/>
            <a:ext cx="28733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>
            <a:spLocks noChangeArrowheads="1"/>
          </p:cNvSpPr>
          <p:nvPr/>
        </p:nvSpPr>
        <p:spPr bwMode="auto">
          <a:xfrm>
            <a:off x="4605338" y="1327150"/>
            <a:ext cx="663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91%</a:t>
            </a:r>
          </a:p>
        </p:txBody>
      </p:sp>
      <p:sp>
        <p:nvSpPr>
          <p:cNvPr id="9" name="TextovéPole 8"/>
          <p:cNvSpPr txBox="1">
            <a:spLocks noChangeArrowheads="1"/>
          </p:cNvSpPr>
          <p:nvPr/>
        </p:nvSpPr>
        <p:spPr bwMode="auto">
          <a:xfrm>
            <a:off x="5059363" y="3946525"/>
            <a:ext cx="665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10%</a:t>
            </a:r>
          </a:p>
        </p:txBody>
      </p:sp>
      <p:cxnSp>
        <p:nvCxnSpPr>
          <p:cNvPr id="66567" name="Přímá spojnice se šipkou 9"/>
          <p:cNvCxnSpPr>
            <a:cxnSpLocks noChangeShapeType="1"/>
            <a:stCxn id="7" idx="0"/>
          </p:cNvCxnSpPr>
          <p:nvPr/>
        </p:nvCxnSpPr>
        <p:spPr bwMode="auto">
          <a:xfrm flipV="1">
            <a:off x="4916488" y="2611438"/>
            <a:ext cx="569912" cy="1393825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16200000">
            <a:off x="-3213100" y="3213100"/>
            <a:ext cx="6858000" cy="431800"/>
          </a:xfrm>
          <a:solidFill>
            <a:srgbClr val="FDE58D"/>
          </a:solidFill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2400" dirty="0" smtClean="0">
                <a:solidFill>
                  <a:srgbClr val="1B06BA"/>
                </a:solidFill>
              </a:rPr>
              <a:t>6. DEMOGRAF. TRANZIT A EPIDEM. TRANSFORMACE</a:t>
            </a:r>
            <a:endParaRPr lang="cs-CZ" sz="2400" cap="all" dirty="0">
              <a:solidFill>
                <a:srgbClr val="1B06BA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3" y="404813"/>
            <a:ext cx="8002587" cy="60483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4000" b="1" dirty="0" smtClean="0">
                <a:solidFill>
                  <a:srgbClr val="1B06BA"/>
                </a:solidFill>
              </a:rPr>
              <a:t>DEMOGRAFIE             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b="1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b="1" dirty="0" smtClean="0"/>
          </a:p>
          <a:p>
            <a:pPr marL="857250" lvl="1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b="1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cs-CZ" b="1" dirty="0" smtClean="0"/>
          </a:p>
        </p:txBody>
      </p:sp>
      <p:sp>
        <p:nvSpPr>
          <p:cNvPr id="6" name="Obdélník 5"/>
          <p:cNvSpPr/>
          <p:nvPr/>
        </p:nvSpPr>
        <p:spPr>
          <a:xfrm>
            <a:off x="684213" y="1341438"/>
            <a:ext cx="3455987" cy="40306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3200" b="1" dirty="0">
                <a:latin typeface="+mn-lt"/>
                <a:cs typeface="+mn-cs"/>
              </a:rPr>
              <a:t>UDÁLOSTI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cs-CZ" sz="3200" b="1" dirty="0">
              <a:latin typeface="+mn-lt"/>
              <a:cs typeface="+mn-cs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200" b="1" dirty="0">
                <a:latin typeface="+mn-lt"/>
                <a:cs typeface="+mn-cs"/>
              </a:rPr>
              <a:t>Narození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200" b="1" dirty="0">
                <a:latin typeface="+mn-lt"/>
                <a:cs typeface="+mn-cs"/>
              </a:rPr>
              <a:t>Úmrtí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200" b="1" dirty="0">
                <a:latin typeface="+mn-lt"/>
                <a:cs typeface="+mn-cs"/>
              </a:rPr>
              <a:t>Svatba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200" b="1" dirty="0">
                <a:latin typeface="+mn-lt"/>
                <a:cs typeface="+mn-cs"/>
              </a:rPr>
              <a:t>Rozvod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200" b="1" dirty="0">
                <a:latin typeface="+mn-lt"/>
                <a:cs typeface="+mn-cs"/>
              </a:rPr>
              <a:t>Ukončení studia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200" b="1" dirty="0">
                <a:latin typeface="+mn-lt"/>
                <a:cs typeface="+mn-cs"/>
              </a:rPr>
              <a:t>Změna bydliště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670425" y="1338263"/>
            <a:ext cx="3776663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r>
              <a:rPr lang="cs-CZ" altLang="cs-CZ" b="1" dirty="0" smtClean="0"/>
              <a:t>PROCESY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None/>
              <a:defRPr/>
            </a:pPr>
            <a:endParaRPr lang="cs-CZ" altLang="cs-CZ" b="1" dirty="0" smtClean="0"/>
          </a:p>
          <a:p>
            <a:pPr marL="457200" indent="-457200" eaLnBrk="1" hangingPunct="1">
              <a:spcBef>
                <a:spcPct val="0"/>
              </a:spcBef>
              <a:buClr>
                <a:schemeClr val="tx1"/>
              </a:buClr>
              <a:defRPr/>
            </a:pPr>
            <a:r>
              <a:rPr lang="cs-CZ" altLang="cs-CZ" b="1" dirty="0" smtClean="0"/>
              <a:t>Porodnost</a:t>
            </a:r>
          </a:p>
          <a:p>
            <a:pPr marL="457200" indent="-457200" eaLnBrk="1" hangingPunct="1">
              <a:spcBef>
                <a:spcPct val="0"/>
              </a:spcBef>
              <a:buClr>
                <a:schemeClr val="tx1"/>
              </a:buClr>
              <a:defRPr/>
            </a:pPr>
            <a:r>
              <a:rPr lang="cs-CZ" altLang="cs-CZ" b="1" dirty="0" smtClean="0"/>
              <a:t>Úmrtnost</a:t>
            </a:r>
          </a:p>
          <a:p>
            <a:pPr marL="457200" indent="-457200" eaLnBrk="1" hangingPunct="1">
              <a:spcBef>
                <a:spcPct val="0"/>
              </a:spcBef>
              <a:buClr>
                <a:schemeClr val="tx1"/>
              </a:buClr>
              <a:defRPr/>
            </a:pPr>
            <a:r>
              <a:rPr lang="cs-CZ" altLang="cs-CZ" b="1" dirty="0" smtClean="0"/>
              <a:t>Sňatečnost</a:t>
            </a:r>
          </a:p>
          <a:p>
            <a:pPr marL="457200" indent="-457200" eaLnBrk="1" hangingPunct="1">
              <a:spcBef>
                <a:spcPct val="0"/>
              </a:spcBef>
              <a:buClr>
                <a:schemeClr val="tx1"/>
              </a:buClr>
              <a:defRPr/>
            </a:pPr>
            <a:r>
              <a:rPr lang="cs-CZ" altLang="cs-CZ" b="1" dirty="0" smtClean="0"/>
              <a:t>Rozvodovost</a:t>
            </a:r>
          </a:p>
          <a:p>
            <a:pPr marL="457200" indent="-457200" eaLnBrk="1" hangingPunct="1">
              <a:spcBef>
                <a:spcPct val="0"/>
              </a:spcBef>
              <a:buClr>
                <a:schemeClr val="tx1"/>
              </a:buClr>
              <a:defRPr/>
            </a:pPr>
            <a:r>
              <a:rPr lang="cs-CZ" altLang="cs-CZ" b="1" dirty="0" smtClean="0"/>
              <a:t>Vzdělanost</a:t>
            </a:r>
          </a:p>
          <a:p>
            <a:pPr marL="457200" indent="-457200" eaLnBrk="1" hangingPunct="1">
              <a:spcBef>
                <a:spcPct val="0"/>
              </a:spcBef>
              <a:buClr>
                <a:schemeClr val="tx1"/>
              </a:buClr>
              <a:defRPr/>
            </a:pPr>
            <a:r>
              <a:rPr lang="cs-CZ" altLang="cs-CZ" b="1" dirty="0" smtClean="0"/>
              <a:t>Migrace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smtClean="0"/>
          </a:p>
        </p:txBody>
      </p:sp>
      <p:pic>
        <p:nvPicPr>
          <p:cNvPr id="67587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549275"/>
            <a:ext cx="3684587" cy="5924550"/>
          </a:xfrm>
        </p:spPr>
      </p:pic>
      <p:pic>
        <p:nvPicPr>
          <p:cNvPr id="67588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2276475"/>
            <a:ext cx="4567238" cy="28463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8"/>
            <a:ext cx="7793037" cy="1462087"/>
          </a:xfrm>
        </p:spPr>
        <p:txBody>
          <a:bodyPr/>
          <a:lstStyle/>
          <a:p>
            <a:pPr eaLnBrk="1" hangingPunct="1"/>
            <a:r>
              <a:rPr lang="cs-CZ" altLang="cs-CZ" sz="3600" b="1" smtClean="0">
                <a:solidFill>
                  <a:srgbClr val="1B06BA"/>
                </a:solidFill>
              </a:rPr>
              <a:t>Co způsobuje tento rozdíl?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84313"/>
            <a:ext cx="8229600" cy="45259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mtClean="0"/>
              <a:t>Sociální podmínky, ve kterých žijí:</a:t>
            </a:r>
          </a:p>
          <a:p>
            <a:pPr eaLnBrk="1" hangingPunct="1"/>
            <a:r>
              <a:rPr lang="cs-CZ" altLang="cs-CZ" smtClean="0"/>
              <a:t>bydlení</a:t>
            </a:r>
          </a:p>
          <a:p>
            <a:pPr eaLnBrk="1" hangingPunct="1"/>
            <a:r>
              <a:rPr lang="cs-CZ" altLang="cs-CZ" smtClean="0"/>
              <a:t>strava</a:t>
            </a:r>
          </a:p>
          <a:p>
            <a:pPr eaLnBrk="1" hangingPunct="1"/>
            <a:r>
              <a:rPr lang="cs-CZ" altLang="cs-CZ" smtClean="0"/>
              <a:t>vzdělání</a:t>
            </a:r>
          </a:p>
          <a:p>
            <a:pPr eaLnBrk="1" hangingPunct="1"/>
            <a:r>
              <a:rPr lang="cs-CZ" altLang="cs-CZ" smtClean="0"/>
              <a:t>zaměstnání</a:t>
            </a:r>
          </a:p>
          <a:p>
            <a:pPr eaLnBrk="1" hangingPunct="1"/>
            <a:r>
              <a:rPr lang="cs-CZ" altLang="cs-CZ" smtClean="0"/>
              <a:t>dostupnost zdravotní péče</a:t>
            </a:r>
          </a:p>
          <a:p>
            <a:pPr eaLnBrk="1" hangingPunct="1"/>
            <a:r>
              <a:rPr lang="cs-CZ" altLang="cs-CZ" smtClean="0"/>
              <a:t>celková životní úroveň 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7. SOCIÁLNÍ DETERMINANTY ZDRAVÍ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354" grpId="0"/>
      <p:bldP spid="35635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7848600" cy="1008063"/>
          </a:xfrm>
        </p:spPr>
        <p:txBody>
          <a:bodyPr/>
          <a:lstStyle/>
          <a:p>
            <a:pPr eaLnBrk="1" hangingPunct="1"/>
            <a:r>
              <a:rPr lang="cs-CZ" altLang="cs-CZ" sz="3600" b="1" smtClean="0">
                <a:solidFill>
                  <a:srgbClr val="1B06BA"/>
                </a:solidFill>
              </a:rPr>
              <a:t>Rozdíly ve zdraví mezi zeměmi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060575"/>
            <a:ext cx="8062912" cy="4392613"/>
          </a:xfrm>
        </p:spPr>
        <p:txBody>
          <a:bodyPr/>
          <a:lstStyle/>
          <a:p>
            <a:pPr eaLnBrk="1" hangingPunct="1"/>
            <a:r>
              <a:rPr lang="cs-CZ" altLang="cs-CZ" smtClean="0"/>
              <a:t>Bohatství a zdraví</a:t>
            </a:r>
          </a:p>
          <a:p>
            <a:pPr lvl="1" eaLnBrk="1" hangingPunct="1"/>
            <a:r>
              <a:rPr lang="cs-CZ" altLang="cs-CZ" smtClean="0">
                <a:hlinkClick r:id="rId2"/>
              </a:rPr>
              <a:t>Materiální vysvětlení nerovností</a:t>
            </a:r>
            <a:endParaRPr lang="cs-CZ" altLang="cs-CZ" smtClean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7. SOCIÁLNÍ DETERMINANTY ZDRAVÍ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7848600" cy="1008063"/>
          </a:xfrm>
        </p:spPr>
        <p:txBody>
          <a:bodyPr/>
          <a:lstStyle/>
          <a:p>
            <a:pPr eaLnBrk="1" hangingPunct="1"/>
            <a:r>
              <a:rPr lang="cs-CZ" altLang="cs-CZ" sz="3600" b="1" smtClean="0"/>
              <a:t>Chudé vs bohaté země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060575"/>
            <a:ext cx="8062912" cy="4392613"/>
          </a:xfrm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706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73238"/>
            <a:ext cx="7488238" cy="471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7. SOCIÁLNÍ DETERMINANTY ZDRAVÍ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7848600" cy="1008063"/>
          </a:xfrm>
        </p:spPr>
        <p:txBody>
          <a:bodyPr/>
          <a:lstStyle/>
          <a:p>
            <a:pPr eaLnBrk="1" hangingPunct="1"/>
            <a:r>
              <a:rPr lang="cs-CZ" altLang="cs-CZ" sz="3600" b="1" smtClean="0"/>
              <a:t>Chudé vs bohaté země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060575"/>
            <a:ext cx="8062912" cy="4392613"/>
          </a:xfrm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716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73238"/>
            <a:ext cx="7488238" cy="471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703388"/>
            <a:ext cx="6032500" cy="1689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7. SOCIÁLNÍ DETERMINANTY ZDRAVÍ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7848600" cy="1008063"/>
          </a:xfrm>
        </p:spPr>
        <p:txBody>
          <a:bodyPr/>
          <a:lstStyle/>
          <a:p>
            <a:pPr eaLnBrk="1" hangingPunct="1"/>
            <a:r>
              <a:rPr lang="cs-CZ" altLang="cs-CZ" sz="2800" b="1" smtClean="0"/>
              <a:t>Kolikrát bohatší je 20% nejbohatší populace ve srovnání s 20% nejchudší populace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052513"/>
            <a:ext cx="8062912" cy="5400675"/>
          </a:xfrm>
        </p:spPr>
        <p:txBody>
          <a:bodyPr/>
          <a:lstStyle/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endParaRPr lang="cs-CZ" dirty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cs-CZ" sz="2000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cs-CZ" dirty="0" smtClean="0"/>
          </a:p>
        </p:txBody>
      </p:sp>
      <p:sp>
        <p:nvSpPr>
          <p:cNvPr id="72708" name="TextovéPole 1"/>
          <p:cNvSpPr txBox="1">
            <a:spLocks noChangeArrowheads="1"/>
          </p:cNvSpPr>
          <p:nvPr/>
        </p:nvSpPr>
        <p:spPr bwMode="auto">
          <a:xfrm>
            <a:off x="3419475" y="1628775"/>
            <a:ext cx="720725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endParaRPr lang="cs-CZ" altLang="cs-CZ">
              <a:latin typeface="Tahoma" panose="020B0604030504040204" pitchFamily="34" charset="0"/>
            </a:endParaRPr>
          </a:p>
        </p:txBody>
      </p:sp>
      <p:pic>
        <p:nvPicPr>
          <p:cNvPr id="7270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2349500"/>
            <a:ext cx="7932738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7. SOCIÁLNÍ DETERMINANTY ZDRAVÍ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7848600" cy="792163"/>
          </a:xfrm>
        </p:spPr>
        <p:txBody>
          <a:bodyPr/>
          <a:lstStyle/>
          <a:p>
            <a:pPr eaLnBrk="1" hangingPunct="1"/>
            <a:r>
              <a:rPr lang="cs-CZ" altLang="cs-CZ" sz="3600" b="1" smtClean="0"/>
              <a:t>Bohaté země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062912" cy="5111750"/>
          </a:xfrm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7373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41438"/>
            <a:ext cx="667385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3" name="TextovéPole 2"/>
          <p:cNvSpPr txBox="1">
            <a:spLocks noChangeArrowheads="1"/>
          </p:cNvSpPr>
          <p:nvPr/>
        </p:nvSpPr>
        <p:spPr bwMode="auto">
          <a:xfrm>
            <a:off x="4284663" y="5894388"/>
            <a:ext cx="151130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73734" name="Obdélník 3"/>
          <p:cNvSpPr>
            <a:spLocks noChangeArrowheads="1"/>
          </p:cNvSpPr>
          <p:nvPr/>
        </p:nvSpPr>
        <p:spPr bwMode="auto">
          <a:xfrm>
            <a:off x="2124075" y="5013325"/>
            <a:ext cx="2592388" cy="360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endParaRPr lang="cs-CZ" altLang="cs-CZ" sz="180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7. SOCIÁLNÍ DETERMINANTY ZDRAVÍ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7848600" cy="1008063"/>
          </a:xfrm>
        </p:spPr>
        <p:txBody>
          <a:bodyPr/>
          <a:lstStyle/>
          <a:p>
            <a:pPr eaLnBrk="1" hangingPunct="1"/>
            <a:r>
              <a:rPr lang="cs-CZ" altLang="cs-CZ" sz="3600" b="1" smtClean="0"/>
              <a:t>Bohaté země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062912" cy="5040313"/>
          </a:xfrm>
        </p:spPr>
        <p:txBody>
          <a:bodyPr/>
          <a:lstStyle/>
          <a:p>
            <a:pPr eaLnBrk="1" hangingPunct="1"/>
            <a:endParaRPr lang="cs-CZ" altLang="cs-CZ" smtClean="0"/>
          </a:p>
          <a:p>
            <a:pPr eaLnBrk="1" hangingPunct="1"/>
            <a:r>
              <a:rPr lang="cs-CZ" altLang="cs-CZ" smtClean="0"/>
              <a:t>Není důležité, jak velký je koláč, ale jak je rozdělen.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7. SOCIÁLNÍ DETERMINANTY ZDRAVÍ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7848600" cy="1152525"/>
          </a:xfrm>
        </p:spPr>
        <p:txBody>
          <a:bodyPr/>
          <a:lstStyle/>
          <a:p>
            <a:pPr eaLnBrk="1" hangingPunct="1"/>
            <a:r>
              <a:rPr lang="cs-CZ" altLang="cs-CZ" sz="2800" b="1" smtClean="0"/>
              <a:t>Vztah mezi bohatstvím země a indexem zdravotních a sociálních problémů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423275" cy="511175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sz="2000" b="1" dirty="0"/>
              <a:t>Index:</a:t>
            </a:r>
          </a:p>
          <a:p>
            <a:pPr eaLnBrk="1" hangingPunct="1">
              <a:defRPr/>
            </a:pPr>
            <a:r>
              <a:rPr lang="cs-CZ" sz="2000" dirty="0"/>
              <a:t>SDŽ</a:t>
            </a:r>
          </a:p>
          <a:p>
            <a:pPr eaLnBrk="1" hangingPunct="1">
              <a:defRPr/>
            </a:pPr>
            <a:r>
              <a:rPr lang="cs-CZ" sz="2000" dirty="0"/>
              <a:t>Gramotnost</a:t>
            </a:r>
          </a:p>
          <a:p>
            <a:pPr eaLnBrk="1" hangingPunct="1">
              <a:defRPr/>
            </a:pPr>
            <a:r>
              <a:rPr lang="cs-CZ" sz="2000" dirty="0"/>
              <a:t>Koj. úmrtnost</a:t>
            </a:r>
          </a:p>
          <a:p>
            <a:pPr eaLnBrk="1" hangingPunct="1">
              <a:defRPr/>
            </a:pPr>
            <a:r>
              <a:rPr lang="cs-CZ" sz="2000" dirty="0"/>
              <a:t>Násilí</a:t>
            </a:r>
          </a:p>
          <a:p>
            <a:pPr eaLnBrk="1" hangingPunct="1">
              <a:defRPr/>
            </a:pPr>
            <a:r>
              <a:rPr lang="cs-CZ" sz="2000" dirty="0"/>
              <a:t>Počet vězňů</a:t>
            </a:r>
          </a:p>
          <a:p>
            <a:pPr eaLnBrk="1" hangingPunct="1">
              <a:defRPr/>
            </a:pPr>
            <a:r>
              <a:rPr lang="cs-CZ" sz="2000" dirty="0"/>
              <a:t>Počet nezletilých                                                                    matek</a:t>
            </a:r>
          </a:p>
          <a:p>
            <a:pPr eaLnBrk="1" hangingPunct="1">
              <a:defRPr/>
            </a:pPr>
            <a:r>
              <a:rPr lang="cs-CZ" sz="2000" dirty="0"/>
              <a:t>Důvěra</a:t>
            </a:r>
          </a:p>
          <a:p>
            <a:pPr eaLnBrk="1" hangingPunct="1">
              <a:defRPr/>
            </a:pPr>
            <a:r>
              <a:rPr lang="cs-CZ" sz="2000" dirty="0"/>
              <a:t>Obezita</a:t>
            </a:r>
          </a:p>
          <a:p>
            <a:pPr eaLnBrk="1" hangingPunct="1">
              <a:defRPr/>
            </a:pPr>
            <a:r>
              <a:rPr lang="cs-CZ" sz="2000" dirty="0"/>
              <a:t>Duševní poruchy                                                                             vč. drogové                                                                      a alkohol. závislosti</a:t>
            </a:r>
          </a:p>
          <a:p>
            <a:pPr eaLnBrk="1" hangingPunct="1">
              <a:defRPr/>
            </a:pPr>
            <a:r>
              <a:rPr lang="cs-CZ" sz="2000" dirty="0"/>
              <a:t>Sociální mobilita</a:t>
            </a:r>
          </a:p>
          <a:p>
            <a:pPr eaLnBrk="1" hangingPunct="1">
              <a:defRPr/>
            </a:pPr>
            <a:endParaRPr lang="cs-CZ" sz="2000" dirty="0" smtClean="0"/>
          </a:p>
        </p:txBody>
      </p:sp>
      <p:sp>
        <p:nvSpPr>
          <p:cNvPr id="75780" name="TextovéPole 1"/>
          <p:cNvSpPr txBox="1">
            <a:spLocks noChangeArrowheads="1"/>
          </p:cNvSpPr>
          <p:nvPr/>
        </p:nvSpPr>
        <p:spPr bwMode="auto">
          <a:xfrm>
            <a:off x="3419475" y="1628775"/>
            <a:ext cx="720725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endParaRPr lang="cs-CZ" altLang="cs-CZ">
              <a:latin typeface="Tahoma" panose="020B0604030504040204" pitchFamily="34" charset="0"/>
            </a:endParaRPr>
          </a:p>
        </p:txBody>
      </p:sp>
      <p:pic>
        <p:nvPicPr>
          <p:cNvPr id="7578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619250"/>
            <a:ext cx="6292850" cy="449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7. SOCIÁLNÍ DETERMINANTY ZDRAVÍ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280400" cy="1009650"/>
          </a:xfrm>
        </p:spPr>
        <p:txBody>
          <a:bodyPr/>
          <a:lstStyle/>
          <a:p>
            <a:pPr eaLnBrk="1" hangingPunct="1"/>
            <a:r>
              <a:rPr lang="cs-CZ" altLang="cs-CZ" sz="2800" b="1" smtClean="0"/>
              <a:t>Vztah mezi příjmovou nerovností a indexem zdravotních a sociálních problémů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81138"/>
            <a:ext cx="8351837" cy="5043487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sz="2000" b="1" dirty="0" smtClean="0"/>
              <a:t>Index:</a:t>
            </a:r>
          </a:p>
          <a:p>
            <a:pPr eaLnBrk="1" hangingPunct="1">
              <a:defRPr/>
            </a:pPr>
            <a:r>
              <a:rPr lang="cs-CZ" sz="2000" dirty="0" smtClean="0"/>
              <a:t>SDŽ</a:t>
            </a:r>
          </a:p>
          <a:p>
            <a:pPr eaLnBrk="1" hangingPunct="1">
              <a:defRPr/>
            </a:pPr>
            <a:r>
              <a:rPr lang="cs-CZ" sz="2000" dirty="0" smtClean="0"/>
              <a:t>Gramotnost</a:t>
            </a:r>
          </a:p>
          <a:p>
            <a:pPr eaLnBrk="1" hangingPunct="1">
              <a:defRPr/>
            </a:pPr>
            <a:r>
              <a:rPr lang="cs-CZ" sz="2000" dirty="0" smtClean="0"/>
              <a:t>Koj. úmrtnost</a:t>
            </a:r>
          </a:p>
          <a:p>
            <a:pPr eaLnBrk="1" hangingPunct="1">
              <a:defRPr/>
            </a:pPr>
            <a:r>
              <a:rPr lang="cs-CZ" sz="2000" dirty="0" smtClean="0"/>
              <a:t>Násilí</a:t>
            </a:r>
          </a:p>
          <a:p>
            <a:pPr eaLnBrk="1" hangingPunct="1">
              <a:defRPr/>
            </a:pPr>
            <a:r>
              <a:rPr lang="cs-CZ" sz="2000" dirty="0" smtClean="0"/>
              <a:t>Počet vězňů</a:t>
            </a:r>
          </a:p>
          <a:p>
            <a:pPr eaLnBrk="1" hangingPunct="1">
              <a:defRPr/>
            </a:pPr>
            <a:r>
              <a:rPr lang="cs-CZ" sz="2000" dirty="0" smtClean="0"/>
              <a:t>Počet nezletilých                                                                    matek</a:t>
            </a:r>
          </a:p>
          <a:p>
            <a:pPr eaLnBrk="1" hangingPunct="1">
              <a:defRPr/>
            </a:pPr>
            <a:r>
              <a:rPr lang="cs-CZ" sz="2000" dirty="0" smtClean="0"/>
              <a:t>Důvěra</a:t>
            </a:r>
          </a:p>
          <a:p>
            <a:pPr eaLnBrk="1" hangingPunct="1">
              <a:defRPr/>
            </a:pPr>
            <a:r>
              <a:rPr lang="cs-CZ" sz="2000" dirty="0" smtClean="0"/>
              <a:t>Obezita</a:t>
            </a:r>
          </a:p>
          <a:p>
            <a:pPr eaLnBrk="1" hangingPunct="1">
              <a:defRPr/>
            </a:pPr>
            <a:r>
              <a:rPr lang="cs-CZ" sz="2000" dirty="0" smtClean="0"/>
              <a:t>Duševní poruchy                                                                             vč. </a:t>
            </a:r>
            <a:r>
              <a:rPr lang="cs-CZ" sz="2000" dirty="0"/>
              <a:t>d</a:t>
            </a:r>
            <a:r>
              <a:rPr lang="cs-CZ" sz="2000" dirty="0" smtClean="0"/>
              <a:t>rogové                                                                      a alkohol. závislosti</a:t>
            </a:r>
          </a:p>
          <a:p>
            <a:pPr eaLnBrk="1" hangingPunct="1">
              <a:defRPr/>
            </a:pPr>
            <a:r>
              <a:rPr lang="cs-CZ" sz="2000" dirty="0" smtClean="0"/>
              <a:t>Sociální mobilita</a:t>
            </a:r>
          </a:p>
        </p:txBody>
      </p:sp>
      <p:pic>
        <p:nvPicPr>
          <p:cNvPr id="768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554163"/>
            <a:ext cx="6372225" cy="4889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5" name="Obdélník 2"/>
          <p:cNvSpPr>
            <a:spLocks noChangeArrowheads="1"/>
          </p:cNvSpPr>
          <p:nvPr/>
        </p:nvSpPr>
        <p:spPr bwMode="auto">
          <a:xfrm>
            <a:off x="3924300" y="1484313"/>
            <a:ext cx="20875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endParaRPr lang="cs-CZ" altLang="cs-CZ" sz="1800"/>
          </a:p>
        </p:txBody>
      </p:sp>
      <p:sp>
        <p:nvSpPr>
          <p:cNvPr id="76806" name="Obdélník 3"/>
          <p:cNvSpPr>
            <a:spLocks noChangeArrowheads="1"/>
          </p:cNvSpPr>
          <p:nvPr/>
        </p:nvSpPr>
        <p:spPr bwMode="auto">
          <a:xfrm>
            <a:off x="3995738" y="1484313"/>
            <a:ext cx="2159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endParaRPr lang="cs-CZ" altLang="cs-CZ" sz="1800"/>
          </a:p>
        </p:txBody>
      </p:sp>
      <p:sp>
        <p:nvSpPr>
          <p:cNvPr id="76807" name="Obdélník 4"/>
          <p:cNvSpPr>
            <a:spLocks noChangeArrowheads="1"/>
          </p:cNvSpPr>
          <p:nvPr/>
        </p:nvSpPr>
        <p:spPr bwMode="auto">
          <a:xfrm>
            <a:off x="3995738" y="1484313"/>
            <a:ext cx="22320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endParaRPr lang="cs-CZ" altLang="cs-CZ" sz="1800"/>
          </a:p>
        </p:txBody>
      </p:sp>
      <p:sp>
        <p:nvSpPr>
          <p:cNvPr id="76808" name="TextovéPole 5"/>
          <p:cNvSpPr txBox="1">
            <a:spLocks noChangeArrowheads="1"/>
          </p:cNvSpPr>
          <p:nvPr/>
        </p:nvSpPr>
        <p:spPr bwMode="auto">
          <a:xfrm>
            <a:off x="3995738" y="1481138"/>
            <a:ext cx="2016125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7. SOCIÁLNÍ DETERMINANTY ZDRAVÍ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16200000">
            <a:off x="-3213100" y="3213100"/>
            <a:ext cx="6858000" cy="431800"/>
          </a:xfrm>
          <a:solidFill>
            <a:srgbClr val="FDE58D"/>
          </a:solidFill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2400" dirty="0" smtClean="0">
                <a:solidFill>
                  <a:srgbClr val="1B06BA"/>
                </a:solidFill>
              </a:rPr>
              <a:t>6. DEMOGRAF. TRANZIT A EPIDEM. TRANSFORMACE</a:t>
            </a:r>
            <a:endParaRPr lang="cs-CZ" sz="2400" cap="all" dirty="0">
              <a:solidFill>
                <a:srgbClr val="1B06BA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3" y="404813"/>
            <a:ext cx="8002587" cy="60483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4000" b="1" dirty="0" smtClean="0">
                <a:solidFill>
                  <a:srgbClr val="1B06BA"/>
                </a:solidFill>
              </a:rPr>
              <a:t>DEMOGRAFIE             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b="1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b="1" dirty="0" smtClean="0"/>
          </a:p>
          <a:p>
            <a:pPr marL="857250" lvl="1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b="1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cs-CZ" b="1" dirty="0" smtClean="0"/>
          </a:p>
        </p:txBody>
      </p:sp>
      <p:pic>
        <p:nvPicPr>
          <p:cNvPr id="11268" name="Picture 2" descr="graf_sezonnost_11086751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25538"/>
            <a:ext cx="7993063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7848600" cy="1008063"/>
          </a:xfrm>
        </p:spPr>
        <p:txBody>
          <a:bodyPr/>
          <a:lstStyle/>
          <a:p>
            <a:pPr eaLnBrk="1" hangingPunct="1"/>
            <a:r>
              <a:rPr lang="cs-CZ" altLang="cs-CZ" sz="2800" b="1" smtClean="0"/>
              <a:t>Životní podmínky dětí jsou lepší v zemích s menší příjmovou nerovností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060575"/>
            <a:ext cx="8062912" cy="4392613"/>
          </a:xfrm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77828" name="TextovéPole 1"/>
          <p:cNvSpPr txBox="1">
            <a:spLocks noChangeArrowheads="1"/>
          </p:cNvSpPr>
          <p:nvPr/>
        </p:nvSpPr>
        <p:spPr bwMode="auto">
          <a:xfrm>
            <a:off x="3419475" y="1628775"/>
            <a:ext cx="720725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endParaRPr lang="cs-CZ" altLang="cs-CZ">
              <a:latin typeface="Tahoma" panose="020B0604030504040204" pitchFamily="34" charset="0"/>
            </a:endParaRPr>
          </a:p>
        </p:txBody>
      </p:sp>
      <p:pic>
        <p:nvPicPr>
          <p:cNvPr id="778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35100"/>
            <a:ext cx="7272337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7. SOCIÁLNÍ DETERMINANTY ZDRAVÍ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353425" cy="1008063"/>
          </a:xfrm>
        </p:spPr>
        <p:txBody>
          <a:bodyPr/>
          <a:lstStyle/>
          <a:p>
            <a:pPr eaLnBrk="1" hangingPunct="1"/>
            <a:r>
              <a:rPr lang="cs-CZ" altLang="cs-CZ" sz="2800" b="1" smtClean="0"/>
              <a:t>Životní podmínky dětí nesouvisí s průměrným příjmem 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060575"/>
            <a:ext cx="8062912" cy="4392613"/>
          </a:xfrm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78852" name="TextovéPole 1"/>
          <p:cNvSpPr txBox="1">
            <a:spLocks noChangeArrowheads="1"/>
          </p:cNvSpPr>
          <p:nvPr/>
        </p:nvSpPr>
        <p:spPr bwMode="auto">
          <a:xfrm>
            <a:off x="3419475" y="1628775"/>
            <a:ext cx="720725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endParaRPr lang="cs-CZ" altLang="cs-CZ">
              <a:latin typeface="Tahoma" panose="020B0604030504040204" pitchFamily="34" charset="0"/>
            </a:endParaRPr>
          </a:p>
        </p:txBody>
      </p:sp>
      <p:pic>
        <p:nvPicPr>
          <p:cNvPr id="788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84313"/>
            <a:ext cx="7561263" cy="526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7. SOCIÁLNÍ DETERMINANTY ZDRAVÍ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7848600" cy="1008063"/>
          </a:xfrm>
        </p:spPr>
        <p:txBody>
          <a:bodyPr/>
          <a:lstStyle/>
          <a:p>
            <a:pPr eaLnBrk="1" hangingPunct="1"/>
            <a:endParaRPr lang="cs-CZ" altLang="cs-CZ" sz="3600" b="1" smtClean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989138"/>
            <a:ext cx="8278812" cy="4392612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cs-CZ" altLang="cs-CZ" sz="4000" b="1" smtClean="0">
                <a:solidFill>
                  <a:srgbClr val="1B06BA"/>
                </a:solidFill>
              </a:rPr>
              <a:t>Proč jsou lidé (a jejich zdraví) tak citliví na nerovnost ve společnosti?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7. SOCIÁLNÍ DETERMINANTY ZDRAVÍ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7848600" cy="1008063"/>
          </a:xfrm>
        </p:spPr>
        <p:txBody>
          <a:bodyPr/>
          <a:lstStyle/>
          <a:p>
            <a:pPr eaLnBrk="1" hangingPunct="1"/>
            <a:r>
              <a:rPr lang="cs-CZ" altLang="cs-CZ" sz="3600" b="1" smtClean="0"/>
              <a:t>Rozdíly ve zdraví mezi zeměmi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060575"/>
            <a:ext cx="8062912" cy="4392613"/>
          </a:xfrm>
        </p:spPr>
        <p:txBody>
          <a:bodyPr/>
          <a:lstStyle/>
          <a:p>
            <a:pPr eaLnBrk="1" hangingPunct="1"/>
            <a:r>
              <a:rPr lang="cs-CZ" altLang="cs-CZ" smtClean="0"/>
              <a:t>Bohatství a zdraví</a:t>
            </a:r>
          </a:p>
          <a:p>
            <a:pPr lvl="1" eaLnBrk="1" hangingPunct="1"/>
            <a:r>
              <a:rPr lang="cs-CZ" altLang="cs-CZ" smtClean="0">
                <a:hlinkClick r:id="rId2"/>
              </a:rPr>
              <a:t>Materiální vysvětlení nerovností</a:t>
            </a:r>
            <a:endParaRPr lang="cs-CZ" altLang="cs-CZ" smtClean="0"/>
          </a:p>
          <a:p>
            <a:pPr eaLnBrk="1" hangingPunct="1"/>
            <a:r>
              <a:rPr lang="cs-CZ" altLang="cs-CZ" smtClean="0"/>
              <a:t>Sociální soudržnost a zdraví</a:t>
            </a:r>
          </a:p>
          <a:p>
            <a:pPr lvl="1" eaLnBrk="1" hangingPunct="1"/>
            <a:r>
              <a:rPr lang="cs-CZ" altLang="cs-CZ" smtClean="0"/>
              <a:t>Psychosociální vysvětlení nerovností 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7. SOCIÁLNÍ DETERMINANTY ZDRAVÍ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7848600" cy="1008063"/>
          </a:xfrm>
        </p:spPr>
        <p:txBody>
          <a:bodyPr/>
          <a:lstStyle/>
          <a:p>
            <a:pPr eaLnBrk="1" hangingPunct="1"/>
            <a:r>
              <a:rPr lang="cs-CZ" altLang="cs-CZ" sz="2800" b="1" smtClean="0"/>
              <a:t>Důvěra mezi lidmi je vyšší v zemích s nižší příjmovou nerovností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060575"/>
            <a:ext cx="8062912" cy="4392613"/>
          </a:xfrm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81924" name="TextovéPole 1"/>
          <p:cNvSpPr txBox="1">
            <a:spLocks noChangeArrowheads="1"/>
          </p:cNvSpPr>
          <p:nvPr/>
        </p:nvSpPr>
        <p:spPr bwMode="auto">
          <a:xfrm>
            <a:off x="3419475" y="1628775"/>
            <a:ext cx="720725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endParaRPr lang="cs-CZ" altLang="cs-CZ">
              <a:latin typeface="Tahoma" panose="020B0604030504040204" pitchFamily="34" charset="0"/>
            </a:endParaRPr>
          </a:p>
        </p:txBody>
      </p:sp>
      <p:pic>
        <p:nvPicPr>
          <p:cNvPr id="819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341438"/>
            <a:ext cx="6951663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7. SOCIÁLNÍ DETERMINANTY ZDRAVÍ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7848600" cy="1008063"/>
          </a:xfrm>
        </p:spPr>
        <p:txBody>
          <a:bodyPr/>
          <a:lstStyle/>
          <a:p>
            <a:pPr eaLnBrk="1" hangingPunct="1"/>
            <a:r>
              <a:rPr lang="cs-CZ" altLang="cs-CZ" sz="3600" b="1" smtClean="0"/>
              <a:t>Rozdíly ve zdraví mezi zeměmi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060575"/>
            <a:ext cx="8062912" cy="4392613"/>
          </a:xfrm>
        </p:spPr>
        <p:txBody>
          <a:bodyPr/>
          <a:lstStyle/>
          <a:p>
            <a:pPr eaLnBrk="1" hangingPunct="1"/>
            <a:r>
              <a:rPr lang="cs-CZ" altLang="cs-CZ" smtClean="0"/>
              <a:t>Bohatství a zdraví</a:t>
            </a:r>
          </a:p>
          <a:p>
            <a:pPr lvl="1" eaLnBrk="1" hangingPunct="1"/>
            <a:r>
              <a:rPr lang="cs-CZ" altLang="cs-CZ" smtClean="0">
                <a:hlinkClick r:id="rId2"/>
              </a:rPr>
              <a:t>Materiální vysvětlení nerovností</a:t>
            </a:r>
            <a:endParaRPr lang="cs-CZ" altLang="cs-CZ" smtClean="0"/>
          </a:p>
          <a:p>
            <a:pPr eaLnBrk="1" hangingPunct="1"/>
            <a:r>
              <a:rPr lang="cs-CZ" altLang="cs-CZ" smtClean="0"/>
              <a:t>Sociální kapitál a zdraví</a:t>
            </a:r>
          </a:p>
          <a:p>
            <a:pPr lvl="1" eaLnBrk="1" hangingPunct="1"/>
            <a:r>
              <a:rPr lang="cs-CZ" altLang="cs-CZ" smtClean="0"/>
              <a:t>Psychosociální vysvětlení nerovností </a:t>
            </a:r>
          </a:p>
          <a:p>
            <a:pPr eaLnBrk="1" hangingPunct="1"/>
            <a:r>
              <a:rPr lang="cs-CZ" altLang="cs-CZ" smtClean="0"/>
              <a:t>Přerozdělování příjmů</a:t>
            </a:r>
          </a:p>
          <a:p>
            <a:pPr lvl="1" eaLnBrk="1" hangingPunct="1"/>
            <a:r>
              <a:rPr lang="cs-CZ" altLang="cs-CZ" smtClean="0"/>
              <a:t>Neo-materiální vysvětlení nerovností 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7. SOCIÁLNÍ DETERMINANTY ZDRAVÍ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Nadpis 1"/>
          <p:cNvSpPr>
            <a:spLocks noGrp="1"/>
          </p:cNvSpPr>
          <p:nvPr>
            <p:ph type="title"/>
          </p:nvPr>
        </p:nvSpPr>
        <p:spPr>
          <a:xfrm>
            <a:off x="755650" y="2636838"/>
            <a:ext cx="7793038" cy="1462087"/>
          </a:xfrm>
        </p:spPr>
        <p:txBody>
          <a:bodyPr/>
          <a:lstStyle/>
          <a:p>
            <a:r>
              <a:rPr lang="cs-CZ" altLang="cs-CZ" b="1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altLang="cs-CZ" b="1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b="1" smtClean="0">
                <a:solidFill>
                  <a:srgbClr val="1B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NEROVNOSTI VE ZDRAVÍ MEZI SOCIOEKONOMICKÝMI SKUPINAMI UVNITŘ ZEMÍ</a:t>
            </a: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7. SOCIÁLNÍ DETERMINANTY ZDRAVÍ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7793037" cy="1209675"/>
          </a:xfrm>
        </p:spPr>
        <p:txBody>
          <a:bodyPr/>
          <a:lstStyle/>
          <a:p>
            <a:pPr eaLnBrk="1" hangingPunct="1"/>
            <a:r>
              <a:rPr lang="cs-CZ" altLang="cs-CZ" sz="3600" b="1" smtClean="0">
                <a:solidFill>
                  <a:srgbClr val="1B06BA"/>
                </a:solidFill>
              </a:rPr>
              <a:t>Jak lze pozorovat vliv sociálních podmínek na zdraví?</a:t>
            </a:r>
          </a:p>
        </p:txBody>
      </p:sp>
      <p:pic>
        <p:nvPicPr>
          <p:cNvPr id="10243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09888" y="2127250"/>
            <a:ext cx="1449387" cy="1012825"/>
          </a:xfr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0244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4005263"/>
            <a:ext cx="7772400" cy="16843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800" b="1" i="1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i="1" smtClean="0"/>
              <a:t>	</a:t>
            </a:r>
            <a:r>
              <a:rPr lang="cs-CZ" altLang="cs-CZ" b="1" smtClean="0"/>
              <a:t>„Buřinky a deštníky zvyšují naději svých nositelů na zdraví a vysoký věk</a:t>
            </a:r>
            <a:r>
              <a:rPr lang="cs-CZ" altLang="cs-CZ" b="1" i="1" smtClean="0"/>
              <a:t>“</a:t>
            </a:r>
            <a:r>
              <a:rPr lang="cs-CZ" altLang="cs-CZ" b="1" smtClean="0"/>
              <a:t>.   </a:t>
            </a:r>
            <a:r>
              <a:rPr lang="cs-CZ" altLang="cs-CZ" smtClean="0"/>
              <a:t>                                   </a:t>
            </a:r>
          </a:p>
          <a:p>
            <a:pPr algn="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mtClean="0"/>
              <a:t>G. B. Shaw</a:t>
            </a:r>
          </a:p>
        </p:txBody>
      </p:sp>
      <p:pic>
        <p:nvPicPr>
          <p:cNvPr id="10245" name="Picture 9" descr="5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628775"/>
            <a:ext cx="4465638" cy="2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7. SOCIÁLNÍ DETERMINANTY ZDRAVÍ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635000"/>
            <a:ext cx="6264275" cy="553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>
            <a:spLocks noChangeArrowheads="1"/>
          </p:cNvSpPr>
          <p:nvPr/>
        </p:nvSpPr>
        <p:spPr bwMode="auto">
          <a:xfrm>
            <a:off x="4724400" y="3419475"/>
            <a:ext cx="479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cs-CZ" altLang="cs-CZ" sz="1800" b="1">
                <a:latin typeface="Tahoma" panose="020B0604030504040204" pitchFamily="34" charset="0"/>
              </a:rPr>
              <a:t>57</a:t>
            </a:r>
          </a:p>
        </p:txBody>
      </p:sp>
      <p:sp>
        <p:nvSpPr>
          <p:cNvPr id="14" name="TextovéPole 13"/>
          <p:cNvSpPr txBox="1">
            <a:spLocks noChangeArrowheads="1"/>
          </p:cNvSpPr>
          <p:nvPr/>
        </p:nvSpPr>
        <p:spPr bwMode="auto">
          <a:xfrm>
            <a:off x="5014913" y="1123950"/>
            <a:ext cx="479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cs-CZ" altLang="cs-CZ" sz="1800" b="1">
                <a:latin typeface="Tahoma" panose="020B0604030504040204" pitchFamily="34" charset="0"/>
              </a:rPr>
              <a:t>77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068638"/>
            <a:ext cx="874713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0"/>
            <a:ext cx="1046163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7. SOCIÁLNÍ DETERMINANTY ZDRAVÍ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b="1" smtClean="0">
                <a:solidFill>
                  <a:srgbClr val="1B06BA"/>
                </a:solidFill>
              </a:rPr>
              <a:t>10 nejvýznamnějších sociálních determinant zdraví (a také inekvity ve zdraví)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5" y="1989138"/>
            <a:ext cx="6838950" cy="4321175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800" smtClean="0"/>
              <a:t>1.  </a:t>
            </a:r>
            <a:r>
              <a:rPr lang="cs-CZ" altLang="cs-CZ" sz="2400" b="1" smtClean="0"/>
              <a:t>SOCIÁLNÍ GRADIENT 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 b="1" smtClean="0"/>
              <a:t>2.   STRES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 b="1" smtClean="0"/>
              <a:t>3.   ČASNÉ OBDOBÍ ŽIVOTA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 b="1" smtClean="0"/>
              <a:t>4.   SOCIÁLNÍ EXKLUZE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 b="1" smtClean="0"/>
              <a:t>5.   PRÁCE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 b="1" smtClean="0"/>
              <a:t>6.   NEZAMĚSTNANOST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 b="1" smtClean="0"/>
              <a:t>7.   SOCIÁLNÍ OPORA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 b="1" smtClean="0"/>
              <a:t>8.   DROGOVÁ ZÁVISLOST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 b="1" smtClean="0"/>
              <a:t>9.   VÝŽIVA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 b="1" smtClean="0"/>
              <a:t>10. DOPRAVA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7. SOCIÁLNÍ DETERMINANTY ZDRAVÍ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  <p:bldP spid="9523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16200000">
            <a:off x="-3213100" y="3213100"/>
            <a:ext cx="6858000" cy="431800"/>
          </a:xfrm>
          <a:solidFill>
            <a:srgbClr val="FDE58D"/>
          </a:solidFill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2400" dirty="0" smtClean="0">
                <a:solidFill>
                  <a:srgbClr val="1B06BA"/>
                </a:solidFill>
              </a:rPr>
              <a:t>6. DEMOGRAF. TRANZIT A EPIDEM. TRANSFORMACE</a:t>
            </a:r>
            <a:endParaRPr lang="cs-CZ" sz="2400" cap="all" dirty="0">
              <a:solidFill>
                <a:srgbClr val="1B06BA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3" y="404813"/>
            <a:ext cx="8002587" cy="60483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4000" b="1" dirty="0" smtClean="0">
                <a:solidFill>
                  <a:srgbClr val="1B06BA"/>
                </a:solidFill>
              </a:rPr>
              <a:t>DEMOGRAFIE  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4000" b="1" dirty="0" smtClean="0">
                <a:solidFill>
                  <a:srgbClr val="1B06BA"/>
                </a:solidFill>
              </a:rPr>
              <a:t>          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b="1" dirty="0"/>
              <a:t>zabývá se </a:t>
            </a:r>
            <a:r>
              <a:rPr lang="cs-CZ" b="1" dirty="0">
                <a:solidFill>
                  <a:schemeClr val="tx2"/>
                </a:solidFill>
              </a:rPr>
              <a:t>REPRODUKCÍ LIDSKÝCH POPULACÍ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cs-CZ" b="1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dirty="0"/>
              <a:t>odhaluje </a:t>
            </a:r>
            <a:r>
              <a:rPr lang="cs-CZ" b="1" dirty="0"/>
              <a:t>vazby mezi společenskými podmínkami </a:t>
            </a:r>
            <a:r>
              <a:rPr lang="cs-CZ" dirty="0"/>
              <a:t>(kulturní, ekonomické, politické)</a:t>
            </a:r>
            <a:r>
              <a:rPr lang="cs-CZ" b="1" dirty="0"/>
              <a:t> a populačním vývojem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b="1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b="1" dirty="0" smtClean="0"/>
          </a:p>
          <a:p>
            <a:pPr marL="857250" lvl="1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b="1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cs-CZ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1B06BA"/>
                </a:solidFill>
                <a:latin typeface="Arial" panose="020B0604020202020204" pitchFamily="34" charset="0"/>
              </a:rPr>
              <a:t>SOCIÁLNÍ GRADIENT</a:t>
            </a:r>
          </a:p>
        </p:txBody>
      </p:sp>
      <p:sp>
        <p:nvSpPr>
          <p:cNvPr id="8806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5721350" cy="1752600"/>
          </a:xfrm>
        </p:spPr>
        <p:txBody>
          <a:bodyPr/>
          <a:lstStyle/>
          <a:p>
            <a:pPr eaLnBrk="1" hangingPunct="1"/>
            <a:r>
              <a:rPr lang="cs-CZ" altLang="cs-CZ" sz="2800" smtClean="0">
                <a:solidFill>
                  <a:schemeClr val="tx1"/>
                </a:solidFill>
                <a:latin typeface="Arial" panose="020B0604020202020204" pitchFamily="34" charset="0"/>
              </a:rPr>
              <a:t>Nejde o rozdíly ve zdraví mezi chudými a bohatými nebo mezi chudými a zbytkem společnosti.</a:t>
            </a:r>
          </a:p>
          <a:p>
            <a:pPr algn="l" eaLnBrk="1" hangingPunct="1"/>
            <a:endParaRPr lang="cs-CZ" altLang="cs-CZ" sz="280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7. SOCIÁLNÍ DETERMINANTY ZDRAVÍ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7793038" cy="1462087"/>
          </a:xfrm>
        </p:spPr>
        <p:txBody>
          <a:bodyPr/>
          <a:lstStyle/>
          <a:p>
            <a:pPr eaLnBrk="1" hangingPunct="1"/>
            <a:r>
              <a:rPr lang="cs-CZ" altLang="cs-CZ" sz="3600" b="1" smtClean="0">
                <a:solidFill>
                  <a:srgbClr val="1B06BA"/>
                </a:solidFill>
              </a:rPr>
              <a:t>SOCIOEKONOMICKÝ STATUS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916113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dirty="0" smtClean="0"/>
              <a:t>Strukturální determinanty zdraví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 smtClean="0"/>
              <a:t>SES, gender, etnická příslušnost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 smtClean="0"/>
              <a:t>SES (vzdělání, příjem, sociální třída)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 smtClean="0"/>
              <a:t>Sociální determinanty zdraví nejsou v populaci distribuovány náhodně, ale kopírují existující sociální nerovnosti.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dirty="0" smtClean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7. SOCIÁLNÍ DETERMINANTY ZDRAVÍ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smtClean="0">
                <a:solidFill>
                  <a:srgbClr val="1B06BA"/>
                </a:solidFill>
                <a:latin typeface="Arial" panose="020B0604020202020204" pitchFamily="34" charset="0"/>
              </a:rPr>
              <a:t>SOCIÁLNÍ GRADIENT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3075" y="1700213"/>
            <a:ext cx="7772400" cy="4840287"/>
          </a:xfrm>
        </p:spPr>
        <p:txBody>
          <a:bodyPr/>
          <a:lstStyle/>
          <a:p>
            <a:pPr eaLnBrk="1" hangingPunct="1"/>
            <a:r>
              <a:rPr lang="cs-CZ" altLang="cs-CZ" smtClean="0">
                <a:latin typeface="Arial" panose="020B0604020202020204" pitchFamily="34" charset="0"/>
              </a:rPr>
              <a:t>Dokládá, že sociální podmínky výrazně ovlivňují zdraví lidí.</a:t>
            </a:r>
          </a:p>
          <a:p>
            <a:pPr eaLnBrk="1" hangingPunct="1"/>
            <a:r>
              <a:rPr lang="cs-CZ" altLang="cs-CZ" smtClean="0">
                <a:latin typeface="Arial" panose="020B0604020202020204" pitchFamily="34" charset="0"/>
              </a:rPr>
              <a:t>Čím horší socioekonomické podmínky, tím: </a:t>
            </a:r>
          </a:p>
          <a:p>
            <a:pPr lvl="1" eaLnBrk="1" hangingPunct="1"/>
            <a:r>
              <a:rPr lang="cs-CZ" altLang="cs-CZ" smtClean="0">
                <a:latin typeface="Arial" panose="020B0604020202020204" pitchFamily="34" charset="0"/>
              </a:rPr>
              <a:t>vyšší riziko předčasného úmrtí (kratší SDŽ)</a:t>
            </a:r>
          </a:p>
          <a:p>
            <a:pPr lvl="1" eaLnBrk="1" hangingPunct="1"/>
            <a:r>
              <a:rPr lang="cs-CZ" altLang="cs-CZ" smtClean="0">
                <a:latin typeface="Arial" panose="020B0604020202020204" pitchFamily="34" charset="0"/>
              </a:rPr>
              <a:t>vyšší riziko vážného onemocnění</a:t>
            </a:r>
          </a:p>
          <a:p>
            <a:pPr lvl="1" eaLnBrk="1" hangingPunct="1"/>
            <a:r>
              <a:rPr lang="cs-CZ" altLang="cs-CZ" smtClean="0">
                <a:latin typeface="Arial" panose="020B0604020202020204" pitchFamily="34" charset="0"/>
              </a:rPr>
              <a:t>menší naděje na uzdravení</a:t>
            </a:r>
          </a:p>
          <a:p>
            <a:pPr lvl="1" eaLnBrk="1" hangingPunct="1"/>
            <a:r>
              <a:rPr lang="cs-CZ" altLang="cs-CZ" smtClean="0">
                <a:latin typeface="Arial" panose="020B0604020202020204" pitchFamily="34" charset="0"/>
              </a:rPr>
              <a:t>vyšší výskyt nemocí typických pro minulá období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7. SOCIÁLNÍ DETERMINANTY ZDRAVÍ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smtClean="0">
                <a:solidFill>
                  <a:srgbClr val="1B06BA"/>
                </a:solidFill>
                <a:latin typeface="Arial" panose="020B0604020202020204" pitchFamily="34" charset="0"/>
              </a:rPr>
              <a:t>Sociální gradient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205038"/>
            <a:ext cx="7772400" cy="4114800"/>
          </a:xfrm>
        </p:spPr>
        <p:txBody>
          <a:bodyPr/>
          <a:lstStyle/>
          <a:p>
            <a:pPr eaLnBrk="1" hangingPunct="1"/>
            <a:r>
              <a:rPr lang="cs-CZ" altLang="cs-CZ" smtClean="0">
                <a:latin typeface="Arial" panose="020B0604020202020204" pitchFamily="34" charset="0"/>
              </a:rPr>
              <a:t>Sociální gradient je všudypřítomný: </a:t>
            </a:r>
          </a:p>
          <a:p>
            <a:pPr lvl="1" eaLnBrk="1" hangingPunct="1"/>
            <a:r>
              <a:rPr lang="cs-CZ" altLang="cs-CZ" smtClean="0">
                <a:latin typeface="Arial" panose="020B0604020202020204" pitchFamily="34" charset="0"/>
              </a:rPr>
              <a:t>ve všech společnostech, </a:t>
            </a:r>
          </a:p>
          <a:p>
            <a:pPr lvl="1" eaLnBrk="1" hangingPunct="1"/>
            <a:r>
              <a:rPr lang="cs-CZ" altLang="cs-CZ" smtClean="0">
                <a:latin typeface="Arial" panose="020B0604020202020204" pitchFamily="34" charset="0"/>
              </a:rPr>
              <a:t>ve všech věkových skupinách, </a:t>
            </a:r>
          </a:p>
          <a:p>
            <a:pPr lvl="1" eaLnBrk="1" hangingPunct="1"/>
            <a:r>
              <a:rPr lang="cs-CZ" altLang="cs-CZ" smtClean="0">
                <a:latin typeface="Arial" panose="020B0604020202020204" pitchFamily="34" charset="0"/>
              </a:rPr>
              <a:t>u většiny nemocí.</a:t>
            </a:r>
          </a:p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mtClean="0">
              <a:latin typeface="Arial" panose="020B0604020202020204" pitchFamily="34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7. SOCIÁLNÍ DETERMINANTY ZDRAVÍ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/>
      <p:bldP spid="98307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420938"/>
            <a:ext cx="8810625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63" name="Obdélník 1"/>
          <p:cNvSpPr>
            <a:spLocks noChangeArrowheads="1"/>
          </p:cNvSpPr>
          <p:nvPr/>
        </p:nvSpPr>
        <p:spPr bwMode="auto">
          <a:xfrm>
            <a:off x="4211638" y="5589588"/>
            <a:ext cx="4572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92164" name="Obdélník 2"/>
          <p:cNvSpPr>
            <a:spLocks noChangeArrowheads="1"/>
          </p:cNvSpPr>
          <p:nvPr/>
        </p:nvSpPr>
        <p:spPr bwMode="auto">
          <a:xfrm>
            <a:off x="4211638" y="5589588"/>
            <a:ext cx="301625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92165" name="Obdélník 5"/>
          <p:cNvSpPr>
            <a:spLocks noChangeArrowheads="1"/>
          </p:cNvSpPr>
          <p:nvPr/>
        </p:nvSpPr>
        <p:spPr bwMode="auto">
          <a:xfrm>
            <a:off x="7380288" y="5572125"/>
            <a:ext cx="4572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92166" name="Nadpis 3"/>
          <p:cNvSpPr>
            <a:spLocks noGrp="1"/>
          </p:cNvSpPr>
          <p:nvPr>
            <p:ph type="title"/>
          </p:nvPr>
        </p:nvSpPr>
        <p:spPr>
          <a:xfrm>
            <a:off x="179388" y="260350"/>
            <a:ext cx="8667750" cy="1081088"/>
          </a:xfrm>
        </p:spPr>
        <p:txBody>
          <a:bodyPr/>
          <a:lstStyle/>
          <a:p>
            <a:r>
              <a:rPr lang="cs-CZ" altLang="cs-CZ" sz="4000" b="1" smtClean="0">
                <a:latin typeface="Arial" panose="020B0604020202020204" pitchFamily="34" charset="0"/>
              </a:rPr>
              <a:t>Subjektivní zdraví podle vzdělání</a:t>
            </a:r>
          </a:p>
        </p:txBody>
      </p:sp>
      <p:sp>
        <p:nvSpPr>
          <p:cNvPr id="92167" name="Zástupný symbol pro obsah 4"/>
          <p:cNvSpPr>
            <a:spLocks noGrp="1"/>
          </p:cNvSpPr>
          <p:nvPr>
            <p:ph idx="1"/>
          </p:nvPr>
        </p:nvSpPr>
        <p:spPr>
          <a:xfrm>
            <a:off x="0" y="1628775"/>
            <a:ext cx="9144000" cy="450373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altLang="cs-CZ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938"/>
            <a:ext cx="9142413" cy="358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187" name="Obdélník 1"/>
          <p:cNvSpPr>
            <a:spLocks noChangeArrowheads="1"/>
          </p:cNvSpPr>
          <p:nvPr/>
        </p:nvSpPr>
        <p:spPr bwMode="auto">
          <a:xfrm>
            <a:off x="1042988" y="1700213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93188" name="Obdélník 3"/>
          <p:cNvSpPr>
            <a:spLocks noChangeArrowheads="1"/>
          </p:cNvSpPr>
          <p:nvPr/>
        </p:nvSpPr>
        <p:spPr bwMode="auto">
          <a:xfrm>
            <a:off x="900113" y="1628775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93189" name="Obdélník 5"/>
          <p:cNvSpPr>
            <a:spLocks noChangeArrowheads="1"/>
          </p:cNvSpPr>
          <p:nvPr/>
        </p:nvSpPr>
        <p:spPr bwMode="auto">
          <a:xfrm>
            <a:off x="2109788" y="1598613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93190" name="Obdélník 6"/>
          <p:cNvSpPr>
            <a:spLocks noChangeArrowheads="1"/>
          </p:cNvSpPr>
          <p:nvPr/>
        </p:nvSpPr>
        <p:spPr bwMode="auto">
          <a:xfrm>
            <a:off x="3216275" y="1643063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93191" name="Obdélník 7"/>
          <p:cNvSpPr>
            <a:spLocks noChangeArrowheads="1"/>
          </p:cNvSpPr>
          <p:nvPr/>
        </p:nvSpPr>
        <p:spPr bwMode="auto">
          <a:xfrm>
            <a:off x="4932363" y="1703388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endParaRPr lang="cs-CZ" altLang="cs-CZ">
              <a:latin typeface="Tahoma" panose="020B0604030504040204" pitchFamily="34" charset="0"/>
            </a:endParaRPr>
          </a:p>
        </p:txBody>
      </p:sp>
      <p:sp>
        <p:nvSpPr>
          <p:cNvPr id="93192" name="Nadpis 4"/>
          <p:cNvSpPr>
            <a:spLocks noGrp="1"/>
          </p:cNvSpPr>
          <p:nvPr>
            <p:ph type="title"/>
          </p:nvPr>
        </p:nvSpPr>
        <p:spPr>
          <a:xfrm>
            <a:off x="1076325" y="241300"/>
            <a:ext cx="7793038" cy="1462088"/>
          </a:xfrm>
        </p:spPr>
        <p:txBody>
          <a:bodyPr/>
          <a:lstStyle/>
          <a:p>
            <a:r>
              <a:rPr lang="cs-CZ" altLang="cs-CZ" sz="3600" b="1" smtClean="0">
                <a:latin typeface="Arial" panose="020B0604020202020204" pitchFamily="34" charset="0"/>
              </a:rPr>
              <a:t>Subjektivní zdraví podle věku a příjmu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0" y="1989138"/>
            <a:ext cx="9467850" cy="4392612"/>
          </a:xfrm>
        </p:spPr>
        <p:txBody>
          <a:bodyPr/>
          <a:lstStyle/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 smtClean="0"/>
          </a:p>
          <a:p>
            <a:pPr marL="0" indent="0">
              <a:buFont typeface="Arial" charset="0"/>
              <a:buNone/>
              <a:defRPr/>
            </a:pPr>
            <a:r>
              <a:rPr lang="cs-CZ" sz="1800" dirty="0" smtClean="0"/>
              <a:t>Zdroj: ÚZIS</a:t>
            </a:r>
            <a:endParaRPr lang="cs-CZ" sz="1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Nadpis 3"/>
          <p:cNvSpPr>
            <a:spLocks noGrp="1"/>
          </p:cNvSpPr>
          <p:nvPr>
            <p:ph type="title"/>
          </p:nvPr>
        </p:nvSpPr>
        <p:spPr>
          <a:xfrm>
            <a:off x="755650" y="260350"/>
            <a:ext cx="7793038" cy="911225"/>
          </a:xfrm>
        </p:spPr>
        <p:txBody>
          <a:bodyPr/>
          <a:lstStyle/>
          <a:p>
            <a:r>
              <a:rPr lang="cs-CZ" altLang="cs-CZ" smtClean="0">
                <a:latin typeface="Arial" panose="020B0604020202020204" pitchFamily="34" charset="0"/>
              </a:rPr>
              <a:t>Nerovnost ve zdraví v ČR</a:t>
            </a:r>
          </a:p>
        </p:txBody>
      </p:sp>
      <p:graphicFrame>
        <p:nvGraphicFramePr>
          <p:cNvPr id="2" name="Zástupný symbol pro obsah 1"/>
          <p:cNvGraphicFramePr>
            <a:graphicFrameLocks noGrp="1"/>
          </p:cNvGraphicFramePr>
          <p:nvPr>
            <p:ph idx="1"/>
          </p:nvPr>
        </p:nvGraphicFramePr>
        <p:xfrm>
          <a:off x="44450" y="557213"/>
          <a:ext cx="9194800" cy="6319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El"/>
        </p:bldSub>
      </p:bldGraphic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l" eaLnBrk="1" hangingPunct="1"/>
            <a:r>
              <a:rPr lang="cs-CZ" altLang="cs-CZ" b="1" smtClean="0">
                <a:solidFill>
                  <a:srgbClr val="1B06BA"/>
                </a:solidFill>
                <a:latin typeface="Arial" panose="020B0604020202020204" pitchFamily="34" charset="0"/>
              </a:rPr>
              <a:t>Stres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3886200"/>
            <a:ext cx="6048375" cy="17526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tx1"/>
                </a:solidFill>
              </a:rPr>
              <a:t>Stres v důsledku negativních   životních událostí a zejména chronických obtíží ohrožuje zdraví</a:t>
            </a:r>
            <a:r>
              <a:rPr lang="cs-CZ" dirty="0"/>
              <a:t>.</a:t>
            </a:r>
          </a:p>
        </p:txBody>
      </p:sp>
      <p:pic>
        <p:nvPicPr>
          <p:cNvPr id="9523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04813"/>
            <a:ext cx="3429000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7. SOCIÁLNÍ DETERMINANTY ZDRAVÍ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altLang="cs-CZ" b="1" smtClean="0">
                <a:solidFill>
                  <a:srgbClr val="1B06BA"/>
                </a:solidFill>
                <a:latin typeface="Arial" panose="020B0604020202020204" pitchFamily="34" charset="0"/>
              </a:rPr>
              <a:t>Stres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 smtClean="0">
                <a:latin typeface="Arial" panose="020B0604020202020204" pitchFamily="34" charset="0"/>
              </a:rPr>
              <a:t>je považován za hlavní „převodní“ mechanismus, jehož prostřednictvím </a:t>
            </a:r>
            <a:br>
              <a:rPr lang="cs-CZ" altLang="cs-CZ" smtClean="0">
                <a:latin typeface="Arial" panose="020B0604020202020204" pitchFamily="34" charset="0"/>
              </a:rPr>
            </a:br>
            <a:r>
              <a:rPr lang="cs-CZ" altLang="cs-CZ" smtClean="0">
                <a:latin typeface="Arial" panose="020B0604020202020204" pitchFamily="34" charset="0"/>
              </a:rPr>
              <a:t>se psychosociální podmínky odrážejí </a:t>
            </a:r>
            <a:br>
              <a:rPr lang="cs-CZ" altLang="cs-CZ" smtClean="0">
                <a:latin typeface="Arial" panose="020B0604020202020204" pitchFamily="34" charset="0"/>
              </a:rPr>
            </a:br>
            <a:r>
              <a:rPr lang="cs-CZ" altLang="cs-CZ" smtClean="0">
                <a:latin typeface="Arial" panose="020B0604020202020204" pitchFamily="34" charset="0"/>
              </a:rPr>
              <a:t>ve fyzickém a psychickém zdraví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88913"/>
            <a:ext cx="7793037" cy="1462087"/>
          </a:xfrm>
        </p:spPr>
        <p:txBody>
          <a:bodyPr/>
          <a:lstStyle/>
          <a:p>
            <a:pPr eaLnBrk="1" hangingPunct="1"/>
            <a:r>
              <a:rPr lang="cs-CZ" altLang="cs-CZ" sz="3600" b="1" smtClean="0">
                <a:solidFill>
                  <a:srgbClr val="1B06BA"/>
                </a:solidFill>
                <a:latin typeface="Arial" panose="020B0604020202020204" pitchFamily="34" charset="0"/>
              </a:rPr>
              <a:t>Přímý a nepřímý vliv stresu </a:t>
            </a:r>
            <a:br>
              <a:rPr lang="cs-CZ" altLang="cs-CZ" sz="3600" b="1" smtClean="0">
                <a:solidFill>
                  <a:srgbClr val="1B06BA"/>
                </a:solidFill>
                <a:latin typeface="Arial" panose="020B0604020202020204" pitchFamily="34" charset="0"/>
              </a:rPr>
            </a:br>
            <a:r>
              <a:rPr lang="cs-CZ" altLang="cs-CZ" sz="3600" b="1" smtClean="0">
                <a:solidFill>
                  <a:srgbClr val="1B06BA"/>
                </a:solidFill>
                <a:latin typeface="Arial" panose="020B0604020202020204" pitchFamily="34" charset="0"/>
              </a:rPr>
              <a:t>na zdraví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916113"/>
            <a:ext cx="7921625" cy="4114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cs-CZ" sz="2800" dirty="0"/>
              <a:t>přímý vliv stresu na duševní zdraví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cs-CZ" sz="2400" dirty="0"/>
              <a:t>úzkost, neurózy, deprese</a:t>
            </a:r>
            <a:r>
              <a:rPr lang="cs-CZ" dirty="0"/>
              <a:t>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cs-CZ" sz="2800" dirty="0"/>
              <a:t>přímý vliv na fyzické zdraví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cs-CZ" sz="2400" dirty="0"/>
              <a:t>obranyschopnost organismu, vnímavosti vůči infekčním nemocem, riziko cukrovky, hladina lipidů v krvi, krevní tlak, riziko infarktu a mozkové mrtvice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cs-CZ" sz="24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cs-CZ" sz="2800" dirty="0"/>
              <a:t>nepřímý vliv na zdraví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cs-CZ" sz="2400" dirty="0"/>
              <a:t>kouření, alkohol, sladkosti</a:t>
            </a:r>
            <a:r>
              <a:rPr lang="cs-CZ" dirty="0"/>
              <a:t> 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7. SOCIÁLNÍ DETERMINANTY ZDRAVÍ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/>
      <p:bldP spid="99331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16200000">
            <a:off x="-3213100" y="3213100"/>
            <a:ext cx="6858000" cy="431800"/>
          </a:xfrm>
          <a:solidFill>
            <a:srgbClr val="FDE58D"/>
          </a:solidFill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2400" dirty="0" smtClean="0">
                <a:solidFill>
                  <a:srgbClr val="1B06BA"/>
                </a:solidFill>
              </a:rPr>
              <a:t>6. DEMOGRAF. TRANZIT A EPIDEM. TRANSFORMACE</a:t>
            </a:r>
            <a:endParaRPr lang="cs-CZ" sz="2400" cap="all" dirty="0">
              <a:solidFill>
                <a:srgbClr val="1B06BA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3" y="404813"/>
            <a:ext cx="8002587" cy="60483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4000" b="1" dirty="0" smtClean="0">
                <a:solidFill>
                  <a:srgbClr val="1B06BA"/>
                </a:solidFill>
              </a:rPr>
              <a:t>POPULAČNÍ ZÁKLADNA                          A POPULAČNÍ PROCESY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b="1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b="1" dirty="0"/>
              <a:t>Základna:</a:t>
            </a:r>
            <a:r>
              <a:rPr lang="cs-CZ" dirty="0"/>
              <a:t> velikost a struktura populace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cs-CZ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b="1" dirty="0"/>
              <a:t>Procesy:</a:t>
            </a:r>
            <a:r>
              <a:rPr lang="cs-CZ" dirty="0"/>
              <a:t> hromadné demografické události úzce související s velikostí </a:t>
            </a:r>
            <a:br>
              <a:rPr lang="cs-CZ" dirty="0"/>
            </a:br>
            <a:r>
              <a:rPr lang="cs-CZ" dirty="0"/>
              <a:t>a složením populace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b="1" dirty="0" smtClean="0"/>
          </a:p>
          <a:p>
            <a:pPr marL="857250" lvl="1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b="1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cs-CZ" b="1" dirty="0" smtClean="0"/>
          </a:p>
        </p:txBody>
      </p:sp>
      <p:sp>
        <p:nvSpPr>
          <p:cNvPr id="4" name="Obousměrná vodorovná šipka 3"/>
          <p:cNvSpPr/>
          <p:nvPr/>
        </p:nvSpPr>
        <p:spPr>
          <a:xfrm rot="5400000">
            <a:off x="1212850" y="3317876"/>
            <a:ext cx="1216025" cy="317500"/>
          </a:xfrm>
          <a:prstGeom prst="left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smtClean="0">
                <a:solidFill>
                  <a:srgbClr val="1B06BA"/>
                </a:solidFill>
                <a:latin typeface="Arial" panose="020B0604020202020204" pitchFamily="34" charset="0"/>
              </a:rPr>
              <a:t>Výzkumy stresu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latin typeface="Arial" panose="020B0604020202020204" pitchFamily="34" charset="0"/>
              </a:rPr>
              <a:t>stresory	</a:t>
            </a:r>
          </a:p>
          <a:p>
            <a:pPr lvl="1" eaLnBrk="1" hangingPunct="1"/>
            <a:r>
              <a:rPr lang="cs-CZ" altLang="cs-CZ" smtClean="0">
                <a:latin typeface="Arial" panose="020B0604020202020204" pitchFamily="34" charset="0"/>
              </a:rPr>
              <a:t> </a:t>
            </a:r>
            <a:r>
              <a:rPr lang="cs-CZ" altLang="cs-CZ" sz="3200" smtClean="0">
                <a:latin typeface="Arial" panose="020B0604020202020204" pitchFamily="34" charset="0"/>
              </a:rPr>
              <a:t>negativní životní události</a:t>
            </a:r>
          </a:p>
          <a:p>
            <a:pPr lvl="1" eaLnBrk="1" hangingPunct="1"/>
            <a:r>
              <a:rPr lang="cs-CZ" altLang="cs-CZ" sz="3200" smtClean="0">
                <a:latin typeface="Arial" panose="020B0604020202020204" pitchFamily="34" charset="0"/>
              </a:rPr>
              <a:t> chronické životní obtíže</a:t>
            </a:r>
          </a:p>
          <a:p>
            <a:pPr eaLnBrk="1" hangingPunct="1"/>
            <a:r>
              <a:rPr lang="cs-CZ" altLang="cs-CZ" b="1" smtClean="0">
                <a:latin typeface="Arial" panose="020B0604020202020204" pitchFamily="34" charset="0"/>
              </a:rPr>
              <a:t>ochranné faktory</a:t>
            </a:r>
          </a:p>
          <a:p>
            <a:pPr lvl="1" eaLnBrk="1" hangingPunct="1"/>
            <a:r>
              <a:rPr lang="cs-CZ" altLang="cs-CZ" sz="3200" smtClean="0">
                <a:latin typeface="Arial" panose="020B0604020202020204" pitchFamily="34" charset="0"/>
              </a:rPr>
              <a:t>kontrola nad životem </a:t>
            </a:r>
          </a:p>
          <a:p>
            <a:pPr lvl="1" eaLnBrk="1" hangingPunct="1"/>
            <a:r>
              <a:rPr lang="cs-CZ" altLang="cs-CZ" sz="3200" smtClean="0">
                <a:latin typeface="Arial" panose="020B0604020202020204" pitchFamily="34" charset="0"/>
              </a:rPr>
              <a:t>sociální opora a jiné zdroje ze sociálních sítí</a:t>
            </a:r>
            <a:r>
              <a:rPr lang="cs-CZ" altLang="cs-CZ" smtClean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7. SOCIÁLNÍ DETERMINANTY ZDRAVÍ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368550"/>
            <a:ext cx="7772400" cy="1470025"/>
          </a:xfrm>
        </p:spPr>
        <p:txBody>
          <a:bodyPr/>
          <a:lstStyle/>
          <a:p>
            <a:pPr algn="l" eaLnBrk="1" hangingPunct="1"/>
            <a:r>
              <a:rPr lang="cs-CZ" altLang="cs-CZ" sz="4000" b="1" smtClean="0">
                <a:solidFill>
                  <a:srgbClr val="1B06BA"/>
                </a:solidFill>
                <a:latin typeface="Arial" panose="020B0604020202020204" pitchFamily="34" charset="0"/>
              </a:rPr>
              <a:t>Časné období života</a:t>
            </a:r>
          </a:p>
        </p:txBody>
      </p:sp>
      <p:sp>
        <p:nvSpPr>
          <p:cNvPr id="1474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4213" y="4005263"/>
            <a:ext cx="6769100" cy="2303462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dirty="0"/>
              <a:t> </a:t>
            </a:r>
            <a:r>
              <a:rPr lang="cs-CZ" dirty="0">
                <a:solidFill>
                  <a:schemeClr val="tx1"/>
                </a:solidFill>
              </a:rPr>
              <a:t>Je důležité, aby rodiče byli oporou svým dětem: zdravotní důsledky raného vývoje a výchovy trvají po celý život. </a:t>
            </a:r>
          </a:p>
        </p:txBody>
      </p:sp>
      <p:pic>
        <p:nvPicPr>
          <p:cNvPr id="9933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88913"/>
            <a:ext cx="318135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7. SOCIÁLNÍ DETERMINANTY ZDRAVÍ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cs-CZ" altLang="cs-CZ" sz="4000" b="1" smtClean="0">
                <a:solidFill>
                  <a:srgbClr val="1B06BA"/>
                </a:solidFill>
                <a:latin typeface="Arial" panose="020B0604020202020204" pitchFamily="34" charset="0"/>
              </a:rPr>
              <a:t>Časné období života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125538"/>
            <a:ext cx="7693025" cy="5472112"/>
          </a:xfrm>
        </p:spPr>
        <p:txBody>
          <a:bodyPr/>
          <a:lstStyle/>
          <a:p>
            <a:pPr eaLnBrk="1" hangingPunct="1"/>
            <a:r>
              <a:rPr lang="cs-CZ" altLang="cs-CZ" sz="2400" smtClean="0">
                <a:latin typeface="Arial" panose="020B0604020202020204" pitchFamily="34" charset="0"/>
              </a:rPr>
              <a:t>počáteční stadia života předznamenávají další zdravotní osudy jedince v dospělosti</a:t>
            </a:r>
          </a:p>
          <a:p>
            <a:pPr eaLnBrk="1" hangingPunct="1"/>
            <a:r>
              <a:rPr lang="cs-CZ" altLang="cs-CZ" sz="2400" smtClean="0">
                <a:latin typeface="Arial" panose="020B0604020202020204" pitchFamily="34" charset="0"/>
              </a:rPr>
              <a:t>důležitá je péče o těhotné a rodiny s malými dětmi 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b="1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400" b="1" smtClean="0">
                <a:latin typeface="Arial" panose="020B0604020202020204" pitchFamily="34" charset="0"/>
              </a:rPr>
              <a:t>špatné socioekonomické podmínky</a:t>
            </a:r>
            <a:r>
              <a:rPr lang="cs-CZ" altLang="cs-CZ" sz="2400" smtClean="0">
                <a:latin typeface="Arial" panose="020B0604020202020204" pitchFamily="34" charset="0"/>
              </a:rPr>
              <a:t> </a:t>
            </a:r>
            <a:br>
              <a:rPr lang="cs-CZ" altLang="cs-CZ" sz="2400" smtClean="0">
                <a:latin typeface="Arial" panose="020B0604020202020204" pitchFamily="34" charset="0"/>
              </a:rPr>
            </a:br>
            <a:r>
              <a:rPr lang="cs-CZ" altLang="cs-CZ" sz="2400" smtClean="0">
                <a:latin typeface="Arial" panose="020B0604020202020204" pitchFamily="34" charset="0"/>
              </a:rPr>
              <a:t>v dětství vedou: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smtClean="0">
                <a:latin typeface="Arial" panose="020B0604020202020204" pitchFamily="34" charset="0"/>
              </a:rPr>
              <a:t>ke zpomalení růstu,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smtClean="0">
                <a:latin typeface="Arial" panose="020B0604020202020204" pitchFamily="34" charset="0"/>
              </a:rPr>
              <a:t>k vyššímu riziku emočních, výchovných </a:t>
            </a:r>
            <a:br>
              <a:rPr lang="cs-CZ" altLang="cs-CZ" sz="2400" smtClean="0">
                <a:latin typeface="Arial" panose="020B0604020202020204" pitchFamily="34" charset="0"/>
              </a:rPr>
            </a:br>
            <a:r>
              <a:rPr lang="cs-CZ" altLang="cs-CZ" sz="2400" smtClean="0">
                <a:latin typeface="Arial" panose="020B0604020202020204" pitchFamily="34" charset="0"/>
              </a:rPr>
              <a:t>a zdravotních problémů</a:t>
            </a:r>
          </a:p>
          <a:p>
            <a:pPr eaLnBrk="1" hangingPunct="1"/>
            <a:endParaRPr lang="cs-CZ" altLang="cs-CZ" sz="2400" b="1" smtClean="0"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 sz="2400" b="1" smtClean="0">
                <a:latin typeface="Arial" panose="020B0604020202020204" pitchFamily="34" charset="0"/>
              </a:rPr>
              <a:t>kumulace nevýhod: chudoba rodičů</a:t>
            </a:r>
            <a:r>
              <a:rPr lang="cs-CZ" altLang="cs-CZ" sz="2400" smtClean="0">
                <a:latin typeface="Arial" panose="020B0604020202020204" pitchFamily="34" charset="0"/>
              </a:rPr>
              <a:t> ovlivňuje vztah dítěte ke škole </a:t>
            </a:r>
            <a:r>
              <a:rPr lang="cs-CZ" altLang="cs-CZ" sz="2400" smtClean="0"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cs-CZ" altLang="cs-CZ" sz="2400" smtClean="0">
                <a:latin typeface="Arial" panose="020B0604020202020204" pitchFamily="34" charset="0"/>
              </a:rPr>
              <a:t>následně nízké dosažené vzdělání </a:t>
            </a:r>
            <a:r>
              <a:rPr lang="cs-CZ" altLang="cs-CZ" sz="2400" smtClean="0"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cs-CZ" altLang="cs-CZ" sz="2400" smtClean="0">
                <a:latin typeface="Arial" panose="020B0604020202020204" pitchFamily="34" charset="0"/>
              </a:rPr>
              <a:t> riziko nejisté práce a nezaměstnanosti </a:t>
            </a:r>
            <a:r>
              <a:rPr lang="cs-CZ" altLang="cs-CZ" sz="2400" smtClean="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cs-CZ" altLang="cs-CZ" sz="2400" smtClean="0">
                <a:latin typeface="Arial" panose="020B0604020202020204" pitchFamily="34" charset="0"/>
              </a:rPr>
              <a:t>a vyvolává pocit, že člověk sám nemůže příliš ovlivnit svůj život </a:t>
            </a:r>
          </a:p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7. SOCIÁLNÍ DETERMINANTY ZDRAVÍ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l" eaLnBrk="1" hangingPunct="1"/>
            <a:r>
              <a:rPr lang="cs-CZ" altLang="cs-CZ" b="1" smtClean="0">
                <a:solidFill>
                  <a:srgbClr val="1B06BA"/>
                </a:solidFill>
                <a:latin typeface="Arial" panose="020B0604020202020204" pitchFamily="34" charset="0"/>
              </a:rPr>
              <a:t>Sociální vyloučení</a:t>
            </a:r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tx1"/>
                </a:solidFill>
              </a:rPr>
              <a:t> Chudoba, rasismus, diskriminace, stigmatizace či nezaměstnanost vedou </a:t>
            </a:r>
            <a:r>
              <a:rPr lang="cs-CZ" dirty="0" smtClean="0">
                <a:solidFill>
                  <a:schemeClr val="tx1"/>
                </a:solidFill>
              </a:rPr>
              <a:t>k sociální </a:t>
            </a:r>
            <a:r>
              <a:rPr lang="cs-CZ" dirty="0">
                <a:solidFill>
                  <a:schemeClr val="tx1"/>
                </a:solidFill>
              </a:rPr>
              <a:t>izolaci a zvyšují riziko onemocnění a předčasného úmrtí.</a:t>
            </a:r>
          </a:p>
        </p:txBody>
      </p:sp>
      <p:pic>
        <p:nvPicPr>
          <p:cNvPr id="10138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052513"/>
            <a:ext cx="230505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7. SOCIÁLNÍ DETERMINANTY ZDRAVÍ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1B06BA"/>
                </a:solidFill>
                <a:latin typeface="Arial" panose="020B0604020202020204" pitchFamily="34" charset="0"/>
              </a:rPr>
              <a:t>Nerovnost a chudoba</a:t>
            </a:r>
            <a:r>
              <a:rPr lang="cs-CZ" altLang="cs-CZ" smtClean="0">
                <a:solidFill>
                  <a:srgbClr val="1B06BA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844675"/>
            <a:ext cx="7772400" cy="4114800"/>
          </a:xfrm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 smtClean="0">
                <a:latin typeface="Arial" panose="020B0604020202020204" pitchFamily="34" charset="0"/>
              </a:rPr>
              <a:t>Chudoba neznamená jen pozici na nejnižší příčce společenského žebříčku.</a:t>
            </a:r>
          </a:p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 smtClean="0">
                <a:latin typeface="Arial" panose="020B0604020202020204" pitchFamily="34" charset="0"/>
              </a:rPr>
              <a:t>Chudoba je stav odlišující chudé od zbytku společnosti.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7. SOCIÁLNÍ DETERMINANTY ZDRAVÍ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115888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1B06BA"/>
                </a:solidFill>
                <a:latin typeface="Arial" panose="020B0604020202020204" pitchFamily="34" charset="0"/>
              </a:rPr>
              <a:t>Sociální vyloučení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25538"/>
            <a:ext cx="8229600" cy="5543550"/>
          </a:xfrm>
        </p:spPr>
        <p:txBody>
          <a:bodyPr/>
          <a:lstStyle/>
          <a:p>
            <a:pPr eaLnBrk="1" hangingPunct="1"/>
            <a:r>
              <a:rPr lang="cs-CZ" altLang="cs-CZ" sz="2400" b="1" smtClean="0">
                <a:latin typeface="Arial" panose="020B0604020202020204" pitchFamily="34" charset="0"/>
              </a:rPr>
              <a:t>nový pojem pro chudobu</a:t>
            </a:r>
          </a:p>
          <a:p>
            <a:pPr eaLnBrk="1" hangingPunct="1"/>
            <a:r>
              <a:rPr lang="cs-CZ" altLang="cs-CZ" sz="2400" b="1" smtClean="0">
                <a:latin typeface="Arial" panose="020B0604020202020204" pitchFamily="34" charset="0"/>
              </a:rPr>
              <a:t>chudoba ve vyspělých zemích </a:t>
            </a:r>
            <a:r>
              <a:rPr lang="cs-CZ" altLang="cs-CZ" sz="2400" smtClean="0">
                <a:latin typeface="Arial" panose="020B0604020202020204" pitchFamily="34" charset="0"/>
              </a:rPr>
              <a:t>nemá podobu fyzického strádání, ale vyloučení člověka ze základních aktivit společnosti (občané druhé kategorie)</a:t>
            </a:r>
          </a:p>
          <a:p>
            <a:pPr lvl="1" eaLnBrk="1" hangingPunct="1"/>
            <a:r>
              <a:rPr lang="cs-CZ" altLang="cs-CZ" sz="2000" smtClean="0">
                <a:latin typeface="Arial" panose="020B0604020202020204" pitchFamily="34" charset="0"/>
              </a:rPr>
              <a:t>zaměstnání, konzum, volnočasové aktivity</a:t>
            </a:r>
          </a:p>
          <a:p>
            <a:pPr eaLnBrk="1" hangingPunct="1"/>
            <a:r>
              <a:rPr lang="cs-CZ" altLang="cs-CZ" sz="2400" smtClean="0">
                <a:latin typeface="Arial" panose="020B0604020202020204" pitchFamily="34" charset="0"/>
              </a:rPr>
              <a:t>má mnoho dimenzí, které mají tendenci se kumulovat</a:t>
            </a:r>
          </a:p>
          <a:p>
            <a:pPr lvl="1" eaLnBrk="1" hangingPunct="1"/>
            <a:r>
              <a:rPr lang="cs-CZ" altLang="cs-CZ" sz="2000" smtClean="0">
                <a:latin typeface="Arial" panose="020B0604020202020204" pitchFamily="34" charset="0"/>
              </a:rPr>
              <a:t>ekonomická (nezaměstnanost, nízký příjem, chudoba)</a:t>
            </a:r>
          </a:p>
          <a:p>
            <a:pPr lvl="1" eaLnBrk="1" hangingPunct="1"/>
            <a:r>
              <a:rPr lang="cs-CZ" altLang="cs-CZ" sz="2000" smtClean="0">
                <a:latin typeface="Arial" panose="020B0604020202020204" pitchFamily="34" charset="0"/>
              </a:rPr>
              <a:t>sociální (rozpad manželství, sociální izolace, patologické jevy) </a:t>
            </a:r>
          </a:p>
          <a:p>
            <a:pPr lvl="1" eaLnBrk="1" hangingPunct="1"/>
            <a:r>
              <a:rPr lang="cs-CZ" altLang="cs-CZ" sz="2000" smtClean="0">
                <a:latin typeface="Arial" panose="020B0604020202020204" pitchFamily="34" charset="0"/>
              </a:rPr>
              <a:t>politická (neschopnost participace, nízká účast ve volbách)</a:t>
            </a:r>
          </a:p>
          <a:p>
            <a:pPr lvl="1" eaLnBrk="1" hangingPunct="1"/>
            <a:r>
              <a:rPr lang="cs-CZ" altLang="cs-CZ" sz="2000" smtClean="0">
                <a:latin typeface="Arial" panose="020B0604020202020204" pitchFamily="34" charset="0"/>
              </a:rPr>
              <a:t>komunitní (devastované prostředí a obydlí, absence služeb)</a:t>
            </a:r>
          </a:p>
          <a:p>
            <a:pPr lvl="1" eaLnBrk="1" hangingPunct="1"/>
            <a:r>
              <a:rPr lang="cs-CZ" altLang="cs-CZ" sz="2000" smtClean="0">
                <a:latin typeface="Arial" panose="020B0604020202020204" pitchFamily="34" charset="0"/>
              </a:rPr>
              <a:t>individuální (fyzický nebo mentální handicap, nízké vzdělání, ztráta sebeúcty)</a:t>
            </a:r>
          </a:p>
          <a:p>
            <a:pPr lvl="1" eaLnBrk="1" hangingPunct="1"/>
            <a:r>
              <a:rPr lang="cs-CZ" altLang="cs-CZ" sz="2000" smtClean="0">
                <a:latin typeface="Arial" panose="020B0604020202020204" pitchFamily="34" charset="0"/>
              </a:rPr>
              <a:t>skupinová (koncentrace do určitých skupin – etnikum, profese)</a:t>
            </a:r>
          </a:p>
          <a:p>
            <a:pPr lvl="1" eaLnBrk="1" hangingPunct="1"/>
            <a:r>
              <a:rPr lang="cs-CZ" altLang="cs-CZ" sz="2000" smtClean="0">
                <a:latin typeface="Arial" panose="020B0604020202020204" pitchFamily="34" charset="0"/>
              </a:rPr>
              <a:t>prostorová (koncentrace v jistém území)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7. SOCIÁLNÍ DETERMINANTY ZDRAVÍ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6" grpId="0"/>
      <p:bldP spid="205827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115888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1B06BA"/>
                </a:solidFill>
                <a:latin typeface="Arial" panose="020B0604020202020204" pitchFamily="34" charset="0"/>
              </a:rPr>
              <a:t>Sociální vyloučení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268413"/>
            <a:ext cx="7772400" cy="4906962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cs-CZ" sz="2400" dirty="0"/>
              <a:t>týká se zejména: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cs-CZ" sz="2000" dirty="0"/>
              <a:t>přistěhovalců,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cs-CZ" sz="2000" dirty="0"/>
              <a:t>uprchlíků,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cs-CZ" sz="2000" dirty="0"/>
              <a:t>etnických menšin,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cs-CZ" sz="2000" dirty="0"/>
              <a:t>ale i lidí nemocných, postižených a emočně zranitelných (dětské domovy, věznice, psychiatrické léčebny</a:t>
            </a:r>
            <a:r>
              <a:rPr lang="cs-CZ" sz="2000" dirty="0" smtClean="0"/>
              <a:t>)</a:t>
            </a:r>
          </a:p>
          <a:p>
            <a:pPr marL="457200" lvl="1" indent="0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cs-CZ" sz="24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cs-CZ" sz="2400" dirty="0" smtClean="0"/>
              <a:t>pojí </a:t>
            </a:r>
            <a:r>
              <a:rPr lang="cs-CZ" sz="2400" dirty="0"/>
              <a:t>se obvykle s diskriminací, rasismem </a:t>
            </a:r>
            <a:br>
              <a:rPr lang="cs-CZ" sz="2400" dirty="0"/>
            </a:br>
            <a:r>
              <a:rPr lang="cs-CZ" sz="2400" dirty="0"/>
              <a:t>a </a:t>
            </a:r>
            <a:r>
              <a:rPr lang="cs-CZ" sz="2400" dirty="0" smtClean="0"/>
              <a:t>nepřátelstvím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cs-CZ" sz="24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cs-CZ" sz="2400" dirty="0" smtClean="0"/>
              <a:t>Opatření:</a:t>
            </a:r>
          </a:p>
          <a:p>
            <a:pPr lvl="1" eaLnBrk="1" hangingPunct="1">
              <a:defRPr/>
            </a:pPr>
            <a:r>
              <a:rPr lang="cs-CZ" sz="2000" dirty="0" smtClean="0"/>
              <a:t>ochrana proti diskriminaci</a:t>
            </a:r>
          </a:p>
          <a:p>
            <a:pPr lvl="1" eaLnBrk="1" hangingPunct="1">
              <a:defRPr/>
            </a:pPr>
            <a:r>
              <a:rPr lang="cs-CZ" sz="2000" dirty="0" smtClean="0"/>
              <a:t>dodržování práv přistěhovalců a menšin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7. SOCIÁLNÍ DETERMINANTY ZDRAVÍ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4" grpId="0"/>
      <p:bldP spid="151555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1773238"/>
            <a:ext cx="6461125" cy="2589212"/>
          </a:xfrm>
        </p:spPr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1B06BA"/>
                </a:solidFill>
                <a:latin typeface="Arial" panose="020B0604020202020204" pitchFamily="34" charset="0"/>
              </a:rPr>
              <a:t>Povaha práce </a:t>
            </a:r>
            <a:br>
              <a:rPr lang="cs-CZ" altLang="cs-CZ" b="1" smtClean="0">
                <a:solidFill>
                  <a:srgbClr val="1B06BA"/>
                </a:solidFill>
                <a:latin typeface="Arial" panose="020B0604020202020204" pitchFamily="34" charset="0"/>
              </a:rPr>
            </a:br>
            <a:r>
              <a:rPr lang="cs-CZ" altLang="cs-CZ" b="1" smtClean="0">
                <a:solidFill>
                  <a:srgbClr val="1B06BA"/>
                </a:solidFill>
                <a:latin typeface="Arial" panose="020B0604020202020204" pitchFamily="34" charset="0"/>
              </a:rPr>
              <a:t>a pracovní prostředí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4292600"/>
            <a:ext cx="6400800" cy="1752600"/>
          </a:xfrm>
        </p:spPr>
        <p:txBody>
          <a:bodyPr/>
          <a:lstStyle/>
          <a:p>
            <a:pPr eaLnBrk="1" hangingPunct="1">
              <a:buClr>
                <a:srgbClr val="000000"/>
              </a:buClr>
            </a:pPr>
            <a:r>
              <a:rPr lang="cs-CZ" altLang="cs-CZ" smtClean="0">
                <a:solidFill>
                  <a:srgbClr val="000000"/>
                </a:solidFill>
                <a:latin typeface="Arial" panose="020B0604020202020204" pitchFamily="34" charset="0"/>
              </a:rPr>
              <a:t> Stres na pracovišti a nedostatek kontroly nad vlastní prací zhoršují zdraví.</a:t>
            </a:r>
          </a:p>
        </p:txBody>
      </p:sp>
      <p:pic>
        <p:nvPicPr>
          <p:cNvPr id="1054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88913"/>
            <a:ext cx="297180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7. SOCIÁLNÍ DETERMINANTY ZDRAVÍ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1B06BA"/>
                </a:solidFill>
                <a:latin typeface="Arial" panose="020B0604020202020204" pitchFamily="34" charset="0"/>
              </a:rPr>
              <a:t>Povaha práce a pracovní prostředí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133600"/>
            <a:ext cx="8229600" cy="4525963"/>
          </a:xfrm>
        </p:spPr>
        <p:txBody>
          <a:bodyPr/>
          <a:lstStyle/>
          <a:p>
            <a:pPr eaLnBrk="1" hangingPunct="1"/>
            <a:r>
              <a:rPr lang="cs-CZ" altLang="cs-CZ" smtClean="0">
                <a:solidFill>
                  <a:srgbClr val="000000"/>
                </a:solidFill>
                <a:latin typeface="Arial" panose="020B0604020202020204" pitchFamily="34" charset="0"/>
              </a:rPr>
              <a:t>centrální postavení práce v životě člověka</a:t>
            </a:r>
          </a:p>
          <a:p>
            <a:pPr eaLnBrk="1" hangingPunct="1"/>
            <a:r>
              <a:rPr lang="cs-CZ" altLang="cs-CZ" smtClean="0">
                <a:solidFill>
                  <a:srgbClr val="000000"/>
                </a:solidFill>
                <a:latin typeface="Arial" panose="020B0604020202020204" pitchFamily="34" charset="0"/>
              </a:rPr>
              <a:t>změny zaměstnanosti v jednotlivých ekonomických sektorech</a:t>
            </a:r>
          </a:p>
          <a:p>
            <a:pPr eaLnBrk="1" hangingPunct="1"/>
            <a:r>
              <a:rPr lang="cs-CZ" altLang="cs-CZ" smtClean="0">
                <a:solidFill>
                  <a:srgbClr val="000000"/>
                </a:solidFill>
                <a:latin typeface="Arial" panose="020B0604020202020204" pitchFamily="34" charset="0"/>
              </a:rPr>
              <a:t>mění se forma pracovní zátěže</a:t>
            </a:r>
          </a:p>
          <a:p>
            <a:pPr lvl="1" eaLnBrk="1" hangingPunct="1"/>
            <a:r>
              <a:rPr lang="cs-CZ" altLang="cs-CZ" smtClean="0">
                <a:solidFill>
                  <a:srgbClr val="000000"/>
                </a:solidFill>
                <a:latin typeface="Arial" panose="020B0604020202020204" pitchFamily="34" charset="0"/>
              </a:rPr>
              <a:t>model pracovního napětí</a:t>
            </a:r>
          </a:p>
          <a:p>
            <a:pPr lvl="1" eaLnBrk="1" hangingPunct="1"/>
            <a:r>
              <a:rPr lang="cs-CZ" altLang="cs-CZ" smtClean="0">
                <a:solidFill>
                  <a:srgbClr val="000000"/>
                </a:solidFill>
                <a:latin typeface="Arial" panose="020B0604020202020204" pitchFamily="34" charset="0"/>
              </a:rPr>
              <a:t>model nerovnováhy mezi úsilím </a:t>
            </a:r>
            <a:br>
              <a:rPr lang="cs-CZ" altLang="cs-CZ" smtClean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cs-CZ" altLang="cs-CZ" smtClean="0">
                <a:solidFill>
                  <a:srgbClr val="000000"/>
                </a:solidFill>
                <a:latin typeface="Arial" panose="020B0604020202020204" pitchFamily="34" charset="0"/>
              </a:rPr>
              <a:t>a odměnou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7. SOCIÁLNÍ DETERMINANTY ZDRAVÍ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1B06BA"/>
                </a:solidFill>
                <a:latin typeface="Arial" panose="020B0604020202020204" pitchFamily="34" charset="0"/>
              </a:rPr>
              <a:t>Povaha práce a pracovní prostředí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060575"/>
            <a:ext cx="8229600" cy="4525963"/>
          </a:xfrm>
        </p:spPr>
        <p:txBody>
          <a:bodyPr/>
          <a:lstStyle/>
          <a:p>
            <a:pPr eaLnBrk="1" hangingPunct="1">
              <a:buClr>
                <a:srgbClr val="000000"/>
              </a:buClr>
            </a:pPr>
            <a:r>
              <a:rPr lang="cs-CZ" altLang="cs-CZ" smtClean="0">
                <a:solidFill>
                  <a:srgbClr val="000000"/>
                </a:solidFill>
                <a:latin typeface="Arial" panose="020B0604020202020204" pitchFamily="34" charset="0"/>
              </a:rPr>
              <a:t>pracovní stres je významnou příčinou rozdílů ve zdraví</a:t>
            </a:r>
          </a:p>
          <a:p>
            <a:pPr lvl="1" eaLnBrk="1" hangingPunct="1">
              <a:buClr>
                <a:srgbClr val="000000"/>
              </a:buClr>
            </a:pPr>
            <a:r>
              <a:rPr lang="cs-CZ" altLang="cs-CZ" smtClean="0">
                <a:solidFill>
                  <a:srgbClr val="000000"/>
                </a:solidFill>
                <a:latin typeface="Arial" panose="020B0604020202020204" pitchFamily="34" charset="0"/>
              </a:rPr>
              <a:t>uplatnění kvalifikace, rozhodovací schopnosti</a:t>
            </a:r>
          </a:p>
          <a:p>
            <a:pPr lvl="1" eaLnBrk="1" hangingPunct="1">
              <a:buClr>
                <a:srgbClr val="000000"/>
              </a:buClr>
            </a:pPr>
            <a:r>
              <a:rPr lang="cs-CZ" altLang="cs-CZ" smtClean="0">
                <a:solidFill>
                  <a:srgbClr val="000000"/>
                </a:solidFill>
                <a:latin typeface="Arial" panose="020B0604020202020204" pitchFamily="34" charset="0"/>
              </a:rPr>
              <a:t>ocenění práce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7. SOCIÁLNÍ DETERMINANTY ZDRAVÍ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16200000">
            <a:off x="-3213100" y="3213100"/>
            <a:ext cx="6858000" cy="431800"/>
          </a:xfrm>
          <a:solidFill>
            <a:srgbClr val="FDE58D"/>
          </a:solidFill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2400" dirty="0" smtClean="0">
                <a:solidFill>
                  <a:srgbClr val="1B06BA"/>
                </a:solidFill>
              </a:rPr>
              <a:t>6. DEMOGRAF. TRANZIT A EPIDEM. TRANSFORMACE</a:t>
            </a:r>
            <a:endParaRPr lang="cs-CZ" sz="2400" cap="all" dirty="0">
              <a:solidFill>
                <a:srgbClr val="1B06BA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3" y="404813"/>
            <a:ext cx="8002587" cy="6048375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4000" b="1" dirty="0" smtClean="0">
                <a:solidFill>
                  <a:srgbClr val="1B06BA"/>
                </a:solidFill>
              </a:rPr>
              <a:t>PROMĚNA VĚKOVÉ STRUKTURY POPULACE – POPULAČNÍ STÁRNUTÍ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b="1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dirty="0"/>
              <a:t>Populace nemá věk – jen věkovou strukturu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dirty="0"/>
              <a:t>Populace může mládnout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cs-CZ" dirty="0"/>
              <a:t>Populační stárnutí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dirty="0"/>
              <a:t>proces, kdy se mění věková struktura populace tak, že se zvyšuje podíl osob starších 60 nebo 65 </a:t>
            </a:r>
            <a:r>
              <a:rPr lang="cs-CZ" dirty="0" smtClean="0"/>
              <a:t>let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cs-CZ" dirty="0"/>
              <a:t>v</a:t>
            </a:r>
            <a:r>
              <a:rPr lang="cs-CZ" dirty="0" smtClean="0"/>
              <a:t> ČR máme cca 18 % osob ve věku 65+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cs-CZ" dirty="0" smtClean="0"/>
              <a:t>Demografická panika</a:t>
            </a:r>
            <a:endParaRPr lang="cs-CZ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b="1" dirty="0" smtClean="0"/>
          </a:p>
          <a:p>
            <a:pPr marL="857250" lvl="1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b="1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cs-CZ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412875"/>
            <a:ext cx="7772400" cy="1470025"/>
          </a:xfrm>
        </p:spPr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1B06BA"/>
                </a:solidFill>
                <a:latin typeface="Arial" panose="020B0604020202020204" pitchFamily="34" charset="0"/>
              </a:rPr>
              <a:t>Nezaměstnanost </a:t>
            </a:r>
            <a:br>
              <a:rPr lang="cs-CZ" altLang="cs-CZ" b="1" smtClean="0">
                <a:solidFill>
                  <a:srgbClr val="1B06BA"/>
                </a:solidFill>
                <a:latin typeface="Arial" panose="020B0604020202020204" pitchFamily="34" charset="0"/>
              </a:rPr>
            </a:br>
            <a:r>
              <a:rPr lang="cs-CZ" altLang="cs-CZ" b="1" smtClean="0">
                <a:solidFill>
                  <a:srgbClr val="1B06BA"/>
                </a:solidFill>
                <a:latin typeface="Arial" panose="020B0604020202020204" pitchFamily="34" charset="0"/>
              </a:rPr>
              <a:t>a nejistota zaměstnání</a:t>
            </a:r>
          </a:p>
        </p:txBody>
      </p:sp>
      <p:sp>
        <p:nvSpPr>
          <p:cNvPr id="15360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211638" y="3709988"/>
            <a:ext cx="4419600" cy="17526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 </a:t>
            </a:r>
            <a:r>
              <a:rPr lang="cs-CZ" dirty="0">
                <a:solidFill>
                  <a:schemeClr val="tx1"/>
                </a:solidFill>
              </a:rPr>
              <a:t>Nezaměstnanost snižuje životní úroveň, stigmatizuje a vede 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 k sociální izolaci</a:t>
            </a:r>
            <a:r>
              <a:rPr lang="cs-CZ" dirty="0"/>
              <a:t>.</a:t>
            </a:r>
          </a:p>
        </p:txBody>
      </p:sp>
      <p:pic>
        <p:nvPicPr>
          <p:cNvPr id="10854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484563"/>
            <a:ext cx="2879725" cy="217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7. SOCIÁLNÍ DETERMINANTY ZDRAVÍ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1B06BA"/>
                </a:solidFill>
                <a:latin typeface="Arial" panose="020B0604020202020204" pitchFamily="34" charset="0"/>
              </a:rPr>
              <a:t>Nezaměstnanost a nejistota zaměstnání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45069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mtClean="0">
                <a:latin typeface="Arial" panose="020B0604020202020204" pitchFamily="34" charset="0"/>
              </a:rPr>
              <a:t>povaha nezaměstnanosti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>
                <a:latin typeface="Arial" panose="020B0604020202020204" pitchFamily="34" charset="0"/>
              </a:rPr>
              <a:t>strukturální a dlouhodobá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mtClean="0">
                <a:latin typeface="Arial" panose="020B0604020202020204" pitchFamily="34" charset="0"/>
              </a:rPr>
              <a:t>koncentrace nezaměstnanosti do: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>
                <a:latin typeface="Arial" panose="020B0604020202020204" pitchFamily="34" charset="0"/>
              </a:rPr>
              <a:t>určitých SE skupin (osoby s nízkou kvalifikací, mladí lidé, ženy, členové etnických menšin, imigranti)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>
                <a:latin typeface="Arial" panose="020B0604020202020204" pitchFamily="34" charset="0"/>
              </a:rPr>
              <a:t>stejných rodin (tzv. jobless family) – nebezpečí polarizace společnosti.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7. SOCIÁLNÍ DETERMINANTY ZDRAVÍ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0" grpId="0"/>
      <p:bldP spid="201731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1B06BA"/>
                </a:solidFill>
                <a:latin typeface="Arial" panose="020B0604020202020204" pitchFamily="34" charset="0"/>
              </a:rPr>
              <a:t>Nezaměstnanost a nejistota zaměstnání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 smtClean="0">
                <a:latin typeface="Arial" panose="020B0604020202020204" pitchFamily="34" charset="0"/>
              </a:rPr>
              <a:t>snížení životní úrovně, omezení sociálních kontaktů, stigmatizace, pocit méněcennosti, sociální vyloučení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7. SOCIÁLNÍ DETERMINANTY ZDRAVÍ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7950" y="1966913"/>
            <a:ext cx="7772400" cy="1462087"/>
          </a:xfrm>
        </p:spPr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1B06BA"/>
                </a:solidFill>
                <a:latin typeface="Arial" panose="020B0604020202020204" pitchFamily="34" charset="0"/>
              </a:rPr>
              <a:t>Sociální opora</a:t>
            </a:r>
          </a:p>
        </p:txBody>
      </p:sp>
      <p:sp>
        <p:nvSpPr>
          <p:cNvPr id="11161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chemeClr val="tx1"/>
                </a:solidFill>
                <a:latin typeface="Arial" panose="020B0604020202020204" pitchFamily="34" charset="0"/>
              </a:rPr>
              <a:t>Přátelství, dobré mezilidské vztahy a pevné sociální sítě zlepšují zdraví.</a:t>
            </a:r>
          </a:p>
        </p:txBody>
      </p:sp>
      <p:pic>
        <p:nvPicPr>
          <p:cNvPr id="11162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28638"/>
            <a:ext cx="2295525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7. SOCIÁLNÍ DETERMINANTY ZDRAVÍ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1B06BA"/>
                </a:solidFill>
                <a:latin typeface="Arial" panose="020B0604020202020204" pitchFamily="34" charset="0"/>
              </a:rPr>
              <a:t>Sociální opora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altLang="cs-CZ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mtClean="0">
                <a:latin typeface="Arial" panose="020B0604020202020204" pitchFamily="34" charset="0"/>
              </a:rPr>
              <a:t>Zdroj získávaný ze sociálních sítí</a:t>
            </a:r>
          </a:p>
          <a:p>
            <a:pPr eaLnBrk="1" hangingPunct="1">
              <a:lnSpc>
                <a:spcPct val="90000"/>
              </a:lnSpc>
            </a:pPr>
            <a:endParaRPr lang="cs-CZ" altLang="cs-CZ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mtClean="0">
                <a:latin typeface="Arial" panose="020B0604020202020204" pitchFamily="34" charset="0"/>
              </a:rPr>
              <a:t>Sociální síť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3200" smtClean="0">
                <a:latin typeface="Arial" panose="020B0604020202020204" pitchFamily="34" charset="0"/>
              </a:rPr>
              <a:t>systém formálních a neformálních vztahů, prostřednictvím kterých získává člověk zdroje ke zvládnutí obtížných životních situací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7. SOCIÁLNÍ DETERMINANTY ZDRAVÍ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1B06BA"/>
                </a:solidFill>
                <a:latin typeface="Arial" panose="020B0604020202020204" pitchFamily="34" charset="0"/>
              </a:rPr>
              <a:t>Typy sociální opory: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412875"/>
            <a:ext cx="7837488" cy="4306888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smtClean="0"/>
              <a:t>silná pouta</a:t>
            </a:r>
          </a:p>
          <a:p>
            <a:pPr lvl="1" eaLnBrk="1" hangingPunct="1">
              <a:defRPr/>
            </a:pPr>
            <a:r>
              <a:rPr lang="cs-CZ" dirty="0" smtClean="0"/>
              <a:t>instrumentální </a:t>
            </a:r>
          </a:p>
          <a:p>
            <a:pPr lvl="1" eaLnBrk="1" hangingPunct="1">
              <a:defRPr/>
            </a:pPr>
            <a:r>
              <a:rPr lang="cs-CZ" dirty="0" smtClean="0"/>
              <a:t>Emociální</a:t>
            </a:r>
          </a:p>
          <a:p>
            <a:pPr marL="457200" lvl="1" indent="0" eaLnBrk="1" hangingPunct="1">
              <a:buFont typeface="Arial" charset="0"/>
              <a:buNone/>
              <a:defRPr/>
            </a:pPr>
            <a:endParaRPr lang="cs-CZ" dirty="0" smtClean="0"/>
          </a:p>
          <a:p>
            <a:pPr eaLnBrk="1" hangingPunct="1">
              <a:defRPr/>
            </a:pPr>
            <a:r>
              <a:rPr lang="cs-CZ" b="1" dirty="0" smtClean="0"/>
              <a:t>slabá pouta</a:t>
            </a:r>
          </a:p>
          <a:p>
            <a:pPr lvl="1" eaLnBrk="1" hangingPunct="1">
              <a:defRPr/>
            </a:pPr>
            <a:r>
              <a:rPr lang="cs-CZ" dirty="0" smtClean="0"/>
              <a:t>informační</a:t>
            </a:r>
          </a:p>
          <a:p>
            <a:pPr lvl="1" eaLnBrk="1" hangingPunct="1">
              <a:defRPr/>
            </a:pPr>
            <a:r>
              <a:rPr lang="cs-CZ" dirty="0" smtClean="0"/>
              <a:t>poradní			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7. SOCIÁLNÍ DETERMINANTY ZDRAVÍ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1B06BA"/>
                </a:solidFill>
                <a:latin typeface="Arial" panose="020B0604020202020204" pitchFamily="34" charset="0"/>
              </a:rPr>
              <a:t>Sociální opora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628775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800" smtClean="0">
                <a:latin typeface="Arial" panose="020B0604020202020204" pitchFamily="34" charset="0"/>
              </a:rPr>
              <a:t>přátelství, dobré sociální vztahy </a:t>
            </a:r>
            <a:br>
              <a:rPr lang="cs-CZ" altLang="cs-CZ" sz="2800" smtClean="0">
                <a:latin typeface="Arial" panose="020B0604020202020204" pitchFamily="34" charset="0"/>
              </a:rPr>
            </a:br>
            <a:r>
              <a:rPr lang="cs-CZ" altLang="cs-CZ" sz="2800" smtClean="0">
                <a:latin typeface="Arial" panose="020B0604020202020204" pitchFamily="34" charset="0"/>
              </a:rPr>
              <a:t>a podpůrné sociální sítě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smtClean="0">
                <a:latin typeface="Arial" panose="020B0604020202020204" pitchFamily="34" charset="0"/>
              </a:rPr>
              <a:t>přispívá k řešení citových i materiálních problémů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smtClean="0">
                <a:latin typeface="Arial" panose="020B0604020202020204" pitchFamily="34" charset="0"/>
              </a:rPr>
              <a:t>sociální koheze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800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800" b="1" smtClean="0">
                <a:latin typeface="Arial" panose="020B0604020202020204" pitchFamily="34" charset="0"/>
              </a:rPr>
              <a:t>Nedostatečná sociální opora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smtClean="0">
                <a:latin typeface="Arial" panose="020B0604020202020204" pitchFamily="34" charset="0"/>
              </a:rPr>
              <a:t>deprese, komplikace v těhotenství, častější a závažnější nemoci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smtClean="0">
                <a:latin typeface="Arial" panose="020B0604020202020204" pitchFamily="34" charset="0"/>
              </a:rPr>
              <a:t>sociální izolace</a:t>
            </a:r>
          </a:p>
          <a:p>
            <a:pPr eaLnBrk="1" hangingPunct="1">
              <a:lnSpc>
                <a:spcPct val="80000"/>
              </a:lnSpc>
            </a:pPr>
            <a:endParaRPr lang="cs-CZ" altLang="cs-CZ" sz="2800" smtClean="0">
              <a:latin typeface="Arial" panose="020B0604020202020204" pitchFamily="34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7. SOCIÁLNÍ DETERMINANTY ZDRAVÍ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1B06BA"/>
                </a:solidFill>
                <a:latin typeface="Arial" panose="020B0604020202020204" pitchFamily="34" charset="0"/>
              </a:rPr>
              <a:t>Sociální opora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060575"/>
            <a:ext cx="7772400" cy="411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cs-CZ" altLang="cs-CZ" i="1" smtClean="0"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 i="1" smtClean="0">
                <a:latin typeface="Arial" panose="020B0604020202020204" pitchFamily="34" charset="0"/>
              </a:rPr>
              <a:t>Ženatí muži nežijí déle než svobodní, to se jim jen zdá.</a:t>
            </a: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cs-CZ" altLang="cs-CZ" smtClean="0">
                <a:latin typeface="Arial" panose="020B0604020202020204" pitchFamily="34" charset="0"/>
              </a:rPr>
              <a:t>Franklin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7. SOCIÁLNÍ DETERMINANTY ZDRAVÍ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-180975" y="1812925"/>
            <a:ext cx="7772400" cy="1608138"/>
          </a:xfrm>
        </p:spPr>
        <p:txBody>
          <a:bodyPr/>
          <a:lstStyle/>
          <a:p>
            <a:pPr eaLnBrk="1" hangingPunct="1"/>
            <a:r>
              <a:rPr lang="cs-CZ" altLang="cs-CZ" smtClean="0">
                <a:latin typeface="Arial" panose="020B0604020202020204" pitchFamily="34" charset="0"/>
              </a:rPr>
              <a:t>  </a:t>
            </a:r>
            <a:r>
              <a:rPr lang="cs-CZ" altLang="cs-CZ" b="1" smtClean="0">
                <a:solidFill>
                  <a:srgbClr val="1B06BA"/>
                </a:solidFill>
                <a:latin typeface="Arial" panose="020B0604020202020204" pitchFamily="34" charset="0"/>
              </a:rPr>
              <a:t>Drogy</a:t>
            </a:r>
          </a:p>
        </p:txBody>
      </p:sp>
      <p:sp>
        <p:nvSpPr>
          <p:cNvPr id="19661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 </a:t>
            </a:r>
            <a:r>
              <a:rPr lang="cs-CZ" dirty="0">
                <a:solidFill>
                  <a:schemeClr val="tx1"/>
                </a:solidFill>
              </a:rPr>
              <a:t>Zneužívání drog není jen otázkou individuální volby, ale je do značné míry ovlivněno širším sociálním prostředím.</a:t>
            </a:r>
          </a:p>
        </p:txBody>
      </p:sp>
      <p:pic>
        <p:nvPicPr>
          <p:cNvPr id="11674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765175"/>
            <a:ext cx="3000375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7. SOCIÁLNÍ DETERMINANTY ZDRAVÍ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1B06BA"/>
                </a:solidFill>
                <a:latin typeface="Arial" panose="020B0604020202020204" pitchFamily="34" charset="0"/>
              </a:rPr>
              <a:t> </a:t>
            </a:r>
            <a:r>
              <a:rPr lang="cs-CZ" altLang="cs-CZ" b="1" smtClean="0">
                <a:solidFill>
                  <a:srgbClr val="1B06BA"/>
                </a:solidFill>
                <a:latin typeface="Arial" panose="020B0604020202020204" pitchFamily="34" charset="0"/>
              </a:rPr>
              <a:t>Drogy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628775"/>
            <a:ext cx="8229600" cy="4525963"/>
          </a:xfrm>
        </p:spPr>
        <p:txBody>
          <a:bodyPr/>
          <a:lstStyle/>
          <a:p>
            <a:pPr eaLnBrk="1" hangingPunct="1"/>
            <a:r>
              <a:rPr lang="cs-CZ" altLang="cs-CZ" smtClean="0">
                <a:latin typeface="Arial" panose="020B0604020202020204" pitchFamily="34" charset="0"/>
              </a:rPr>
              <a:t>kouření, alkoholismus či jiná  drogová závislost  vedou k zdravotním potížím</a:t>
            </a:r>
          </a:p>
          <a:p>
            <a:pPr eaLnBrk="1" hangingPunct="1"/>
            <a:r>
              <a:rPr lang="cs-CZ" altLang="cs-CZ" smtClean="0">
                <a:latin typeface="Arial" panose="020B0604020202020204" pitchFamily="34" charset="0"/>
              </a:rPr>
              <a:t>často jde o reakci na neutěšené sociální </a:t>
            </a:r>
            <a:br>
              <a:rPr lang="cs-CZ" altLang="cs-CZ" smtClean="0">
                <a:latin typeface="Arial" panose="020B0604020202020204" pitchFamily="34" charset="0"/>
              </a:rPr>
            </a:br>
            <a:r>
              <a:rPr lang="cs-CZ" altLang="cs-CZ" smtClean="0">
                <a:latin typeface="Arial" panose="020B0604020202020204" pitchFamily="34" charset="0"/>
              </a:rPr>
              <a:t>a ekonomické podmínky, které se v důsledku užívání drog ještě zhoršují</a:t>
            </a:r>
          </a:p>
          <a:p>
            <a:pPr eaLnBrk="1" hangingPunct="1"/>
            <a:r>
              <a:rPr lang="cs-CZ" altLang="cs-CZ" smtClean="0">
                <a:latin typeface="Arial" panose="020B0604020202020204" pitchFamily="34" charset="0"/>
              </a:rPr>
              <a:t>pojí se s násilím, nehodami, otravami, poraněními a sebevraždami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7. SOCIÁLNÍ DETERMINANTY ZDRAVÍ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188" y="7651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sz="4000" b="1" cap="all" dirty="0">
                <a:solidFill>
                  <a:srgbClr val="0000CC"/>
                </a:solidFill>
              </a:rPr>
              <a:t>Stárnutí a zdraví </a:t>
            </a:r>
            <a:r>
              <a:rPr lang="cs-CZ" sz="4000" b="1" cap="all" dirty="0" smtClean="0">
                <a:solidFill>
                  <a:srgbClr val="0000CC"/>
                </a:solidFill>
              </a:rPr>
              <a:t>v globálním </a:t>
            </a:r>
            <a:r>
              <a:rPr lang="cs-CZ" sz="4000" b="1" cap="all" dirty="0">
                <a:solidFill>
                  <a:srgbClr val="0000CC"/>
                </a:solidFill>
              </a:rPr>
              <a:t>kontextu </a:t>
            </a:r>
            <a:r>
              <a:rPr lang="cs-CZ" sz="4000" cap="all" dirty="0">
                <a:solidFill>
                  <a:srgbClr val="0000CC"/>
                </a:solidFill>
              </a:rPr>
              <a:t/>
            </a:r>
            <a:br>
              <a:rPr lang="cs-CZ" sz="4000" cap="all" dirty="0">
                <a:solidFill>
                  <a:srgbClr val="0000CC"/>
                </a:solidFill>
              </a:rPr>
            </a:br>
            <a:endParaRPr lang="cs-CZ" sz="4000" cap="all" dirty="0">
              <a:solidFill>
                <a:srgbClr val="0000C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750" y="1908175"/>
            <a:ext cx="8229600" cy="58324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cs-CZ" altLang="cs-CZ" smtClean="0"/>
              <a:t>Svět stárne rychle: </a:t>
            </a:r>
          </a:p>
          <a:p>
            <a:pPr lvl="1"/>
            <a:r>
              <a:rPr lang="cs-CZ" altLang="cs-CZ" smtClean="0"/>
              <a:t>počet lidí starších 60 let v poměru k celkovému počtu světového obyvatelstva se zvýší z 11% v roce 2000 na 22 % do  roku 2050 </a:t>
            </a:r>
          </a:p>
          <a:p>
            <a:pPr lvl="1"/>
            <a:r>
              <a:rPr lang="cs-CZ" altLang="cs-CZ" smtClean="0"/>
              <a:t>poprvé v lidských dějinách bude ve světové populaci více seniorů než dětí (do 14 let) </a:t>
            </a:r>
          </a:p>
          <a:p>
            <a:pPr lvl="1"/>
            <a:r>
              <a:rPr lang="cs-CZ" altLang="cs-CZ" smtClean="0"/>
              <a:t>rozvojové země stárnou mnohem rychleji než rozvinuté země: v roce 2050 bude více než 80 % seniorů žít v rozvojových zemích, zatímco v roce 2005 to bylo 60 %.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altLang="cs-CZ" sz="2800" smtClean="0"/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2400" smtClean="0">
                <a:solidFill>
                  <a:srgbClr val="1B06BA"/>
                </a:solidFill>
              </a:rPr>
              <a:t>6. DEMOGRAF. TRANZIT A EPIDEM. TRANSFORMACE</a:t>
            </a:r>
            <a:endParaRPr lang="cs-CZ" sz="2400" cap="all" dirty="0">
              <a:solidFill>
                <a:srgbClr val="1B06B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latin typeface="Arial" panose="020B0604020202020204" pitchFamily="34" charset="0"/>
              </a:rPr>
              <a:t> </a:t>
            </a:r>
            <a:r>
              <a:rPr lang="cs-CZ" altLang="cs-CZ" b="1" smtClean="0">
                <a:solidFill>
                  <a:srgbClr val="1B06BA"/>
                </a:solidFill>
                <a:latin typeface="Arial" panose="020B0604020202020204" pitchFamily="34" charset="0"/>
              </a:rPr>
              <a:t>Výživa</a:t>
            </a:r>
          </a:p>
        </p:txBody>
      </p:sp>
      <p:sp>
        <p:nvSpPr>
          <p:cNvPr id="19456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 </a:t>
            </a:r>
            <a:r>
              <a:rPr lang="cs-CZ" dirty="0">
                <a:solidFill>
                  <a:schemeClr val="tx1"/>
                </a:solidFill>
              </a:rPr>
              <a:t>Dostupnost a cena zdravé stravy je politickým problémem.</a:t>
            </a:r>
          </a:p>
        </p:txBody>
      </p:sp>
      <p:pic>
        <p:nvPicPr>
          <p:cNvPr id="118788" name="Picture 6" descr="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908050"/>
            <a:ext cx="2520950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7. SOCIÁLNÍ DETERMINANTY ZDRAVÍ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latin typeface="Arial" panose="020B0604020202020204" pitchFamily="34" charset="0"/>
              </a:rPr>
              <a:t> </a:t>
            </a:r>
            <a:r>
              <a:rPr lang="cs-CZ" altLang="cs-CZ" b="1" smtClean="0">
                <a:solidFill>
                  <a:srgbClr val="1B06BA"/>
                </a:solidFill>
                <a:latin typeface="Arial" panose="020B0604020202020204" pitchFamily="34" charset="0"/>
              </a:rPr>
              <a:t>Výživa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773238"/>
            <a:ext cx="7772400" cy="4114800"/>
          </a:xfrm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 smtClean="0">
                <a:latin typeface="Arial" panose="020B0604020202020204" pitchFamily="34" charset="0"/>
              </a:rPr>
              <a:t>zejména problém složení a pestrosti stravy</a:t>
            </a:r>
          </a:p>
          <a:p>
            <a:pPr eaLnBrk="1" hangingPunct="1"/>
            <a:r>
              <a:rPr lang="cs-CZ" altLang="cs-CZ" smtClean="0">
                <a:latin typeface="Arial" panose="020B0604020202020204" pitchFamily="34" charset="0"/>
              </a:rPr>
              <a:t>obezita jako nemoc chudých</a:t>
            </a:r>
          </a:p>
          <a:p>
            <a:pPr eaLnBrk="1" hangingPunct="1"/>
            <a:r>
              <a:rPr lang="cs-CZ" altLang="cs-CZ" smtClean="0">
                <a:latin typeface="Arial" panose="020B0604020202020204" pitchFamily="34" charset="0"/>
              </a:rPr>
              <a:t>dostupnost a cenová přijatelnost výživného </a:t>
            </a:r>
            <a:br>
              <a:rPr lang="cs-CZ" altLang="cs-CZ" smtClean="0">
                <a:latin typeface="Arial" panose="020B0604020202020204" pitchFamily="34" charset="0"/>
              </a:rPr>
            </a:br>
            <a:r>
              <a:rPr lang="cs-CZ" altLang="cs-CZ" smtClean="0">
                <a:latin typeface="Arial" panose="020B0604020202020204" pitchFamily="34" charset="0"/>
              </a:rPr>
              <a:t>a kvalitního jídla má větší vliv než zdravotní výchova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7. SOCIÁLNÍ DETERMINANTY ZDRAVÍ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2133600"/>
            <a:ext cx="7772400" cy="1470025"/>
          </a:xfrm>
        </p:spPr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1B06BA"/>
                </a:solidFill>
                <a:latin typeface="Arial" panose="020B0604020202020204" pitchFamily="34" charset="0"/>
              </a:rPr>
              <a:t>Doprava</a:t>
            </a:r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 </a:t>
            </a:r>
            <a:r>
              <a:rPr lang="cs-CZ" dirty="0">
                <a:solidFill>
                  <a:schemeClr val="tx1"/>
                </a:solidFill>
              </a:rPr>
              <a:t>Chůze, jízda na kole a využívání veřejné dopravy znamená lepší zdraví.</a:t>
            </a:r>
          </a:p>
        </p:txBody>
      </p:sp>
      <p:pic>
        <p:nvPicPr>
          <p:cNvPr id="12083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488" y="444500"/>
            <a:ext cx="2098675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7. SOCIÁLNÍ DETERMINANTY ZDRAVÍ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1B06BA"/>
                </a:solidFill>
                <a:latin typeface="Arial" panose="020B0604020202020204" pitchFamily="34" charset="0"/>
              </a:rPr>
              <a:t>Doprava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28775"/>
            <a:ext cx="8229600" cy="4525963"/>
          </a:xfrm>
        </p:spPr>
        <p:txBody>
          <a:bodyPr/>
          <a:lstStyle/>
          <a:p>
            <a:pPr eaLnBrk="1" hangingPunct="1"/>
            <a:endParaRPr lang="cs-CZ" altLang="cs-CZ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 smtClean="0">
                <a:latin typeface="Arial" panose="020B0604020202020204" pitchFamily="34" charset="0"/>
              </a:rPr>
              <a:t>omezení pohybu</a:t>
            </a:r>
          </a:p>
          <a:p>
            <a:pPr eaLnBrk="1" hangingPunct="1"/>
            <a:r>
              <a:rPr lang="cs-CZ" altLang="cs-CZ" smtClean="0">
                <a:latin typeface="Arial" panose="020B0604020202020204" pitchFamily="34" charset="0"/>
              </a:rPr>
              <a:t>dopravní nehody</a:t>
            </a:r>
          </a:p>
          <a:p>
            <a:pPr eaLnBrk="1" hangingPunct="1"/>
            <a:r>
              <a:rPr lang="cs-CZ" altLang="cs-CZ" smtClean="0">
                <a:latin typeface="Arial" panose="020B0604020202020204" pitchFamily="34" charset="0"/>
              </a:rPr>
              <a:t>omezení sociálních kontaktů</a:t>
            </a:r>
          </a:p>
          <a:p>
            <a:pPr eaLnBrk="1" hangingPunct="1"/>
            <a:r>
              <a:rPr lang="cs-CZ" altLang="cs-CZ" smtClean="0">
                <a:latin typeface="Arial" panose="020B0604020202020204" pitchFamily="34" charset="0"/>
              </a:rPr>
              <a:t>znečištění ovzduší, hluk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7. SOCIÁLNÍ DETERMINANTY ZDRAVÍ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133600"/>
            <a:ext cx="7704137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smtClean="0">
                <a:solidFill>
                  <a:srgbClr val="1B06BA"/>
                </a:solidFill>
              </a:rPr>
              <a:t>Vývoj počtu usmrcených osob při dopravních nehodách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Nadpis 2"/>
          <p:cNvSpPr>
            <a:spLocks noGrp="1"/>
          </p:cNvSpPr>
          <p:nvPr>
            <p:ph type="title"/>
          </p:nvPr>
        </p:nvSpPr>
        <p:spPr>
          <a:xfrm>
            <a:off x="179388" y="274638"/>
            <a:ext cx="8713787" cy="1143000"/>
          </a:xfrm>
        </p:spPr>
        <p:txBody>
          <a:bodyPr/>
          <a:lstStyle/>
          <a:p>
            <a:r>
              <a:rPr lang="cs-CZ" altLang="cs-CZ" b="1" smtClean="0">
                <a:solidFill>
                  <a:srgbClr val="1B06BA"/>
                </a:solidFill>
              </a:rPr>
              <a:t>Vývoj počtu lehce a těžce zraněných osob při dopravních nehodách</a:t>
            </a:r>
          </a:p>
        </p:txBody>
      </p:sp>
      <p:pic>
        <p:nvPicPr>
          <p:cNvPr id="123907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2060575"/>
            <a:ext cx="7583488" cy="455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52400"/>
            <a:ext cx="7793038" cy="576263"/>
          </a:xfrm>
        </p:spPr>
        <p:txBody>
          <a:bodyPr/>
          <a:lstStyle/>
          <a:p>
            <a:pPr eaLnBrk="1" hangingPunct="1"/>
            <a:r>
              <a:rPr lang="cs-CZ" altLang="cs-CZ" sz="3600" b="1" smtClean="0">
                <a:solidFill>
                  <a:srgbClr val="1B06BA"/>
                </a:solidFill>
                <a:latin typeface="Arial" panose="020B0604020202020204" pitchFamily="34" charset="0"/>
              </a:rPr>
              <a:t>ZJIŠTĚNÍ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765175"/>
            <a:ext cx="7772400" cy="5976938"/>
          </a:xfrm>
        </p:spPr>
        <p:txBody>
          <a:bodyPr/>
          <a:lstStyle/>
          <a:p>
            <a:pPr eaLnBrk="1" hangingPunct="1"/>
            <a:r>
              <a:rPr lang="cs-CZ" altLang="cs-CZ" sz="2200" smtClean="0">
                <a:latin typeface="Arial" panose="020B0604020202020204" pitchFamily="34" charset="0"/>
              </a:rPr>
              <a:t>Špatné sociální a ekonomické podmínky výrazně ovlivňují zdraví lidí. </a:t>
            </a:r>
          </a:p>
          <a:p>
            <a:pPr eaLnBrk="1" hangingPunct="1"/>
            <a:r>
              <a:rPr lang="cs-CZ" altLang="cs-CZ" sz="2200" smtClean="0">
                <a:latin typeface="Arial" panose="020B0604020202020204" pitchFamily="34" charset="0"/>
              </a:rPr>
              <a:t>Sociální podmínky působí na zdraví lidí 3 základními cestami:</a:t>
            </a:r>
          </a:p>
          <a:p>
            <a:pPr lvl="1" eaLnBrk="1" hangingPunct="1"/>
            <a:r>
              <a:rPr lang="cs-CZ" altLang="cs-CZ" sz="2200" smtClean="0">
                <a:latin typeface="Arial" panose="020B0604020202020204" pitchFamily="34" charset="0"/>
              </a:rPr>
              <a:t>materiální podmínky – přímo;</a:t>
            </a:r>
          </a:p>
          <a:p>
            <a:pPr lvl="1" eaLnBrk="1" hangingPunct="1"/>
            <a:r>
              <a:rPr lang="cs-CZ" altLang="cs-CZ" sz="2200" smtClean="0">
                <a:latin typeface="Arial" panose="020B0604020202020204" pitchFamily="34" charset="0"/>
              </a:rPr>
              <a:t>pracovní prostředí – skrze stres a chování;</a:t>
            </a:r>
          </a:p>
          <a:p>
            <a:pPr lvl="1" eaLnBrk="1" hangingPunct="1"/>
            <a:r>
              <a:rPr lang="cs-CZ" altLang="cs-CZ" sz="2200" smtClean="0">
                <a:latin typeface="Arial" panose="020B0604020202020204" pitchFamily="34" charset="0"/>
              </a:rPr>
              <a:t>sociální prostředí – skrze stres a chování.</a:t>
            </a:r>
          </a:p>
          <a:p>
            <a:pPr eaLnBrk="1" hangingPunct="1"/>
            <a:r>
              <a:rPr lang="cs-CZ" altLang="cs-CZ" sz="2200" smtClean="0">
                <a:latin typeface="Arial" panose="020B0604020202020204" pitchFamily="34" charset="0"/>
              </a:rPr>
              <a:t>SDZ působí na zdraví lidí ve všech sociálních vrstvách, avšak pravděpodobnost výskytu většiny rizikových faktorů a horších důsledků roste se snižující se sociální pozicí.</a:t>
            </a:r>
          </a:p>
          <a:p>
            <a:pPr eaLnBrk="1" hangingPunct="1"/>
            <a:r>
              <a:rPr lang="cs-CZ" altLang="cs-CZ" sz="2200" smtClean="0">
                <a:latin typeface="Arial" panose="020B0604020202020204" pitchFamily="34" charset="0"/>
              </a:rPr>
              <a:t>Nerovnosti ve zdraví se netýkají rozdílu mezi chudými a bohatými/chudými a zbytkem společnosti.</a:t>
            </a:r>
          </a:p>
          <a:p>
            <a:pPr eaLnBrk="1" hangingPunct="1"/>
            <a:r>
              <a:rPr lang="cs-CZ" altLang="cs-CZ" sz="2200" smtClean="0">
                <a:latin typeface="Arial" panose="020B0604020202020204" pitchFamily="34" charset="0"/>
              </a:rPr>
              <a:t>V evropských zemích narůstá význam relativní chudoby.</a:t>
            </a:r>
          </a:p>
          <a:p>
            <a:pPr eaLnBrk="1" hangingPunct="1"/>
            <a:r>
              <a:rPr lang="cs-CZ" altLang="cs-CZ" sz="2200" smtClean="0">
                <a:latin typeface="Arial" panose="020B0604020202020204" pitchFamily="34" charset="0"/>
              </a:rPr>
              <a:t>Zdraví lidí jako veřejný zájem je předmětem veřejné politiky, nejen politiky zdravotní nebo zdravotnického systému.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7. SOCIÁLNÍ DETERMINANTY ZDRAVÍ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3375"/>
            <a:ext cx="8069262" cy="608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7. SOCIÁLNÍ DETERMINANTY ZDRAVÍ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b="1" i="1" dirty="0"/>
              <a:t/>
            </a:r>
            <a:br>
              <a:rPr lang="cs-CZ" sz="4000" b="1" i="1" dirty="0"/>
            </a:br>
            <a:r>
              <a:rPr lang="cs-CZ" sz="5300" b="1" cap="small" dirty="0" smtClean="0">
                <a:solidFill>
                  <a:srgbClr val="1B06BA"/>
                </a:solidFill>
              </a:rPr>
              <a:t>co z toho vyplývá?</a:t>
            </a:r>
            <a:endParaRPr lang="cs-CZ" sz="5300" b="1" cap="small" dirty="0">
              <a:solidFill>
                <a:srgbClr val="1B06BA"/>
              </a:solidFill>
            </a:endParaRP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916113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800" smtClean="0">
                <a:latin typeface="Arial" panose="020B0604020202020204" pitchFamily="34" charset="0"/>
              </a:rPr>
              <a:t>Při snaze o dosažení co nejlepšího zdraví hrají největší roli všechna opatření týkající se: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b="1" smtClean="0">
                <a:latin typeface="Arial" panose="020B0604020202020204" pitchFamily="34" charset="0"/>
              </a:rPr>
              <a:t>vzdělání,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b="1" smtClean="0">
                <a:latin typeface="Arial" panose="020B0604020202020204" pitchFamily="34" charset="0"/>
              </a:rPr>
              <a:t>pracovních podmínek </a:t>
            </a:r>
            <a:br>
              <a:rPr lang="cs-CZ" altLang="cs-CZ" b="1" smtClean="0">
                <a:latin typeface="Arial" panose="020B0604020202020204" pitchFamily="34" charset="0"/>
              </a:rPr>
            </a:br>
            <a:r>
              <a:rPr lang="cs-CZ" altLang="cs-CZ" b="1" smtClean="0">
                <a:latin typeface="Arial" panose="020B0604020202020204" pitchFamily="34" charset="0"/>
              </a:rPr>
              <a:t>a zaměstnanosti, 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b="1" smtClean="0">
                <a:latin typeface="Arial" panose="020B0604020202020204" pitchFamily="34" charset="0"/>
              </a:rPr>
              <a:t>sociálního zabezpečení a pomoci,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b="1" smtClean="0">
                <a:latin typeface="Arial" panose="020B0604020202020204" pitchFamily="34" charset="0"/>
              </a:rPr>
              <a:t>péče o rodiny s dětmi,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b="1" smtClean="0">
                <a:latin typeface="Arial" panose="020B0604020202020204" pitchFamily="34" charset="0"/>
              </a:rPr>
              <a:t>bydlení,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b="1" smtClean="0">
                <a:latin typeface="Arial" panose="020B0604020202020204" pitchFamily="34" charset="0"/>
              </a:rPr>
              <a:t>dodržování lidských práv.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800" smtClean="0"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7. SOCIÁLNÍ DETERMINANTY ZDRAVÍ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smtClean="0">
                <a:solidFill>
                  <a:srgbClr val="1B06BA"/>
                </a:solidFill>
                <a:latin typeface="Arial" panose="020B0604020202020204" pitchFamily="34" charset="0"/>
              </a:rPr>
              <a:t>Doporučená četba k SDZ:</a:t>
            </a:r>
            <a:r>
              <a:rPr lang="cs-CZ" altLang="cs-CZ" smtClean="0">
                <a:solidFill>
                  <a:srgbClr val="1B06BA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989138"/>
            <a:ext cx="7772400" cy="411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cs-CZ" altLang="cs-CZ" sz="2400" smtClean="0"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 sz="2400" smtClean="0">
                <a:latin typeface="Arial" panose="020B0604020202020204" pitchFamily="34" charset="0"/>
              </a:rPr>
              <a:t>Wilkinson, R., Marmot, M.</a:t>
            </a:r>
            <a:r>
              <a:rPr lang="en-US" altLang="cs-CZ" sz="2400" smtClean="0">
                <a:latin typeface="Arial" panose="020B0604020202020204" pitchFamily="34" charset="0"/>
              </a:rPr>
              <a:t> (eds.)</a:t>
            </a:r>
            <a:r>
              <a:rPr lang="cs-CZ" altLang="cs-CZ" sz="2400" smtClean="0">
                <a:latin typeface="Arial" panose="020B0604020202020204" pitchFamily="34" charset="0"/>
              </a:rPr>
              <a:t>: Social Determinants of Health. The Solid Facts. Copenhagen, WHO 2003. URL: </a:t>
            </a:r>
            <a:r>
              <a:rPr lang="cs-CZ" altLang="cs-CZ" sz="2400" smtClean="0">
                <a:latin typeface="Arial" panose="020B0604020202020204" pitchFamily="34" charset="0"/>
                <a:hlinkClick r:id="rId2"/>
              </a:rPr>
              <a:t>http://www.who.dk/document/e81384.pdf</a:t>
            </a:r>
            <a:r>
              <a:rPr lang="cs-CZ" altLang="cs-CZ" sz="2400" smtClean="0">
                <a:latin typeface="Arial" panose="020B0604020202020204" pitchFamily="34" charset="0"/>
              </a:rPr>
              <a:t> </a:t>
            </a:r>
            <a:r>
              <a:rPr lang="en-US" altLang="cs-CZ" sz="2400" smtClean="0">
                <a:latin typeface="Arial" panose="020B0604020202020204" pitchFamily="34" charset="0"/>
              </a:rPr>
              <a:t>[cit. 12. 10. 2005].</a:t>
            </a:r>
            <a:endParaRPr lang="cs-CZ" altLang="cs-CZ" sz="2400" smtClean="0">
              <a:latin typeface="Arial" panose="020B0604020202020204" pitchFamily="34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7. SOCIÁLNÍ DETERMINANTY ZDRAVÍ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1847</TotalTime>
  <Words>4490</Words>
  <Application>Microsoft Office PowerPoint</Application>
  <PresentationFormat>Předvádění na obrazovce (4:3)</PresentationFormat>
  <Paragraphs>916</Paragraphs>
  <Slides>141</Slides>
  <Notes>25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141</vt:i4>
      </vt:variant>
    </vt:vector>
  </HeadingPairs>
  <TitlesOfParts>
    <vt:vector size="147" baseType="lpstr">
      <vt:lpstr>Calibri</vt:lpstr>
      <vt:lpstr>Arial</vt:lpstr>
      <vt:lpstr>Wingdings</vt:lpstr>
      <vt:lpstr>Times New Roman</vt:lpstr>
      <vt:lpstr>Tahoma</vt:lpstr>
      <vt:lpstr>Motiv systému Office</vt:lpstr>
      <vt:lpstr> Ekonomika a pojišťovnictví                                         </vt:lpstr>
      <vt:lpstr>Demografický tranzit, epidemiologická transformace, sociální determinanty zdraví</vt:lpstr>
      <vt:lpstr>6. DEMOGRAFICKÝ TRANZIT                          A EPIDEMIOLOGICKÁ TRANSFORMACE</vt:lpstr>
      <vt:lpstr>6. DEMOGRAF. TRANZIT A EPIDEM. TRANSFORMACE</vt:lpstr>
      <vt:lpstr>6. DEMOGRAF. TRANZIT A EPIDEM. TRANSFORMACE</vt:lpstr>
      <vt:lpstr>6. DEMOGRAF. TRANZIT A EPIDEM. TRANSFORMACE</vt:lpstr>
      <vt:lpstr>6. DEMOGRAF. TRANZIT A EPIDEM. TRANSFORMACE</vt:lpstr>
      <vt:lpstr>6. DEMOGRAF. TRANZIT A EPIDEM. TRANSFORMACE</vt:lpstr>
      <vt:lpstr>Stárnutí a zdraví v globálním kontextu  </vt:lpstr>
      <vt:lpstr>PODÍL OBVATEL STATŠÍCH 60 LET</vt:lpstr>
      <vt:lpstr>PODÍL OBVATEL STATŠÍCH 60 LET, 2050</vt:lpstr>
      <vt:lpstr>Stárnutí a zdraví v globálním kontextu  </vt:lpstr>
      <vt:lpstr>Prezentace aplikace PowerPoint</vt:lpstr>
      <vt:lpstr>Prezentace aplikace PowerPoint</vt:lpstr>
      <vt:lpstr>6. DEMOGRAF. TRANZIT A EPIDEM. TRANSFORMACE</vt:lpstr>
      <vt:lpstr>6. DEMOGRAF. TRANZIT A EPIDEM. TRANSFORMACE</vt:lpstr>
      <vt:lpstr>6. DEMOGRAF. TRANZIT A EPIDEM. TRANSFORMACE</vt:lpstr>
      <vt:lpstr>6. DEMOGRAF. TRANZIT A EPIDEM. TRANSFORMACE</vt:lpstr>
      <vt:lpstr>6. DEMOGRAF. TRANZIT A EPIDEM. TRANSFORMACE</vt:lpstr>
      <vt:lpstr>6. DEMOGRAF. TRANZIT A EPIDEM. TRANSFORMACE</vt:lpstr>
      <vt:lpstr>6. DEMOGRAF. TRANZIT A EPIDEM. TRANSFORMACE</vt:lpstr>
      <vt:lpstr>6. DEMOGRAF. TRANZIT A EPIDEM. TRANSFORMACE</vt:lpstr>
      <vt:lpstr>6. DEMOGRAF. TRANZIT A EPIDEM. TRANSFORMACE</vt:lpstr>
      <vt:lpstr>6. DEMOGRAF. TRANZIT A EPIDEM. TRANSFORMACE</vt:lpstr>
      <vt:lpstr>Prezentace aplikace PowerPoint</vt:lpstr>
      <vt:lpstr>PLODNOST V ČR</vt:lpstr>
      <vt:lpstr>Prezentace aplikace PowerPoint</vt:lpstr>
      <vt:lpstr>PŘIROZENÝ PŘÍRŮSTEK V čr</vt:lpstr>
      <vt:lpstr>očekávaný PŘÍRŮSTEK V čr</vt:lpstr>
      <vt:lpstr>6. DEMOGRAF. TRANZIT A EPIDEM. TRANSFORMACE</vt:lpstr>
      <vt:lpstr>Prezentace aplikace PowerPoint</vt:lpstr>
      <vt:lpstr>6. DEMOGRAF. TRANZIT A EPIDEM. TRANSFORMACE</vt:lpstr>
      <vt:lpstr>7. SOCIÁLNÍ DETERMINANTY ZDRAVÍ</vt:lpstr>
      <vt:lpstr>Sociální determinanty zdraví</vt:lpstr>
      <vt:lpstr>Význam sociálních determinant zdraví</vt:lpstr>
      <vt:lpstr>Schematické znázornění vlivu sociálních determinant na zdraví </vt:lpstr>
      <vt:lpstr>Sociální determinanty a rozdíly ve zdraví</vt:lpstr>
      <vt:lpstr>Střední délka života</vt:lpstr>
      <vt:lpstr>Prezentace aplikace PowerPoint</vt:lpstr>
      <vt:lpstr>Prezentace aplikace PowerPoint</vt:lpstr>
      <vt:lpstr>Co způsobuje tento rozdíl?</vt:lpstr>
      <vt:lpstr>Rozdíly ve zdraví mezi zeměmi</vt:lpstr>
      <vt:lpstr>Chudé vs bohaté země</vt:lpstr>
      <vt:lpstr>Chudé vs bohaté země</vt:lpstr>
      <vt:lpstr>Kolikrát bohatší je 20% nejbohatší populace ve srovnání s 20% nejchudší populace</vt:lpstr>
      <vt:lpstr>Bohaté země</vt:lpstr>
      <vt:lpstr>Bohaté země</vt:lpstr>
      <vt:lpstr>Vztah mezi bohatstvím země a indexem zdravotních a sociálních problémů</vt:lpstr>
      <vt:lpstr>Vztah mezi příjmovou nerovností a indexem zdravotních a sociálních problémů</vt:lpstr>
      <vt:lpstr>Životní podmínky dětí jsou lepší v zemích s menší příjmovou nerovností</vt:lpstr>
      <vt:lpstr>Životní podmínky dětí nesouvisí s průměrným příjmem </vt:lpstr>
      <vt:lpstr>Prezentace aplikace PowerPoint</vt:lpstr>
      <vt:lpstr>Rozdíly ve zdraví mezi zeměmi</vt:lpstr>
      <vt:lpstr>Důvěra mezi lidmi je vyšší v zemích s nižší příjmovou nerovností</vt:lpstr>
      <vt:lpstr>Rozdíly ve zdraví mezi zeměmi</vt:lpstr>
      <vt:lpstr> NEROVNOSTI VE ZDRAVÍ MEZI SOCIOEKONOMICKÝMI SKUPINAMI UVNITŘ ZEMÍ</vt:lpstr>
      <vt:lpstr>Jak lze pozorovat vliv sociálních podmínek na zdraví?</vt:lpstr>
      <vt:lpstr>Prezentace aplikace PowerPoint</vt:lpstr>
      <vt:lpstr>10 nejvýznamnějších sociálních determinant zdraví (a také inekvity ve zdraví)</vt:lpstr>
      <vt:lpstr>SOCIÁLNÍ GRADIENT</vt:lpstr>
      <vt:lpstr>SOCIOEKONOMICKÝ STATUS</vt:lpstr>
      <vt:lpstr>SOCIÁLNÍ GRADIENT</vt:lpstr>
      <vt:lpstr>Sociální gradient</vt:lpstr>
      <vt:lpstr>Subjektivní zdraví podle vzdělání</vt:lpstr>
      <vt:lpstr>Subjektivní zdraví podle věku a příjmu</vt:lpstr>
      <vt:lpstr>Nerovnost ve zdraví v ČR</vt:lpstr>
      <vt:lpstr>Stres</vt:lpstr>
      <vt:lpstr>Stres</vt:lpstr>
      <vt:lpstr>Přímý a nepřímý vliv stresu  na zdraví</vt:lpstr>
      <vt:lpstr>Výzkumy stresu</vt:lpstr>
      <vt:lpstr>Časné období života</vt:lpstr>
      <vt:lpstr>Časné období života</vt:lpstr>
      <vt:lpstr>Sociální vyloučení</vt:lpstr>
      <vt:lpstr>Nerovnost a chudoba </vt:lpstr>
      <vt:lpstr>Sociální vyloučení</vt:lpstr>
      <vt:lpstr>Sociální vyloučení</vt:lpstr>
      <vt:lpstr>Povaha práce  a pracovní prostředí</vt:lpstr>
      <vt:lpstr>Povaha práce a pracovní prostředí</vt:lpstr>
      <vt:lpstr>Povaha práce a pracovní prostředí</vt:lpstr>
      <vt:lpstr>Nezaměstnanost  a nejistota zaměstnání</vt:lpstr>
      <vt:lpstr>Nezaměstnanost a nejistota zaměstnání</vt:lpstr>
      <vt:lpstr>Nezaměstnanost a nejistota zaměstnání</vt:lpstr>
      <vt:lpstr>Sociální opora</vt:lpstr>
      <vt:lpstr>Sociální opora</vt:lpstr>
      <vt:lpstr>Typy sociální opory:</vt:lpstr>
      <vt:lpstr>Sociální opora</vt:lpstr>
      <vt:lpstr>Sociální opora</vt:lpstr>
      <vt:lpstr>  Drogy</vt:lpstr>
      <vt:lpstr> Drogy</vt:lpstr>
      <vt:lpstr> Výživa</vt:lpstr>
      <vt:lpstr> Výživa</vt:lpstr>
      <vt:lpstr>Doprava</vt:lpstr>
      <vt:lpstr>Doprava</vt:lpstr>
      <vt:lpstr>Vývoj počtu usmrcených osob při dopravních nehodách</vt:lpstr>
      <vt:lpstr>Vývoj počtu lehce a těžce zraněných osob při dopravních nehodách</vt:lpstr>
      <vt:lpstr>ZJIŠTĚNÍ</vt:lpstr>
      <vt:lpstr>Prezentace aplikace PowerPoint</vt:lpstr>
      <vt:lpstr> co z toho vyplývá?</vt:lpstr>
      <vt:lpstr>Doporučená četba k SDZ: </vt:lpstr>
      <vt:lpstr>Ekvita (spravedlnost) ve zdraví</vt:lpstr>
      <vt:lpstr>Ekvita (spravedlnost) ve zdraví</vt:lpstr>
      <vt:lpstr>Příčiny rozdílů ve zdraví</vt:lpstr>
      <vt:lpstr>Ekonomie a zdraví</vt:lpstr>
      <vt:lpstr>Ekonomie</vt:lpstr>
      <vt:lpstr>Ekonomika péče o zdraví</vt:lpstr>
      <vt:lpstr>Ekonomika péče o zdraví</vt:lpstr>
      <vt:lpstr>Ekonomické ukazatele</vt:lpstr>
      <vt:lpstr>Ekonomika zdravotnictví - definice</vt:lpstr>
      <vt:lpstr>Ekonomika zdravotnictví</vt:lpstr>
      <vt:lpstr>Hlavní oblasti ekonomiky zdravotnictví</vt:lpstr>
      <vt:lpstr>Ekonomické a etické aspekty péče o zdraví</vt:lpstr>
      <vt:lpstr>Ekonomie a etika v péči o zdraví</vt:lpstr>
      <vt:lpstr>Ekonomická logika a lékařská etika</vt:lpstr>
      <vt:lpstr>Ekonomie a etika</vt:lpstr>
      <vt:lpstr>Specifika zdravotnických služeb</vt:lpstr>
      <vt:lpstr>Idea „dokonalého“ trhu</vt:lpstr>
      <vt:lpstr>Problémy aplikace tržního mechanismu  v péči o zdraví</vt:lpstr>
      <vt:lpstr>Problémy aplikace tržního mechanismu v péči o zdraví</vt:lpstr>
      <vt:lpstr>Problémy aplikace tržního mechanismu v péči o zdraví</vt:lpstr>
      <vt:lpstr>Problémy aplikace tržního mechanismu v péči o zdraví</vt:lpstr>
      <vt:lpstr>Problémy aplikace tržního mechanismu v péči o zdraví</vt:lpstr>
      <vt:lpstr>Problémy aplikace tržního mechanismu v péči o zdraví</vt:lpstr>
      <vt:lpstr>Etické principy</vt:lpstr>
      <vt:lpstr>5 oblastí etických problémů</vt:lpstr>
      <vt:lpstr>Ekvita ve zdravotní péči</vt:lpstr>
      <vt:lpstr>Cesta k reálné ekvitě</vt:lpstr>
      <vt:lpstr>Příčiny růstu nákladů na zdravotnictví</vt:lpstr>
      <vt:lpstr>Zájem ekonomie o zdravotní péči</vt:lpstr>
      <vt:lpstr>Hlavní příčiny růstu nákladů</vt:lpstr>
      <vt:lpstr>Hlavní příčiny růstu nákladů</vt:lpstr>
      <vt:lpstr>Prezentace aplikace PowerPoint</vt:lpstr>
      <vt:lpstr>Hlavní příčiny růstu nákladů</vt:lpstr>
      <vt:lpstr>Hlavní příčiny růstu nákladů</vt:lpstr>
      <vt:lpstr>MOŽNOSTI ŘEŠENÍ</vt:lpstr>
      <vt:lpstr>1. Další peníze do systému zdravotnictví </vt:lpstr>
      <vt:lpstr>2. Zvýšení hospodárnosti zdravotnictví</vt:lpstr>
      <vt:lpstr>3. Omezení dostupnosti zdravotnických služeb</vt:lpstr>
      <vt:lpstr>3. Omezení dostupnosti zdravotnických služeb</vt:lpstr>
      <vt:lpstr>3. Omezení dostupnosti zdravotnických služeb</vt:lpstr>
      <vt:lpstr>4. Všeobecné zlepšení zdraví lidí</vt:lpstr>
      <vt:lpstr>4. Všeobecné zlepšení zdraví lidí</vt:lpstr>
    </vt:vector>
  </TitlesOfParts>
  <Company>UVT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Ekonomika a pojišťovnictví</dc:title>
  <dc:creator>Pavlína Kaňová</dc:creator>
  <cp:lastModifiedBy>Pavlína Kaňová</cp:lastModifiedBy>
  <cp:revision>115</cp:revision>
  <cp:lastPrinted>2013-03-08T09:19:10Z</cp:lastPrinted>
  <dcterms:created xsi:type="dcterms:W3CDTF">2012-01-06T13:27:55Z</dcterms:created>
  <dcterms:modified xsi:type="dcterms:W3CDTF">2018-03-14T08:10:41Z</dcterms:modified>
</cp:coreProperties>
</file>