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43"/>
  </p:notesMasterIdLst>
  <p:handoutMasterIdLst>
    <p:handoutMasterId r:id="rId44"/>
  </p:handoutMasterIdLst>
  <p:sldIdLst>
    <p:sldId id="437" r:id="rId3"/>
    <p:sldId id="369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70" r:id="rId12"/>
    <p:sldId id="425" r:id="rId13"/>
    <p:sldId id="426" r:id="rId14"/>
    <p:sldId id="427" r:id="rId15"/>
    <p:sldId id="428" r:id="rId16"/>
    <p:sldId id="429" r:id="rId17"/>
    <p:sldId id="430" r:id="rId18"/>
    <p:sldId id="374" r:id="rId19"/>
    <p:sldId id="375" r:id="rId20"/>
    <p:sldId id="376" r:id="rId21"/>
    <p:sldId id="377" r:id="rId22"/>
    <p:sldId id="378" r:id="rId23"/>
    <p:sldId id="379" r:id="rId24"/>
    <p:sldId id="381" r:id="rId25"/>
    <p:sldId id="380" r:id="rId26"/>
    <p:sldId id="382" r:id="rId27"/>
    <p:sldId id="431" r:id="rId28"/>
    <p:sldId id="432" r:id="rId29"/>
    <p:sldId id="433" r:id="rId30"/>
    <p:sldId id="434" r:id="rId31"/>
    <p:sldId id="435" r:id="rId32"/>
    <p:sldId id="436" r:id="rId33"/>
    <p:sldId id="389" r:id="rId34"/>
    <p:sldId id="390" r:id="rId35"/>
    <p:sldId id="391" r:id="rId36"/>
    <p:sldId id="392" r:id="rId37"/>
    <p:sldId id="393" r:id="rId38"/>
    <p:sldId id="394" r:id="rId39"/>
    <p:sldId id="398" r:id="rId40"/>
    <p:sldId id="399" r:id="rId41"/>
    <p:sldId id="400" r:id="rId4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B74B9-9F3A-4F78-9055-3DF9889E14B5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6C87-FF11-4E0D-BD43-F850E664D6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870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FE7C1-71D9-4FDA-81F9-71B085844D2F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BCE81-725F-42A8-8B0E-00F524151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74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6781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D24F2-3D2A-4160-93D0-1D12E59652D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1BC2C-0605-4017-B882-7D5EC2E3681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4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270EA-DEDC-40FC-B575-45E08F5D300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E130D-D72A-472B-8958-B2B6899AEBD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79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9468-D66C-48CE-8989-566BA16BDA9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F3E82-FD2F-488D-93DC-07548B3C582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3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0548-5F37-4B98-A110-07CE4901AC1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4247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5572-8F16-4004-AECA-BF86545FED8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1294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6274-E551-46D1-8759-856818AE23A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62F84-9978-49CF-BEC2-3F2211502A4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03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46426-C936-4F6A-9D8A-B363CB119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0AE0-BDA2-4F41-8AC9-88B31D28B15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756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32-4957-4E38-871E-3EE73C40CDC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6DB5-53C8-4D49-8FBD-FDD6C385FF9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204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BA36-6135-4785-8200-30A3421B746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3AF52-839B-4082-A306-AF1B8E3D70F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03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72C04-9A78-435E-96E1-8718FDC139C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F02C-024C-4851-98A0-EA5FC6F471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60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81900-EBE5-40FB-9643-79C9D9AE9B5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1DF0-A5E9-4003-8233-C0E4B5A475D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3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C93BD-3930-4AA8-AE00-39D23DC6933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00BFF-1F92-43D8-9F2A-A4D1292DD39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81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8913-DD67-4E7A-8FB5-4892A8F7FAE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EE14-9A33-4E97-9C4E-2892368249D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449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A4D6-6110-46EF-BD29-9BA2937E64D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6A45-8EBD-4CF2-9137-7107A36BD84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59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97C5-0402-4056-B946-11D547D7A8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4550-ACCA-4348-B69C-BFD44E0694F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9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04ADF-ACE3-43A4-875E-0ECFBAAC858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C02FA-1F2B-4785-B7C0-2FDB965A9A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404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0C6A3-4EEB-4223-889A-DB9B5C4442D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3611-051B-4C44-AA7C-495084A472A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6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B7974-85E6-49EE-A232-02F5FC2C295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F8D7-48D6-43B5-A6A6-2536A2FDD34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7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3CB1-B53B-494D-A075-BB69E0B2F83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3DCD-C837-4DBD-9D73-21B5428A587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2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1877-B606-4428-9D7C-2AB5165E515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E579-52E7-4D44-928D-976064B0FD9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0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D89F8-0571-432F-A124-858A34D196E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88DDF-6C84-480E-83ED-2ABB0801157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CB360-6E29-4223-8CB6-1D0DC71F4500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8965-CE24-46F1-A9DB-ED043C35F9E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3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A215-3756-48E9-877B-401C3C4824C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01D5E-7B50-424A-94F3-BBE15CDF1C1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7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FD4B-1B3E-40FE-A8B4-77042094E7C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A4DA-3EE5-4372-AF26-E1216F13BCA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3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A59ABA-A87A-47AC-B6C3-3E3C44CEF50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45F3EC-C1E8-490C-AD54-C83C4AE3F82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2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729A72-8D45-4979-BF3F-E3183CA94F3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14.3.2018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7443CB-D9E0-4648-B86C-891BC078107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23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is.cz/" TargetMode="Externa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3" y="836613"/>
            <a:ext cx="7772400" cy="21907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800" b="1" dirty="0" smtClean="0">
                <a:solidFill>
                  <a:srgbClr val="1B06BA"/>
                </a:solidFill>
              </a:rPr>
              <a:t/>
            </a:r>
            <a:br>
              <a:rPr lang="cs-CZ" sz="5800" b="1" dirty="0" smtClean="0">
                <a:solidFill>
                  <a:srgbClr val="1B06BA"/>
                </a:solidFill>
              </a:rPr>
            </a:br>
            <a:r>
              <a:rPr lang="cs-CZ" sz="4900" b="1" dirty="0" smtClean="0">
                <a:solidFill>
                  <a:srgbClr val="1B06BA"/>
                </a:solidFill>
              </a:rPr>
              <a:t>Ekonomika a pojišťovnictví</a:t>
            </a:r>
            <a:br>
              <a:rPr lang="cs-CZ" sz="4900" b="1" dirty="0" smtClean="0">
                <a:solidFill>
                  <a:srgbClr val="1B06BA"/>
                </a:solidFill>
              </a:rPr>
            </a:br>
            <a:r>
              <a:rPr lang="cs-CZ" dirty="0" smtClean="0"/>
              <a:t>                                     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2800" dirty="0"/>
          </a:p>
        </p:txBody>
      </p:sp>
      <p:sp>
        <p:nvSpPr>
          <p:cNvPr id="5123" name="Podnadpis 3"/>
          <p:cNvSpPr>
            <a:spLocks noGrp="1"/>
          </p:cNvSpPr>
          <p:nvPr>
            <p:ph type="subTitle" idx="1"/>
          </p:nvPr>
        </p:nvSpPr>
        <p:spPr>
          <a:xfrm>
            <a:off x="1116013" y="2781300"/>
            <a:ext cx="6911975" cy="3527425"/>
          </a:xfrm>
        </p:spPr>
        <p:txBody>
          <a:bodyPr/>
          <a:lstStyle/>
          <a:p>
            <a:pPr marL="514350" lvl="0" indent="-514350" algn="l">
              <a:buFont typeface="+mj-lt"/>
              <a:buAutoNum type="arabicPeriod" startAt="11"/>
            </a:pPr>
            <a:r>
              <a:rPr lang="cs-CZ" sz="2800" b="1" dirty="0">
                <a:solidFill>
                  <a:srgbClr val="1B06BA"/>
                </a:solidFill>
              </a:rPr>
              <a:t>Základní typy zdravotnických systémů</a:t>
            </a:r>
          </a:p>
          <a:p>
            <a:pPr marL="514350" lvl="0" indent="-514350" algn="l">
              <a:buFont typeface="+mj-lt"/>
              <a:buAutoNum type="arabicPeriod" startAt="11"/>
            </a:pPr>
            <a:r>
              <a:rPr lang="cs-CZ" sz="2800" b="1" dirty="0">
                <a:solidFill>
                  <a:srgbClr val="1B06BA"/>
                </a:solidFill>
              </a:rPr>
              <a:t>Financování zdravotnictví</a:t>
            </a:r>
          </a:p>
          <a:p>
            <a:pPr marL="514350" lvl="0" indent="-514350" algn="l">
              <a:buFont typeface="+mj-lt"/>
              <a:buAutoNum type="arabicPeriod" startAt="11"/>
            </a:pPr>
            <a:r>
              <a:rPr lang="cs-CZ" sz="2800" b="1" dirty="0">
                <a:solidFill>
                  <a:srgbClr val="1B06BA"/>
                </a:solidFill>
              </a:rPr>
              <a:t>Soukromoprávní pojištění</a:t>
            </a:r>
          </a:p>
          <a:p>
            <a:pPr marL="514350" lvl="0" indent="-514350" algn="l">
              <a:buFont typeface="+mj-lt"/>
              <a:buAutoNum type="arabicPeriod" startAt="11"/>
            </a:pPr>
            <a:r>
              <a:rPr lang="cs-CZ" sz="2800" b="1" dirty="0">
                <a:solidFill>
                  <a:srgbClr val="1B06BA"/>
                </a:solidFill>
              </a:rPr>
              <a:t>Veřejnoprávní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328410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12. FINANCOVÁNÍ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3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cap="all" dirty="0" smtClean="0">
                <a:solidFill>
                  <a:srgbClr val="333399"/>
                </a:solidFill>
                <a:cs typeface="Arial" panose="020B0604020202020204" pitchFamily="34" charset="0"/>
              </a:rPr>
              <a:t>Formy financování zdravotnických služeb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Tx/>
              <a:buNone/>
            </a:pP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Nepřímé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veřejné rozpočty (státní, krajské, městské) 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povinné (veřejnoprávní) pojištění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dobrovolné (soukromoprávní) pojištění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zaměstnanecké pojištění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charita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zahraniční pomoc</a:t>
            </a:r>
          </a:p>
          <a:p>
            <a:pPr marL="457200" lvl="1" indent="0" eaLnBrk="1" hangingPunct="1">
              <a:buFontTx/>
              <a:buNone/>
            </a:pPr>
            <a:r>
              <a:rPr lang="cs-CZ" altLang="cs-CZ" b="1" dirty="0" smtClean="0">
                <a:solidFill>
                  <a:srgbClr val="333399"/>
                </a:solidFill>
                <a:cs typeface="Arial" panose="020B0604020202020204" pitchFamily="34" charset="0"/>
              </a:rPr>
              <a:t>Přímé</a:t>
            </a:r>
          </a:p>
          <a:p>
            <a:pPr lvl="2" eaLnBrk="1" hangingPunct="1"/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přímé platby od příjemců služeb</a:t>
            </a:r>
          </a:p>
          <a:p>
            <a:pPr eaLnBrk="1" hangingPunct="1"/>
            <a:endParaRPr lang="cs-CZ" altLang="cs-CZ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4298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2010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>
                <a:solidFill>
                  <a:srgbClr val="333399"/>
                </a:solidFill>
              </a:rPr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rozpočet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089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cap="all" dirty="0" smtClean="0">
                <a:solidFill>
                  <a:srgbClr val="333399"/>
                </a:solidFill>
                <a:cs typeface="Arial" panose="020B0604020202020204" pitchFamily="34" charset="0"/>
              </a:rPr>
              <a:t>financování zdravotnických služeb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ČSÚ: Výsledky financování zdravotnických služeb ČR v letech 2010 - 2015</a:t>
            </a:r>
          </a:p>
          <a:p>
            <a:pPr eaLnBrk="1" hangingPunct="1"/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Mezinárodní metodika: OECD, WHO, </a:t>
            </a:r>
            <a:r>
              <a:rPr lang="cs-CZ" altLang="cs-CZ" dirty="0" err="1" smtClean="0">
                <a:solidFill>
                  <a:srgbClr val="000000"/>
                </a:solidFill>
                <a:cs typeface="Arial" charset="0"/>
              </a:rPr>
              <a:t>Eurostat</a:t>
            </a:r>
            <a:endParaRPr lang="cs-CZ" altLang="cs-CZ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52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467544" y="404664"/>
          <a:ext cx="8280920" cy="6074191"/>
        </p:xfrm>
        <a:graphic>
          <a:graphicData uri="http://schemas.openxmlformats.org/drawingml/2006/table">
            <a:tbl>
              <a:tblPr firstRow="1" firstCol="1" bandRow="1"/>
              <a:tblGrid>
                <a:gridCol w="3213686">
                  <a:extLst>
                    <a:ext uri="{9D8B030D-6E8A-4147-A177-3AD203B41FA5}">
                      <a16:colId xmlns:a16="http://schemas.microsoft.com/office/drawing/2014/main" xmlns="" val="3132686495"/>
                    </a:ext>
                  </a:extLst>
                </a:gridCol>
                <a:gridCol w="689369">
                  <a:extLst>
                    <a:ext uri="{9D8B030D-6E8A-4147-A177-3AD203B41FA5}">
                      <a16:colId xmlns:a16="http://schemas.microsoft.com/office/drawing/2014/main" xmlns="" val="3017092995"/>
                    </a:ext>
                  </a:extLst>
                </a:gridCol>
                <a:gridCol w="689369">
                  <a:extLst>
                    <a:ext uri="{9D8B030D-6E8A-4147-A177-3AD203B41FA5}">
                      <a16:colId xmlns:a16="http://schemas.microsoft.com/office/drawing/2014/main" xmlns="" val="683169330"/>
                    </a:ext>
                  </a:extLst>
                </a:gridCol>
                <a:gridCol w="689369">
                  <a:extLst>
                    <a:ext uri="{9D8B030D-6E8A-4147-A177-3AD203B41FA5}">
                      <a16:colId xmlns:a16="http://schemas.microsoft.com/office/drawing/2014/main" xmlns="" val="205356308"/>
                    </a:ext>
                  </a:extLst>
                </a:gridCol>
                <a:gridCol w="689369">
                  <a:extLst>
                    <a:ext uri="{9D8B030D-6E8A-4147-A177-3AD203B41FA5}">
                      <a16:colId xmlns:a16="http://schemas.microsoft.com/office/drawing/2014/main" xmlns="" val="3087890277"/>
                    </a:ext>
                  </a:extLst>
                </a:gridCol>
                <a:gridCol w="689369">
                  <a:extLst>
                    <a:ext uri="{9D8B030D-6E8A-4147-A177-3AD203B41FA5}">
                      <a16:colId xmlns:a16="http://schemas.microsoft.com/office/drawing/2014/main" xmlns="" val="3448345845"/>
                    </a:ext>
                  </a:extLst>
                </a:gridCol>
                <a:gridCol w="689369">
                  <a:extLst>
                    <a:ext uri="{9D8B030D-6E8A-4147-A177-3AD203B41FA5}">
                      <a16:colId xmlns:a16="http://schemas.microsoft.com/office/drawing/2014/main" xmlns="" val="3781255405"/>
                    </a:ext>
                  </a:extLst>
                </a:gridCol>
                <a:gridCol w="931020">
                  <a:extLst>
                    <a:ext uri="{9D8B030D-6E8A-4147-A177-3AD203B41FA5}">
                      <a16:colId xmlns:a16="http://schemas.microsoft.com/office/drawing/2014/main" xmlns="" val="1958709288"/>
                    </a:ext>
                  </a:extLst>
                </a:gridCol>
              </a:tblGrid>
              <a:tr h="76262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Systém (konečný zdroj) financování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zdravotní péče - HF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Index 2015/2014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6909672"/>
                  </a:ext>
                </a:extLst>
              </a:tr>
              <a:tr h="70252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Vládní systémy a povinné příspěvkové systémy zdravotní péče (veřejné zdroje)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288 768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291 272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294 861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297 412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296 641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299 362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100,9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8438906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 Vládní systémy (veřejné rozpočty)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56 879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56 935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56 934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59 058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62 039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64 656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104,2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4581092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1.1.1 Státní rozpočet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48 835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47 692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47 079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49 360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52 546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54 889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104,5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4969465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1.1.2 Místní rozpočty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8 044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9 243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9 855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9 698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9 493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9 766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102,9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0807889"/>
                  </a:ext>
                </a:extLst>
              </a:tr>
              <a:tr h="5003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 Zdravotní pojišťovny 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231 889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234 337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237 927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238 354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234 602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234 706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3988376"/>
                  </a:ext>
                </a:extLst>
              </a:tr>
              <a:tr h="70252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Systém dobrovolných plateb na zdravotní péči (soukromé zdroje bez přímých plateb domácností)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9 217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9 205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9 110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9 202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10 668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9 322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87,4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91530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 Soukromé pojištění 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89,1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391985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 Neziskové organizace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7 888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7 820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7 719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7 726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7 757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7 929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102,2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9709996"/>
                  </a:ext>
                </a:extLst>
              </a:tr>
              <a:tr h="38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 Podniky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1 001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2 374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38,5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8487306"/>
                  </a:ext>
                </a:extLst>
              </a:tr>
              <a:tr h="52576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Domácnosti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42 705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44 028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44 239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43 465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46 490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45 043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96,9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620031"/>
                  </a:ext>
                </a:extLst>
              </a:tr>
              <a:tr h="576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Celkový součet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340 690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344 506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348 210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350 079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353 799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353 727</a:t>
                      </a:r>
                      <a:endParaRPr lang="cs-CZ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4432420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104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333399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Veřejné zdravotní pojištění </a:t>
            </a:r>
            <a:r>
              <a:rPr lang="cs-CZ" sz="2400" dirty="0" smtClean="0">
                <a:solidFill>
                  <a:srgbClr val="333399"/>
                </a:solidFill>
              </a:rPr>
              <a:t>(67 %)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z</a:t>
            </a:r>
            <a:r>
              <a:rPr lang="cs-CZ" sz="2000" dirty="0" smtClean="0">
                <a:solidFill>
                  <a:srgbClr val="333399"/>
                </a:solidFill>
              </a:rPr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>
                <a:solidFill>
                  <a:srgbClr val="333399"/>
                </a:solidFill>
              </a:rPr>
              <a:t>Státní a místní rozpočty </a:t>
            </a:r>
            <a:r>
              <a:rPr lang="cs-CZ" sz="2400" dirty="0" smtClean="0">
                <a:solidFill>
                  <a:srgbClr val="333399"/>
                </a:solidFill>
              </a:rPr>
              <a:t>(18 %)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státní  </a:t>
            </a:r>
            <a:r>
              <a:rPr lang="cs-CZ" sz="2000" dirty="0">
                <a:solidFill>
                  <a:srgbClr val="333399"/>
                </a:solidFill>
              </a:rPr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333399"/>
                </a:solidFill>
              </a:rPr>
              <a:t>krajské </a:t>
            </a:r>
            <a:r>
              <a:rPr lang="cs-CZ" sz="2000" dirty="0">
                <a:solidFill>
                  <a:srgbClr val="333399"/>
                </a:solidFill>
              </a:rPr>
              <a:t>a obecní (krajský, obecní rozpočet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>
              <a:solidFill>
                <a:srgbClr val="333399"/>
              </a:solidFill>
            </a:endParaRPr>
          </a:p>
          <a:p>
            <a:pPr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Soukromé </a:t>
            </a:r>
            <a:r>
              <a:rPr lang="cs-CZ" sz="2400" b="1" dirty="0">
                <a:solidFill>
                  <a:srgbClr val="333399"/>
                </a:solidFill>
              </a:rPr>
              <a:t>platby </a:t>
            </a:r>
            <a:r>
              <a:rPr lang="cs-CZ" sz="2400" dirty="0" smtClean="0">
                <a:solidFill>
                  <a:srgbClr val="333399"/>
                </a:solidFill>
              </a:rPr>
              <a:t>(15 %)</a:t>
            </a:r>
            <a:endParaRPr lang="cs-CZ" sz="2400" dirty="0">
              <a:solidFill>
                <a:srgbClr val="333399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>
                <a:solidFill>
                  <a:srgbClr val="333399"/>
                </a:solidFill>
              </a:rPr>
              <a:t>další soukromé platby (dary, sbírky</a:t>
            </a:r>
            <a:r>
              <a:rPr lang="cs-CZ" sz="2000" dirty="0" smtClean="0">
                <a:solidFill>
                  <a:srgbClr val="333399"/>
                </a:solidFill>
              </a:rPr>
              <a:t>)</a:t>
            </a:r>
            <a:endParaRPr lang="cs-CZ" dirty="0">
              <a:solidFill>
                <a:srgbClr val="333399"/>
              </a:solidFill>
            </a:endParaRPr>
          </a:p>
          <a:p>
            <a:pPr>
              <a:defRPr/>
            </a:pPr>
            <a:endParaRPr lang="cs-CZ" sz="2400" b="1" dirty="0">
              <a:solidFill>
                <a:srgbClr val="333399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4816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Výdaje na zdravotní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40 % z celkových výdajů na ZP jdou na léčebnou péči (cca 142 mld. Kč)</a:t>
            </a:r>
          </a:p>
          <a:p>
            <a:pPr lvl="1"/>
            <a:r>
              <a:rPr lang="cs-CZ" altLang="cs-CZ" sz="2000" b="1" dirty="0" smtClean="0">
                <a:solidFill>
                  <a:srgbClr val="333399"/>
                </a:solidFill>
                <a:cs typeface="Arial" charset="0"/>
              </a:rPr>
              <a:t>55 % z toho jde na péči ambulantní (84 mld. Kč)</a:t>
            </a:r>
          </a:p>
          <a:p>
            <a:pPr lvl="1"/>
            <a:r>
              <a:rPr lang="cs-CZ" altLang="cs-CZ" sz="2000" b="1" dirty="0" smtClean="0">
                <a:solidFill>
                  <a:srgbClr val="333399"/>
                </a:solidFill>
                <a:cs typeface="Arial" charset="0"/>
              </a:rPr>
              <a:t>41 % z toho jde na péči lůžkovou (51 mld. Kč)</a:t>
            </a:r>
          </a:p>
          <a:p>
            <a:pPr lvl="1"/>
            <a:r>
              <a:rPr lang="cs-CZ" altLang="cs-CZ" sz="2000" b="1" dirty="0" smtClean="0">
                <a:solidFill>
                  <a:srgbClr val="333399"/>
                </a:solidFill>
                <a:cs typeface="Arial" charset="0"/>
              </a:rPr>
              <a:t>4 % ostatní léčebná péče (denní, domácí)</a:t>
            </a:r>
          </a:p>
          <a:p>
            <a:pPr marL="457200" lvl="1" indent="0">
              <a:buNone/>
            </a:pPr>
            <a:endParaRPr lang="cs-CZ" altLang="cs-CZ" sz="2000" b="1" dirty="0" smtClean="0">
              <a:solidFill>
                <a:srgbClr val="333399"/>
              </a:solidFill>
              <a:cs typeface="Arial" charset="0"/>
            </a:endParaRPr>
          </a:p>
          <a:p>
            <a:r>
              <a:rPr lang="cs-CZ" altLang="cs-CZ" sz="2400" b="1" dirty="0" smtClean="0">
                <a:solidFill>
                  <a:srgbClr val="333399"/>
                </a:solidFill>
                <a:cs typeface="Arial" charset="0"/>
              </a:rPr>
              <a:t>19 % výdajů jde na léčiva a ostatní zdravotnické pomůcky</a:t>
            </a:r>
            <a:endParaRPr lang="cs-CZ" altLang="cs-CZ" sz="2400" b="1" dirty="0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455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14. VEŘEJNOPRÁVNÍ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2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193" y="1340768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Povinné</a:t>
            </a:r>
            <a:r>
              <a:rPr lang="cs-CZ" sz="2800" dirty="0" smtClean="0"/>
              <a:t> (dáno zákonem) pro každého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Garance zdravotní péče</a:t>
            </a:r>
            <a:r>
              <a:rPr lang="cs-CZ" sz="2800" dirty="0" smtClean="0"/>
              <a:t> pomocí povinně předplacených služeb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Odstranění finančních bariér </a:t>
            </a:r>
            <a:r>
              <a:rPr lang="cs-CZ" sz="2800" dirty="0" smtClean="0"/>
              <a:t>v dostupnosti ZP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Souvisí s pojetím </a:t>
            </a:r>
            <a:r>
              <a:rPr lang="cs-CZ" sz="2800" b="1" dirty="0" smtClean="0"/>
              <a:t>úlohy státu </a:t>
            </a:r>
            <a:r>
              <a:rPr lang="cs-CZ" sz="2800" dirty="0" smtClean="0"/>
              <a:t>v péči o zdraví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Základním principem je </a:t>
            </a:r>
            <a:r>
              <a:rPr lang="cs-CZ" sz="2800" b="1" dirty="0" smtClean="0"/>
              <a:t>solidarita</a:t>
            </a:r>
            <a:r>
              <a:rPr lang="cs-CZ" sz="28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sz="28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825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1B06BA"/>
                </a:solidFill>
              </a:rPr>
              <a:t>Veřejné zdravotní pojištění </a:t>
            </a:r>
            <a:br>
              <a:rPr lang="cs-CZ" sz="4000" b="1" dirty="0" smtClean="0">
                <a:solidFill>
                  <a:srgbClr val="1B06BA"/>
                </a:solidFill>
              </a:rPr>
            </a:br>
            <a:r>
              <a:rPr lang="cs-CZ" sz="4000" b="1" dirty="0" smtClean="0">
                <a:solidFill>
                  <a:srgbClr val="1B06BA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916832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0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1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740" y="1052736"/>
            <a:ext cx="82296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err="1" smtClean="0"/>
              <a:t>Bismarckovský</a:t>
            </a:r>
            <a:r>
              <a:rPr lang="cs-CZ" dirty="0" smtClean="0"/>
              <a:t> model financování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Vychází z křesťanských hodnot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Výraz sociálního cítění a humánních hodnot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Zdravotní péče jako jedno ze základních lidských práv, jehož garantem je stát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37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134076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dirty="0" smtClean="0"/>
              <a:t>Odděluje poskytování zdravotní péče od schopnosti za ni platit.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Příspěvky na zdravotní péči stanovuje podle finančních možností (procentuální částka  </a:t>
            </a:r>
            <a:br>
              <a:rPr lang="cs-CZ" sz="2800" dirty="0" smtClean="0"/>
            </a:br>
            <a:r>
              <a:rPr lang="cs-CZ" sz="2800" dirty="0" smtClean="0"/>
              <a:t>z příjmu, nikoli pevná částka).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Přerozděluje shromážděné finance </a:t>
            </a:r>
            <a:br>
              <a:rPr lang="cs-CZ" sz="2800" dirty="0" smtClean="0"/>
            </a:br>
            <a:r>
              <a:rPr lang="cs-CZ" sz="2800" dirty="0" smtClean="0"/>
              <a:t>ve prospěch sociálně slabých a nemocných.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90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442" y="134076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Zavedeno </a:t>
            </a:r>
            <a:r>
              <a:rPr lang="cs-CZ" b="1" dirty="0" smtClean="0"/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Na počátku 90. velký počet zdravotních pojišťoven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současnosti je v ČR </a:t>
            </a:r>
            <a:r>
              <a:rPr lang="cs-CZ" b="1" dirty="0" smtClean="0"/>
              <a:t>7 zdravotních pojišťoven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548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28800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Nezbytné lékařské úkony</a:t>
            </a:r>
          </a:p>
          <a:p>
            <a:pPr eaLnBrk="1" hangingPunct="1"/>
            <a:r>
              <a:rPr lang="cs-CZ" dirty="0" smtClean="0"/>
              <a:t>Zdravotnický materiál</a:t>
            </a:r>
          </a:p>
          <a:p>
            <a:pPr eaLnBrk="1" hangingPunct="1"/>
            <a:r>
              <a:rPr lang="cs-CZ" dirty="0" smtClean="0"/>
              <a:t>Některé léky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703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0552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Hlavní 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28800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Zaměstnavatelé a zaměstnanci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Osoby samostatně výdělečně činné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Stát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08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1556792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b="1" dirty="0" smtClean="0"/>
              <a:t>Zaměstnanec</a:t>
            </a:r>
            <a:r>
              <a:rPr lang="cs-CZ" dirty="0" smtClean="0"/>
              <a:t> platí </a:t>
            </a:r>
            <a:r>
              <a:rPr lang="cs-CZ" b="1" dirty="0" smtClean="0"/>
              <a:t>4,5%</a:t>
            </a:r>
            <a:r>
              <a:rPr lang="cs-CZ" dirty="0" smtClean="0"/>
              <a:t> z hrubé mzdy.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Zaměstnavatel</a:t>
            </a:r>
            <a:r>
              <a:rPr lang="cs-CZ" dirty="0" smtClean="0"/>
              <a:t> platí </a:t>
            </a:r>
            <a:r>
              <a:rPr lang="cs-CZ" b="1" dirty="0" smtClean="0"/>
              <a:t>9% </a:t>
            </a:r>
            <a:r>
              <a:rPr lang="cs-CZ" dirty="0" smtClean="0"/>
              <a:t>z hrubé mzdy – lze to brát jako část nevyplacené mzdy.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016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5328" y="217874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657" y="1360874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13,5%</a:t>
            </a:r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>
                <a:solidFill>
                  <a:srgbClr val="333399"/>
                </a:solidFill>
              </a:rPr>
              <a:t>z vyměřovacího základu</a:t>
            </a:r>
          </a:p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Vyměřovacím základem</a:t>
            </a:r>
            <a:r>
              <a:rPr lang="cs-CZ" dirty="0" smtClean="0">
                <a:solidFill>
                  <a:srgbClr val="333399"/>
                </a:solidFill>
              </a:rPr>
              <a:t> je (od r. 2006) 50 % příjmu ze SVČ po odpočtu výdajů nutných na jeho dosažení, zajištění a udržení.</a:t>
            </a:r>
          </a:p>
          <a:p>
            <a:pPr eaLnBrk="1" hangingPunct="1"/>
            <a:r>
              <a:rPr lang="cs-CZ" dirty="0" smtClean="0">
                <a:solidFill>
                  <a:srgbClr val="333399"/>
                </a:solidFill>
              </a:rPr>
              <a:t>Je stanovena </a:t>
            </a:r>
            <a:r>
              <a:rPr lang="cs-CZ" b="1" dirty="0" smtClean="0">
                <a:solidFill>
                  <a:srgbClr val="333399"/>
                </a:solidFill>
              </a:rPr>
              <a:t>minimální měsíční záloha </a:t>
            </a:r>
            <a:r>
              <a:rPr lang="cs-CZ" dirty="0" smtClean="0">
                <a:solidFill>
                  <a:srgbClr val="333399"/>
                </a:solidFill>
              </a:rPr>
              <a:t>na </a:t>
            </a:r>
            <a:r>
              <a:rPr lang="cs-CZ" dirty="0" err="1" smtClean="0">
                <a:solidFill>
                  <a:srgbClr val="333399"/>
                </a:solidFill>
              </a:rPr>
              <a:t>zdr</a:t>
            </a:r>
            <a:r>
              <a:rPr lang="cs-CZ" dirty="0" smtClean="0">
                <a:solidFill>
                  <a:srgbClr val="333399"/>
                </a:solidFill>
              </a:rPr>
              <a:t>. pojištění (v r. 2018 = 2 024 Kč)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73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dirty="0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440" y="1420691"/>
            <a:ext cx="8229600" cy="4895949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>
                <a:solidFill>
                  <a:srgbClr val="333399"/>
                </a:solidFill>
              </a:rPr>
              <a:t>O</a:t>
            </a:r>
            <a:r>
              <a:rPr lang="cs-CZ" sz="2400" dirty="0" smtClean="0">
                <a:solidFill>
                  <a:srgbClr val="333399"/>
                </a:solidFill>
              </a:rPr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>
                <a:solidFill>
                  <a:srgbClr val="333399"/>
                </a:solidFill>
              </a:rPr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>
              <a:solidFill>
                <a:srgbClr val="333399"/>
              </a:solidFill>
            </a:endParaRPr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b="1" dirty="0" smtClean="0">
                <a:solidFill>
                  <a:srgbClr val="333399"/>
                </a:solidFill>
              </a:rPr>
              <a:t>OBZP </a:t>
            </a:r>
            <a:r>
              <a:rPr lang="cs-CZ" sz="2400" b="1" dirty="0" smtClean="0">
                <a:solidFill>
                  <a:srgbClr val="333399"/>
                </a:solidFill>
              </a:rPr>
              <a:t>platí 13,5 % z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minimální</a:t>
            </a:r>
            <a:r>
              <a:rPr lang="en-GB" sz="2400" b="1" dirty="0" smtClean="0">
                <a:solidFill>
                  <a:srgbClr val="333399"/>
                </a:solidFill>
              </a:rPr>
              <a:t> </a:t>
            </a:r>
            <a:r>
              <a:rPr lang="en-GB" sz="2400" b="1" dirty="0" err="1" smtClean="0">
                <a:solidFill>
                  <a:srgbClr val="333399"/>
                </a:solidFill>
              </a:rPr>
              <a:t>mzd</a:t>
            </a:r>
            <a:r>
              <a:rPr lang="cs-CZ" sz="2400" b="1" dirty="0" smtClean="0">
                <a:solidFill>
                  <a:srgbClr val="333399"/>
                </a:solidFill>
              </a:rPr>
              <a:t>y </a:t>
            </a:r>
            <a:r>
              <a:rPr lang="cs-CZ" sz="2400" dirty="0" smtClean="0">
                <a:solidFill>
                  <a:srgbClr val="333399"/>
                </a:solidFill>
              </a:rPr>
              <a:t>v měsíci, za které se platí pojistné. </a:t>
            </a:r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Aktuálně je minimální mzda 12 200 Kč, výše měsíční platby tedy činí </a:t>
            </a:r>
            <a:r>
              <a:rPr lang="cs-CZ" sz="2400" b="1" dirty="0" smtClean="0">
                <a:solidFill>
                  <a:srgbClr val="333399"/>
                </a:solidFill>
              </a:rPr>
              <a:t>1 647 Kč</a:t>
            </a:r>
            <a:r>
              <a:rPr lang="cs-CZ" sz="2400" dirty="0" smtClean="0">
                <a:solidFill>
                  <a:srgbClr val="333399"/>
                </a:solidFill>
              </a:rPr>
              <a:t>.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</a:p>
          <a:p>
            <a:pPr eaLnBrk="1" hangingPunct="1">
              <a:spcBef>
                <a:spcPts val="0"/>
              </a:spcBef>
              <a:defRPr/>
            </a:pPr>
            <a:endParaRPr lang="cs-CZ" sz="2200" dirty="0" smtClean="0"/>
          </a:p>
          <a:p>
            <a:pPr eaLnBrk="1" hangingPunct="1">
              <a:defRPr/>
            </a:pPr>
            <a:endParaRPr lang="cs-CZ" sz="24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65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45448"/>
            <a:ext cx="8229600" cy="51847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Nezaopatřené děti (i PGS studenti nad 26 let)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Osoby na mateřské a rodičovské dovolené 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pobírající dávky sociální péče </a:t>
            </a:r>
            <a:r>
              <a:rPr lang="cs-CZ" sz="2400" dirty="0" smtClean="0">
                <a:solidFill>
                  <a:srgbClr val="333399"/>
                </a:solidFill>
              </a:rPr>
              <a:t/>
            </a:r>
            <a:br>
              <a:rPr lang="cs-CZ" sz="2400" dirty="0" smtClean="0">
                <a:solidFill>
                  <a:srgbClr val="333399"/>
                </a:solidFill>
              </a:rPr>
            </a:b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pečující o </a:t>
            </a:r>
            <a:r>
              <a:rPr lang="cs-CZ" sz="2400" dirty="0" smtClean="0">
                <a:solidFill>
                  <a:srgbClr val="333399"/>
                </a:solidFill>
              </a:rPr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Osoby </a:t>
            </a:r>
            <a:r>
              <a:rPr lang="cs-CZ" sz="2400" dirty="0" smtClean="0">
                <a:solidFill>
                  <a:srgbClr val="333399"/>
                </a:solidFill>
              </a:rPr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rgbClr val="333399"/>
                </a:solidFill>
              </a:rPr>
              <a:t>Stát za vyjmenované osoby platí zálohu na zdravotní pojištění ve výši </a:t>
            </a:r>
            <a:r>
              <a:rPr lang="cs-CZ" sz="2400" b="1" dirty="0" smtClean="0">
                <a:solidFill>
                  <a:srgbClr val="333399"/>
                </a:solidFill>
              </a:rPr>
              <a:t>969 Kč </a:t>
            </a:r>
            <a:r>
              <a:rPr lang="cs-CZ" sz="2400" dirty="0" smtClean="0">
                <a:solidFill>
                  <a:srgbClr val="333399"/>
                </a:solidFill>
              </a:rPr>
              <a:t>měsíčně  (od r. 2018).</a:t>
            </a:r>
          </a:p>
          <a:p>
            <a:pPr eaLnBrk="1" hangingPunct="1">
              <a:defRPr/>
            </a:pPr>
            <a:endParaRPr lang="cs-CZ" sz="2400" dirty="0" smtClean="0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62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16007" y="332656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66197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b="1" dirty="0">
                <a:solidFill>
                  <a:srgbClr val="333399"/>
                </a:solidFill>
              </a:rPr>
              <a:t>v</a:t>
            </a:r>
            <a:r>
              <a:rPr lang="cs-CZ" sz="2400" b="1" dirty="0" smtClean="0">
                <a:solidFill>
                  <a:srgbClr val="333399"/>
                </a:solidFill>
              </a:rPr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2400" dirty="0" err="1" smtClean="0">
                <a:solidFill>
                  <a:srgbClr val="333399"/>
                </a:solidFill>
              </a:rPr>
              <a:t>mají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úkol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err="1" smtClean="0">
                <a:solidFill>
                  <a:srgbClr val="333399"/>
                </a:solidFill>
              </a:rPr>
              <a:t>vybírat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zdravotní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pojištění</a:t>
            </a:r>
            <a:r>
              <a:rPr lang="en-GB" sz="2000" dirty="0" smtClean="0">
                <a:solidFill>
                  <a:srgbClr val="333399"/>
                </a:solidFill>
              </a:rPr>
              <a:t> v </a:t>
            </a:r>
            <a:r>
              <a:rPr lang="en-GB" sz="2000" dirty="0" err="1" smtClean="0">
                <a:solidFill>
                  <a:srgbClr val="333399"/>
                </a:solidFill>
              </a:rPr>
              <a:t>zákonem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stanovené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výši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endParaRPr lang="cs-CZ" sz="2000" dirty="0" smtClean="0">
              <a:solidFill>
                <a:srgbClr val="333399"/>
              </a:solidFill>
            </a:endParaRPr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2000" dirty="0" smtClean="0">
                <a:solidFill>
                  <a:srgbClr val="333399"/>
                </a:solidFill>
              </a:rPr>
              <a:t>a </a:t>
            </a:r>
            <a:r>
              <a:rPr lang="en-GB" sz="2000" dirty="0" err="1" smtClean="0">
                <a:solidFill>
                  <a:srgbClr val="333399"/>
                </a:solidFill>
              </a:rPr>
              <a:t>zajišťovat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za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vybrané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prostředky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úhrady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zdravotní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péče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tak</a:t>
            </a:r>
            <a:r>
              <a:rPr lang="en-GB" sz="2000" dirty="0" smtClean="0">
                <a:solidFill>
                  <a:srgbClr val="333399"/>
                </a:solidFill>
              </a:rPr>
              <a:t>, </a:t>
            </a:r>
            <a:r>
              <a:rPr lang="en-GB" sz="2000" dirty="0" err="1" smtClean="0">
                <a:solidFill>
                  <a:srgbClr val="333399"/>
                </a:solidFill>
              </a:rPr>
              <a:t>aby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vybrané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pojistné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bylo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vynakládáno</a:t>
            </a:r>
            <a:r>
              <a:rPr lang="en-GB" sz="2000" dirty="0" smtClean="0">
                <a:solidFill>
                  <a:srgbClr val="333399"/>
                </a:solidFill>
              </a:rPr>
              <a:t> </a:t>
            </a:r>
            <a:r>
              <a:rPr lang="en-GB" sz="2000" dirty="0" err="1" smtClean="0">
                <a:solidFill>
                  <a:srgbClr val="333399"/>
                </a:solidFill>
              </a:rPr>
              <a:t>účelně</a:t>
            </a:r>
            <a:r>
              <a:rPr lang="en-GB" sz="2000" dirty="0" smtClean="0">
                <a:solidFill>
                  <a:srgbClr val="333399"/>
                </a:solidFill>
              </a:rPr>
              <a:t> a </a:t>
            </a:r>
            <a:r>
              <a:rPr lang="en-GB" sz="2000" dirty="0" err="1" smtClean="0">
                <a:solidFill>
                  <a:srgbClr val="333399"/>
                </a:solidFill>
              </a:rPr>
              <a:t>fektivně</a:t>
            </a:r>
            <a:r>
              <a:rPr lang="en-GB" sz="2000" dirty="0" smtClean="0">
                <a:solidFill>
                  <a:srgbClr val="333399"/>
                </a:solidFill>
              </a:rPr>
              <a:t>.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výše a forma úhrad (</a:t>
            </a:r>
            <a:r>
              <a:rPr lang="cs-CZ" sz="2400" dirty="0" err="1" smtClean="0">
                <a:solidFill>
                  <a:srgbClr val="333399"/>
                </a:solidFill>
                <a:cs typeface="Arial" charset="0"/>
              </a:rPr>
              <a:t>kapitace</a:t>
            </a: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2400" dirty="0">
                <a:solidFill>
                  <a:srgbClr val="333399"/>
                </a:solidFill>
                <a:cs typeface="Arial" charset="0"/>
              </a:rPr>
              <a:t>f</a:t>
            </a:r>
            <a:r>
              <a:rPr lang="cs-CZ" sz="2400" dirty="0" smtClean="0">
                <a:solidFill>
                  <a:srgbClr val="333399"/>
                </a:solidFill>
                <a:cs typeface="Arial" charset="0"/>
              </a:rPr>
              <a:t>inancování zdravotní péče  se stanovuje na základě tzv. dohodovacího řízení 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2000" dirty="0">
                <a:solidFill>
                  <a:srgbClr val="333399"/>
                </a:solidFill>
                <a:cs typeface="Arial" charset="0"/>
              </a:rPr>
              <a:t>p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říp. vládou  (MZ)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2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smtClean="0"/>
              <a:t>Různost zdravotnických systémů</a:t>
            </a:r>
          </a:p>
          <a:p>
            <a:pPr marL="514350" eaLnBrk="1" hangingPunct="1"/>
            <a:r>
              <a:rPr lang="cs-CZ" sz="2000" smtClean="0"/>
              <a:t>Možnost </a:t>
            </a:r>
            <a:r>
              <a:rPr lang="cs-CZ" sz="2000" b="1" smtClean="0"/>
              <a:t>klasifikace podle</a:t>
            </a:r>
            <a:r>
              <a:rPr lang="cs-CZ" sz="2000" smtClean="0"/>
              <a:t>:</a:t>
            </a:r>
          </a:p>
          <a:p>
            <a:pPr marL="914400" lvl="1" eaLnBrk="1" hangingPunct="1"/>
            <a:r>
              <a:rPr lang="cs-CZ" sz="200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smtClean="0"/>
              <a:t>míry sociální solidarity;</a:t>
            </a:r>
          </a:p>
          <a:p>
            <a:pPr marL="914400" lvl="1" eaLnBrk="1" hangingPunct="1"/>
            <a:r>
              <a:rPr lang="cs-CZ" sz="2000" smtClean="0"/>
              <a:t>způsobu financování zdravotní péče.</a:t>
            </a:r>
          </a:p>
          <a:p>
            <a:pPr marL="914400" lvl="1" eaLnBrk="1" hangingPunct="1"/>
            <a:endParaRPr lang="cs-CZ" sz="2000" smtClean="0"/>
          </a:p>
          <a:p>
            <a:pPr marL="514350" eaLnBrk="1" hangingPunct="1"/>
            <a:r>
              <a:rPr lang="cs-CZ" sz="2000" b="1" smtClean="0"/>
              <a:t>Základní typy </a:t>
            </a:r>
            <a:r>
              <a:rPr lang="cs-CZ" sz="2000" smtClean="0"/>
              <a:t>zdravotnických systémů:</a:t>
            </a:r>
          </a:p>
          <a:p>
            <a:pPr marL="914400" lvl="1" eaLnBrk="1" hangingPunct="1"/>
            <a:r>
              <a:rPr lang="cs-CZ" sz="2000" smtClean="0"/>
              <a:t>Komerční</a:t>
            </a:r>
          </a:p>
          <a:p>
            <a:pPr marL="914400" lvl="1" eaLnBrk="1" hangingPunct="1"/>
            <a:r>
              <a:rPr lang="cs-CZ" sz="2000" b="1" smtClean="0"/>
              <a:t>Liberalistický</a:t>
            </a:r>
          </a:p>
          <a:p>
            <a:pPr marL="914400" lvl="1" eaLnBrk="1" hangingPunct="1"/>
            <a:r>
              <a:rPr lang="cs-CZ" sz="2000" b="1" smtClean="0"/>
              <a:t>Pojišťovnický (pluralitní, smíšený)</a:t>
            </a:r>
          </a:p>
          <a:p>
            <a:pPr marL="914400" lvl="1" eaLnBrk="1" hangingPunct="1"/>
            <a:r>
              <a:rPr lang="cs-CZ" sz="2000" b="1" smtClean="0"/>
              <a:t>Národní zdravotní služba</a:t>
            </a:r>
          </a:p>
          <a:p>
            <a:pPr marL="914400" lvl="1" eaLnBrk="1" hangingPunct="1"/>
            <a:r>
              <a:rPr lang="cs-CZ" sz="2000" smtClean="0"/>
              <a:t>Státní</a:t>
            </a:r>
          </a:p>
          <a:p>
            <a:pPr marL="914400" lvl="1" eaLnBrk="1" hangingPunct="1"/>
            <a:r>
              <a:rPr lang="cs-CZ" sz="2000" smtClean="0"/>
              <a:t>Totalitní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346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9" y="260648"/>
            <a:ext cx="8229600" cy="706437"/>
          </a:xfrm>
        </p:spPr>
        <p:txBody>
          <a:bodyPr>
            <a:noAutofit/>
          </a:bodyPr>
          <a:lstStyle/>
          <a:p>
            <a:pPr eaLnBrk="1" hangingPunct="1"/>
            <a:r>
              <a:rPr lang="cs-CZ" b="1" dirty="0" smtClean="0">
                <a:solidFill>
                  <a:srgbClr val="333399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47227"/>
            <a:ext cx="8229600" cy="5544344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333399"/>
                </a:solidFill>
              </a:rPr>
              <a:t>Volba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zdravotní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pojišťovny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výběr</a:t>
            </a:r>
            <a:r>
              <a:rPr lang="en-GB" sz="2400" dirty="0" smtClean="0">
                <a:solidFill>
                  <a:srgbClr val="333399"/>
                </a:solidFill>
              </a:rPr>
              <a:t> z</a:t>
            </a:r>
            <a:r>
              <a:rPr lang="cs-CZ" sz="2400" dirty="0" smtClean="0">
                <a:solidFill>
                  <a:srgbClr val="333399"/>
                </a:solidFill>
              </a:rPr>
              <a:t>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7</a:t>
            </a:r>
            <a:r>
              <a:rPr lang="cs-CZ" sz="2400" dirty="0" smtClean="0">
                <a:solidFill>
                  <a:srgbClr val="333399"/>
                </a:solidFill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zdravotních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pojišťoven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novorozenec</a:t>
            </a:r>
            <a:r>
              <a:rPr lang="en-GB" sz="2400" dirty="0" smtClean="0">
                <a:solidFill>
                  <a:srgbClr val="333399"/>
                </a:solidFill>
              </a:rPr>
              <a:t> se </a:t>
            </a:r>
            <a:r>
              <a:rPr lang="en-GB" sz="2400" dirty="0" err="1" smtClean="0">
                <a:solidFill>
                  <a:srgbClr val="333399"/>
                </a:solidFill>
              </a:rPr>
              <a:t>stává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automaticky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pojištěncem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té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zdravotní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pojišťovny</a:t>
            </a:r>
            <a:r>
              <a:rPr lang="en-GB" sz="2400" dirty="0" smtClean="0">
                <a:solidFill>
                  <a:srgbClr val="333399"/>
                </a:solidFill>
              </a:rPr>
              <a:t>, u </a:t>
            </a:r>
            <a:r>
              <a:rPr lang="en-GB" sz="2400" dirty="0" err="1" smtClean="0">
                <a:solidFill>
                  <a:srgbClr val="333399"/>
                </a:solidFill>
              </a:rPr>
              <a:t>níž</a:t>
            </a:r>
            <a:r>
              <a:rPr lang="en-GB" sz="2400" dirty="0" smtClean="0">
                <a:solidFill>
                  <a:srgbClr val="333399"/>
                </a:solidFill>
              </a:rPr>
              <a:t> je </a:t>
            </a:r>
            <a:r>
              <a:rPr lang="en-GB" sz="2400" dirty="0" err="1" smtClean="0">
                <a:solidFill>
                  <a:srgbClr val="333399"/>
                </a:solidFill>
              </a:rPr>
              <a:t>pojištěna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jeho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matka</a:t>
            </a:r>
            <a:endParaRPr lang="en-GB" sz="2400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333399"/>
                </a:solidFill>
              </a:rPr>
              <a:t>Změna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zdravotní</a:t>
            </a:r>
            <a:r>
              <a:rPr lang="en-GB" sz="2800" b="1" dirty="0" smtClean="0">
                <a:solidFill>
                  <a:srgbClr val="333399"/>
                </a:solidFill>
              </a:rPr>
              <a:t> </a:t>
            </a:r>
            <a:r>
              <a:rPr lang="en-GB" sz="2800" b="1" dirty="0" err="1" smtClean="0">
                <a:solidFill>
                  <a:srgbClr val="333399"/>
                </a:solidFill>
              </a:rPr>
              <a:t>pojišťovny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ze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zákona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lze </a:t>
            </a:r>
            <a:r>
              <a:rPr lang="en-GB" sz="2400" dirty="0" smtClean="0">
                <a:solidFill>
                  <a:srgbClr val="333399"/>
                </a:solidFill>
              </a:rPr>
              <a:t>1x </a:t>
            </a:r>
            <a:r>
              <a:rPr lang="en-GB" sz="2400" dirty="0" err="1" smtClean="0">
                <a:solidFill>
                  <a:srgbClr val="333399"/>
                </a:solidFill>
              </a:rPr>
              <a:t>za</a:t>
            </a:r>
            <a:r>
              <a:rPr lang="en-GB" sz="2400" dirty="0" smtClean="0">
                <a:solidFill>
                  <a:srgbClr val="333399"/>
                </a:solidFill>
              </a:rPr>
              <a:t> 12 </a:t>
            </a:r>
            <a:r>
              <a:rPr lang="en-GB" sz="2400" dirty="0" err="1" smtClean="0">
                <a:solidFill>
                  <a:srgbClr val="333399"/>
                </a:solidFill>
              </a:rPr>
              <a:t>měsíců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333399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333399"/>
                </a:solidFill>
              </a:rPr>
              <a:t>K</a:t>
            </a:r>
            <a:r>
              <a:rPr lang="en-GB" sz="2800" b="1" dirty="0" err="1" smtClean="0">
                <a:solidFill>
                  <a:srgbClr val="333399"/>
                </a:solidFill>
              </a:rPr>
              <a:t>ritéri</a:t>
            </a:r>
            <a:r>
              <a:rPr lang="cs-CZ" sz="2800" b="1" dirty="0" smtClean="0">
                <a:solidFill>
                  <a:srgbClr val="333399"/>
                </a:solidFill>
              </a:rPr>
              <a:t>a</a:t>
            </a:r>
            <a:endParaRPr lang="en-GB" sz="2800" b="1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dostupnost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smluvní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lékařské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péče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pojišťovny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endParaRPr lang="cs-CZ" sz="2400" dirty="0" smtClean="0">
              <a:solidFill>
                <a:srgbClr val="333399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>
                <a:solidFill>
                  <a:srgbClr val="333399"/>
                </a:solidFill>
              </a:rPr>
              <a:t>praktická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využitelnost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nabízených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en-GB" sz="2400" dirty="0" err="1" smtClean="0">
                <a:solidFill>
                  <a:srgbClr val="333399"/>
                </a:solidFill>
              </a:rPr>
              <a:t>výhod</a:t>
            </a:r>
            <a:r>
              <a:rPr lang="en-GB" sz="2400" dirty="0" smtClean="0">
                <a:solidFill>
                  <a:srgbClr val="333399"/>
                </a:solidFill>
              </a:rPr>
              <a:t> </a:t>
            </a:r>
            <a:r>
              <a:rPr lang="cs-CZ" sz="2400" dirty="0" smtClean="0">
                <a:solidFill>
                  <a:srgbClr val="333399"/>
                </a:solidFill>
              </a:rPr>
              <a:t>z fondu prevence</a:t>
            </a:r>
            <a:endParaRPr lang="cs-CZ" sz="2400" dirty="0" smtClean="0">
              <a:solidFill>
                <a:srgbClr val="333399"/>
              </a:solidFill>
              <a:cs typeface="Arial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542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Zdravotní pojišťovny a počet jejich pojištěnců v r. 2017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11739"/>
            <a:ext cx="8568952" cy="4680520"/>
          </a:xfrm>
        </p:spPr>
        <p:txBody>
          <a:bodyPr/>
          <a:lstStyle/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Česká průmyslová zdravotní pojišťovna: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1,24 mil.    (11,6 %)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Oborová </a:t>
            </a: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zaměstnanců </a:t>
            </a:r>
          </a:p>
          <a:p>
            <a:pPr marL="0" lvl="1" indent="0" eaLnBrk="1" hangingPunct="1">
              <a:spcBef>
                <a:spcPts val="1800"/>
              </a:spcBef>
              <a:buNone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bank, pojišťoven a stavebnictví: 	</a:t>
            </a:r>
            <a:r>
              <a:rPr lang="cs-CZ" sz="2000" dirty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728 tis.	      (7,1 %)	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Revírní bratrská pokladna: 		431 tis.	      (4,1 %)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Vojenská zdravotní pojišťovna:		 700 tis.      (6,8 %)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Všeobecná zdravotní pojišťovna: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5,91 mil.    (57,0 %)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     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Zaměstnanecká pojišťovna Škoda:	142 tis.       (1,3 %)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Ministerstva vnitra:             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1,30 mil. 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   (12,1 %)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14. VEŘEJNOPRÁVNÍ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76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1B06BA"/>
                </a:solidFill>
              </a:rPr>
              <a:t>13. 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9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/>
              <a:t>Typy</a:t>
            </a:r>
            <a:r>
              <a:rPr lang="en-GB" b="1" dirty="0" smtClean="0"/>
              <a:t> </a:t>
            </a:r>
            <a:r>
              <a:rPr lang="en-GB" b="1" dirty="0" err="1" smtClean="0"/>
              <a:t>soukromého</a:t>
            </a:r>
            <a:r>
              <a:rPr lang="en-GB" b="1" dirty="0" smtClean="0"/>
              <a:t> </a:t>
            </a:r>
            <a:r>
              <a:rPr lang="en-GB" b="1" dirty="0" err="1" smtClean="0"/>
              <a:t>zdravotního</a:t>
            </a:r>
            <a:r>
              <a:rPr lang="en-GB" b="1" dirty="0" smtClean="0"/>
              <a:t> </a:t>
            </a:r>
            <a:r>
              <a:rPr lang="en-GB" b="1" dirty="0" err="1" smtClean="0"/>
              <a:t>pojištění</a:t>
            </a:r>
            <a:r>
              <a:rPr lang="en-GB" b="1" dirty="0" smtClean="0"/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  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denní</a:t>
            </a:r>
            <a:r>
              <a:rPr lang="en-GB" sz="2400" dirty="0" smtClean="0"/>
              <a:t> </a:t>
            </a:r>
            <a:r>
              <a:rPr lang="en-GB" sz="2400" dirty="0" err="1" smtClean="0"/>
              <a:t>dávky</a:t>
            </a:r>
            <a:r>
              <a:rPr lang="en-GB" sz="2400" dirty="0" smtClean="0"/>
              <a:t> </a:t>
            </a:r>
            <a:r>
              <a:rPr lang="en-GB" sz="2400" dirty="0" err="1" smtClean="0"/>
              <a:t>při</a:t>
            </a:r>
            <a:r>
              <a:rPr lang="en-GB" sz="2400" dirty="0" smtClean="0"/>
              <a:t> </a:t>
            </a:r>
            <a:r>
              <a:rPr lang="en-GB" sz="2400" dirty="0" err="1" smtClean="0"/>
              <a:t>pracovní</a:t>
            </a:r>
            <a:r>
              <a:rPr lang="en-GB" sz="2400" dirty="0" smtClean="0"/>
              <a:t> </a:t>
            </a:r>
            <a:r>
              <a:rPr lang="en-GB" sz="2400" dirty="0" err="1" smtClean="0"/>
              <a:t>neschopnosti</a:t>
            </a:r>
            <a:endParaRPr lang="en-GB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pobytu</a:t>
            </a:r>
            <a:r>
              <a:rPr lang="en-GB" sz="2400" dirty="0" smtClean="0"/>
              <a:t> v </a:t>
            </a:r>
            <a:r>
              <a:rPr lang="en-GB" sz="2400" dirty="0" err="1" smtClean="0"/>
              <a:t>nemocnici</a:t>
            </a:r>
            <a:endParaRPr lang="cs-CZ" sz="2400" dirty="0" smtClean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Nadstandard</a:t>
            </a:r>
            <a:endParaRPr lang="en-GB" sz="20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stomatologické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endParaRPr lang="cs-CZ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vážných</a:t>
            </a:r>
            <a:r>
              <a:rPr lang="en-GB" sz="2400" dirty="0" smtClean="0"/>
              <a:t> </a:t>
            </a:r>
            <a:r>
              <a:rPr lang="en-GB" sz="2400" dirty="0" err="1" smtClean="0"/>
              <a:t>onemocněn</a:t>
            </a:r>
            <a:r>
              <a:rPr lang="cs-CZ" sz="2400" dirty="0" smtClean="0"/>
              <a:t>í a </a:t>
            </a:r>
            <a:r>
              <a:rPr lang="en-GB" sz="2400" dirty="0" smtClean="0"/>
              <a:t>invalidity</a:t>
            </a:r>
            <a:endParaRPr lang="cs-CZ" sz="2400" dirty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err="1" smtClean="0"/>
              <a:t>Dlohodobá</a:t>
            </a:r>
            <a:r>
              <a:rPr lang="cs-CZ" sz="2000" dirty="0" smtClean="0"/>
              <a:t>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Výdaje spojené s léčením, výdaje na nadstandardní péči, na jednorázové splacení závazků např. úvěr, leasing nebo na úpravu prostředí (bezbariérový byt).</a:t>
            </a:r>
            <a:endParaRPr lang="cs-CZ" dirty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dlouhodobé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cs-CZ" sz="2400" dirty="0" smtClean="0"/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Léčebné výlohy při cestách do zahraničí</a:t>
            </a:r>
            <a:endParaRPr lang="en-GB" sz="24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13. SOUKROMOPRÁVNÍ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606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608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Nedochází</a:t>
            </a:r>
            <a:r>
              <a:rPr lang="en-GB" sz="2400" dirty="0" smtClean="0"/>
              <a:t> </a:t>
            </a:r>
            <a:r>
              <a:rPr lang="en-GB" sz="2400" dirty="0" err="1" smtClean="0"/>
              <a:t>ke</a:t>
            </a:r>
            <a:r>
              <a:rPr lang="en-GB" sz="2400" dirty="0" smtClean="0"/>
              <a:t> </a:t>
            </a:r>
            <a:r>
              <a:rPr lang="en-GB" sz="2400" dirty="0" err="1" smtClean="0"/>
              <a:t>spoření</a:t>
            </a:r>
            <a:r>
              <a:rPr lang="en-GB" sz="2400" dirty="0" smtClean="0"/>
              <a:t>, </a:t>
            </a:r>
            <a:r>
              <a:rPr lang="en-GB" sz="2400" dirty="0" err="1" smtClean="0"/>
              <a:t>celou</a:t>
            </a:r>
            <a:r>
              <a:rPr lang="en-GB" sz="2400" dirty="0" smtClean="0"/>
              <a:t> </a:t>
            </a:r>
            <a:r>
              <a:rPr lang="en-GB" sz="2400" dirty="0" err="1" smtClean="0"/>
              <a:t>vloženou</a:t>
            </a:r>
            <a:r>
              <a:rPr lang="en-GB" sz="2400" dirty="0" smtClean="0"/>
              <a:t> </a:t>
            </a:r>
            <a:r>
              <a:rPr lang="en-GB" sz="2400" dirty="0" err="1" smtClean="0"/>
              <a:t>částku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používá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b="1" dirty="0" err="1" smtClean="0"/>
              <a:t>pokrytí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rizik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/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Výše</a:t>
            </a:r>
            <a:r>
              <a:rPr lang="en-GB" sz="2400" dirty="0" smtClean="0"/>
              <a:t>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se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stanovuje</a:t>
            </a:r>
            <a:r>
              <a:rPr lang="en-GB" sz="2400" dirty="0" smtClean="0"/>
              <a:t> v </a:t>
            </a:r>
            <a:r>
              <a:rPr lang="en-GB" sz="2400" dirty="0" err="1" smtClean="0"/>
              <a:t>závislosti</a:t>
            </a:r>
            <a:r>
              <a:rPr lang="en-GB" sz="2400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počtu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pracovní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neschopnosti</a:t>
            </a:r>
            <a:r>
              <a:rPr lang="en-GB" sz="2400" dirty="0" smtClean="0"/>
              <a:t>, </a:t>
            </a:r>
            <a:r>
              <a:rPr lang="en-GB" sz="2400" dirty="0" err="1" smtClean="0"/>
              <a:t>nikoli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základě</a:t>
            </a:r>
            <a:r>
              <a:rPr lang="en-GB" sz="2400" dirty="0" smtClean="0"/>
              <a:t> </a:t>
            </a:r>
            <a:r>
              <a:rPr lang="en-GB" sz="2400" dirty="0" err="1" smtClean="0"/>
              <a:t>bodového</a:t>
            </a:r>
            <a:r>
              <a:rPr lang="en-GB" sz="2400" dirty="0" smtClean="0"/>
              <a:t> </a:t>
            </a:r>
            <a:r>
              <a:rPr lang="en-GB" sz="2400" dirty="0" err="1" smtClean="0"/>
              <a:t>ohodnocení</a:t>
            </a:r>
            <a:r>
              <a:rPr lang="en-GB" sz="2400" dirty="0" smtClean="0"/>
              <a:t> </a:t>
            </a:r>
            <a:r>
              <a:rPr lang="en-GB" sz="2400" dirty="0" err="1" smtClean="0"/>
              <a:t>jako</a:t>
            </a:r>
            <a:r>
              <a:rPr lang="en-GB" sz="2400" dirty="0" smtClean="0"/>
              <a:t> u </a:t>
            </a:r>
            <a:r>
              <a:rPr lang="en-GB" sz="2400" dirty="0" err="1" smtClean="0"/>
              <a:t>úrazového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plní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žádost</a:t>
            </a:r>
            <a:r>
              <a:rPr lang="en-GB" sz="2400" dirty="0" smtClean="0"/>
              <a:t> o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</a:t>
            </a:r>
            <a:r>
              <a:rPr lang="en-GB" sz="2400" dirty="0" err="1" smtClean="0"/>
              <a:t>až</a:t>
            </a:r>
            <a:r>
              <a:rPr lang="en-GB" sz="2400" dirty="0" smtClean="0"/>
              <a:t> </a:t>
            </a:r>
            <a:r>
              <a:rPr lang="en-GB" sz="2400" dirty="0" err="1" smtClean="0"/>
              <a:t>po</a:t>
            </a:r>
            <a:r>
              <a:rPr lang="en-GB" sz="2400" dirty="0" smtClean="0"/>
              <a:t> </a:t>
            </a:r>
            <a:r>
              <a:rPr lang="en-GB" sz="2400" dirty="0" err="1" smtClean="0"/>
              <a:t>uplynutí</a:t>
            </a:r>
            <a:r>
              <a:rPr lang="en-GB" sz="2400" dirty="0" smtClean="0"/>
              <a:t> </a:t>
            </a:r>
            <a:r>
              <a:rPr lang="en-GB" sz="2400" b="1" dirty="0" err="1" smtClean="0"/>
              <a:t>čekací</a:t>
            </a:r>
            <a:r>
              <a:rPr lang="cs-CZ" sz="2400" b="1" dirty="0" smtClean="0"/>
              <a:t> (karenční)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doby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/>
              <a:t>Nelze</a:t>
            </a:r>
            <a:r>
              <a:rPr lang="en-GB" sz="2400" b="1" dirty="0" smtClean="0"/>
              <a:t> se </a:t>
            </a:r>
            <a:r>
              <a:rPr lang="en-GB" sz="2400" b="1" dirty="0" err="1" smtClean="0"/>
              <a:t>pojistit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smrt</a:t>
            </a:r>
            <a:r>
              <a:rPr lang="en-GB" sz="2400" dirty="0" smtClean="0"/>
              <a:t>, pro </a:t>
            </a:r>
            <a:r>
              <a:rPr lang="en-GB" sz="2400" dirty="0" err="1" smtClean="0"/>
              <a:t>případ</a:t>
            </a:r>
            <a:r>
              <a:rPr lang="en-GB" sz="2400" dirty="0" smtClean="0"/>
              <a:t> </a:t>
            </a:r>
            <a:r>
              <a:rPr lang="en-GB" sz="2400" dirty="0" err="1" smtClean="0"/>
              <a:t>smrti</a:t>
            </a:r>
            <a:r>
              <a:rPr lang="en-GB" sz="2400" dirty="0" smtClean="0"/>
              <a:t> je </a:t>
            </a:r>
            <a:r>
              <a:rPr lang="en-GB" sz="2400" dirty="0" err="1" smtClean="0"/>
              <a:t>nutné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využít</a:t>
            </a:r>
            <a:r>
              <a:rPr lang="en-GB" sz="2400" dirty="0" smtClean="0"/>
              <a:t> </a:t>
            </a:r>
            <a:r>
              <a:rPr lang="cs-CZ" sz="2400" dirty="0" smtClean="0"/>
              <a:t>jiné produkty </a:t>
            </a:r>
            <a:r>
              <a:rPr lang="en-GB" sz="2400" dirty="0" smtClean="0"/>
              <a:t>(</a:t>
            </a:r>
            <a:r>
              <a:rPr lang="cs-CZ" sz="2400" dirty="0" smtClean="0"/>
              <a:t>např. </a:t>
            </a:r>
            <a:r>
              <a:rPr lang="en-GB" sz="2400" dirty="0" err="1" smtClean="0"/>
              <a:t>rizikové</a:t>
            </a:r>
            <a:r>
              <a:rPr lang="en-GB" sz="2400" dirty="0" smtClean="0"/>
              <a:t>, </a:t>
            </a:r>
            <a:r>
              <a:rPr lang="en-GB" sz="2400" dirty="0" err="1" smtClean="0"/>
              <a:t>životní</a:t>
            </a:r>
            <a:r>
              <a:rPr lang="cs-CZ" sz="2400" dirty="0" smtClean="0"/>
              <a:t> nebo </a:t>
            </a:r>
            <a:r>
              <a:rPr lang="en-GB" sz="2400" dirty="0" err="1" smtClean="0"/>
              <a:t>kapitálové</a:t>
            </a:r>
            <a:r>
              <a:rPr lang="en-GB" sz="2400" dirty="0" smtClean="0"/>
              <a:t> </a:t>
            </a:r>
            <a:r>
              <a:rPr lang="en-GB" sz="2400" dirty="0" err="1" smtClean="0"/>
              <a:t>životní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).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13. SOUKROMOPRÁVNÍ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75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795370" y="188640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dirty="0" smtClean="0">
              <a:solidFill>
                <a:srgbClr val="1B06BA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842226" y="1124744"/>
            <a:ext cx="8229600" cy="5256213"/>
          </a:xfrm>
        </p:spPr>
        <p:txBody>
          <a:bodyPr/>
          <a:lstStyle/>
          <a:p>
            <a:r>
              <a:rPr lang="cs-CZ" sz="2400" b="1" dirty="0" smtClean="0"/>
              <a:t>Občané ze „třetích zemí“</a:t>
            </a:r>
            <a:r>
              <a:rPr lang="cs-CZ" sz="2400" dirty="0" smtClean="0"/>
              <a:t> se účastní veřejného zdravotního pojištění,  pokud pracují jako zaměstnanci u zaměstnavatele se sídlem v ČR. Ostatní cizinci ze zemí mimo EU s dlouhodobým pobytem v ČR si musí zdravotní pojištění obstarat jiným způsobem. </a:t>
            </a:r>
          </a:p>
          <a:p>
            <a:r>
              <a:rPr lang="cs-CZ" sz="2400" dirty="0" smtClean="0"/>
              <a:t>Týká se to cizinců, kteří v ČR:</a:t>
            </a:r>
          </a:p>
          <a:p>
            <a:pPr lvl="1"/>
            <a:r>
              <a:rPr lang="cs-CZ" sz="2000" dirty="0" smtClean="0"/>
              <a:t>působí jako živnostníci či podnikatelé (OSVČ) a nemají trvalý pobyt</a:t>
            </a:r>
          </a:p>
          <a:p>
            <a:pPr lvl="1"/>
            <a:r>
              <a:rPr lang="cs-CZ" sz="2000" dirty="0" smtClean="0"/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000" dirty="0" smtClean="0"/>
              <a:t>studenti </a:t>
            </a:r>
          </a:p>
          <a:p>
            <a:endParaRPr lang="cs-CZ" sz="20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13. SOUKROMOPRÁVNÍ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036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dirty="0" smtClean="0">
              <a:solidFill>
                <a:srgbClr val="1B06BA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5256213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Jedná se odhadem o 150 000 cizinců s legálním pobytem</a:t>
            </a:r>
          </a:p>
          <a:p>
            <a:r>
              <a:rPr lang="cs-CZ" sz="2000" dirty="0" smtClean="0"/>
              <a:t>Minimální pojistné krytí je do 30 000 EUR</a:t>
            </a:r>
          </a:p>
          <a:p>
            <a:r>
              <a:rPr lang="cs-CZ" sz="2000" dirty="0" smtClean="0"/>
              <a:t>Jsou povinni si sjednat komerční zdravotní pojištění, které však není nijak regulováno</a:t>
            </a:r>
          </a:p>
          <a:p>
            <a:pPr lvl="1"/>
            <a:r>
              <a:rPr lang="cs-CZ" sz="1600" dirty="0" smtClean="0"/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</a:t>
            </a:r>
            <a:r>
              <a:rPr lang="cs-CZ" sz="1600" b="1" dirty="0" smtClean="0"/>
              <a:t>četné výluky </a:t>
            </a:r>
            <a:r>
              <a:rPr lang="cs-CZ" sz="1600" dirty="0" smtClean="0"/>
              <a:t>z pojištění a limity pojistného plnění, které účelnost tohoto pojištění velmi zpochybňují.</a:t>
            </a:r>
          </a:p>
          <a:p>
            <a:r>
              <a:rPr lang="cs-CZ" sz="2000" dirty="0" smtClean="0"/>
              <a:t>2 typy balíčků: Základní péče nebo Komplexní péče </a:t>
            </a:r>
          </a:p>
          <a:p>
            <a:r>
              <a:rPr lang="cs-CZ" sz="2000" dirty="0" smtClean="0"/>
              <a:t>Od r. 2010 je možnost pojištění omezena na pojišťovny se sídlem v ČR</a:t>
            </a:r>
          </a:p>
          <a:p>
            <a:r>
              <a:rPr lang="cs-CZ" sz="2000" dirty="0" smtClean="0"/>
              <a:t>Problémem jsou zejména </a:t>
            </a:r>
            <a:r>
              <a:rPr lang="cs-CZ" sz="2000" b="1" dirty="0" smtClean="0"/>
              <a:t>následující omezení: </a:t>
            </a:r>
            <a:endParaRPr lang="cs-CZ" sz="2000" dirty="0" smtClean="0"/>
          </a:p>
          <a:p>
            <a:pPr lvl="1"/>
            <a:r>
              <a:rPr lang="cs-CZ" sz="1600" dirty="0" smtClean="0"/>
              <a:t>výluky z pojištění vztahující se k druhům onemocnění a k druhům lékařské péče</a:t>
            </a:r>
          </a:p>
          <a:p>
            <a:pPr lvl="1"/>
            <a:r>
              <a:rPr lang="cs-CZ" sz="1600" dirty="0" smtClean="0"/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dirty="0" smtClean="0"/>
              <a:t>maximální limit pojistného plnění (na 1 událost vs. celkový roční limit – malý rozdíl)</a:t>
            </a:r>
          </a:p>
          <a:p>
            <a:pPr lvl="1"/>
            <a:r>
              <a:rPr lang="cs-CZ" sz="1600" dirty="0" smtClean="0"/>
              <a:t>podmínka dodržení dalších povinností vyplývajících ze smlouvy </a:t>
            </a:r>
          </a:p>
          <a:p>
            <a:pPr lvl="1"/>
            <a:r>
              <a:rPr lang="cs-CZ" sz="1600" dirty="0" smtClean="0"/>
              <a:t>možnost pojišťoven </a:t>
            </a:r>
            <a:r>
              <a:rPr lang="cs-CZ" sz="1600" b="1" dirty="0" smtClean="0"/>
              <a:t>kdykoliv </a:t>
            </a:r>
            <a:r>
              <a:rPr lang="cs-CZ" sz="1600" dirty="0" smtClean="0"/>
              <a:t>odstoupit od smlouvy. </a:t>
            </a:r>
          </a:p>
          <a:p>
            <a:endParaRPr lang="cs-CZ" sz="20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015456" y="3015456"/>
            <a:ext cx="6858000" cy="827088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13. SOUKROMOPRÁVNÍ POJIŠTĚNÍ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444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539750" y="23813"/>
            <a:ext cx="8229600" cy="993775"/>
          </a:xfrm>
        </p:spPr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81075"/>
            <a:ext cx="7545388" cy="53276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Kolik?</a:t>
            </a:r>
          </a:p>
          <a:p>
            <a:pPr>
              <a:defRPr/>
            </a:pPr>
            <a:r>
              <a:rPr lang="cs-CZ" b="1" dirty="0" smtClean="0"/>
              <a:t>Kdy?</a:t>
            </a:r>
          </a:p>
          <a:p>
            <a:pPr>
              <a:defRPr/>
            </a:pPr>
            <a:r>
              <a:rPr lang="cs-CZ" b="1" dirty="0" smtClean="0"/>
              <a:t>Kam?</a:t>
            </a:r>
          </a:p>
          <a:p>
            <a:pPr>
              <a:defRPr/>
            </a:pPr>
            <a:r>
              <a:rPr lang="cs-CZ" b="1" dirty="0" smtClean="0"/>
              <a:t>Komu?</a:t>
            </a:r>
          </a:p>
          <a:p>
            <a:pPr>
              <a:defRPr/>
            </a:pPr>
            <a:r>
              <a:rPr lang="cs-CZ" b="1" dirty="0" smtClean="0"/>
              <a:t>Za co?</a:t>
            </a:r>
          </a:p>
          <a:p>
            <a:pPr>
              <a:defRPr/>
            </a:pPr>
            <a:r>
              <a:rPr lang="cs-CZ" b="1" dirty="0" smtClean="0"/>
              <a:t>Jak (formy čerpání)?</a:t>
            </a:r>
          </a:p>
          <a:p>
            <a:pPr marL="0" indent="0">
              <a:buFont typeface="Arial" charset="0"/>
              <a:buNone/>
              <a:defRPr/>
            </a:pPr>
            <a:r>
              <a:rPr lang="cs-CZ" b="1" dirty="0" smtClean="0"/>
              <a:t>-------------------------------</a:t>
            </a:r>
          </a:p>
          <a:p>
            <a:pPr>
              <a:defRPr/>
            </a:pPr>
            <a:r>
              <a:rPr lang="cs-CZ" b="1" dirty="0" smtClean="0"/>
              <a:t>Co to přineslo?</a:t>
            </a:r>
          </a:p>
          <a:p>
            <a:pPr>
              <a:defRPr/>
            </a:pPr>
            <a:r>
              <a:rPr lang="cs-CZ" b="1" dirty="0" smtClean="0"/>
              <a:t>Jak lépe?</a:t>
            </a: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26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Formy úhrady </a:t>
            </a:r>
            <a:br>
              <a:rPr lang="cs-CZ" b="1" dirty="0" smtClean="0">
                <a:solidFill>
                  <a:srgbClr val="1B06BA"/>
                </a:solidFill>
              </a:rPr>
            </a:br>
            <a:endParaRPr lang="cs-CZ" b="1" dirty="0" smtClean="0">
              <a:solidFill>
                <a:srgbClr val="1B06B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/>
          <a:lstStyle/>
          <a:p>
            <a:pPr>
              <a:defRPr/>
            </a:pPr>
            <a:r>
              <a:rPr lang="cs-CZ" sz="2800" b="1" dirty="0" err="1" smtClean="0"/>
              <a:t>Kapitace</a:t>
            </a:r>
            <a:endParaRPr lang="cs-CZ" sz="2800" b="1" dirty="0" smtClean="0"/>
          </a:p>
          <a:p>
            <a:pPr lvl="1">
              <a:defRPr/>
            </a:pPr>
            <a:r>
              <a:rPr lang="cs-CZ" sz="2400" dirty="0" smtClean="0"/>
              <a:t>Platba za registrovaného pacienta</a:t>
            </a:r>
          </a:p>
          <a:p>
            <a:pPr>
              <a:defRPr/>
            </a:pPr>
            <a:r>
              <a:rPr lang="cs-CZ" sz="2800" b="1" dirty="0" smtClean="0"/>
              <a:t>Platba za výkon</a:t>
            </a:r>
          </a:p>
          <a:p>
            <a:pPr lvl="1">
              <a:defRPr/>
            </a:pPr>
            <a:r>
              <a:rPr lang="cs-CZ" sz="2400" dirty="0" smtClean="0"/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/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/>
              <a:t>Paušál</a:t>
            </a:r>
          </a:p>
          <a:p>
            <a:pPr lvl="1">
              <a:defRPr/>
            </a:pPr>
            <a:r>
              <a:rPr lang="cs-CZ" sz="2400" dirty="0" smtClean="0"/>
              <a:t>Stanovený pro daný typ </a:t>
            </a:r>
            <a:r>
              <a:rPr lang="cs-CZ" sz="2400" dirty="0" err="1" smtClean="0"/>
              <a:t>zdr</a:t>
            </a:r>
            <a:r>
              <a:rPr lang="cs-CZ" sz="2400" dirty="0" smtClean="0"/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/>
              <a:t>DRG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898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Formy úhrady: </a:t>
            </a:r>
            <a:br>
              <a:rPr lang="cs-CZ" sz="3600" b="1" dirty="0" smtClean="0">
                <a:solidFill>
                  <a:srgbClr val="1B06BA"/>
                </a:solidFill>
              </a:rPr>
            </a:br>
            <a:r>
              <a:rPr lang="cs-CZ" sz="3600" b="1" dirty="0" smtClean="0">
                <a:solidFill>
                  <a:srgbClr val="1B06BA"/>
                </a:solidFill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792088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/>
              <a:t> </a:t>
            </a:r>
            <a:r>
              <a:rPr lang="cs-CZ" sz="2400" dirty="0" err="1" smtClean="0"/>
              <a:t>kapitace</a:t>
            </a:r>
            <a:r>
              <a:rPr lang="cs-CZ" sz="2400" dirty="0" smtClean="0"/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/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(zvláštní sazebník, výkony v Kč, </a:t>
            </a:r>
            <a:r>
              <a:rPr lang="cs-CZ" sz="2400" dirty="0"/>
              <a:t>n</a:t>
            </a:r>
            <a:r>
              <a:rPr lang="cs-CZ" sz="2400" dirty="0" smtClean="0"/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369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smtClean="0"/>
              <a:t>Ani jedna z vyspělých zemí dnes není čistým typem</a:t>
            </a:r>
          </a:p>
          <a:p>
            <a:pPr marL="571500" eaLnBrk="1" hangingPunct="1"/>
            <a:r>
              <a:rPr lang="cs-CZ" sz="240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05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1B06BA"/>
                </a:solidFill>
              </a:rPr>
              <a:t>Formy úhrady </a:t>
            </a:r>
            <a:br>
              <a:rPr lang="cs-CZ" b="1" smtClean="0">
                <a:solidFill>
                  <a:srgbClr val="1B06BA"/>
                </a:solidFill>
              </a:rPr>
            </a:br>
            <a:r>
              <a:rPr lang="cs-CZ" b="1" smtClean="0">
                <a:solidFill>
                  <a:srgbClr val="1B06BA"/>
                </a:solidFill>
              </a:rPr>
              <a:t>Nemocnice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579296" cy="4525963"/>
          </a:xfrm>
        </p:spPr>
        <p:txBody>
          <a:bodyPr/>
          <a:lstStyle/>
          <a:p>
            <a:r>
              <a:rPr lang="cs-CZ" dirty="0" smtClean="0"/>
              <a:t>Od roku 2012 postupný přechod na systém DRG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efinování skupin s klinicky a nákladově shodnými případy.</a:t>
            </a:r>
          </a:p>
          <a:p>
            <a:pPr lvl="1"/>
            <a:r>
              <a:rPr lang="cs-CZ" dirty="0" smtClean="0"/>
              <a:t>Platba za </a:t>
            </a:r>
            <a:r>
              <a:rPr lang="cs-CZ" dirty="0" err="1" smtClean="0"/>
              <a:t>odléčeného</a:t>
            </a:r>
            <a:r>
              <a:rPr lang="cs-CZ" dirty="0" smtClean="0"/>
              <a:t> pacienta, nikoli za provedené výkony.</a:t>
            </a:r>
          </a:p>
          <a:p>
            <a:r>
              <a:rPr lang="cs-CZ" dirty="0" smtClean="0"/>
              <a:t>Systém DRG je špatně nastaven, nutnost platby podle DRG korigovat - nepřehlednost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dirty="0" smtClean="0"/>
              <a:t>Dnes: plán restartu DRG </a:t>
            </a:r>
            <a:r>
              <a:rPr lang="cs-CZ" sz="2400" dirty="0" smtClean="0"/>
              <a:t>(</a:t>
            </a:r>
            <a:r>
              <a:rPr lang="cs-CZ" sz="2400" dirty="0">
                <a:hlinkClick r:id="rId2"/>
              </a:rPr>
              <a:t>www.uzis.cz</a:t>
            </a:r>
            <a:r>
              <a:rPr lang="cs-CZ" sz="2400" dirty="0"/>
              <a:t>)</a:t>
            </a:r>
          </a:p>
          <a:p>
            <a:endParaRPr lang="cs-CZ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12. FINANCOVÁNÍ ZDRAVOTNICTVÍ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38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4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4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b="1" dirty="0" smtClean="0"/>
              <a:t>Narůstající komplexita a návaznost služeb i potřeba týmové práce takový typ zdravotnictví prakticky znemožňuje.    </a:t>
            </a:r>
            <a:endParaRPr lang="en-GB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77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40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40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40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40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40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400" smtClean="0"/>
              <a:t>USA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149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4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4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4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508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r>
              <a:rPr lang="cs-CZ" sz="200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smtClean="0"/>
              <a:t>Většina specializovaných ambulantních zařízení, laboratoře a rtg pracoviště jsou součástí nemocnic.</a:t>
            </a:r>
          </a:p>
          <a:p>
            <a:pPr eaLnBrk="1" hangingPunct="1"/>
            <a:r>
              <a:rPr lang="cs-CZ" sz="200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Velká Británie, Norsko, Španělsko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870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 rot="16200000">
            <a:off x="-3213100" y="3213100"/>
            <a:ext cx="6858000" cy="431800"/>
          </a:xfrm>
          <a:prstGeom prst="rect">
            <a:avLst/>
          </a:prstGeom>
          <a:solidFill>
            <a:srgbClr val="FDE58D"/>
          </a:solidFill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rgbClr val="1B06BA"/>
                </a:solidFill>
                <a:latin typeface="+mj-lt"/>
                <a:ea typeface="+mj-ea"/>
                <a:cs typeface="+mj-cs"/>
              </a:rPr>
              <a:t>11. ZÁKLADNÍ TYPY ZDRAVOTNICKÝCH SYSTÉMŮ</a:t>
            </a:r>
            <a:endParaRPr lang="cs-CZ" sz="2400" cap="all" dirty="0">
              <a:solidFill>
                <a:srgbClr val="1B06BA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4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1846</Words>
  <Application>Microsoft Office PowerPoint</Application>
  <PresentationFormat>Předvádění na obrazovce (4:3)</PresentationFormat>
  <Paragraphs>461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Times New Roman</vt:lpstr>
      <vt:lpstr>1_Motiv systému Office</vt:lpstr>
      <vt:lpstr>Motiv systému Office</vt:lpstr>
      <vt:lpstr> Ekonomika a pojišťovnictví                                         </vt:lpstr>
      <vt:lpstr>Základní typy zdravotnických systémů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  <vt:lpstr>12. FINANCOVÁNÍ ZDRAVOTNICTVÍ</vt:lpstr>
      <vt:lpstr>Formy financování zdravotnických služeb</vt:lpstr>
      <vt:lpstr>Hlavní zdroje financování zdravotnictví</vt:lpstr>
      <vt:lpstr>financování zdravotnických služeb</vt:lpstr>
      <vt:lpstr>Prezentace aplikace PowerPoint</vt:lpstr>
      <vt:lpstr>Hlavní zdroje financování zdravotnictví</vt:lpstr>
      <vt:lpstr>Výdaje na zdravotní péči</vt:lpstr>
      <vt:lpstr>14. VEŘEJNOPRÁVNÍ POJIŠTĚNÍ</vt:lpstr>
      <vt:lpstr>Veřejné zdravotní pojištění</vt:lpstr>
      <vt:lpstr>Veřejné zdravotní pojištění  – jde o solidaritu:</vt:lpstr>
      <vt:lpstr>Veřejné zdravotní pojištění</vt:lpstr>
      <vt:lpstr>Veřejné zdravotní pojištění jako výraz sociální solidarity</vt:lpstr>
      <vt:lpstr>Veřejné zdravotní pojištění</vt:lpstr>
      <vt:lpstr>Z povinného zdravotního pojištění se hradí:</vt:lpstr>
      <vt:lpstr>Hlavní plátci veřejného zdravotního pojištění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r. 2017</vt:lpstr>
      <vt:lpstr>13. SOUKROMOPRÁVNÍ POJIŠTĚNÍ</vt:lpstr>
      <vt:lpstr>Co lze pojistit?</vt:lpstr>
      <vt:lpstr>Charakteristiky soukromého zdravotního pojištění</vt:lpstr>
      <vt:lpstr>Cizinci odkázáni na komerční zdravotní pojištění </vt:lpstr>
      <vt:lpstr>Cizinci odkázáni na komerční zdravotní pojištění </vt:lpstr>
      <vt:lpstr>Finance</vt:lpstr>
      <vt:lpstr>Formy úhrady  </vt:lpstr>
      <vt:lpstr>Formy úhrady:  Ambulantní zdravotní péče</vt:lpstr>
      <vt:lpstr>Formy úhrady  Nemocnice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41</cp:revision>
  <cp:lastPrinted>2014-03-21T07:45:14Z</cp:lastPrinted>
  <dcterms:created xsi:type="dcterms:W3CDTF">2013-03-04T09:18:20Z</dcterms:created>
  <dcterms:modified xsi:type="dcterms:W3CDTF">2018-03-14T08:13:39Z</dcterms:modified>
</cp:coreProperties>
</file>