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4" r:id="rId3"/>
    <p:sldId id="308" r:id="rId4"/>
    <p:sldId id="310" r:id="rId5"/>
    <p:sldId id="284" r:id="rId6"/>
    <p:sldId id="314" r:id="rId7"/>
    <p:sldId id="316" r:id="rId8"/>
    <p:sldId id="318" r:id="rId9"/>
    <p:sldId id="286" r:id="rId10"/>
    <p:sldId id="307" r:id="rId11"/>
    <p:sldId id="292" r:id="rId12"/>
    <p:sldId id="294" r:id="rId13"/>
    <p:sldId id="289" r:id="rId14"/>
    <p:sldId id="293" r:id="rId15"/>
    <p:sldId id="301" r:id="rId16"/>
    <p:sldId id="296" r:id="rId17"/>
    <p:sldId id="302" r:id="rId18"/>
    <p:sldId id="300" r:id="rId19"/>
    <p:sldId id="299" r:id="rId20"/>
    <p:sldId id="321" r:id="rId21"/>
    <p:sldId id="322" r:id="rId22"/>
    <p:sldId id="323" r:id="rId23"/>
    <p:sldId id="325" r:id="rId24"/>
    <p:sldId id="326" r:id="rId25"/>
    <p:sldId id="327" r:id="rId26"/>
    <p:sldId id="328" r:id="rId27"/>
    <p:sldId id="329" r:id="rId28"/>
  </p:sldIdLst>
  <p:sldSz cx="12192000" cy="6858000"/>
  <p:notesSz cx="6735763" cy="98663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6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C54C382-8D5D-4077-A11A-6DE341BA5BD8}" type="datetimeFigureOut">
              <a:rPr lang="cs-CZ" smtClean="0"/>
              <a:t>2.6.2017</a:t>
            </a:fld>
            <a:endParaRPr lang="cs-CZ"/>
          </a:p>
        </p:txBody>
      </p:sp>
      <p:sp>
        <p:nvSpPr>
          <p:cNvPr id="4" name="Zástupný symbol pro obrázek snímk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D0B807A-4521-43FD-93FF-9FCF86903A66}" type="slidenum">
              <a:rPr lang="cs-CZ" smtClean="0"/>
              <a:t>‹#›</a:t>
            </a:fld>
            <a:endParaRPr lang="cs-CZ"/>
          </a:p>
        </p:txBody>
      </p:sp>
    </p:spTree>
    <p:extLst>
      <p:ext uri="{BB962C8B-B14F-4D97-AF65-F5344CB8AC3E}">
        <p14:creationId xmlns:p14="http://schemas.microsoft.com/office/powerpoint/2010/main" val="240281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books/bv.fcgi?rid=neurosci.figgrp.726" TargetMode="External"/><Relationship Id="rId7" Type="http://schemas.openxmlformats.org/officeDocument/2006/relationships/hyperlink" Target="http://www.ncbi.nlm.nih.gov/books/bv.fcgi?rid=neurosci.glossary.2251#2826"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ncbi.nlm.nih.gov/books/bv.fcgi?rid=neurosci.glossary.2251#2354" TargetMode="External"/><Relationship Id="rId5" Type="http://schemas.openxmlformats.org/officeDocument/2006/relationships/hyperlink" Target="http://www.ncbi.nlm.nih.gov/books/bv.fcgi?rid=neurosci.glossary.2251#2567" TargetMode="External"/><Relationship Id="rId4" Type="http://schemas.openxmlformats.org/officeDocument/2006/relationships/hyperlink" Target="http://www.ncbi.nlm.nih.gov/books/bv.fcgi?rid=neurosci.glossary.2251#284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cbi.nlm.nih.gov/books/bv.fcgi?rid=neurosci.glossary.2251#282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lnSpc>
                <a:spcPct val="80000"/>
              </a:lnSpc>
              <a:defRPr/>
            </a:pPr>
            <a:endParaRPr lang="en-US" altLang="cs-CZ" sz="1000" dirty="0" smtClean="0">
              <a:latin typeface="Arial" panose="020B0604020202020204" pitchFamily="34" charset="0"/>
            </a:endParaRPr>
          </a:p>
          <a:p>
            <a:pPr eaLnBrk="1" hangingPunct="1">
              <a:lnSpc>
                <a:spcPct val="80000"/>
              </a:lnSpc>
              <a:defRPr/>
            </a:pPr>
            <a:endParaRPr lang="en-US" altLang="cs-CZ" sz="1000" dirty="0" smtClean="0">
              <a:latin typeface="Arial" panose="020B0604020202020204" pitchFamily="34" charset="0"/>
            </a:endParaRPr>
          </a:p>
          <a:p>
            <a:pPr eaLnBrk="1" hangingPunct="1">
              <a:lnSpc>
                <a:spcPct val="80000"/>
              </a:lnSpc>
              <a:defRPr/>
            </a:pPr>
            <a:endParaRPr lang="en-US" altLang="cs-CZ" sz="1000" dirty="0" smtClean="0">
              <a:latin typeface="Arial" panose="020B0604020202020204" pitchFamily="34" charset="0"/>
            </a:endParaRPr>
          </a:p>
          <a:p>
            <a:pPr eaLnBrk="1" hangingPunct="1">
              <a:lnSpc>
                <a:spcPct val="80000"/>
              </a:lnSpc>
              <a:defRPr/>
            </a:pPr>
            <a:r>
              <a:rPr lang="en-US" altLang="cs-CZ" sz="1000" dirty="0" smtClean="0">
                <a:latin typeface="Arial" panose="020B0604020202020204" pitchFamily="34" charset="0"/>
              </a:rPr>
              <a:t>The eye is a fluid-filled sphere enclosed by three layers of tissue (</a:t>
            </a:r>
            <a:r>
              <a:rPr lang="en-US" altLang="cs-CZ" sz="1000" dirty="0" smtClean="0">
                <a:latin typeface="Arial" panose="020B0604020202020204" pitchFamily="34" charset="0"/>
                <a:hlinkClick r:id="rId3"/>
              </a:rPr>
              <a:t>Figure 11.1</a:t>
            </a:r>
            <a:r>
              <a:rPr lang="en-US" altLang="cs-CZ" sz="1000" dirty="0" smtClean="0">
                <a:latin typeface="Arial" panose="020B0604020202020204" pitchFamily="34" charset="0"/>
              </a:rPr>
              <a:t>). Most of the outer layer is composed of a tough white fibrous tissue, the </a:t>
            </a:r>
            <a:r>
              <a:rPr lang="en-US" altLang="cs-CZ" sz="1000" dirty="0" smtClean="0">
                <a:latin typeface="Arial" panose="020B0604020202020204" pitchFamily="34" charset="0"/>
                <a:hlinkClick r:id="rId4"/>
              </a:rPr>
              <a:t>sclera</a:t>
            </a:r>
            <a:r>
              <a:rPr lang="en-US" altLang="cs-CZ" sz="1000" dirty="0" smtClean="0">
                <a:latin typeface="Arial" panose="020B0604020202020204" pitchFamily="34" charset="0"/>
              </a:rPr>
              <a:t>. At the front of the eye, however, this opaque outer layer is transformed into the cornea, a specialized transparent tissue that permits light rays to enter the eye. The middle layer of tissue includes three distinct but continuous structures: the iris, the ciliary body, and the choroid. The </a:t>
            </a:r>
            <a:r>
              <a:rPr lang="en-US" altLang="cs-CZ" sz="1000" dirty="0" smtClean="0">
                <a:latin typeface="Arial" panose="020B0604020202020204" pitchFamily="34" charset="0"/>
                <a:hlinkClick r:id="rId5"/>
              </a:rPr>
              <a:t>iris</a:t>
            </a:r>
            <a:r>
              <a:rPr lang="en-US" altLang="cs-CZ" sz="1000" dirty="0" smtClean="0">
                <a:latin typeface="Arial" panose="020B0604020202020204" pitchFamily="34" charset="0"/>
              </a:rPr>
              <a:t> is the colored portion of the eye that can be seen through the cornea. It contains two sets of muscles with opposing actions, which allow the size of the pupil (the opening in its center) to be adjusted under neural control. The </a:t>
            </a:r>
            <a:r>
              <a:rPr lang="en-US" altLang="cs-CZ" sz="1000" dirty="0" smtClean="0">
                <a:latin typeface="Arial" panose="020B0604020202020204" pitchFamily="34" charset="0"/>
                <a:hlinkClick r:id="rId6"/>
              </a:rPr>
              <a:t>ciliary body</a:t>
            </a:r>
            <a:r>
              <a:rPr lang="en-US" altLang="cs-CZ" sz="1000" dirty="0" smtClean="0">
                <a:latin typeface="Arial" panose="020B0604020202020204" pitchFamily="34" charset="0"/>
              </a:rPr>
              <a:t> is a ring of tissue that encircles the lens and includes a muscular component that is important for adjusting the refractive power of the lens, and a vascular component (the so-called ciliary processes) that produces the fluid that fills the front of the eye. The </a:t>
            </a:r>
            <a:r>
              <a:rPr lang="en-US" altLang="cs-CZ" sz="1000" b="1" dirty="0" smtClean="0">
                <a:latin typeface="Arial" panose="020B0604020202020204" pitchFamily="34" charset="0"/>
              </a:rPr>
              <a:t>choroid</a:t>
            </a:r>
            <a:r>
              <a:rPr lang="en-US" altLang="cs-CZ" sz="1000" dirty="0" smtClean="0">
                <a:latin typeface="Arial" panose="020B0604020202020204" pitchFamily="34" charset="0"/>
              </a:rPr>
              <a:t> is composed of a rich capillary bed that serves as the main source of blood supply for the photoreceptors of the retina. Only the innermost layer of the eye, the </a:t>
            </a:r>
            <a:r>
              <a:rPr lang="en-US" altLang="cs-CZ" sz="1000" dirty="0" smtClean="0">
                <a:latin typeface="Arial" panose="020B0604020202020204" pitchFamily="34" charset="0"/>
                <a:hlinkClick r:id="rId7"/>
              </a:rPr>
              <a:t>retina</a:t>
            </a:r>
            <a:r>
              <a:rPr lang="en-US" altLang="cs-CZ" sz="1000" dirty="0" smtClean="0">
                <a:latin typeface="Arial" panose="020B0604020202020204" pitchFamily="34" charset="0"/>
              </a:rPr>
              <a:t>, contains neurons that are sensitive to light and are capable of transmitting visual signals to central targets.</a:t>
            </a:r>
          </a:p>
          <a:p>
            <a:pPr eaLnBrk="1" hangingPunct="1">
              <a:lnSpc>
                <a:spcPct val="80000"/>
              </a:lnSpc>
              <a:defRPr/>
            </a:pPr>
            <a:r>
              <a:rPr lang="en-US" altLang="cs-CZ" sz="1000" dirty="0" err="1" smtClean="0">
                <a:latin typeface="Arial" panose="020B0604020202020204" pitchFamily="34" charset="0"/>
              </a:rPr>
              <a:t>En</a:t>
            </a:r>
            <a:r>
              <a:rPr lang="en-US" altLang="cs-CZ" sz="1000" dirty="0" smtClean="0">
                <a:latin typeface="Arial" panose="020B0604020202020204" pitchFamily="34" charset="0"/>
              </a:rPr>
              <a:t> route to the retina, light passes through the cornea, the lens, and two distinct fluid environments. The </a:t>
            </a:r>
            <a:r>
              <a:rPr lang="en-US" altLang="cs-CZ" sz="1000" b="1" dirty="0" smtClean="0">
                <a:latin typeface="Arial" panose="020B0604020202020204" pitchFamily="34" charset="0"/>
              </a:rPr>
              <a:t>anterior chamber</a:t>
            </a:r>
            <a:r>
              <a:rPr lang="en-US" altLang="cs-CZ" sz="1000" dirty="0" smtClean="0">
                <a:latin typeface="Arial" panose="020B0604020202020204" pitchFamily="34" charset="0"/>
              </a:rPr>
              <a:t>, the space between the lens and the cornea, is filled with </a:t>
            </a:r>
            <a:r>
              <a:rPr lang="en-US" altLang="cs-CZ" sz="1000" b="1" dirty="0" smtClean="0">
                <a:latin typeface="Arial" panose="020B0604020202020204" pitchFamily="34" charset="0"/>
              </a:rPr>
              <a:t>aqueous humor</a:t>
            </a:r>
            <a:r>
              <a:rPr lang="en-US" altLang="cs-CZ" sz="1000" dirty="0" smtClean="0">
                <a:latin typeface="Arial" panose="020B0604020202020204" pitchFamily="34" charset="0"/>
              </a:rPr>
              <a:t>, a clear, watery liquid that supplies nutrients to these structures as well as to the lens. Aqueous humor is produced by the ciliary processes in the </a:t>
            </a:r>
            <a:r>
              <a:rPr lang="en-US" altLang="cs-CZ" sz="1000" b="1" dirty="0" smtClean="0">
                <a:latin typeface="Arial" panose="020B0604020202020204" pitchFamily="34" charset="0"/>
              </a:rPr>
              <a:t>posterior chamber</a:t>
            </a:r>
            <a:r>
              <a:rPr lang="en-US" altLang="cs-CZ" sz="1000" dirty="0" smtClean="0">
                <a:latin typeface="Arial" panose="020B0604020202020204" pitchFamily="34" charset="0"/>
              </a:rPr>
              <a:t> (the region between the lens and the iris) and flows into the anterior chamber through the pupil. A specialized meshwork of cells that lies at the junction of the iris and the cornea is responsible for its uptake. Under normal conditions, the rates of aqueous humor production and uptake are in equilibrium, ensuring a constant intraocular pressure. Abnormally high levels of intraocular pressure, which occur in glaucoma, can reduce the blood supply to the eye and eventually damage retinal neurons.</a:t>
            </a:r>
          </a:p>
          <a:p>
            <a:pPr eaLnBrk="1" hangingPunct="1">
              <a:lnSpc>
                <a:spcPct val="80000"/>
              </a:lnSpc>
              <a:defRPr/>
            </a:pPr>
            <a:r>
              <a:rPr lang="en-US" altLang="cs-CZ" sz="1000" dirty="0" smtClean="0">
                <a:latin typeface="Arial" panose="020B0604020202020204" pitchFamily="34" charset="0"/>
              </a:rPr>
              <a:t>The space between the back of the lens and the surface of the retina is filled with a thick, gelatinous substance called the </a:t>
            </a:r>
            <a:r>
              <a:rPr lang="en-US" altLang="cs-CZ" sz="1000" b="1" dirty="0" smtClean="0">
                <a:latin typeface="Arial" panose="020B0604020202020204" pitchFamily="34" charset="0"/>
              </a:rPr>
              <a:t>vitreous humor</a:t>
            </a:r>
            <a:r>
              <a:rPr lang="en-US" altLang="cs-CZ" sz="1000" dirty="0" smtClean="0">
                <a:latin typeface="Arial" panose="020B0604020202020204" pitchFamily="34" charset="0"/>
              </a:rPr>
              <a:t>, which accounts for about 80% of the volume of the eye. In addition to maintaining the shape of the eye, the vitreous humor contains phagocytic cells that remove blood and other debris that might otherwise interfere with light transmission. The housekeeping abilities of the vitreous humor are limited, however, as a large number of middle-aged and elderly individuals with </a:t>
            </a:r>
            <a:r>
              <a:rPr lang="en-US" altLang="cs-CZ" sz="1000" dirty="0" err="1" smtClean="0">
                <a:latin typeface="Arial" panose="020B0604020202020204" pitchFamily="34" charset="0"/>
              </a:rPr>
              <a:t>vitreal</a:t>
            </a:r>
            <a:r>
              <a:rPr lang="en-US" altLang="cs-CZ" sz="1000" dirty="0" smtClean="0">
                <a:latin typeface="Arial" panose="020B0604020202020204" pitchFamily="34" charset="0"/>
              </a:rPr>
              <a:t> </a:t>
            </a:r>
            <a:r>
              <a:rPr lang="en-US" altLang="en-US" sz="1000" dirty="0" smtClean="0">
                <a:latin typeface="Arial" panose="020B0604020202020204" pitchFamily="34" charset="0"/>
              </a:rPr>
              <a:t>“</a:t>
            </a:r>
            <a:r>
              <a:rPr lang="en-US" altLang="cs-CZ" sz="1000" dirty="0" smtClean="0">
                <a:latin typeface="Arial" panose="020B0604020202020204" pitchFamily="34" charset="0"/>
              </a:rPr>
              <a:t>floaters</a:t>
            </a:r>
            <a:r>
              <a:rPr lang="en-US" altLang="en-US" sz="1000" dirty="0" smtClean="0">
                <a:latin typeface="Arial" panose="020B0604020202020204" pitchFamily="34" charset="0"/>
              </a:rPr>
              <a:t>”</a:t>
            </a:r>
            <a:r>
              <a:rPr lang="en-US" altLang="cs-CZ" sz="1000" dirty="0" smtClean="0">
                <a:latin typeface="Arial" panose="020B0604020202020204" pitchFamily="34" charset="0"/>
              </a:rPr>
              <a:t> will attest. Floaters are collections of debris too large for phagocytic consumption that therefore remain to cast annoying shadows on the retina; they typically arise when the aging vitreous membrane pulls away from the overly long eyeball of myopic individuals.</a:t>
            </a:r>
          </a:p>
          <a:p>
            <a:pPr eaLnBrk="1" hangingPunct="1">
              <a:lnSpc>
                <a:spcPct val="80000"/>
              </a:lnSpc>
              <a:defRPr/>
            </a:pPr>
            <a:endParaRPr lang="en-CA" altLang="cs-CZ" sz="1000" dirty="0" smtClean="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287AE484-C418-43FB-9F28-A6EFCBEA9F43}" type="slidenum">
              <a:rPr lang="en-US" altLang="cs-CZ" smtClean="0"/>
              <a:pPr>
                <a:spcBef>
                  <a:spcPct val="0"/>
                </a:spcBef>
              </a:pPr>
              <a:t>3</a:t>
            </a:fld>
            <a:endParaRPr lang="en-US" altLang="cs-CZ" smtClean="0"/>
          </a:p>
        </p:txBody>
      </p:sp>
    </p:spTree>
    <p:extLst>
      <p:ext uri="{BB962C8B-B14F-4D97-AF65-F5344CB8AC3E}">
        <p14:creationId xmlns:p14="http://schemas.microsoft.com/office/powerpoint/2010/main" val="65858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21540497-346B-4BA8-96E5-5B3835499F41}" type="slidenum">
              <a:rPr lang="en-US" altLang="cs-CZ" smtClean="0"/>
              <a:pPr>
                <a:spcBef>
                  <a:spcPct val="0"/>
                </a:spcBef>
              </a:pPr>
              <a:t>6</a:t>
            </a:fld>
            <a:endParaRPr lang="en-US" altLang="cs-CZ" smtClean="0"/>
          </a:p>
        </p:txBody>
      </p:sp>
      <p:sp>
        <p:nvSpPr>
          <p:cNvPr id="38915" name="Rectangle 2"/>
          <p:cNvSpPr>
            <a:spLocks noGrp="1" noRot="1" noChangeAspect="1" noChangeArrowheads="1" noTextEdit="1"/>
          </p:cNvSpPr>
          <p:nvPr>
            <p:ph type="sldImg"/>
          </p:nvPr>
        </p:nvSpPr>
        <p:spPr>
          <a:xfrm>
            <a:off x="98425" y="752475"/>
            <a:ext cx="6680200" cy="3757613"/>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latin typeface="Arial" panose="020B0604020202020204" pitchFamily="34" charset="0"/>
                <a:cs typeface="Arial" panose="020B0604020202020204" pitchFamily="34" charset="0"/>
              </a:rPr>
              <a:t>Photopigments contain same retinal, just different forms of opsin</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Outer segments of cones consist of folded, stacked membrane containing other photopigments (opsins) but in lower concentration than rods therefore less sensitive to light.</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As with rods, the inner segment synthesizes photopigments and inserts them into membrane of vesicles which move from inner to outer segment.  </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However, in cones the vesicles are inserted into membrane folds of outer segment</a:t>
            </a:r>
          </a:p>
          <a:p>
            <a:pPr eaLnBrk="1" hangingPunct="1"/>
            <a:endParaRPr lang="en-US" altLang="cs-CZ" smtClean="0">
              <a:latin typeface="Arial" panose="020B0604020202020204" pitchFamily="34" charset="0"/>
              <a:cs typeface="Arial" panose="020B0604020202020204" pitchFamily="34" charset="0"/>
            </a:endParaRPr>
          </a:p>
          <a:p>
            <a:pPr eaLnBrk="1" hangingPunct="1"/>
            <a:endParaRPr lang="en-US" altLang="cs-CZ"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1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cs-CZ" sz="2400" smtClean="0">
                <a:latin typeface="Arial" panose="020B0604020202020204" pitchFamily="34" charset="0"/>
                <a:cs typeface="Arial" panose="020B0604020202020204" pitchFamily="34" charset="0"/>
                <a:sym typeface="Wingdings" panose="05000000000000000000" pitchFamily="2" charset="2"/>
              </a:rPr>
              <a:t>transducin exchanges GDP for GTP</a:t>
            </a:r>
          </a:p>
          <a:p>
            <a:pPr eaLnBrk="1" hangingPunct="1"/>
            <a:endParaRPr lang="en-CA"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activated transducin (G protein) → activates cGMP phosphodiesterase → hydrolyzes cGMP to GMP (5</a:t>
            </a:r>
            <a:r>
              <a:rPr lang="en-US" altLang="en-US" smtClean="0">
                <a:latin typeface="Arial" panose="020B0604020202020204" pitchFamily="34" charset="0"/>
                <a:cs typeface="Arial" panose="020B0604020202020204" pitchFamily="34" charset="0"/>
              </a:rPr>
              <a:t>’</a:t>
            </a:r>
            <a:r>
              <a:rPr lang="en-US" altLang="cs-CZ" smtClean="0">
                <a:latin typeface="Arial" panose="020B0604020202020204" pitchFamily="34" charset="0"/>
                <a:cs typeface="Arial" panose="020B0604020202020204" pitchFamily="34" charset="0"/>
              </a:rPr>
              <a:t>-guanylate monophosphate)→ ↓ [cGMP]i → closes cGMP-gated cation channels → hyperpolarization → ↓ neurotransmitter release</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i="1" smtClean="0">
                <a:latin typeface="Arial" panose="020B0604020202020204" pitchFamily="34" charset="0"/>
                <a:cs typeface="Arial" panose="020B0604020202020204" pitchFamily="34" charset="0"/>
              </a:rPr>
              <a:t>all-trans</a:t>
            </a:r>
            <a:r>
              <a:rPr lang="en-US" altLang="cs-CZ" smtClean="0">
                <a:latin typeface="Arial" panose="020B0604020202020204" pitchFamily="34" charset="0"/>
                <a:cs typeface="Arial" panose="020B0604020202020204" pitchFamily="34" charset="0"/>
              </a:rPr>
              <a:t> retinal separates from opsin (bleaching)</a:t>
            </a:r>
          </a:p>
          <a:p>
            <a:pPr marL="0" lvl="1"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converts to retinol</a:t>
            </a:r>
          </a:p>
          <a:p>
            <a:pPr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translocates to the pigment epithelium where it is converted back to </a:t>
            </a:r>
            <a:r>
              <a:rPr lang="en-US" altLang="cs-CZ" i="1" smtClean="0">
                <a:latin typeface="Arial" panose="020B0604020202020204" pitchFamily="34" charset="0"/>
                <a:cs typeface="Arial" panose="020B0604020202020204" pitchFamily="34" charset="0"/>
                <a:sym typeface="Wingdings" panose="05000000000000000000" pitchFamily="2" charset="2"/>
              </a:rPr>
              <a:t>11-cis</a:t>
            </a:r>
            <a:r>
              <a:rPr lang="en-US" altLang="cs-CZ" smtClean="0">
                <a:latin typeface="Arial" panose="020B0604020202020204" pitchFamily="34" charset="0"/>
                <a:cs typeface="Arial" panose="020B0604020202020204" pitchFamily="34" charset="0"/>
                <a:sym typeface="Wingdings" panose="05000000000000000000" pitchFamily="2" charset="2"/>
              </a:rPr>
              <a:t> retinal</a:t>
            </a:r>
          </a:p>
          <a:p>
            <a:pPr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returns to the outer segment and recombines with opsin</a:t>
            </a:r>
          </a:p>
          <a:p>
            <a:pPr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recycling process takes several minutes</a:t>
            </a:r>
          </a:p>
          <a:p>
            <a:pPr eaLnBrk="1" hangingPunct="1"/>
            <a:endParaRPr lang="en-US" altLang="cs-CZ" smtClean="0">
              <a:latin typeface="Arial" panose="020B0604020202020204" pitchFamily="34" charset="0"/>
              <a:cs typeface="Arial" panose="020B0604020202020204" pitchFamily="34" charset="0"/>
            </a:endParaRPr>
          </a:p>
          <a:p>
            <a:pPr eaLnBrk="1" hangingPunct="1"/>
            <a:endParaRPr lang="en-CA" altLang="cs-CZ" smtClean="0">
              <a:latin typeface="Arial" panose="020B0604020202020204" pitchFamily="34" charset="0"/>
              <a:cs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A121777B-45C2-4A45-8952-6F187A9D4330}" type="slidenum">
              <a:rPr lang="en-US" altLang="cs-CZ" smtClean="0"/>
              <a:pPr>
                <a:spcBef>
                  <a:spcPct val="0"/>
                </a:spcBef>
              </a:pPr>
              <a:t>8</a:t>
            </a:fld>
            <a:endParaRPr lang="en-US" altLang="cs-CZ" smtClean="0"/>
          </a:p>
        </p:txBody>
      </p:sp>
    </p:spTree>
    <p:extLst>
      <p:ext uri="{BB962C8B-B14F-4D97-AF65-F5344CB8AC3E}">
        <p14:creationId xmlns:p14="http://schemas.microsoft.com/office/powerpoint/2010/main" val="29040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cs-CZ" sz="1000" smtClean="0">
                <a:latin typeface="Arial" panose="020B0604020202020204" pitchFamily="34" charset="0"/>
                <a:cs typeface="Arial" panose="020B0604020202020204" pitchFamily="34" charset="0"/>
              </a:rPr>
              <a:t>Despite its peripheral location, the </a:t>
            </a:r>
            <a:r>
              <a:rPr lang="en-US" altLang="cs-CZ" sz="1000" smtClean="0">
                <a:latin typeface="Arial" panose="020B0604020202020204" pitchFamily="34" charset="0"/>
                <a:cs typeface="Arial" panose="020B0604020202020204" pitchFamily="34" charset="0"/>
                <a:hlinkClick r:id="rId3"/>
              </a:rPr>
              <a:t>retina</a:t>
            </a:r>
            <a:r>
              <a:rPr lang="en-US" altLang="cs-CZ" sz="1000" smtClean="0">
                <a:latin typeface="Arial" panose="020B0604020202020204" pitchFamily="34" charset="0"/>
                <a:cs typeface="Arial" panose="020B0604020202020204" pitchFamily="34" charset="0"/>
              </a:rPr>
              <a:t> or neural portion of the eye, is actually part of the central nervous system. </a:t>
            </a: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r>
              <a:rPr lang="en-US" altLang="cs-CZ" sz="1000" smtClean="0">
                <a:latin typeface="Arial" panose="020B0604020202020204" pitchFamily="34" charset="0"/>
                <a:cs typeface="Arial" panose="020B0604020202020204" pitchFamily="34" charset="0"/>
              </a:rPr>
              <a:t>There are five types of neurons in the retina: </a:t>
            </a:r>
            <a:r>
              <a:rPr lang="en-US" altLang="cs-CZ" sz="1000" b="1" smtClean="0">
                <a:latin typeface="Arial" panose="020B0604020202020204" pitchFamily="34" charset="0"/>
                <a:cs typeface="Arial" panose="020B0604020202020204" pitchFamily="34" charset="0"/>
              </a:rPr>
              <a:t>photoreceptors, bipolar cells, ganglion cells, horizontal cells</a:t>
            </a:r>
            <a:r>
              <a:rPr lang="en-US" altLang="cs-CZ" sz="1000" smtClean="0">
                <a:latin typeface="Arial" panose="020B0604020202020204" pitchFamily="34" charset="0"/>
                <a:cs typeface="Arial" panose="020B0604020202020204" pitchFamily="34" charset="0"/>
              </a:rPr>
              <a:t>, and </a:t>
            </a:r>
            <a:r>
              <a:rPr lang="en-US" altLang="cs-CZ" sz="1000" b="1" smtClean="0">
                <a:latin typeface="Arial" panose="020B0604020202020204" pitchFamily="34" charset="0"/>
                <a:cs typeface="Arial" panose="020B0604020202020204" pitchFamily="34" charset="0"/>
              </a:rPr>
              <a:t>amacrine cells</a:t>
            </a:r>
            <a:r>
              <a:rPr lang="en-US" altLang="cs-CZ" sz="1000" smtClean="0">
                <a:latin typeface="Arial" panose="020B0604020202020204" pitchFamily="34" charset="0"/>
                <a:cs typeface="Arial" panose="020B0604020202020204" pitchFamily="34" charset="0"/>
              </a:rPr>
              <a:t>. </a:t>
            </a: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r>
              <a:rPr lang="en-US" altLang="cs-CZ" sz="1000" smtClean="0">
                <a:latin typeface="Arial" panose="020B0604020202020204" pitchFamily="34" charset="0"/>
                <a:cs typeface="Arial" panose="020B0604020202020204" pitchFamily="34" charset="0"/>
              </a:rPr>
              <a:t>Absorption of light by the photopigment in the outer segment of the photoreceptors initiates a cascade of events that changes the membrane potential of the receptor, and therefore the amount of neurotransmitter released by the photoreceptor synapses onto the cells they contact. </a:t>
            </a: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r>
              <a:rPr lang="en-US" altLang="cs-CZ" sz="1000" smtClean="0">
                <a:latin typeface="Arial" panose="020B0604020202020204" pitchFamily="34" charset="0"/>
                <a:cs typeface="Arial" panose="020B0604020202020204" pitchFamily="34" charset="0"/>
              </a:rPr>
              <a:t>At first glance, the spatial arrangement of retinal layers seems counterintuitive, since light rays must pass through the non-light-sensitive elements of the retina (and retinal vasculature!) before reaching the outer segments of the photoreceptors, where photons are absorbed. The reason for this curious feature of retinal organization lies in the special relationship that exists between the outer segments of the photoreceptors and the pigment epithelium. The outer segments contain membranous disks that house the light-sensitive photopigment and other proteins involved in the transduction process. These disks are formed near the inner segment of the photoreceptor and move toward the tip of the outer segment, where they are shed. The pigment epithelium plays an essential role in removing the expended receptor disks; this is no small task, since all the disks in the outer segments are replaced every 12 days. In addition, the pigment epithelium contains the biochemical machinery that is required to regenerate photopigment molecules after they have been exposed to light. It is presumably the demands of the photoreceptor disk life cycle and photopigment recycling that explain why rods and cones are found in the outermost rather than the innermost layer of the retina. Disruptions in the normal relationships between pigment epithelium and retinal photoreceptors such as those that occur in retinitis pigmentosa have severe consequences for vision </a:t>
            </a:r>
          </a:p>
          <a:p>
            <a:pPr eaLnBrk="1" hangingPunct="1">
              <a:lnSpc>
                <a:spcPct val="90000"/>
              </a:lnSpc>
            </a:pPr>
            <a:endParaRPr lang="en-CA" altLang="cs-CZ" sz="1000" smtClean="0">
              <a:latin typeface="Arial" panose="020B0604020202020204" pitchFamily="34" charset="0"/>
              <a:cs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92981AB-DD29-4B70-8A35-B0B6FEF8D4C1}" type="slidenum">
              <a:rPr lang="en-US" altLang="cs-CZ" smtClean="0"/>
              <a:pPr>
                <a:spcBef>
                  <a:spcPct val="0"/>
                </a:spcBef>
              </a:pPr>
              <a:t>9</a:t>
            </a:fld>
            <a:endParaRPr lang="en-US" altLang="cs-CZ" smtClean="0"/>
          </a:p>
        </p:txBody>
      </p:sp>
    </p:spTree>
    <p:extLst>
      <p:ext uri="{BB962C8B-B14F-4D97-AF65-F5344CB8AC3E}">
        <p14:creationId xmlns:p14="http://schemas.microsoft.com/office/powerpoint/2010/main" val="3942807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7FE36B5C-2F78-49C0-AC44-E5E26F8AB538}" type="slidenum">
              <a:rPr lang="en-US" altLang="cs-CZ" smtClean="0"/>
              <a:pPr>
                <a:spcBef>
                  <a:spcPct val="0"/>
                </a:spcBef>
              </a:pPr>
              <a:t>10</a:t>
            </a:fld>
            <a:endParaRPr lang="en-US" altLang="cs-CZ" smtClean="0"/>
          </a:p>
        </p:txBody>
      </p:sp>
      <p:sp>
        <p:nvSpPr>
          <p:cNvPr id="32771" name="Rectangle 2"/>
          <p:cNvSpPr>
            <a:spLocks noGrp="1" noRot="1" noChangeAspect="1" noChangeArrowheads="1" noTextEdit="1"/>
          </p:cNvSpPr>
          <p:nvPr>
            <p:ph type="sldImg"/>
          </p:nvPr>
        </p:nvSpPr>
        <p:spPr>
          <a:xfrm>
            <a:off x="98425" y="752475"/>
            <a:ext cx="6680200" cy="3757613"/>
          </a:xfrm>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latin typeface="Arial" panose="020B0604020202020204" pitchFamily="34" charset="0"/>
                <a:cs typeface="Arial" panose="020B0604020202020204" pitchFamily="34" charset="0"/>
              </a:rPr>
              <a:t>At the periphery of the retina there is convergence of synaptic input from many photoreceptors onto bipolar and ganglion cells, reducing spatial resolution because receptive fields are larger, but increasing sensitivity because more photoreceptors collect light</a:t>
            </a:r>
          </a:p>
          <a:p>
            <a:pPr eaLnBrk="1" hangingPunct="1"/>
            <a:endParaRPr lang="en-US" altLang="cs-CZ" b="1"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Outside fovea density of cones drops and density of rods rises; there are no photoreceptors at optic disc where ganglion cell axons leave retina (blind spot).</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Fovea is region 300-700 </a:t>
            </a:r>
            <a:r>
              <a:rPr lang="en-US" altLang="cs-CZ" smtClean="0">
                <a:latin typeface="Arial" panose="020B0604020202020204" pitchFamily="34" charset="0"/>
                <a:cs typeface="Arial" panose="020B0604020202020204" pitchFamily="34" charset="0"/>
                <a:sym typeface="Symbol" panose="05050102010706020507" pitchFamily="18" charset="2"/>
              </a:rPr>
              <a:t></a:t>
            </a:r>
            <a:r>
              <a:rPr lang="en-US" altLang="cs-CZ" smtClean="0">
                <a:latin typeface="Arial" panose="020B0604020202020204" pitchFamily="34" charset="0"/>
                <a:cs typeface="Arial" panose="020B0604020202020204" pitchFamily="34" charset="0"/>
              </a:rPr>
              <a:t>m in diameter located in center of retina and contains the highest density of cones</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Over most of retina, light must travel through several layers to reach photoreceptors; at fovea layers of neurons are shifted aside, reducing distortion due to light scatter</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Most photoreceptors in fovea synapse on only one bipolar cell which in turn synapses on only one ganglion cell, resulting in smallest receptive fields and greatest resolution</a:t>
            </a:r>
          </a:p>
          <a:p>
            <a:pPr eaLnBrk="1" hangingPunct="1"/>
            <a:endParaRPr lang="en-US" altLang="cs-CZ"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45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smtClean="0">
                <a:latin typeface="Arial" panose="020B0604020202020204" pitchFamily="34" charset="0"/>
                <a:cs typeface="Arial" panose="020B0604020202020204" pitchFamily="34" charset="0"/>
              </a:rPr>
              <a:t>Always have a tonic release of AP, but their frequency is mediated by center/surround receptive fields</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AF9BE357-7797-461D-B981-1759772108C9}" type="slidenum">
              <a:rPr lang="en-US" altLang="cs-CZ" smtClean="0"/>
              <a:pPr>
                <a:spcBef>
                  <a:spcPct val="0"/>
                </a:spcBef>
              </a:pPr>
              <a:t>11</a:t>
            </a:fld>
            <a:endParaRPr lang="en-US" altLang="cs-CZ" smtClean="0"/>
          </a:p>
        </p:txBody>
      </p:sp>
    </p:spTree>
    <p:extLst>
      <p:ext uri="{BB962C8B-B14F-4D97-AF65-F5344CB8AC3E}">
        <p14:creationId xmlns:p14="http://schemas.microsoft.com/office/powerpoint/2010/main" val="304004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smtClean="0">
                <a:latin typeface="Arial" panose="020B0604020202020204" pitchFamily="34" charset="0"/>
                <a:cs typeface="Arial" panose="020B0604020202020204" pitchFamily="34" charset="0"/>
              </a:rPr>
              <a:t>Cones actually respond to violet, yellow-green, and yellow-red but called blue green red by convention</a:t>
            </a:r>
          </a:p>
          <a:p>
            <a:pPr eaLnBrk="1" hangingPunct="1"/>
            <a:r>
              <a:rPr lang="en-CA" altLang="cs-CZ" smtClean="0">
                <a:latin typeface="Arial" panose="020B0604020202020204" pitchFamily="34" charset="0"/>
                <a:cs typeface="Arial" panose="020B0604020202020204" pitchFamily="34" charset="0"/>
              </a:rPr>
              <a:t>Rod peak wavelength at 500nm</a:t>
            </a:r>
          </a:p>
          <a:p>
            <a:pPr eaLnBrk="1" hangingPunct="1"/>
            <a:endParaRPr lang="en-CA" altLang="cs-CZ" smtClean="0">
              <a:latin typeface="Arial" panose="020B0604020202020204" pitchFamily="34" charset="0"/>
              <a:cs typeface="Arial" panose="020B0604020202020204" pitchFamily="34" charset="0"/>
            </a:endParaRPr>
          </a:p>
          <a:p>
            <a:pPr eaLnBrk="1" hangingPunct="1"/>
            <a:r>
              <a:rPr lang="en-CA" altLang="cs-CZ" smtClean="0">
                <a:latin typeface="Arial" panose="020B0604020202020204" pitchFamily="34" charset="0"/>
                <a:cs typeface="Arial" panose="020B0604020202020204" pitchFamily="34" charset="0"/>
              </a:rPr>
              <a:t>Red green colour blindness: red or green cones missing, therefore cannot distinguish red from green because the colour spectra overlap. </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F92FA4AF-0924-4B95-B35A-6C726438796B}" type="slidenum">
              <a:rPr lang="en-US" altLang="cs-CZ" smtClean="0"/>
              <a:pPr>
                <a:spcBef>
                  <a:spcPct val="0"/>
                </a:spcBef>
              </a:pPr>
              <a:t>13</a:t>
            </a:fld>
            <a:endParaRPr lang="en-US" altLang="cs-CZ" smtClean="0"/>
          </a:p>
        </p:txBody>
      </p:sp>
    </p:spTree>
    <p:extLst>
      <p:ext uri="{BB962C8B-B14F-4D97-AF65-F5344CB8AC3E}">
        <p14:creationId xmlns:p14="http://schemas.microsoft.com/office/powerpoint/2010/main" val="409180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2.6.2017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08275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2.6.2017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80893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2.6.2017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62528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2.6.2017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44400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A89222D-CBF8-46FC-B9FD-606F25893976}" type="datetimeFigureOut">
              <a:rPr lang="cs-CZ" smtClean="0"/>
              <a:t>2.6.2017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555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A89222D-CBF8-46FC-B9FD-606F25893976}" type="datetimeFigureOut">
              <a:rPr lang="cs-CZ" smtClean="0"/>
              <a:t>2.6.2017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6105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A89222D-CBF8-46FC-B9FD-606F25893976}" type="datetimeFigureOut">
              <a:rPr lang="cs-CZ" smtClean="0"/>
              <a:t>2.6.2017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83632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A89222D-CBF8-46FC-B9FD-606F25893976}" type="datetimeFigureOut">
              <a:rPr lang="cs-CZ" smtClean="0"/>
              <a:t>2.6.2017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92694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A89222D-CBF8-46FC-B9FD-606F25893976}" type="datetimeFigureOut">
              <a:rPr lang="cs-CZ" smtClean="0"/>
              <a:t>2.6.2017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738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2.6.2017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8492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2.6.2017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24459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9222D-CBF8-46FC-B9FD-606F25893976}" type="datetimeFigureOut">
              <a:rPr lang="cs-CZ" smtClean="0"/>
              <a:t>2.6.2017</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DB606-1574-473E-AA0E-B3F645660886}" type="slidenum">
              <a:rPr lang="cs-CZ" smtClean="0"/>
              <a:t>‹#›</a:t>
            </a:fld>
            <a:endParaRPr lang="cs-CZ"/>
          </a:p>
        </p:txBody>
      </p:sp>
    </p:spTree>
    <p:extLst>
      <p:ext uri="{BB962C8B-B14F-4D97-AF65-F5344CB8AC3E}">
        <p14:creationId xmlns:p14="http://schemas.microsoft.com/office/powerpoint/2010/main" val="1532562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solidFill>
                  <a:srgbClr val="7030A0"/>
                </a:solidFill>
                <a:effectLst>
                  <a:outerShdw blurRad="38100" dist="38100" dir="2700000" algn="tl">
                    <a:srgbClr val="000000">
                      <a:alpha val="43137"/>
                    </a:srgbClr>
                  </a:outerShdw>
                </a:effectLst>
              </a:rPr>
              <a:t>FYZIOLOGIE VIDĚNÍ</a:t>
            </a:r>
            <a:endParaRPr lang="cs-CZ"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239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69F7A061-9C2C-443D-B053-65915D552C61}" type="slidenum">
              <a:rPr lang="en-US" altLang="cs-CZ" sz="1200">
                <a:solidFill>
                  <a:srgbClr val="FFFFFF"/>
                </a:solidFill>
                <a:latin typeface="Arial" panose="020B0604020202020204" pitchFamily="34" charset="0"/>
              </a:rPr>
              <a:pPr>
                <a:lnSpc>
                  <a:spcPct val="80000"/>
                </a:lnSpc>
                <a:spcBef>
                  <a:spcPct val="0"/>
                </a:spcBef>
                <a:buClrTx/>
                <a:buSzTx/>
                <a:buFontTx/>
                <a:buNone/>
              </a:pPr>
              <a:t>10</a:t>
            </a:fld>
            <a:endParaRPr lang="en-US" altLang="cs-CZ" sz="1200">
              <a:solidFill>
                <a:srgbClr val="FFFFFF"/>
              </a:solidFill>
              <a:latin typeface="Arial" panose="020B0604020202020204" pitchFamily="34" charset="0"/>
            </a:endParaRPr>
          </a:p>
        </p:txBody>
      </p:sp>
      <p:sp>
        <p:nvSpPr>
          <p:cNvPr id="651298" name="Rectangle 34"/>
          <p:cNvSpPr>
            <a:spLocks noGrp="1" noChangeArrowheads="1"/>
          </p:cNvSpPr>
          <p:nvPr>
            <p:ph sz="quarter" idx="1"/>
          </p:nvPr>
        </p:nvSpPr>
        <p:spPr>
          <a:xfrm>
            <a:off x="1524001" y="1600200"/>
            <a:ext cx="4843463" cy="4495800"/>
          </a:xfrm>
        </p:spPr>
        <p:txBody>
          <a:bodyPr>
            <a:normAutofit/>
          </a:bodyPr>
          <a:lstStyle/>
          <a:p>
            <a:pPr marL="320040" indent="-320040">
              <a:buNone/>
              <a:defRPr/>
            </a:pPr>
            <a:r>
              <a:rPr lang="en-US" sz="2000" u="sng" dirty="0">
                <a:latin typeface="Calibri" panose="020F0502020204030204" pitchFamily="34" charset="0"/>
              </a:rPr>
              <a:t>Periphery of retina</a:t>
            </a:r>
          </a:p>
          <a:p>
            <a:pPr marL="320040" indent="-320040">
              <a:buFont typeface="Wingdings"/>
              <a:buChar char=""/>
              <a:defRPr/>
            </a:pPr>
            <a:r>
              <a:rPr lang="en-US" sz="2000" dirty="0">
                <a:latin typeface="Calibri" panose="020F0502020204030204" pitchFamily="34" charset="0"/>
              </a:rPr>
              <a:t>High degree of convergence </a:t>
            </a:r>
            <a:r>
              <a:rPr lang="en-US" sz="2000" dirty="0">
                <a:latin typeface="Calibri" panose="020F0502020204030204" pitchFamily="34" charset="0"/>
                <a:sym typeface="Wingdings" pitchFamily="2" charset="2"/>
              </a:rPr>
              <a:t> l</a:t>
            </a:r>
            <a:r>
              <a:rPr lang="en-US" sz="2000" dirty="0">
                <a:latin typeface="Calibri" panose="020F0502020204030204" pitchFamily="34" charset="0"/>
              </a:rPr>
              <a:t>arge receptive field</a:t>
            </a:r>
          </a:p>
          <a:p>
            <a:pPr marL="320040" indent="-320040">
              <a:buFont typeface="Wingdings"/>
              <a:buChar char=""/>
              <a:defRPr/>
            </a:pPr>
            <a:r>
              <a:rPr lang="en-US" sz="2000" dirty="0">
                <a:latin typeface="Calibri" panose="020F0502020204030204" pitchFamily="34" charset="0"/>
              </a:rPr>
              <a:t>High sensitivity to light, low spatial resolution</a:t>
            </a:r>
          </a:p>
          <a:p>
            <a:pPr marL="320040" indent="-320040">
              <a:buNone/>
              <a:defRPr/>
            </a:pPr>
            <a:r>
              <a:rPr lang="en-US" sz="2000" u="sng" dirty="0">
                <a:latin typeface="Calibri" panose="020F0502020204030204" pitchFamily="34" charset="0"/>
              </a:rPr>
              <a:t>Fovea</a:t>
            </a:r>
          </a:p>
          <a:p>
            <a:pPr marL="320040" indent="-320040">
              <a:buFont typeface="Wingdings"/>
              <a:buChar char=""/>
              <a:defRPr/>
            </a:pPr>
            <a:r>
              <a:rPr lang="en-US" sz="2000" dirty="0">
                <a:latin typeface="Calibri" panose="020F0502020204030204" pitchFamily="34" charset="0"/>
              </a:rPr>
              <a:t>Low convergence </a:t>
            </a:r>
            <a:r>
              <a:rPr lang="en-US" sz="2000" dirty="0">
                <a:latin typeface="Calibri" panose="020F0502020204030204" pitchFamily="34" charset="0"/>
                <a:sym typeface="Wingdings" pitchFamily="2" charset="2"/>
              </a:rPr>
              <a:t> small </a:t>
            </a:r>
            <a:r>
              <a:rPr lang="en-US" sz="2000" dirty="0">
                <a:latin typeface="Calibri" panose="020F0502020204030204" pitchFamily="34" charset="0"/>
              </a:rPr>
              <a:t>receptive fields </a:t>
            </a:r>
          </a:p>
          <a:p>
            <a:pPr marL="320040" indent="-320040">
              <a:buFont typeface="Wingdings"/>
              <a:buChar char=""/>
              <a:defRPr/>
            </a:pPr>
            <a:r>
              <a:rPr lang="en-US" sz="2000" dirty="0">
                <a:latin typeface="Calibri" panose="020F0502020204030204" pitchFamily="34" charset="0"/>
              </a:rPr>
              <a:t>Lower sensitivity to light, high resolution (visual acuity)</a:t>
            </a:r>
          </a:p>
        </p:txBody>
      </p:sp>
      <p:pic>
        <p:nvPicPr>
          <p:cNvPr id="31748" name="Picture 2" descr="http://www.studentconsult.com/common/showimage.cfm?mediaISBN=0721632564&amp;FigFile=S23283-013-f008.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8213" b="2577"/>
          <a:stretch>
            <a:fillRect/>
          </a:stretch>
        </p:blipFill>
        <p:spPr bwMode="auto">
          <a:xfrm>
            <a:off x="6480176" y="0"/>
            <a:ext cx="418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rot="5400000">
            <a:off x="5240338" y="3817938"/>
            <a:ext cx="4132262" cy="1746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817270" y="3836195"/>
            <a:ext cx="4030663" cy="15875"/>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6200000">
            <a:off x="6654801" y="3538539"/>
            <a:ext cx="881063" cy="369887"/>
          </a:xfrm>
          <a:prstGeom prst="rect">
            <a:avLst/>
          </a:prstGeom>
          <a:noFill/>
        </p:spPr>
        <p:txBody>
          <a:bodyPr>
            <a:spAutoFit/>
          </a:bodyPr>
          <a:lstStyle/>
          <a:p>
            <a:pPr algn="ctr" eaLnBrk="1" hangingPunct="1">
              <a:defRPr/>
            </a:pPr>
            <a:r>
              <a:rPr lang="en-CA" dirty="0">
                <a:cs typeface="Arial" charset="0"/>
              </a:rPr>
              <a:t>light</a:t>
            </a:r>
          </a:p>
        </p:txBody>
      </p:sp>
      <p:sp>
        <p:nvSpPr>
          <p:cNvPr id="39" name="TextBox 38"/>
          <p:cNvSpPr txBox="1"/>
          <p:nvPr/>
        </p:nvSpPr>
        <p:spPr>
          <a:xfrm rot="16200000">
            <a:off x="5673725" y="3590925"/>
            <a:ext cx="1758950" cy="368300"/>
          </a:xfrm>
          <a:prstGeom prst="rect">
            <a:avLst/>
          </a:prstGeom>
          <a:noFill/>
        </p:spPr>
        <p:txBody>
          <a:bodyPr>
            <a:spAutoFit/>
          </a:bodyPr>
          <a:lstStyle/>
          <a:p>
            <a:pPr algn="ctr" eaLnBrk="1" hangingPunct="1">
              <a:defRPr/>
            </a:pPr>
            <a:r>
              <a:rPr lang="en-CA" dirty="0">
                <a:cs typeface="Arial" charset="0"/>
              </a:rPr>
              <a:t>Electrical signal</a:t>
            </a:r>
          </a:p>
        </p:txBody>
      </p:sp>
    </p:spTree>
    <p:extLst>
      <p:ext uri="{BB962C8B-B14F-4D97-AF65-F5344CB8AC3E}">
        <p14:creationId xmlns:p14="http://schemas.microsoft.com/office/powerpoint/2010/main" val="110117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1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1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12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129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129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12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136775" y="228600"/>
            <a:ext cx="8153400" cy="990600"/>
          </a:xfrm>
        </p:spPr>
        <p:txBody>
          <a:bodyPr/>
          <a:lstStyle/>
          <a:p>
            <a:pPr eaLnBrk="1" hangingPunct="1"/>
            <a:r>
              <a:rPr lang="en-US" altLang="cs-CZ" smtClean="0"/>
              <a:t>Receptive fields</a:t>
            </a:r>
            <a:endParaRPr lang="en-CA" altLang="cs-CZ" smtClean="0"/>
          </a:p>
        </p:txBody>
      </p:sp>
      <p:sp>
        <p:nvSpPr>
          <p:cNvPr id="6451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CCC6FC17-BE2B-4F6B-943E-B93DE319B47F}" type="slidenum">
              <a:rPr lang="en-US" altLang="cs-CZ" sz="1200">
                <a:solidFill>
                  <a:srgbClr val="FFFFFF"/>
                </a:solidFill>
                <a:latin typeface="Arial" panose="020B0604020202020204" pitchFamily="34" charset="0"/>
              </a:rPr>
              <a:pPr>
                <a:lnSpc>
                  <a:spcPct val="80000"/>
                </a:lnSpc>
                <a:spcBef>
                  <a:spcPct val="0"/>
                </a:spcBef>
                <a:buClrTx/>
                <a:buSzTx/>
                <a:buFontTx/>
                <a:buNone/>
              </a:pPr>
              <a:t>11</a:t>
            </a:fld>
            <a:endParaRPr lang="en-US" altLang="cs-CZ" sz="1200">
              <a:solidFill>
                <a:srgbClr val="FFFFFF"/>
              </a:solidFill>
              <a:latin typeface="Arial" panose="020B0604020202020204" pitchFamily="34" charset="0"/>
            </a:endParaRPr>
          </a:p>
        </p:txBody>
      </p:sp>
      <p:sp>
        <p:nvSpPr>
          <p:cNvPr id="4" name="Content Placeholder 3"/>
          <p:cNvSpPr>
            <a:spLocks noGrp="1"/>
          </p:cNvSpPr>
          <p:nvPr>
            <p:ph sz="quarter" idx="1"/>
          </p:nvPr>
        </p:nvSpPr>
        <p:spPr>
          <a:xfrm>
            <a:off x="2136775" y="1600200"/>
            <a:ext cx="4941888" cy="4495800"/>
          </a:xfrm>
        </p:spPr>
        <p:txBody>
          <a:bodyPr>
            <a:normAutofit/>
          </a:bodyPr>
          <a:lstStyle/>
          <a:p>
            <a:pPr marL="320040" indent="-320040">
              <a:buFont typeface="Wingdings"/>
              <a:buChar char=""/>
              <a:defRPr/>
            </a:pPr>
            <a:r>
              <a:rPr lang="en-CA" u="sng" dirty="0" smtClean="0">
                <a:ea typeface="+mn-ea"/>
              </a:rPr>
              <a:t>On-center/off-surround</a:t>
            </a:r>
          </a:p>
          <a:p>
            <a:pPr marL="640080" lvl="1" indent="-274320">
              <a:buFont typeface="Wingdings 2"/>
              <a:buChar char=""/>
              <a:defRPr/>
            </a:pPr>
            <a:r>
              <a:rPr lang="en-CA" dirty="0" smtClean="0">
                <a:ea typeface="+mn-ea"/>
              </a:rPr>
              <a:t>Light shines on center of ganglion cell receptive field </a:t>
            </a:r>
            <a:r>
              <a:rPr lang="en-CA" dirty="0" smtClean="0">
                <a:ea typeface="+mn-ea"/>
                <a:sym typeface="Wingdings" pitchFamily="2" charset="2"/>
              </a:rPr>
              <a:t> </a:t>
            </a:r>
            <a:r>
              <a:rPr lang="en-CA" dirty="0" smtClean="0">
                <a:ea typeface="+mn-ea"/>
              </a:rPr>
              <a:t>ganglion cell increases AP firing</a:t>
            </a:r>
          </a:p>
          <a:p>
            <a:pPr marL="640080" lvl="1" indent="-274320">
              <a:buFont typeface="Wingdings 2"/>
              <a:buChar char=""/>
              <a:defRPr/>
            </a:pPr>
            <a:r>
              <a:rPr lang="en-CA" dirty="0" smtClean="0">
                <a:ea typeface="+mn-ea"/>
              </a:rPr>
              <a:t>Light on surround region </a:t>
            </a:r>
            <a:r>
              <a:rPr lang="en-CA" dirty="0" smtClean="0">
                <a:ea typeface="+mn-ea"/>
                <a:sym typeface="Wingdings" pitchFamily="2" charset="2"/>
              </a:rPr>
              <a:t> decreased AP firing</a:t>
            </a:r>
          </a:p>
          <a:p>
            <a:pPr marL="320040" indent="-320040">
              <a:buFont typeface="Wingdings"/>
              <a:buChar char=""/>
              <a:defRPr/>
            </a:pPr>
            <a:r>
              <a:rPr lang="en-CA" u="sng" dirty="0" smtClean="0">
                <a:ea typeface="+mn-ea"/>
                <a:sym typeface="Wingdings" pitchFamily="2" charset="2"/>
              </a:rPr>
              <a:t>Off-center/on-surround</a:t>
            </a:r>
          </a:p>
          <a:p>
            <a:pPr marL="640080" lvl="1" indent="-274320">
              <a:buFont typeface="Wingdings 2"/>
              <a:buChar char=""/>
              <a:defRPr/>
            </a:pPr>
            <a:r>
              <a:rPr lang="en-CA" dirty="0" smtClean="0">
                <a:ea typeface="+mn-ea"/>
              </a:rPr>
              <a:t>Light on center </a:t>
            </a:r>
            <a:r>
              <a:rPr lang="en-CA" dirty="0" smtClean="0">
                <a:ea typeface="+mn-ea"/>
                <a:sym typeface="Wingdings" pitchFamily="2" charset="2"/>
              </a:rPr>
              <a:t> </a:t>
            </a:r>
            <a:r>
              <a:rPr lang="en-CA" dirty="0" smtClean="0">
                <a:ea typeface="+mn-ea"/>
              </a:rPr>
              <a:t>decreased AP firing</a:t>
            </a:r>
          </a:p>
          <a:p>
            <a:pPr marL="640080" lvl="1" indent="-274320">
              <a:buFont typeface="Wingdings 2"/>
              <a:buChar char=""/>
              <a:defRPr/>
            </a:pPr>
            <a:r>
              <a:rPr lang="en-CA" dirty="0" smtClean="0">
                <a:ea typeface="+mn-ea"/>
              </a:rPr>
              <a:t>Light on surround </a:t>
            </a:r>
            <a:r>
              <a:rPr lang="en-CA" dirty="0" smtClean="0">
                <a:ea typeface="+mn-ea"/>
                <a:sym typeface="Wingdings" pitchFamily="2" charset="2"/>
              </a:rPr>
              <a:t> increased AP firing</a:t>
            </a:r>
          </a:p>
          <a:p>
            <a:pPr marL="640080" lvl="1" indent="-274320">
              <a:buFont typeface="Wingdings 2"/>
              <a:buChar char=""/>
              <a:defRPr/>
            </a:pPr>
            <a:endParaRPr lang="en-CA" dirty="0" smtClean="0">
              <a:ea typeface="+mn-ea"/>
            </a:endParaRPr>
          </a:p>
        </p:txBody>
      </p:sp>
      <p:pic>
        <p:nvPicPr>
          <p:cNvPr id="64517" name="Picture 1" descr="C:\Users\Felix\Documents\KIN 306\JPEGs\images\008008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926" b="3676"/>
          <a:stretch>
            <a:fillRect/>
          </a:stretch>
        </p:blipFill>
        <p:spPr bwMode="auto">
          <a:xfrm>
            <a:off x="7381876" y="1473201"/>
            <a:ext cx="32861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descr="C:\Users\Felix\Documents\KIN 306\JPEGs\images\008008G.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142"/>
          <a:stretch>
            <a:fillRect/>
          </a:stretch>
        </p:blipFill>
        <p:spPr bwMode="auto">
          <a:xfrm>
            <a:off x="7262813" y="4259263"/>
            <a:ext cx="33718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0" y="6488113"/>
            <a:ext cx="2476500" cy="400050"/>
          </a:xfrm>
          <a:prstGeom prst="rect">
            <a:avLst/>
          </a:prstGeom>
          <a:noFill/>
        </p:spPr>
        <p:txBody>
          <a:bodyPr>
            <a:spAutoFit/>
          </a:bodyPr>
          <a:lstStyle/>
          <a:p>
            <a:pPr eaLnBrk="1" hangingPunct="1">
              <a:defRPr/>
            </a:pPr>
            <a:r>
              <a:rPr lang="en-CA" sz="2000" dirty="0">
                <a:cs typeface="Arial" charset="0"/>
              </a:rPr>
              <a:t>B&amp;L Figure 8-8</a:t>
            </a:r>
          </a:p>
        </p:txBody>
      </p:sp>
    </p:spTree>
    <p:extLst>
      <p:ext uri="{BB962C8B-B14F-4D97-AF65-F5344CB8AC3E}">
        <p14:creationId xmlns:p14="http://schemas.microsoft.com/office/powerpoint/2010/main" val="39864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normAutofit/>
          </a:bodyPr>
          <a:lstStyle/>
          <a:p>
            <a:pPr>
              <a:defRPr/>
            </a:pPr>
            <a:fld id="{8B78D5B8-BBD6-4374-BF67-45E4C8074163}" type="slidenum">
              <a:rPr lang="en-US" altLang="cs-CZ" smtClean="0"/>
              <a:pPr>
                <a:defRPr/>
              </a:pPr>
              <a:t>12</a:t>
            </a:fld>
            <a:endParaRPr lang="en-US" altLang="cs-CZ"/>
          </a:p>
        </p:txBody>
      </p:sp>
      <p:pic>
        <p:nvPicPr>
          <p:cNvPr id="76803" name="Obrázek 3"/>
          <p:cNvPicPr>
            <a:picLocks noChangeAspect="1"/>
          </p:cNvPicPr>
          <p:nvPr/>
        </p:nvPicPr>
        <p:blipFill rotWithShape="1">
          <a:blip r:embed="rId2">
            <a:extLst>
              <a:ext uri="{28A0092B-C50C-407E-A947-70E740481C1C}">
                <a14:useLocalDpi xmlns:a14="http://schemas.microsoft.com/office/drawing/2010/main" val="0"/>
              </a:ext>
            </a:extLst>
          </a:blip>
          <a:srcRect l="42813" t="23165" r="36452" b="27992"/>
          <a:stretch/>
        </p:blipFill>
        <p:spPr bwMode="auto">
          <a:xfrm>
            <a:off x="631466" y="438411"/>
            <a:ext cx="4785314" cy="61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281313" y="1473213"/>
            <a:ext cx="4845429" cy="3693319"/>
          </a:xfrm>
          <a:prstGeom prst="rect">
            <a:avLst/>
          </a:prstGeom>
          <a:noFill/>
        </p:spPr>
        <p:txBody>
          <a:bodyPr wrap="none" rtlCol="0">
            <a:spAutoFit/>
          </a:bodyPr>
          <a:lstStyle/>
          <a:p>
            <a:r>
              <a:rPr lang="cs-CZ" dirty="0" smtClean="0"/>
              <a:t>Tyčinky a čípky reagují na světlo </a:t>
            </a:r>
            <a:r>
              <a:rPr lang="cs-CZ" dirty="0" err="1" smtClean="0"/>
              <a:t>hyperpolarizací</a:t>
            </a:r>
            <a:endParaRPr lang="cs-CZ" dirty="0" smtClean="0"/>
          </a:p>
          <a:p>
            <a:endParaRPr lang="cs-CZ" dirty="0"/>
          </a:p>
          <a:p>
            <a:endParaRPr lang="cs-CZ" dirty="0" smtClean="0"/>
          </a:p>
          <a:p>
            <a:r>
              <a:rPr lang="cs-CZ" dirty="0" smtClean="0"/>
              <a:t>Horizontální buňky - </a:t>
            </a:r>
            <a:r>
              <a:rPr lang="cs-CZ" dirty="0" err="1" smtClean="0"/>
              <a:t>hyperpolarizací</a:t>
            </a:r>
            <a:endParaRPr lang="cs-CZ" dirty="0"/>
          </a:p>
          <a:p>
            <a:endParaRPr lang="cs-CZ" dirty="0" smtClean="0"/>
          </a:p>
          <a:p>
            <a:endParaRPr lang="cs-CZ" dirty="0"/>
          </a:p>
          <a:p>
            <a:endParaRPr lang="cs-CZ" dirty="0" smtClean="0"/>
          </a:p>
          <a:p>
            <a:r>
              <a:rPr lang="cs-CZ" dirty="0" smtClean="0"/>
              <a:t>Bipolární buňky </a:t>
            </a:r>
            <a:r>
              <a:rPr lang="cs-CZ" dirty="0" err="1" smtClean="0"/>
              <a:t>hyperpolarizací</a:t>
            </a:r>
            <a:r>
              <a:rPr lang="cs-CZ" dirty="0" smtClean="0"/>
              <a:t> nebo depolarizací</a:t>
            </a:r>
          </a:p>
          <a:p>
            <a:endParaRPr lang="cs-CZ" dirty="0"/>
          </a:p>
          <a:p>
            <a:r>
              <a:rPr lang="cs-CZ" dirty="0" err="1" smtClean="0"/>
              <a:t>Amakrinní</a:t>
            </a:r>
            <a:r>
              <a:rPr lang="cs-CZ" dirty="0" smtClean="0"/>
              <a:t> – depolarizační potenciály a hroty </a:t>
            </a:r>
          </a:p>
          <a:p>
            <a:r>
              <a:rPr lang="cs-CZ" dirty="0" smtClean="0"/>
              <a:t>typu generátorového potenciálu sloužící pro vznik</a:t>
            </a:r>
          </a:p>
          <a:p>
            <a:r>
              <a:rPr lang="cs-CZ" dirty="0" smtClean="0"/>
              <a:t> AP v gangliových buňkách</a:t>
            </a:r>
            <a:endParaRPr lang="cs-CZ" dirty="0"/>
          </a:p>
          <a:p>
            <a:endParaRPr lang="cs-CZ" dirty="0"/>
          </a:p>
        </p:txBody>
      </p:sp>
    </p:spTree>
    <p:extLst>
      <p:ext uri="{BB962C8B-B14F-4D97-AF65-F5344CB8AC3E}">
        <p14:creationId xmlns:p14="http://schemas.microsoft.com/office/powerpoint/2010/main" val="325241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36775" y="228600"/>
            <a:ext cx="8153400" cy="990600"/>
          </a:xfrm>
        </p:spPr>
        <p:txBody>
          <a:bodyPr/>
          <a:lstStyle/>
          <a:p>
            <a:pPr eaLnBrk="1" hangingPunct="1"/>
            <a:r>
              <a:rPr lang="en-CA" altLang="cs-CZ" smtClean="0"/>
              <a:t>Colour Vision</a:t>
            </a:r>
          </a:p>
        </p:txBody>
      </p:sp>
      <p:sp>
        <p:nvSpPr>
          <p:cNvPr id="542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01566015-4FC2-4C74-A914-DF7B038F18E3}" type="slidenum">
              <a:rPr lang="en-US" altLang="cs-CZ" sz="1200">
                <a:solidFill>
                  <a:srgbClr val="FFFFFF"/>
                </a:solidFill>
                <a:latin typeface="Arial" panose="020B0604020202020204" pitchFamily="34" charset="0"/>
              </a:rPr>
              <a:pPr>
                <a:lnSpc>
                  <a:spcPct val="80000"/>
                </a:lnSpc>
                <a:spcBef>
                  <a:spcPct val="0"/>
                </a:spcBef>
                <a:buClrTx/>
                <a:buSzTx/>
                <a:buFontTx/>
                <a:buNone/>
              </a:pPr>
              <a:t>13</a:t>
            </a:fld>
            <a:endParaRPr lang="en-US" altLang="cs-CZ" sz="1200">
              <a:solidFill>
                <a:srgbClr val="FFFFFF"/>
              </a:solidFill>
              <a:latin typeface="Arial" panose="020B0604020202020204" pitchFamily="34" charset="0"/>
            </a:endParaRPr>
          </a:p>
        </p:txBody>
      </p:sp>
      <p:sp>
        <p:nvSpPr>
          <p:cNvPr id="7" name="Rectangle 9"/>
          <p:cNvSpPr txBox="1">
            <a:spLocks noChangeArrowheads="1"/>
          </p:cNvSpPr>
          <p:nvPr/>
        </p:nvSpPr>
        <p:spPr bwMode="auto">
          <a:xfrm>
            <a:off x="1524000" y="1600200"/>
            <a:ext cx="4368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096963" indent="-27305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eaLnBrk="1" hangingPunct="1">
              <a:lnSpc>
                <a:spcPct val="80000"/>
              </a:lnSpc>
              <a:buFont typeface="Wingdings" panose="05000000000000000000" pitchFamily="2" charset="2"/>
              <a:buChar char="q"/>
            </a:pPr>
            <a:r>
              <a:rPr lang="en-US" altLang="cs-CZ" sz="2200">
                <a:sym typeface="Wingdings" panose="05000000000000000000" pitchFamily="2" charset="2"/>
              </a:rPr>
              <a:t>3 types of cones, each contain photopigment with different absorption spectra</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420 nm – blue</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530 nm – green</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560 nm - red</a:t>
            </a:r>
          </a:p>
          <a:p>
            <a:pPr>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Colour interpreted by ratio of cone stimulation</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Orange (580nm) light stimulates:</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Blue cone – 0%</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Green cone – 42% </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Red cone – 99%</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0:42:99 ratio of cone stimulation interpreted by brain as orange</a:t>
            </a:r>
          </a:p>
          <a:p>
            <a:pPr eaLnBrk="1" hangingPunct="1">
              <a:lnSpc>
                <a:spcPct val="80000"/>
              </a:lnSpc>
              <a:buFont typeface="Wingdings" panose="05000000000000000000" pitchFamily="2" charset="2"/>
              <a:buNone/>
            </a:pPr>
            <a:endParaRPr lang="en-US" altLang="cs-CZ" sz="2200">
              <a:solidFill>
                <a:schemeClr val="bg2"/>
              </a:solidFill>
              <a:sym typeface="Wingdings" panose="05000000000000000000" pitchFamily="2" charset="2"/>
            </a:endParaRPr>
          </a:p>
        </p:txBody>
      </p:sp>
      <p:sp>
        <p:nvSpPr>
          <p:cNvPr id="8" name="Text Box 3"/>
          <p:cNvSpPr txBox="1">
            <a:spLocks noChangeArrowheads="1"/>
          </p:cNvSpPr>
          <p:nvPr/>
        </p:nvSpPr>
        <p:spPr bwMode="auto">
          <a:xfrm>
            <a:off x="8001000" y="6457950"/>
            <a:ext cx="2667000" cy="369888"/>
          </a:xfrm>
          <a:prstGeom prst="rect">
            <a:avLst/>
          </a:prstGeom>
          <a:noFill/>
          <a:ln w="9525">
            <a:noFill/>
            <a:miter lim="800000"/>
            <a:headEnd/>
            <a:tailEnd/>
          </a:ln>
          <a:effectLst/>
        </p:spPr>
        <p:txBody>
          <a:bodyPr>
            <a:spAutoFit/>
          </a:bodyPr>
          <a:lstStyle/>
          <a:p>
            <a:pPr algn="r" eaLnBrk="1" hangingPunct="1">
              <a:spcBef>
                <a:spcPct val="50000"/>
              </a:spcBef>
              <a:defRPr/>
            </a:pPr>
            <a:r>
              <a:rPr lang="en-US" dirty="0">
                <a:cs typeface="Arial" charset="0"/>
              </a:rPr>
              <a:t>Guyton Figure 50-8</a:t>
            </a:r>
            <a:endParaRPr lang="en-CA" dirty="0">
              <a:cs typeface="Arial" charset="0"/>
            </a:endParaRPr>
          </a:p>
        </p:txBody>
      </p:sp>
      <p:grpSp>
        <p:nvGrpSpPr>
          <p:cNvPr id="21" name="Group 20"/>
          <p:cNvGrpSpPr>
            <a:grpSpLocks/>
          </p:cNvGrpSpPr>
          <p:nvPr/>
        </p:nvGrpSpPr>
        <p:grpSpPr bwMode="auto">
          <a:xfrm>
            <a:off x="5418139" y="1506538"/>
            <a:ext cx="5267325" cy="4216400"/>
            <a:chOff x="4402667" y="1507067"/>
            <a:chExt cx="4758260" cy="3860800"/>
          </a:xfrm>
        </p:grpSpPr>
        <p:grpSp>
          <p:nvGrpSpPr>
            <p:cNvPr id="54279" name="Group 18"/>
            <p:cNvGrpSpPr>
              <a:grpSpLocks/>
            </p:cNvGrpSpPr>
            <p:nvPr/>
          </p:nvGrpSpPr>
          <p:grpSpPr bwMode="auto">
            <a:xfrm>
              <a:off x="4402667" y="1507067"/>
              <a:ext cx="4758260" cy="3860800"/>
              <a:chOff x="4625969" y="1507067"/>
              <a:chExt cx="4534958" cy="3640665"/>
            </a:xfrm>
          </p:grpSpPr>
          <p:grpSp>
            <p:nvGrpSpPr>
              <p:cNvPr id="54281" name="Group 11"/>
              <p:cNvGrpSpPr>
                <a:grpSpLocks/>
              </p:cNvGrpSpPr>
              <p:nvPr/>
            </p:nvGrpSpPr>
            <p:grpSpPr bwMode="auto">
              <a:xfrm>
                <a:off x="4625969" y="1557867"/>
                <a:ext cx="4534958" cy="3589865"/>
                <a:chOff x="3609975" y="0"/>
                <a:chExt cx="7620000" cy="6124575"/>
              </a:xfrm>
            </p:grpSpPr>
            <p:pic>
              <p:nvPicPr>
                <p:cNvPr id="54284" name="Picture 8" descr="http://www.studentconsult.com/common/showimage.cfm?mediaISBN=9781416045748&amp;FigFile=S9781416045748-050-f010.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9975" y="0"/>
                  <a:ext cx="7620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6" descr="http://www.studentconsult.com/common/showimage.cfm?mediaISBN=9781416045748&amp;FigFile=S9781416045748-050-f008.jpg&amp;size=fullsiz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736" t="9641" r="4042" b="29399"/>
                <a:stretch>
                  <a:fillRect/>
                </a:stretch>
              </p:blipFill>
              <p:spPr bwMode="auto">
                <a:xfrm>
                  <a:off x="5283200" y="694267"/>
                  <a:ext cx="5655733" cy="364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6417810" y="1507067"/>
                <a:ext cx="744893" cy="318901"/>
              </a:xfrm>
              <a:prstGeom prst="rect">
                <a:avLst/>
              </a:prstGeom>
              <a:noFill/>
            </p:spPr>
            <p:txBody>
              <a:bodyPr>
                <a:spAutoFit/>
              </a:bodyPr>
              <a:lstStyle/>
              <a:p>
                <a:pPr eaLnBrk="1" hangingPunct="1">
                  <a:defRPr/>
                </a:pPr>
                <a:r>
                  <a:rPr lang="en-CA" dirty="0">
                    <a:cs typeface="Arial" charset="0"/>
                  </a:rPr>
                  <a:t>Rod</a:t>
                </a:r>
              </a:p>
            </p:txBody>
          </p:sp>
          <p:cxnSp>
            <p:nvCxnSpPr>
              <p:cNvPr id="17" name="Straight Arrow Connector 16"/>
              <p:cNvCxnSpPr>
                <a:stCxn id="13" idx="2"/>
              </p:cNvCxnSpPr>
              <p:nvPr/>
            </p:nvCxnSpPr>
            <p:spPr>
              <a:xfrm>
                <a:off x="6790257" y="1825968"/>
                <a:ext cx="33485" cy="222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365465" y="1524510"/>
              <a:ext cx="407277" cy="313253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
        <p:nvSpPr>
          <p:cNvPr id="2" name="TextovéPole 1"/>
          <p:cNvSpPr txBox="1"/>
          <p:nvPr/>
        </p:nvSpPr>
        <p:spPr>
          <a:xfrm>
            <a:off x="6334897" y="560173"/>
            <a:ext cx="5515421" cy="646331"/>
          </a:xfrm>
          <a:prstGeom prst="rect">
            <a:avLst/>
          </a:prstGeom>
          <a:noFill/>
        </p:spPr>
        <p:txBody>
          <a:bodyPr wrap="none" rtlCol="0">
            <a:spAutoFit/>
          </a:bodyPr>
          <a:lstStyle/>
          <a:p>
            <a:r>
              <a:rPr lang="cs-CZ" dirty="0" smtClean="0"/>
              <a:t>Vnímání barev je dáno poměrem frekvence vzruchů ve 3 </a:t>
            </a:r>
          </a:p>
          <a:p>
            <a:r>
              <a:rPr lang="cs-CZ" dirty="0" smtClean="0"/>
              <a:t>Systémech čípků</a:t>
            </a:r>
            <a:endParaRPr lang="cs-CZ" dirty="0"/>
          </a:p>
        </p:txBody>
      </p:sp>
    </p:spTree>
    <p:extLst>
      <p:ext uri="{BB962C8B-B14F-4D97-AF65-F5344CB8AC3E}">
        <p14:creationId xmlns:p14="http://schemas.microsoft.com/office/powerpoint/2010/main" val="219220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022" t="25686" r="45944" b="20467"/>
          <a:stretch/>
        </p:blipFill>
        <p:spPr>
          <a:xfrm>
            <a:off x="3381080" y="349225"/>
            <a:ext cx="6234260" cy="6287246"/>
          </a:xfrm>
          <a:prstGeom prst="rect">
            <a:avLst/>
          </a:prstGeom>
        </p:spPr>
      </p:pic>
    </p:spTree>
    <p:extLst>
      <p:ext uri="{BB962C8B-B14F-4D97-AF65-F5344CB8AC3E}">
        <p14:creationId xmlns:p14="http://schemas.microsoft.com/office/powerpoint/2010/main" val="19938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Binokulární vidění</a:t>
            </a:r>
            <a:endParaRPr lang="cs-CZ" dirty="0"/>
          </a:p>
        </p:txBody>
      </p:sp>
      <p:sp>
        <p:nvSpPr>
          <p:cNvPr id="3" name="Zástupný symbol pro obsah 2"/>
          <p:cNvSpPr>
            <a:spLocks noGrp="1"/>
          </p:cNvSpPr>
          <p:nvPr>
            <p:ph idx="1"/>
          </p:nvPr>
        </p:nvSpPr>
        <p:spPr/>
        <p:txBody>
          <a:bodyPr/>
          <a:lstStyle/>
          <a:p>
            <a:r>
              <a:rPr lang="cs-CZ" dirty="0" smtClean="0"/>
              <a:t>Okohybné svaly –společná jednotka</a:t>
            </a:r>
          </a:p>
          <a:p>
            <a:r>
              <a:rPr lang="cs-CZ" dirty="0" smtClean="0"/>
              <a:t>Funkce obou očí – kyklopské oko</a:t>
            </a:r>
          </a:p>
          <a:p>
            <a:r>
              <a:rPr lang="cs-CZ" dirty="0" smtClean="0"/>
              <a:t>Fixujeme-li předmět a jiný je blíže – heteronymní  diplopie (vidíme jej zkříženě a dvojitě)</a:t>
            </a:r>
          </a:p>
          <a:p>
            <a:r>
              <a:rPr lang="cs-CZ" dirty="0" smtClean="0"/>
              <a:t>Fixujeme-li předmět a jiný je dále – homonymní diplopie</a:t>
            </a:r>
            <a:endParaRPr lang="cs-CZ" dirty="0"/>
          </a:p>
        </p:txBody>
      </p:sp>
    </p:spTree>
    <p:extLst>
      <p:ext uri="{BB962C8B-B14F-4D97-AF65-F5344CB8AC3E}">
        <p14:creationId xmlns:p14="http://schemas.microsoft.com/office/powerpoint/2010/main" val="592088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701" t="25161" r="45244" b="10957"/>
          <a:stretch/>
        </p:blipFill>
        <p:spPr>
          <a:xfrm>
            <a:off x="3252247" y="137981"/>
            <a:ext cx="5505253" cy="6582038"/>
          </a:xfrm>
          <a:prstGeom prst="rect">
            <a:avLst/>
          </a:prstGeom>
        </p:spPr>
      </p:pic>
    </p:spTree>
    <p:extLst>
      <p:ext uri="{BB962C8B-B14F-4D97-AF65-F5344CB8AC3E}">
        <p14:creationId xmlns:p14="http://schemas.microsoft.com/office/powerpoint/2010/main" val="1431585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Hloubkové vidění - stereoskopické</a:t>
            </a:r>
            <a:endParaRPr lang="cs-CZ" dirty="0"/>
          </a:p>
        </p:txBody>
      </p:sp>
      <p:sp>
        <p:nvSpPr>
          <p:cNvPr id="3" name="Zástupný symbol pro obsah 2"/>
          <p:cNvSpPr>
            <a:spLocks noGrp="1"/>
          </p:cNvSpPr>
          <p:nvPr>
            <p:ph idx="1"/>
          </p:nvPr>
        </p:nvSpPr>
        <p:spPr/>
        <p:txBody>
          <a:bodyPr/>
          <a:lstStyle/>
          <a:p>
            <a:r>
              <a:rPr lang="cs-CZ" dirty="0" smtClean="0"/>
              <a:t>Vzniká transformací trojrozměrného prostoru na dvojrozměrný v receptorech sítnice</a:t>
            </a:r>
          </a:p>
          <a:p>
            <a:r>
              <a:rPr lang="cs-CZ" dirty="0" smtClean="0"/>
              <a:t>Teorie vysvětluje toto vidění projekcí předmětů na </a:t>
            </a:r>
            <a:r>
              <a:rPr lang="cs-CZ" dirty="0" err="1" smtClean="0"/>
              <a:t>tzv.korespondující</a:t>
            </a:r>
            <a:r>
              <a:rPr lang="cs-CZ" dirty="0" smtClean="0"/>
              <a:t> a nekorespondující body sítnice</a:t>
            </a:r>
          </a:p>
          <a:p>
            <a:r>
              <a:rPr lang="cs-CZ" dirty="0" smtClean="0"/>
              <a:t>Korespondující – to jsou ta místa kam je promítán obraz bodu fixovaného foveou – tyto body definují </a:t>
            </a:r>
            <a:r>
              <a:rPr lang="cs-CZ" dirty="0" err="1" smtClean="0"/>
              <a:t>horopter</a:t>
            </a:r>
            <a:r>
              <a:rPr lang="cs-CZ" dirty="0" smtClean="0"/>
              <a:t> (množina všech bodů v prostoru, jejichž obraz dopadá na korespondující místa</a:t>
            </a:r>
          </a:p>
          <a:p>
            <a:r>
              <a:rPr lang="cs-CZ" dirty="0" smtClean="0"/>
              <a:t>Geometrická aproximace – </a:t>
            </a:r>
            <a:r>
              <a:rPr lang="cs-CZ" dirty="0" err="1" smtClean="0"/>
              <a:t>horopterová</a:t>
            </a:r>
            <a:r>
              <a:rPr lang="cs-CZ" dirty="0" smtClean="0"/>
              <a:t> kružnice</a:t>
            </a:r>
          </a:p>
          <a:p>
            <a:r>
              <a:rPr lang="cs-CZ" dirty="0" smtClean="0"/>
              <a:t>Fúze (splynutí obrázků obou očí v jeden prostorový)</a:t>
            </a:r>
            <a:endParaRPr lang="cs-CZ" dirty="0"/>
          </a:p>
        </p:txBody>
      </p:sp>
    </p:spTree>
    <p:extLst>
      <p:ext uri="{BB962C8B-B14F-4D97-AF65-F5344CB8AC3E}">
        <p14:creationId xmlns:p14="http://schemas.microsoft.com/office/powerpoint/2010/main" val="299714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stretch>
            <a:fillRect/>
          </a:stretch>
        </p:blipFill>
        <p:spPr>
          <a:xfrm>
            <a:off x="739236" y="317499"/>
            <a:ext cx="10713527" cy="6223001"/>
          </a:xfrm>
          <a:prstGeom prst="rect">
            <a:avLst/>
          </a:prstGeom>
        </p:spPr>
      </p:pic>
      <p:sp>
        <p:nvSpPr>
          <p:cNvPr id="4" name="TextovéPole 3"/>
          <p:cNvSpPr txBox="1"/>
          <p:nvPr/>
        </p:nvSpPr>
        <p:spPr>
          <a:xfrm>
            <a:off x="2349062" y="5809593"/>
            <a:ext cx="4965205" cy="646331"/>
          </a:xfrm>
          <a:prstGeom prst="rect">
            <a:avLst/>
          </a:prstGeom>
          <a:noFill/>
        </p:spPr>
        <p:txBody>
          <a:bodyPr wrap="none" rtlCol="0">
            <a:spAutoFit/>
          </a:bodyPr>
          <a:lstStyle/>
          <a:p>
            <a:r>
              <a:rPr lang="cs-CZ" dirty="0" smtClean="0"/>
              <a:t>Bubínek – přechod mezi vnějším a středním uchem</a:t>
            </a:r>
          </a:p>
          <a:p>
            <a:r>
              <a:rPr lang="cs-CZ" dirty="0" smtClean="0"/>
              <a:t>(funkčně patří ke střednímu uchu)</a:t>
            </a:r>
            <a:endParaRPr lang="cs-CZ" dirty="0"/>
          </a:p>
        </p:txBody>
      </p:sp>
      <p:sp>
        <p:nvSpPr>
          <p:cNvPr id="5" name="TextovéPole 4"/>
          <p:cNvSpPr txBox="1"/>
          <p:nvPr/>
        </p:nvSpPr>
        <p:spPr>
          <a:xfrm>
            <a:off x="7314267" y="5948092"/>
            <a:ext cx="2151993" cy="369332"/>
          </a:xfrm>
          <a:prstGeom prst="rect">
            <a:avLst/>
          </a:prstGeom>
          <a:noFill/>
        </p:spPr>
        <p:txBody>
          <a:bodyPr wrap="square" rtlCol="0">
            <a:spAutoFit/>
          </a:bodyPr>
          <a:lstStyle/>
          <a:p>
            <a:r>
              <a:rPr lang="cs-CZ" dirty="0" err="1" smtClean="0"/>
              <a:t>Foramen</a:t>
            </a:r>
            <a:r>
              <a:rPr lang="cs-CZ" dirty="0" smtClean="0"/>
              <a:t> </a:t>
            </a:r>
            <a:r>
              <a:rPr lang="cs-CZ" dirty="0" err="1" smtClean="0"/>
              <a:t>rotundum</a:t>
            </a:r>
            <a:endParaRPr lang="cs-CZ" dirty="0"/>
          </a:p>
        </p:txBody>
      </p:sp>
      <p:sp>
        <p:nvSpPr>
          <p:cNvPr id="6" name="TextovéPole 5"/>
          <p:cNvSpPr txBox="1"/>
          <p:nvPr/>
        </p:nvSpPr>
        <p:spPr>
          <a:xfrm>
            <a:off x="9278007" y="3930928"/>
            <a:ext cx="1908599" cy="369332"/>
          </a:xfrm>
          <a:prstGeom prst="rect">
            <a:avLst/>
          </a:prstGeom>
          <a:noFill/>
        </p:spPr>
        <p:txBody>
          <a:bodyPr wrap="none" rtlCol="0">
            <a:spAutoFit/>
          </a:bodyPr>
          <a:lstStyle/>
          <a:p>
            <a:r>
              <a:rPr lang="cs-CZ" dirty="0" smtClean="0"/>
              <a:t>m. tensor </a:t>
            </a:r>
            <a:r>
              <a:rPr lang="cs-CZ" dirty="0" err="1" smtClean="0"/>
              <a:t>tympani</a:t>
            </a:r>
            <a:endParaRPr lang="cs-CZ" dirty="0"/>
          </a:p>
        </p:txBody>
      </p:sp>
      <p:sp>
        <p:nvSpPr>
          <p:cNvPr id="7" name="TextovéPole 6"/>
          <p:cNvSpPr txBox="1"/>
          <p:nvPr/>
        </p:nvSpPr>
        <p:spPr>
          <a:xfrm>
            <a:off x="8071901" y="2737680"/>
            <a:ext cx="3380862" cy="369332"/>
          </a:xfrm>
          <a:prstGeom prst="rect">
            <a:avLst/>
          </a:prstGeom>
          <a:noFill/>
        </p:spPr>
        <p:txBody>
          <a:bodyPr wrap="none" rtlCol="0">
            <a:spAutoFit/>
          </a:bodyPr>
          <a:lstStyle/>
          <a:p>
            <a:r>
              <a:rPr lang="cs-CZ" dirty="0" smtClean="0"/>
              <a:t>Třmínek – překrývá </a:t>
            </a:r>
            <a:r>
              <a:rPr lang="cs-CZ" dirty="0" err="1" smtClean="0"/>
              <a:t>foramen</a:t>
            </a:r>
            <a:r>
              <a:rPr lang="cs-CZ" dirty="0" smtClean="0"/>
              <a:t> </a:t>
            </a:r>
            <a:r>
              <a:rPr lang="cs-CZ" dirty="0" err="1" smtClean="0"/>
              <a:t>ovale</a:t>
            </a:r>
            <a:endParaRPr lang="cs-CZ" dirty="0"/>
          </a:p>
        </p:txBody>
      </p:sp>
      <p:sp>
        <p:nvSpPr>
          <p:cNvPr id="8" name="TextovéPole 7"/>
          <p:cNvSpPr txBox="1"/>
          <p:nvPr/>
        </p:nvSpPr>
        <p:spPr>
          <a:xfrm>
            <a:off x="7716605" y="1500763"/>
            <a:ext cx="1173591" cy="923330"/>
          </a:xfrm>
          <a:prstGeom prst="rect">
            <a:avLst/>
          </a:prstGeom>
          <a:noFill/>
        </p:spPr>
        <p:txBody>
          <a:bodyPr wrap="none" rtlCol="0">
            <a:spAutoFit/>
          </a:bodyPr>
          <a:lstStyle/>
          <a:p>
            <a:r>
              <a:rPr lang="cs-CZ" dirty="0" smtClean="0"/>
              <a:t>Kladívko</a:t>
            </a:r>
          </a:p>
          <a:p>
            <a:endParaRPr lang="cs-CZ" dirty="0"/>
          </a:p>
          <a:p>
            <a:r>
              <a:rPr lang="cs-CZ" dirty="0" smtClean="0"/>
              <a:t>kovadlinka</a:t>
            </a:r>
            <a:endParaRPr lang="cs-CZ" dirty="0"/>
          </a:p>
        </p:txBody>
      </p:sp>
      <p:sp>
        <p:nvSpPr>
          <p:cNvPr id="9" name="TextovéPole 8"/>
          <p:cNvSpPr txBox="1"/>
          <p:nvPr/>
        </p:nvSpPr>
        <p:spPr>
          <a:xfrm>
            <a:off x="6282559" y="582692"/>
            <a:ext cx="1508683" cy="369332"/>
          </a:xfrm>
          <a:prstGeom prst="rect">
            <a:avLst/>
          </a:prstGeom>
          <a:noFill/>
        </p:spPr>
        <p:txBody>
          <a:bodyPr wrap="none" rtlCol="0">
            <a:spAutoFit/>
          </a:bodyPr>
          <a:lstStyle/>
          <a:p>
            <a:r>
              <a:rPr lang="cs-CZ" dirty="0" smtClean="0"/>
              <a:t>Spánková kost</a:t>
            </a:r>
            <a:endParaRPr lang="cs-CZ" dirty="0"/>
          </a:p>
        </p:txBody>
      </p:sp>
      <p:sp>
        <p:nvSpPr>
          <p:cNvPr id="10" name="TextovéPole 9"/>
          <p:cNvSpPr txBox="1"/>
          <p:nvPr/>
        </p:nvSpPr>
        <p:spPr>
          <a:xfrm>
            <a:off x="6723993" y="1094893"/>
            <a:ext cx="1815562" cy="369332"/>
          </a:xfrm>
          <a:prstGeom prst="rect">
            <a:avLst/>
          </a:prstGeom>
          <a:noFill/>
        </p:spPr>
        <p:txBody>
          <a:bodyPr wrap="none" rtlCol="0">
            <a:spAutoFit/>
          </a:bodyPr>
          <a:lstStyle/>
          <a:p>
            <a:r>
              <a:rPr lang="cs-CZ" dirty="0" smtClean="0"/>
              <a:t>Bubínková dutina</a:t>
            </a:r>
            <a:endParaRPr lang="cs-CZ" dirty="0"/>
          </a:p>
        </p:txBody>
      </p:sp>
    </p:spTree>
    <p:extLst>
      <p:ext uri="{BB962C8B-B14F-4D97-AF65-F5344CB8AC3E}">
        <p14:creationId xmlns:p14="http://schemas.microsoft.com/office/powerpoint/2010/main" val="49345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3379" y="23054"/>
            <a:ext cx="11096297" cy="494096"/>
          </a:xfrm>
        </p:spPr>
        <p:txBody>
          <a:bodyPr>
            <a:normAutofit fontScale="90000"/>
          </a:bodyPr>
          <a:lstStyle/>
          <a:p>
            <a:r>
              <a:rPr lang="cs-CZ" sz="3200" b="1" dirty="0" smtClean="0"/>
              <a:t>Střední ucho – zabezpečuje převod akustických signálů vzduchem</a:t>
            </a:r>
            <a:endParaRPr lang="cs-CZ" sz="3200" b="1" dirty="0"/>
          </a:p>
        </p:txBody>
      </p:sp>
      <p:pic>
        <p:nvPicPr>
          <p:cNvPr id="3" name="Obrázek 2"/>
          <p:cNvPicPr>
            <a:picLocks noChangeAspect="1"/>
          </p:cNvPicPr>
          <p:nvPr/>
        </p:nvPicPr>
        <p:blipFill>
          <a:blip r:embed="rId2"/>
          <a:stretch>
            <a:fillRect/>
          </a:stretch>
        </p:blipFill>
        <p:spPr>
          <a:xfrm>
            <a:off x="78827" y="492273"/>
            <a:ext cx="10662752" cy="5753101"/>
          </a:xfrm>
          <a:prstGeom prst="rect">
            <a:avLst/>
          </a:prstGeom>
        </p:spPr>
      </p:pic>
      <p:sp>
        <p:nvSpPr>
          <p:cNvPr id="4" name="TextovéPole 3"/>
          <p:cNvSpPr txBox="1"/>
          <p:nvPr/>
        </p:nvSpPr>
        <p:spPr>
          <a:xfrm>
            <a:off x="3909849" y="2420008"/>
            <a:ext cx="2215054" cy="369332"/>
          </a:xfrm>
          <a:prstGeom prst="rect">
            <a:avLst/>
          </a:prstGeom>
          <a:noFill/>
        </p:spPr>
        <p:txBody>
          <a:bodyPr wrap="square" rtlCol="0">
            <a:spAutoFit/>
          </a:bodyPr>
          <a:lstStyle/>
          <a:p>
            <a:r>
              <a:rPr lang="cs-CZ" dirty="0" err="1" smtClean="0"/>
              <a:t>Scala</a:t>
            </a:r>
            <a:r>
              <a:rPr lang="cs-CZ" dirty="0" smtClean="0"/>
              <a:t> </a:t>
            </a:r>
            <a:r>
              <a:rPr lang="cs-CZ" dirty="0" err="1" smtClean="0"/>
              <a:t>vestibuli</a:t>
            </a:r>
            <a:endParaRPr lang="cs-CZ" dirty="0"/>
          </a:p>
        </p:txBody>
      </p:sp>
      <p:sp>
        <p:nvSpPr>
          <p:cNvPr id="5" name="TextovéPole 4"/>
          <p:cNvSpPr txBox="1"/>
          <p:nvPr/>
        </p:nvSpPr>
        <p:spPr>
          <a:xfrm>
            <a:off x="7819696" y="2360309"/>
            <a:ext cx="2339167" cy="369332"/>
          </a:xfrm>
          <a:prstGeom prst="rect">
            <a:avLst/>
          </a:prstGeom>
          <a:noFill/>
        </p:spPr>
        <p:txBody>
          <a:bodyPr wrap="none" rtlCol="0">
            <a:spAutoFit/>
          </a:bodyPr>
          <a:lstStyle/>
          <a:p>
            <a:r>
              <a:rPr lang="cs-CZ" dirty="0" err="1" smtClean="0"/>
              <a:t>Membrana</a:t>
            </a:r>
            <a:r>
              <a:rPr lang="cs-CZ" dirty="0" smtClean="0"/>
              <a:t> </a:t>
            </a:r>
            <a:r>
              <a:rPr lang="cs-CZ" dirty="0" err="1" smtClean="0"/>
              <a:t>vestibularis</a:t>
            </a:r>
            <a:endParaRPr lang="cs-CZ" dirty="0"/>
          </a:p>
        </p:txBody>
      </p:sp>
      <p:sp>
        <p:nvSpPr>
          <p:cNvPr id="6" name="TextovéPole 5"/>
          <p:cNvSpPr txBox="1"/>
          <p:nvPr/>
        </p:nvSpPr>
        <p:spPr>
          <a:xfrm>
            <a:off x="3389586" y="3878318"/>
            <a:ext cx="5442039" cy="2031325"/>
          </a:xfrm>
          <a:prstGeom prst="rect">
            <a:avLst/>
          </a:prstGeom>
          <a:noFill/>
        </p:spPr>
        <p:txBody>
          <a:bodyPr wrap="square" rtlCol="0">
            <a:spAutoFit/>
          </a:bodyPr>
          <a:lstStyle/>
          <a:p>
            <a:r>
              <a:rPr lang="cs-CZ" dirty="0" smtClean="0"/>
              <a:t>                                                       membrána </a:t>
            </a:r>
            <a:r>
              <a:rPr lang="cs-CZ" dirty="0" err="1" smtClean="0"/>
              <a:t>tectoria</a:t>
            </a:r>
            <a:endParaRPr lang="cs-CZ" dirty="0" smtClean="0"/>
          </a:p>
          <a:p>
            <a:r>
              <a:rPr lang="cs-CZ" dirty="0" smtClean="0"/>
              <a:t>                  Vláskové buňky </a:t>
            </a:r>
          </a:p>
          <a:p>
            <a:r>
              <a:rPr lang="cs-CZ" dirty="0" smtClean="0"/>
              <a:t> </a:t>
            </a:r>
            <a:r>
              <a:rPr lang="cs-CZ" dirty="0" err="1" smtClean="0"/>
              <a:t>foramen</a:t>
            </a:r>
            <a:r>
              <a:rPr lang="cs-CZ" dirty="0" smtClean="0"/>
              <a:t> </a:t>
            </a:r>
            <a:r>
              <a:rPr lang="cs-CZ" dirty="0" err="1" smtClean="0"/>
              <a:t>rotundum</a:t>
            </a:r>
            <a:endParaRPr lang="cs-CZ" dirty="0" smtClean="0"/>
          </a:p>
          <a:p>
            <a:endParaRPr lang="cs-CZ" dirty="0"/>
          </a:p>
          <a:p>
            <a:r>
              <a:rPr lang="cs-CZ" dirty="0" smtClean="0"/>
              <a:t>Eustachova trubice</a:t>
            </a:r>
          </a:p>
          <a:p>
            <a:endParaRPr lang="cs-CZ" dirty="0"/>
          </a:p>
          <a:p>
            <a:r>
              <a:rPr lang="cs-CZ" dirty="0" smtClean="0"/>
              <a:t>20 000Hz             1 500       </a:t>
            </a:r>
            <a:endParaRPr lang="cs-CZ" dirty="0"/>
          </a:p>
        </p:txBody>
      </p:sp>
      <p:sp>
        <p:nvSpPr>
          <p:cNvPr id="7" name="TextovéPole 6"/>
          <p:cNvSpPr txBox="1"/>
          <p:nvPr/>
        </p:nvSpPr>
        <p:spPr>
          <a:xfrm>
            <a:off x="0" y="6368612"/>
            <a:ext cx="7139583" cy="307777"/>
          </a:xfrm>
          <a:prstGeom prst="rect">
            <a:avLst/>
          </a:prstGeom>
          <a:noFill/>
        </p:spPr>
        <p:txBody>
          <a:bodyPr wrap="none" rtlCol="0">
            <a:spAutoFit/>
          </a:bodyPr>
          <a:lstStyle/>
          <a:p>
            <a:r>
              <a:rPr lang="cs-CZ" sz="1400" dirty="0" smtClean="0"/>
              <a:t>Eust.tr.-vyrovnání vzdušného tlaku ve středouší s vnějším barometrickým, normálně je uzavřená</a:t>
            </a:r>
            <a:endParaRPr lang="cs-CZ" sz="1400" dirty="0"/>
          </a:p>
        </p:txBody>
      </p:sp>
      <p:sp>
        <p:nvSpPr>
          <p:cNvPr id="8" name="TextovéPole 7"/>
          <p:cNvSpPr txBox="1"/>
          <p:nvPr/>
        </p:nvSpPr>
        <p:spPr>
          <a:xfrm>
            <a:off x="4437993" y="986369"/>
            <a:ext cx="4722190" cy="523220"/>
          </a:xfrm>
          <a:prstGeom prst="rect">
            <a:avLst/>
          </a:prstGeom>
          <a:noFill/>
        </p:spPr>
        <p:txBody>
          <a:bodyPr wrap="none" rtlCol="0">
            <a:spAutoFit/>
          </a:bodyPr>
          <a:lstStyle/>
          <a:p>
            <a:r>
              <a:rPr lang="cs-CZ" sz="2800" dirty="0" smtClean="0"/>
              <a:t>Vnitřní ucho – místo receptorů </a:t>
            </a:r>
            <a:endParaRPr lang="cs-CZ" sz="2800" dirty="0"/>
          </a:p>
        </p:txBody>
      </p:sp>
    </p:spTree>
    <p:extLst>
      <p:ext uri="{BB962C8B-B14F-4D97-AF65-F5344CB8AC3E}">
        <p14:creationId xmlns:p14="http://schemas.microsoft.com/office/powerpoint/2010/main" val="175666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5054" t="19411" r="60496" b="56050"/>
          <a:stretch/>
        </p:blipFill>
        <p:spPr>
          <a:xfrm>
            <a:off x="209226" y="780393"/>
            <a:ext cx="6168753" cy="5892544"/>
          </a:xfrm>
          <a:prstGeom prst="rect">
            <a:avLst/>
          </a:prstGeom>
        </p:spPr>
      </p:pic>
      <p:sp>
        <p:nvSpPr>
          <p:cNvPr id="3" name="TextovéPole 2"/>
          <p:cNvSpPr txBox="1"/>
          <p:nvPr/>
        </p:nvSpPr>
        <p:spPr>
          <a:xfrm>
            <a:off x="6434398" y="354724"/>
            <a:ext cx="5757602" cy="3416320"/>
          </a:xfrm>
          <a:prstGeom prst="rect">
            <a:avLst/>
          </a:prstGeom>
          <a:noFill/>
        </p:spPr>
        <p:txBody>
          <a:bodyPr wrap="none" rtlCol="0">
            <a:spAutoFit/>
          </a:bodyPr>
          <a:lstStyle/>
          <a:p>
            <a:r>
              <a:rPr lang="cs-CZ" dirty="0" smtClean="0"/>
              <a:t>Zrak – nejdůležitější smysl,</a:t>
            </a:r>
          </a:p>
          <a:p>
            <a:r>
              <a:rPr lang="cs-CZ" dirty="0" smtClean="0"/>
              <a:t> u člověka 80% informací přicházejících z vnějšího prostředí </a:t>
            </a:r>
          </a:p>
          <a:p>
            <a:r>
              <a:rPr lang="cs-CZ" dirty="0" smtClean="0"/>
              <a:t>pro zpracování v CNS je získáno prostřednictvím zraku</a:t>
            </a:r>
          </a:p>
          <a:p>
            <a:endParaRPr lang="cs-CZ" dirty="0"/>
          </a:p>
          <a:p>
            <a:r>
              <a:rPr lang="cs-CZ" dirty="0" smtClean="0"/>
              <a:t>CNS zpracovává odlišné druhy zrakové informace současně </a:t>
            </a:r>
          </a:p>
          <a:p>
            <a:r>
              <a:rPr lang="cs-CZ" dirty="0" smtClean="0"/>
              <a:t>(simultánně) a okamžitě pomocí paralelních subsystémů</a:t>
            </a:r>
          </a:p>
          <a:p>
            <a:r>
              <a:rPr lang="cs-CZ" dirty="0" smtClean="0"/>
              <a:t>zrakové dráhy – na rozdíl od akustické informace, která je </a:t>
            </a:r>
          </a:p>
          <a:p>
            <a:r>
              <a:rPr lang="cs-CZ" dirty="0" smtClean="0"/>
              <a:t>Zpracovávána postupně (sukcesivně)</a:t>
            </a:r>
          </a:p>
          <a:p>
            <a:endParaRPr lang="cs-CZ" dirty="0"/>
          </a:p>
          <a:p>
            <a:r>
              <a:rPr lang="cs-CZ" dirty="0" smtClean="0"/>
              <a:t>Oko: optické (rohovka, komorová tekutina, čočka, sklivec)</a:t>
            </a:r>
          </a:p>
          <a:p>
            <a:r>
              <a:rPr lang="cs-CZ" dirty="0" smtClean="0"/>
              <a:t> a nervové elementy (sítnice)</a:t>
            </a:r>
          </a:p>
          <a:p>
            <a:endParaRPr lang="cs-CZ" dirty="0"/>
          </a:p>
        </p:txBody>
      </p:sp>
      <p:sp>
        <p:nvSpPr>
          <p:cNvPr id="4" name="TextovéPole 3"/>
          <p:cNvSpPr txBox="1"/>
          <p:nvPr/>
        </p:nvSpPr>
        <p:spPr>
          <a:xfrm>
            <a:off x="63062" y="4296103"/>
            <a:ext cx="2542684" cy="646331"/>
          </a:xfrm>
          <a:prstGeom prst="rect">
            <a:avLst/>
          </a:prstGeom>
          <a:noFill/>
        </p:spPr>
        <p:txBody>
          <a:bodyPr wrap="none" rtlCol="0">
            <a:spAutoFit/>
          </a:bodyPr>
          <a:lstStyle/>
          <a:p>
            <a:r>
              <a:rPr lang="cs-CZ" dirty="0" smtClean="0"/>
              <a:t>První světlolomná plocha</a:t>
            </a:r>
          </a:p>
          <a:p>
            <a:r>
              <a:rPr lang="cs-CZ" dirty="0" smtClean="0"/>
              <a:t>Ochranná funkce</a:t>
            </a:r>
            <a:endParaRPr lang="cs-CZ" dirty="0"/>
          </a:p>
        </p:txBody>
      </p:sp>
      <p:sp>
        <p:nvSpPr>
          <p:cNvPr id="5" name="TextovéPole 4"/>
          <p:cNvSpPr txBox="1"/>
          <p:nvPr/>
        </p:nvSpPr>
        <p:spPr>
          <a:xfrm>
            <a:off x="1781503" y="2948152"/>
            <a:ext cx="3161699" cy="307777"/>
          </a:xfrm>
          <a:prstGeom prst="rect">
            <a:avLst/>
          </a:prstGeom>
          <a:noFill/>
        </p:spPr>
        <p:txBody>
          <a:bodyPr wrap="none" rtlCol="0">
            <a:spAutoFit/>
          </a:bodyPr>
          <a:lstStyle/>
          <a:p>
            <a:r>
              <a:rPr lang="cs-CZ" sz="1400" dirty="0" err="1" smtClean="0"/>
              <a:t>m.ciliaris</a:t>
            </a:r>
            <a:r>
              <a:rPr lang="cs-CZ" sz="1400" dirty="0" smtClean="0"/>
              <a:t> – pod kontrolou </a:t>
            </a:r>
            <a:r>
              <a:rPr lang="cs-CZ" sz="1400" dirty="0" err="1" smtClean="0"/>
              <a:t>parasymptiku</a:t>
            </a:r>
            <a:endParaRPr lang="cs-CZ" sz="1400" dirty="0"/>
          </a:p>
        </p:txBody>
      </p:sp>
      <p:sp>
        <p:nvSpPr>
          <p:cNvPr id="6" name="TextovéPole 5"/>
          <p:cNvSpPr txBox="1"/>
          <p:nvPr/>
        </p:nvSpPr>
        <p:spPr>
          <a:xfrm>
            <a:off x="415338" y="5269799"/>
            <a:ext cx="1838132" cy="307777"/>
          </a:xfrm>
          <a:prstGeom prst="rect">
            <a:avLst/>
          </a:prstGeom>
          <a:noFill/>
        </p:spPr>
        <p:txBody>
          <a:bodyPr wrap="none" rtlCol="0">
            <a:spAutoFit/>
          </a:bodyPr>
          <a:lstStyle/>
          <a:p>
            <a:r>
              <a:rPr lang="cs-CZ" sz="1400" dirty="0" smtClean="0"/>
              <a:t>Jako clona fotoaparátu</a:t>
            </a:r>
            <a:endParaRPr lang="cs-CZ" sz="1400" dirty="0"/>
          </a:p>
        </p:txBody>
      </p:sp>
      <p:sp>
        <p:nvSpPr>
          <p:cNvPr id="7" name="TextovéPole 6"/>
          <p:cNvSpPr txBox="1"/>
          <p:nvPr/>
        </p:nvSpPr>
        <p:spPr>
          <a:xfrm>
            <a:off x="209226" y="2424932"/>
            <a:ext cx="2278509" cy="954107"/>
          </a:xfrm>
          <a:prstGeom prst="rect">
            <a:avLst/>
          </a:prstGeom>
          <a:noFill/>
        </p:spPr>
        <p:txBody>
          <a:bodyPr wrap="none" rtlCol="0">
            <a:spAutoFit/>
          </a:bodyPr>
          <a:lstStyle/>
          <a:p>
            <a:r>
              <a:rPr lang="cs-CZ" sz="1400" dirty="0" smtClean="0"/>
              <a:t>Vyměňuje se každých 60 min</a:t>
            </a:r>
          </a:p>
          <a:p>
            <a:r>
              <a:rPr lang="cs-CZ" sz="1400" dirty="0" smtClean="0"/>
              <a:t>Nitrooční tlak 15-16 </a:t>
            </a:r>
            <a:r>
              <a:rPr lang="cs-CZ" sz="1400" dirty="0" err="1" smtClean="0"/>
              <a:t>mmHg</a:t>
            </a:r>
            <a:endParaRPr lang="cs-CZ" sz="1400" dirty="0" smtClean="0"/>
          </a:p>
          <a:p>
            <a:r>
              <a:rPr lang="cs-CZ" sz="1400" dirty="0" smtClean="0"/>
              <a:t>Glaukom-zelený zákal</a:t>
            </a:r>
          </a:p>
          <a:p>
            <a:r>
              <a:rPr lang="cs-CZ" sz="1400" dirty="0"/>
              <a:t> </a:t>
            </a:r>
            <a:r>
              <a:rPr lang="cs-CZ" sz="1400" dirty="0" smtClean="0"/>
              <a:t>poškození sítnice</a:t>
            </a:r>
            <a:endParaRPr lang="cs-CZ" sz="1400" dirty="0"/>
          </a:p>
        </p:txBody>
      </p:sp>
    </p:spTree>
    <p:extLst>
      <p:ext uri="{BB962C8B-B14F-4D97-AF65-F5344CB8AC3E}">
        <p14:creationId xmlns:p14="http://schemas.microsoft.com/office/powerpoint/2010/main" val="198758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32337" y="194715"/>
            <a:ext cx="5100270" cy="6594219"/>
          </a:xfrm>
          <a:prstGeom prst="rect">
            <a:avLst/>
          </a:prstGeom>
        </p:spPr>
      </p:pic>
      <p:sp>
        <p:nvSpPr>
          <p:cNvPr id="3" name="TextovéPole 2"/>
          <p:cNvSpPr txBox="1"/>
          <p:nvPr/>
        </p:nvSpPr>
        <p:spPr>
          <a:xfrm>
            <a:off x="6532607" y="394138"/>
            <a:ext cx="4490909" cy="923330"/>
          </a:xfrm>
          <a:prstGeom prst="rect">
            <a:avLst/>
          </a:prstGeom>
          <a:noFill/>
        </p:spPr>
        <p:txBody>
          <a:bodyPr wrap="none" rtlCol="0">
            <a:spAutoFit/>
          </a:bodyPr>
          <a:lstStyle/>
          <a:p>
            <a:r>
              <a:rPr lang="cs-CZ" dirty="0" smtClean="0"/>
              <a:t>Struktura vláskové buňky</a:t>
            </a:r>
          </a:p>
          <a:p>
            <a:r>
              <a:rPr lang="cs-CZ" dirty="0" smtClean="0"/>
              <a:t>Laterálním pohybem vlásků se dráždí receptor</a:t>
            </a:r>
          </a:p>
          <a:p>
            <a:r>
              <a:rPr lang="cs-CZ" dirty="0" smtClean="0"/>
              <a:t> – receptorový potenciál</a:t>
            </a:r>
            <a:endParaRPr lang="cs-CZ" dirty="0"/>
          </a:p>
        </p:txBody>
      </p:sp>
    </p:spTree>
    <p:extLst>
      <p:ext uri="{BB962C8B-B14F-4D97-AF65-F5344CB8AC3E}">
        <p14:creationId xmlns:p14="http://schemas.microsoft.com/office/powerpoint/2010/main" val="4196551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08253" y="575441"/>
            <a:ext cx="8428651" cy="5958209"/>
          </a:xfrm>
          <a:prstGeom prst="rect">
            <a:avLst/>
          </a:prstGeom>
        </p:spPr>
      </p:pic>
      <p:sp>
        <p:nvSpPr>
          <p:cNvPr id="3" name="TextovéPole 2"/>
          <p:cNvSpPr txBox="1"/>
          <p:nvPr/>
        </p:nvSpPr>
        <p:spPr>
          <a:xfrm>
            <a:off x="2317531" y="5833241"/>
            <a:ext cx="7036029" cy="369332"/>
          </a:xfrm>
          <a:prstGeom prst="rect">
            <a:avLst/>
          </a:prstGeom>
          <a:noFill/>
        </p:spPr>
        <p:txBody>
          <a:bodyPr wrap="none" rtlCol="0">
            <a:spAutoFit/>
          </a:bodyPr>
          <a:lstStyle/>
          <a:p>
            <a:r>
              <a:rPr lang="cs-CZ" dirty="0" smtClean="0"/>
              <a:t>Pro rovnovážný smysl                sluchový i rovnovážný                                     </a:t>
            </a:r>
            <a:endParaRPr lang="cs-CZ" dirty="0"/>
          </a:p>
        </p:txBody>
      </p:sp>
      <p:sp>
        <p:nvSpPr>
          <p:cNvPr id="5" name="TextovéPole 4"/>
          <p:cNvSpPr txBox="1"/>
          <p:nvPr/>
        </p:nvSpPr>
        <p:spPr>
          <a:xfrm>
            <a:off x="599090" y="134006"/>
            <a:ext cx="4414344" cy="369332"/>
          </a:xfrm>
          <a:prstGeom prst="rect">
            <a:avLst/>
          </a:prstGeom>
          <a:noFill/>
        </p:spPr>
        <p:txBody>
          <a:bodyPr wrap="square" rtlCol="0">
            <a:spAutoFit/>
          </a:bodyPr>
          <a:lstStyle/>
          <a:p>
            <a:r>
              <a:rPr lang="cs-CZ" dirty="0" smtClean="0"/>
              <a:t>Kostěné a blanité struktury vnitřního ucha</a:t>
            </a:r>
            <a:endParaRPr lang="cs-CZ" dirty="0"/>
          </a:p>
        </p:txBody>
      </p:sp>
      <p:sp>
        <p:nvSpPr>
          <p:cNvPr id="6" name="TextovéPole 5"/>
          <p:cNvSpPr txBox="1"/>
          <p:nvPr/>
        </p:nvSpPr>
        <p:spPr>
          <a:xfrm>
            <a:off x="5368159" y="5242034"/>
            <a:ext cx="1221809" cy="369332"/>
          </a:xfrm>
          <a:prstGeom prst="rect">
            <a:avLst/>
          </a:prstGeom>
          <a:noFill/>
        </p:spPr>
        <p:txBody>
          <a:bodyPr wrap="none" rtlCol="0">
            <a:spAutoFit/>
          </a:bodyPr>
          <a:lstStyle/>
          <a:p>
            <a:r>
              <a:rPr lang="cs-CZ" dirty="0" smtClean="0"/>
              <a:t>vestibulum</a:t>
            </a:r>
            <a:endParaRPr lang="cs-CZ" dirty="0"/>
          </a:p>
        </p:txBody>
      </p:sp>
    </p:spTree>
    <p:extLst>
      <p:ext uri="{BB962C8B-B14F-4D97-AF65-F5344CB8AC3E}">
        <p14:creationId xmlns:p14="http://schemas.microsoft.com/office/powerpoint/2010/main" val="885916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4900" y="197707"/>
            <a:ext cx="5871100" cy="2259227"/>
          </a:xfrm>
          <a:prstGeom prst="rect">
            <a:avLst/>
          </a:prstGeom>
        </p:spPr>
      </p:pic>
      <p:pic>
        <p:nvPicPr>
          <p:cNvPr id="3" name="Obrázek 2"/>
          <p:cNvPicPr>
            <a:picLocks noChangeAspect="1"/>
          </p:cNvPicPr>
          <p:nvPr/>
        </p:nvPicPr>
        <p:blipFill>
          <a:blip r:embed="rId3"/>
          <a:stretch>
            <a:fillRect/>
          </a:stretch>
        </p:blipFill>
        <p:spPr>
          <a:xfrm>
            <a:off x="5423794" y="1483955"/>
            <a:ext cx="6768206" cy="5166596"/>
          </a:xfrm>
          <a:prstGeom prst="rect">
            <a:avLst/>
          </a:prstGeom>
        </p:spPr>
      </p:pic>
      <p:sp>
        <p:nvSpPr>
          <p:cNvPr id="4" name="TextovéPole 3"/>
          <p:cNvSpPr txBox="1"/>
          <p:nvPr/>
        </p:nvSpPr>
        <p:spPr>
          <a:xfrm>
            <a:off x="1261242" y="1994337"/>
            <a:ext cx="3377207" cy="369332"/>
          </a:xfrm>
          <a:prstGeom prst="rect">
            <a:avLst/>
          </a:prstGeom>
          <a:noFill/>
        </p:spPr>
        <p:txBody>
          <a:bodyPr wrap="none" rtlCol="0">
            <a:spAutoFit/>
          </a:bodyPr>
          <a:lstStyle/>
          <a:p>
            <a:r>
              <a:rPr lang="cs-CZ" dirty="0" err="1" smtClean="0"/>
              <a:t>Scala</a:t>
            </a:r>
            <a:r>
              <a:rPr lang="cs-CZ" dirty="0" smtClean="0"/>
              <a:t> </a:t>
            </a:r>
            <a:r>
              <a:rPr lang="cs-CZ" dirty="0" err="1" smtClean="0"/>
              <a:t>tympani</a:t>
            </a:r>
            <a:r>
              <a:rPr lang="cs-CZ" dirty="0" smtClean="0"/>
              <a:t>              </a:t>
            </a:r>
            <a:r>
              <a:rPr lang="cs-CZ" dirty="0" err="1" smtClean="0"/>
              <a:t>scala</a:t>
            </a:r>
            <a:r>
              <a:rPr lang="cs-CZ" dirty="0" smtClean="0"/>
              <a:t> media</a:t>
            </a:r>
            <a:endParaRPr lang="cs-CZ" dirty="0"/>
          </a:p>
        </p:txBody>
      </p:sp>
      <p:sp>
        <p:nvSpPr>
          <p:cNvPr id="5" name="TextovéPole 4"/>
          <p:cNvSpPr txBox="1"/>
          <p:nvPr/>
        </p:nvSpPr>
        <p:spPr>
          <a:xfrm>
            <a:off x="520262" y="1048407"/>
            <a:ext cx="1182311" cy="369332"/>
          </a:xfrm>
          <a:prstGeom prst="rect">
            <a:avLst/>
          </a:prstGeom>
          <a:noFill/>
        </p:spPr>
        <p:txBody>
          <a:bodyPr wrap="none" rtlCol="0">
            <a:spAutoFit/>
          </a:bodyPr>
          <a:lstStyle/>
          <a:p>
            <a:r>
              <a:rPr lang="cs-CZ" dirty="0" smtClean="0"/>
              <a:t>endolymfa</a:t>
            </a:r>
            <a:endParaRPr lang="cs-CZ" dirty="0"/>
          </a:p>
        </p:txBody>
      </p:sp>
      <p:sp>
        <p:nvSpPr>
          <p:cNvPr id="6" name="TextovéPole 5"/>
          <p:cNvSpPr txBox="1"/>
          <p:nvPr/>
        </p:nvSpPr>
        <p:spPr>
          <a:xfrm>
            <a:off x="926231" y="679075"/>
            <a:ext cx="1071704" cy="369332"/>
          </a:xfrm>
          <a:prstGeom prst="rect">
            <a:avLst/>
          </a:prstGeom>
          <a:noFill/>
        </p:spPr>
        <p:txBody>
          <a:bodyPr wrap="none" rtlCol="0">
            <a:spAutoFit/>
          </a:bodyPr>
          <a:lstStyle/>
          <a:p>
            <a:r>
              <a:rPr lang="cs-CZ" dirty="0" smtClean="0"/>
              <a:t>perilymfa</a:t>
            </a:r>
            <a:endParaRPr lang="cs-CZ" dirty="0"/>
          </a:p>
        </p:txBody>
      </p:sp>
      <p:sp>
        <p:nvSpPr>
          <p:cNvPr id="7" name="TextovéPole 6"/>
          <p:cNvSpPr txBox="1"/>
          <p:nvPr/>
        </p:nvSpPr>
        <p:spPr>
          <a:xfrm>
            <a:off x="10838793" y="2179003"/>
            <a:ext cx="1298432" cy="1200329"/>
          </a:xfrm>
          <a:prstGeom prst="rect">
            <a:avLst/>
          </a:prstGeom>
          <a:noFill/>
        </p:spPr>
        <p:txBody>
          <a:bodyPr wrap="none" rtlCol="0">
            <a:spAutoFit/>
          </a:bodyPr>
          <a:lstStyle/>
          <a:p>
            <a:r>
              <a:rPr lang="cs-CZ" dirty="0" err="1" smtClean="0"/>
              <a:t>Scala</a:t>
            </a:r>
            <a:r>
              <a:rPr lang="cs-CZ" dirty="0" smtClean="0"/>
              <a:t> media</a:t>
            </a:r>
          </a:p>
          <a:p>
            <a:endParaRPr lang="cs-CZ" dirty="0"/>
          </a:p>
          <a:p>
            <a:r>
              <a:rPr lang="cs-CZ" dirty="0" err="1" smtClean="0"/>
              <a:t>Membrana</a:t>
            </a:r>
            <a:endParaRPr lang="cs-CZ" dirty="0" smtClean="0"/>
          </a:p>
          <a:p>
            <a:r>
              <a:rPr lang="cs-CZ" dirty="0" smtClean="0"/>
              <a:t> </a:t>
            </a:r>
            <a:r>
              <a:rPr lang="cs-CZ" dirty="0" err="1" smtClean="0"/>
              <a:t>tectoria</a:t>
            </a:r>
            <a:endParaRPr lang="cs-CZ" dirty="0"/>
          </a:p>
        </p:txBody>
      </p:sp>
      <p:sp>
        <p:nvSpPr>
          <p:cNvPr id="8" name="TextovéPole 7"/>
          <p:cNvSpPr txBox="1"/>
          <p:nvPr/>
        </p:nvSpPr>
        <p:spPr>
          <a:xfrm>
            <a:off x="7914290" y="4698124"/>
            <a:ext cx="2270235" cy="646331"/>
          </a:xfrm>
          <a:prstGeom prst="rect">
            <a:avLst/>
          </a:prstGeom>
          <a:noFill/>
        </p:spPr>
        <p:txBody>
          <a:bodyPr wrap="square" rtlCol="0">
            <a:spAutoFit/>
          </a:bodyPr>
          <a:lstStyle/>
          <a:p>
            <a:r>
              <a:rPr lang="cs-CZ" dirty="0" smtClean="0"/>
              <a:t>vnitřní   vnější</a:t>
            </a:r>
          </a:p>
          <a:p>
            <a:r>
              <a:rPr lang="cs-CZ" dirty="0" smtClean="0"/>
              <a:t>vláskové buňky</a:t>
            </a:r>
            <a:endParaRPr lang="cs-CZ" dirty="0"/>
          </a:p>
        </p:txBody>
      </p:sp>
      <p:sp>
        <p:nvSpPr>
          <p:cNvPr id="9" name="TextovéPole 8"/>
          <p:cNvSpPr txBox="1"/>
          <p:nvPr/>
        </p:nvSpPr>
        <p:spPr>
          <a:xfrm>
            <a:off x="224900" y="3933497"/>
            <a:ext cx="5014001" cy="1754326"/>
          </a:xfrm>
          <a:prstGeom prst="rect">
            <a:avLst/>
          </a:prstGeom>
          <a:noFill/>
        </p:spPr>
        <p:txBody>
          <a:bodyPr wrap="none" rtlCol="0">
            <a:spAutoFit/>
          </a:bodyPr>
          <a:lstStyle/>
          <a:p>
            <a:r>
              <a:rPr lang="cs-CZ" dirty="0" smtClean="0"/>
              <a:t>Intenzita zvuku se kóduje jako amplituda</a:t>
            </a:r>
          </a:p>
          <a:p>
            <a:r>
              <a:rPr lang="cs-CZ" dirty="0" smtClean="0"/>
              <a:t> receptorového potenciálu, v dostředivých vláknech</a:t>
            </a:r>
          </a:p>
          <a:p>
            <a:r>
              <a:rPr lang="cs-CZ" dirty="0" smtClean="0"/>
              <a:t>Jako frekvence AP; vyjádření v decibelech</a:t>
            </a:r>
          </a:p>
          <a:p>
            <a:endParaRPr lang="cs-CZ" dirty="0"/>
          </a:p>
          <a:p>
            <a:endParaRPr lang="cs-CZ" dirty="0" smtClean="0"/>
          </a:p>
          <a:p>
            <a:r>
              <a:rPr lang="cs-CZ" dirty="0" smtClean="0"/>
              <a:t>Výška tónu s frekvencí (</a:t>
            </a:r>
            <a:r>
              <a:rPr lang="cs-CZ" smtClean="0"/>
              <a:t>počtem vln/čas)</a:t>
            </a:r>
            <a:endParaRPr lang="cs-CZ" dirty="0"/>
          </a:p>
        </p:txBody>
      </p:sp>
    </p:spTree>
    <p:extLst>
      <p:ext uri="{BB962C8B-B14F-4D97-AF65-F5344CB8AC3E}">
        <p14:creationId xmlns:p14="http://schemas.microsoft.com/office/powerpoint/2010/main" val="1031081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18499" y="1028699"/>
            <a:ext cx="10155002" cy="4800601"/>
          </a:xfrm>
          <a:prstGeom prst="rect">
            <a:avLst/>
          </a:prstGeom>
        </p:spPr>
      </p:pic>
    </p:spTree>
    <p:extLst>
      <p:ext uri="{BB962C8B-B14F-4D97-AF65-F5344CB8AC3E}">
        <p14:creationId xmlns:p14="http://schemas.microsoft.com/office/powerpoint/2010/main" val="65410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87588" y="585634"/>
            <a:ext cx="4229904" cy="5686732"/>
          </a:xfrm>
          <a:prstGeom prst="rect">
            <a:avLst/>
          </a:prstGeom>
        </p:spPr>
      </p:pic>
    </p:spTree>
    <p:extLst>
      <p:ext uri="{BB962C8B-B14F-4D97-AF65-F5344CB8AC3E}">
        <p14:creationId xmlns:p14="http://schemas.microsoft.com/office/powerpoint/2010/main" val="378608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79695" y="116245"/>
            <a:ext cx="7712512" cy="6305321"/>
          </a:xfrm>
          <a:prstGeom prst="rect">
            <a:avLst/>
          </a:prstGeom>
        </p:spPr>
      </p:pic>
      <p:sp>
        <p:nvSpPr>
          <p:cNvPr id="3" name="TextovéPole 2"/>
          <p:cNvSpPr txBox="1"/>
          <p:nvPr/>
        </p:nvSpPr>
        <p:spPr>
          <a:xfrm>
            <a:off x="8489731" y="1672635"/>
            <a:ext cx="3717684" cy="4524315"/>
          </a:xfrm>
          <a:prstGeom prst="rect">
            <a:avLst/>
          </a:prstGeom>
          <a:noFill/>
        </p:spPr>
        <p:txBody>
          <a:bodyPr wrap="none" rtlCol="0">
            <a:spAutoFit/>
          </a:bodyPr>
          <a:lstStyle/>
          <a:p>
            <a:r>
              <a:rPr lang="cs-CZ" dirty="0" smtClean="0"/>
              <a:t>Chemoreceptory </a:t>
            </a:r>
          </a:p>
          <a:p>
            <a:r>
              <a:rPr lang="cs-CZ" dirty="0" smtClean="0"/>
              <a:t>čichové sliznice </a:t>
            </a:r>
          </a:p>
          <a:p>
            <a:pPr marL="285750" indent="-285750">
              <a:buFontTx/>
              <a:buChar char="-"/>
            </a:pPr>
            <a:r>
              <a:rPr lang="cs-CZ" dirty="0" smtClean="0"/>
              <a:t>Drážděny látkami, které</a:t>
            </a:r>
          </a:p>
          <a:p>
            <a:r>
              <a:rPr lang="cs-CZ" dirty="0" smtClean="0"/>
              <a:t>se rozpustí v nosovém hlenu,</a:t>
            </a:r>
          </a:p>
          <a:p>
            <a:pPr marL="285750" indent="-285750">
              <a:buFontTx/>
              <a:buChar char="-"/>
            </a:pPr>
            <a:r>
              <a:rPr lang="cs-CZ" dirty="0" smtClean="0"/>
              <a:t>plocha 5 cm</a:t>
            </a:r>
            <a:r>
              <a:rPr lang="cs-CZ" baseline="30000" dirty="0" smtClean="0"/>
              <a:t>2</a:t>
            </a:r>
            <a:r>
              <a:rPr lang="cs-CZ" dirty="0" smtClean="0"/>
              <a:t> </a:t>
            </a:r>
          </a:p>
          <a:p>
            <a:pPr marL="285750" indent="-285750">
              <a:buFontTx/>
              <a:buChar char="-"/>
            </a:pPr>
            <a:r>
              <a:rPr lang="cs-CZ" dirty="0" smtClean="0"/>
              <a:t>Fylogeneticky nejstarší smysl</a:t>
            </a:r>
          </a:p>
          <a:p>
            <a:pPr marL="285750" indent="-285750">
              <a:buFontTx/>
              <a:buChar char="-"/>
            </a:pPr>
            <a:endParaRPr lang="cs-CZ" dirty="0"/>
          </a:p>
          <a:p>
            <a:pPr marL="285750" indent="-285750">
              <a:buFontTx/>
              <a:buChar char="-"/>
            </a:pPr>
            <a:endParaRPr lang="cs-CZ" dirty="0" smtClean="0"/>
          </a:p>
          <a:p>
            <a:pPr marL="285750" indent="-285750">
              <a:buFontTx/>
              <a:buChar char="-"/>
            </a:pPr>
            <a:r>
              <a:rPr lang="cs-CZ" dirty="0" err="1" smtClean="0"/>
              <a:t>Henningova</a:t>
            </a:r>
            <a:r>
              <a:rPr lang="cs-CZ" dirty="0" smtClean="0"/>
              <a:t> klasifikace pachů:</a:t>
            </a:r>
          </a:p>
          <a:p>
            <a:pPr marL="285750" indent="-285750">
              <a:buFontTx/>
              <a:buChar char="-"/>
            </a:pPr>
            <a:r>
              <a:rPr lang="cs-CZ" dirty="0" smtClean="0"/>
              <a:t>Květinový, ovocný, </a:t>
            </a:r>
            <a:r>
              <a:rPr lang="cs-CZ" dirty="0" err="1" smtClean="0"/>
              <a:t>živicový</a:t>
            </a:r>
            <a:r>
              <a:rPr lang="cs-CZ" dirty="0" smtClean="0"/>
              <a:t>,</a:t>
            </a:r>
          </a:p>
          <a:p>
            <a:pPr marL="285750" indent="-285750">
              <a:buFontTx/>
              <a:buChar char="-"/>
            </a:pPr>
            <a:r>
              <a:rPr lang="cs-CZ" dirty="0" smtClean="0"/>
              <a:t>Kořenitý, hnilobný, </a:t>
            </a:r>
            <a:r>
              <a:rPr lang="cs-CZ" dirty="0" err="1" smtClean="0"/>
              <a:t>spáleninový</a:t>
            </a:r>
            <a:endParaRPr lang="cs-CZ" dirty="0" smtClean="0"/>
          </a:p>
          <a:p>
            <a:pPr marL="285750" indent="-285750">
              <a:buFontTx/>
              <a:buChar char="-"/>
            </a:pPr>
            <a:endParaRPr lang="cs-CZ" dirty="0"/>
          </a:p>
          <a:p>
            <a:pPr marL="285750" indent="-285750">
              <a:buFontTx/>
              <a:buChar char="-"/>
            </a:pPr>
            <a:r>
              <a:rPr lang="cs-CZ" dirty="0" smtClean="0"/>
              <a:t>Citlivý smysl</a:t>
            </a:r>
          </a:p>
          <a:p>
            <a:r>
              <a:rPr lang="cs-CZ" dirty="0" smtClean="0"/>
              <a:t> </a:t>
            </a:r>
            <a:r>
              <a:rPr lang="cs-CZ" sz="1200" dirty="0" smtClean="0"/>
              <a:t>(</a:t>
            </a:r>
            <a:r>
              <a:rPr lang="cs-CZ" sz="1200" dirty="0" err="1" smtClean="0"/>
              <a:t>metylmerkaptan</a:t>
            </a:r>
            <a:r>
              <a:rPr lang="cs-CZ" sz="1200" dirty="0" smtClean="0"/>
              <a:t>=česnek-400pg/1 l vzduchu)</a:t>
            </a:r>
          </a:p>
          <a:p>
            <a:pPr marL="285750" indent="-285750">
              <a:buFontTx/>
              <a:buChar char="-"/>
            </a:pPr>
            <a:r>
              <a:rPr lang="cs-CZ" dirty="0" smtClean="0"/>
              <a:t> receptory se rychle adaptují</a:t>
            </a:r>
          </a:p>
          <a:p>
            <a:pPr marL="285750" indent="-285750">
              <a:buFontTx/>
              <a:buChar char="-"/>
            </a:pPr>
            <a:r>
              <a:rPr lang="cs-CZ" dirty="0" err="1" smtClean="0"/>
              <a:t>Hypoosmie</a:t>
            </a:r>
            <a:r>
              <a:rPr lang="cs-CZ" dirty="0" smtClean="0"/>
              <a:t> –anosmie -</a:t>
            </a:r>
            <a:r>
              <a:rPr lang="cs-CZ" dirty="0" err="1" smtClean="0"/>
              <a:t>hyperosmie</a:t>
            </a:r>
            <a:endParaRPr lang="cs-CZ" dirty="0" smtClean="0"/>
          </a:p>
        </p:txBody>
      </p:sp>
      <p:sp>
        <p:nvSpPr>
          <p:cNvPr id="4" name="TextovéPole 3"/>
          <p:cNvSpPr txBox="1"/>
          <p:nvPr/>
        </p:nvSpPr>
        <p:spPr>
          <a:xfrm>
            <a:off x="4548351" y="5919952"/>
            <a:ext cx="3773341" cy="276999"/>
          </a:xfrm>
          <a:prstGeom prst="rect">
            <a:avLst/>
          </a:prstGeom>
          <a:noFill/>
        </p:spPr>
        <p:txBody>
          <a:bodyPr wrap="none" rtlCol="0">
            <a:spAutoFit/>
          </a:bodyPr>
          <a:lstStyle/>
          <a:p>
            <a:r>
              <a:rPr lang="cs-CZ" sz="1200" dirty="0" smtClean="0"/>
              <a:t>Řasinky čichových receptorů-primární senzorické neurony</a:t>
            </a:r>
            <a:endParaRPr lang="cs-CZ" sz="1200" dirty="0"/>
          </a:p>
        </p:txBody>
      </p:sp>
      <p:sp>
        <p:nvSpPr>
          <p:cNvPr id="5" name="TextovéPole 4"/>
          <p:cNvSpPr txBox="1"/>
          <p:nvPr/>
        </p:nvSpPr>
        <p:spPr>
          <a:xfrm>
            <a:off x="1765738" y="1978572"/>
            <a:ext cx="1866345" cy="369332"/>
          </a:xfrm>
          <a:prstGeom prst="rect">
            <a:avLst/>
          </a:prstGeom>
          <a:noFill/>
        </p:spPr>
        <p:txBody>
          <a:bodyPr wrap="none" rtlCol="0">
            <a:spAutoFit/>
          </a:bodyPr>
          <a:lstStyle/>
          <a:p>
            <a:r>
              <a:rPr lang="cs-CZ" dirty="0" smtClean="0"/>
              <a:t>Bulbus </a:t>
            </a:r>
            <a:r>
              <a:rPr lang="cs-CZ" dirty="0" err="1" smtClean="0"/>
              <a:t>olfaktorius</a:t>
            </a:r>
            <a:endParaRPr lang="cs-CZ" dirty="0"/>
          </a:p>
        </p:txBody>
      </p:sp>
      <p:sp>
        <p:nvSpPr>
          <p:cNvPr id="6" name="TextovéPole 5"/>
          <p:cNvSpPr txBox="1"/>
          <p:nvPr/>
        </p:nvSpPr>
        <p:spPr>
          <a:xfrm>
            <a:off x="5760791" y="1028121"/>
            <a:ext cx="2831416" cy="369332"/>
          </a:xfrm>
          <a:prstGeom prst="rect">
            <a:avLst/>
          </a:prstGeom>
          <a:noFill/>
        </p:spPr>
        <p:txBody>
          <a:bodyPr wrap="none" rtlCol="0">
            <a:spAutoFit/>
          </a:bodyPr>
          <a:lstStyle/>
          <a:p>
            <a:r>
              <a:rPr lang="cs-CZ" dirty="0" smtClean="0"/>
              <a:t>Sekundární čichové neurony</a:t>
            </a:r>
            <a:endParaRPr lang="cs-CZ" dirty="0"/>
          </a:p>
        </p:txBody>
      </p:sp>
      <p:sp>
        <p:nvSpPr>
          <p:cNvPr id="7" name="TextovéPole 6"/>
          <p:cNvSpPr txBox="1"/>
          <p:nvPr/>
        </p:nvSpPr>
        <p:spPr>
          <a:xfrm>
            <a:off x="1844566" y="843455"/>
            <a:ext cx="1903406" cy="369332"/>
          </a:xfrm>
          <a:prstGeom prst="rect">
            <a:avLst/>
          </a:prstGeom>
          <a:noFill/>
        </p:spPr>
        <p:txBody>
          <a:bodyPr wrap="none" rtlCol="0">
            <a:spAutoFit/>
          </a:bodyPr>
          <a:lstStyle/>
          <a:p>
            <a:r>
              <a:rPr lang="cs-CZ" dirty="0" err="1" smtClean="0"/>
              <a:t>Tractus</a:t>
            </a:r>
            <a:r>
              <a:rPr lang="cs-CZ" dirty="0" smtClean="0"/>
              <a:t> </a:t>
            </a:r>
            <a:r>
              <a:rPr lang="cs-CZ" dirty="0" err="1" smtClean="0"/>
              <a:t>olfaktorius</a:t>
            </a:r>
            <a:endParaRPr lang="cs-CZ" dirty="0"/>
          </a:p>
        </p:txBody>
      </p:sp>
      <p:sp>
        <p:nvSpPr>
          <p:cNvPr id="8" name="TextovéPole 7"/>
          <p:cNvSpPr txBox="1"/>
          <p:nvPr/>
        </p:nvSpPr>
        <p:spPr>
          <a:xfrm>
            <a:off x="0" y="6403940"/>
            <a:ext cx="9827306" cy="276999"/>
          </a:xfrm>
          <a:prstGeom prst="rect">
            <a:avLst/>
          </a:prstGeom>
          <a:noFill/>
        </p:spPr>
        <p:txBody>
          <a:bodyPr wrap="none" rtlCol="0">
            <a:spAutoFit/>
          </a:bodyPr>
          <a:lstStyle/>
          <a:p>
            <a:r>
              <a:rPr lang="cs-CZ" sz="1200" dirty="0" smtClean="0"/>
              <a:t>Poznámka: nervová zakončení vláken </a:t>
            </a:r>
            <a:r>
              <a:rPr lang="cs-CZ" sz="1200" dirty="0" err="1" smtClean="0"/>
              <a:t>n.trigeminus</a:t>
            </a:r>
            <a:r>
              <a:rPr lang="cs-CZ" sz="1200" dirty="0" smtClean="0"/>
              <a:t> – čpavek, mentol, chlor-spouští se reflexní odpovědi na dráždivé látky – zastavení dýchání, kýchání, slzení</a:t>
            </a:r>
            <a:endParaRPr lang="cs-CZ" sz="1200" dirty="0"/>
          </a:p>
        </p:txBody>
      </p:sp>
    </p:spTree>
    <p:extLst>
      <p:ext uri="{BB962C8B-B14F-4D97-AF65-F5344CB8AC3E}">
        <p14:creationId xmlns:p14="http://schemas.microsoft.com/office/powerpoint/2010/main" val="360159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0333" y="248066"/>
            <a:ext cx="6893795" cy="6424930"/>
          </a:xfrm>
          <a:prstGeom prst="rect">
            <a:avLst/>
          </a:prstGeom>
        </p:spPr>
      </p:pic>
      <p:sp>
        <p:nvSpPr>
          <p:cNvPr id="3" name="TextovéPole 2"/>
          <p:cNvSpPr txBox="1"/>
          <p:nvPr/>
        </p:nvSpPr>
        <p:spPr>
          <a:xfrm>
            <a:off x="7094128" y="425669"/>
            <a:ext cx="5344412" cy="3970318"/>
          </a:xfrm>
          <a:prstGeom prst="rect">
            <a:avLst/>
          </a:prstGeom>
          <a:noFill/>
        </p:spPr>
        <p:txBody>
          <a:bodyPr wrap="none" rtlCol="0">
            <a:spAutoFit/>
          </a:bodyPr>
          <a:lstStyle/>
          <a:p>
            <a:r>
              <a:rPr lang="cs-CZ" dirty="0" smtClean="0"/>
              <a:t>Chuťové pohárky a chuťové chemoreceptory</a:t>
            </a:r>
          </a:p>
          <a:p>
            <a:endParaRPr lang="cs-CZ" dirty="0" smtClean="0"/>
          </a:p>
          <a:p>
            <a:r>
              <a:rPr lang="cs-CZ" dirty="0" smtClean="0"/>
              <a:t>drážděny chuťovými látkami rozpuštěnými ve slinách</a:t>
            </a:r>
          </a:p>
          <a:p>
            <a:endParaRPr lang="cs-CZ" dirty="0"/>
          </a:p>
          <a:p>
            <a:r>
              <a:rPr lang="cs-CZ" dirty="0" smtClean="0"/>
              <a:t>Chuťové receptory v pohárkách na sliznici jazyka,</a:t>
            </a:r>
          </a:p>
          <a:p>
            <a:r>
              <a:rPr lang="cs-CZ" dirty="0" smtClean="0"/>
              <a:t>epiglottis, patře a faryngu</a:t>
            </a:r>
          </a:p>
          <a:p>
            <a:r>
              <a:rPr lang="cs-CZ" dirty="0" smtClean="0"/>
              <a:t>Vejcovitý tvar, 50-60mikrom, 40 vlastních chuťových </a:t>
            </a:r>
          </a:p>
          <a:p>
            <a:r>
              <a:rPr lang="cs-CZ" dirty="0" smtClean="0"/>
              <a:t>Receptorů=vláskové buňky přečnívající do ústní dutiny</a:t>
            </a:r>
          </a:p>
          <a:p>
            <a:r>
              <a:rPr lang="cs-CZ" dirty="0" smtClean="0"/>
              <a:t>Aferentní vlákna přiléhají na spodinu chuťové buňky</a:t>
            </a:r>
          </a:p>
          <a:p>
            <a:r>
              <a:rPr lang="cs-CZ" dirty="0" smtClean="0"/>
              <a:t>(50 vláken na 1 pohárek)</a:t>
            </a:r>
          </a:p>
          <a:p>
            <a:endParaRPr lang="cs-CZ" dirty="0"/>
          </a:p>
          <a:p>
            <a:r>
              <a:rPr lang="cs-CZ" dirty="0" smtClean="0"/>
              <a:t>Základní chutě: sladká (hrot jazyka)-slaná (zadní okraje)</a:t>
            </a:r>
          </a:p>
          <a:p>
            <a:r>
              <a:rPr lang="cs-CZ" dirty="0" smtClean="0"/>
              <a:t>-kyselá (přední okraje)-hořká (kořen jazyka)</a:t>
            </a:r>
          </a:p>
          <a:p>
            <a:r>
              <a:rPr lang="cs-CZ" dirty="0" smtClean="0"/>
              <a:t>Návrh na 5.typ: </a:t>
            </a:r>
            <a:r>
              <a:rPr lang="cs-CZ" dirty="0" err="1" smtClean="0"/>
              <a:t>umami</a:t>
            </a:r>
            <a:endParaRPr lang="cs-CZ" dirty="0"/>
          </a:p>
        </p:txBody>
      </p:sp>
    </p:spTree>
    <p:extLst>
      <p:ext uri="{BB962C8B-B14F-4D97-AF65-F5344CB8AC3E}">
        <p14:creationId xmlns:p14="http://schemas.microsoft.com/office/powerpoint/2010/main" val="684750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87943" y="193167"/>
            <a:ext cx="5648533" cy="6471666"/>
          </a:xfrm>
          <a:prstGeom prst="rect">
            <a:avLst/>
          </a:prstGeom>
        </p:spPr>
      </p:pic>
      <p:sp>
        <p:nvSpPr>
          <p:cNvPr id="3" name="TextovéPole 2"/>
          <p:cNvSpPr txBox="1"/>
          <p:nvPr/>
        </p:nvSpPr>
        <p:spPr>
          <a:xfrm>
            <a:off x="7636476" y="630620"/>
            <a:ext cx="4641592" cy="4524315"/>
          </a:xfrm>
          <a:prstGeom prst="rect">
            <a:avLst/>
          </a:prstGeom>
          <a:noFill/>
        </p:spPr>
        <p:txBody>
          <a:bodyPr wrap="none" rtlCol="0">
            <a:spAutoFit/>
          </a:bodyPr>
          <a:lstStyle/>
          <a:p>
            <a:r>
              <a:rPr lang="cs-CZ" dirty="0" smtClean="0"/>
              <a:t>Chuťové dráhy</a:t>
            </a:r>
          </a:p>
          <a:p>
            <a:r>
              <a:rPr lang="cs-CZ" dirty="0" smtClean="0"/>
              <a:t>Z předních 2/3 jazyka</a:t>
            </a:r>
          </a:p>
          <a:p>
            <a:r>
              <a:rPr lang="cs-CZ" dirty="0" smtClean="0"/>
              <a:t> –chorda </a:t>
            </a:r>
            <a:r>
              <a:rPr lang="cs-CZ" dirty="0" err="1" smtClean="0"/>
              <a:t>tympani</a:t>
            </a:r>
            <a:r>
              <a:rPr lang="cs-CZ" dirty="0" smtClean="0"/>
              <a:t> – </a:t>
            </a:r>
            <a:r>
              <a:rPr lang="cs-CZ" dirty="0" err="1" smtClean="0"/>
              <a:t>nervus</a:t>
            </a:r>
            <a:r>
              <a:rPr lang="cs-CZ" dirty="0" smtClean="0"/>
              <a:t> trigeminus</a:t>
            </a:r>
          </a:p>
          <a:p>
            <a:r>
              <a:rPr lang="cs-CZ" dirty="0" smtClean="0"/>
              <a:t>Ze zadní části – </a:t>
            </a:r>
            <a:r>
              <a:rPr lang="cs-CZ" dirty="0" err="1" smtClean="0"/>
              <a:t>nervus</a:t>
            </a:r>
            <a:r>
              <a:rPr lang="cs-CZ" dirty="0" smtClean="0"/>
              <a:t> </a:t>
            </a:r>
            <a:r>
              <a:rPr lang="cs-CZ" dirty="0" err="1" smtClean="0"/>
              <a:t>glossopharyngeus</a:t>
            </a:r>
            <a:endParaRPr lang="cs-CZ" dirty="0" smtClean="0"/>
          </a:p>
          <a:p>
            <a:r>
              <a:rPr lang="cs-CZ" dirty="0" err="1" smtClean="0"/>
              <a:t>Ncl.tractus</a:t>
            </a:r>
            <a:r>
              <a:rPr lang="cs-CZ" dirty="0" smtClean="0"/>
              <a:t> </a:t>
            </a:r>
            <a:r>
              <a:rPr lang="cs-CZ" dirty="0" err="1" smtClean="0"/>
              <a:t>solitarius</a:t>
            </a:r>
            <a:r>
              <a:rPr lang="cs-CZ" dirty="0" smtClean="0"/>
              <a:t> v </a:t>
            </a:r>
            <a:r>
              <a:rPr lang="cs-CZ" dirty="0" err="1" smtClean="0"/>
              <a:t>prodl.míše</a:t>
            </a:r>
            <a:endParaRPr lang="cs-CZ" dirty="0" smtClean="0"/>
          </a:p>
          <a:p>
            <a:endParaRPr lang="cs-CZ" dirty="0"/>
          </a:p>
          <a:p>
            <a:endParaRPr lang="cs-CZ" dirty="0" smtClean="0"/>
          </a:p>
          <a:p>
            <a:endParaRPr lang="cs-CZ" dirty="0"/>
          </a:p>
          <a:p>
            <a:endParaRPr lang="cs-CZ" dirty="0" smtClean="0"/>
          </a:p>
          <a:p>
            <a:r>
              <a:rPr lang="cs-CZ" dirty="0" smtClean="0"/>
              <a:t>Receptory jsou také adaptabilní,</a:t>
            </a:r>
          </a:p>
          <a:p>
            <a:r>
              <a:rPr lang="cs-CZ" dirty="0" smtClean="0"/>
              <a:t>Nízká rozlišovací schopnost mezi dvěma látkami</a:t>
            </a:r>
          </a:p>
          <a:p>
            <a:r>
              <a:rPr lang="cs-CZ" dirty="0" smtClean="0"/>
              <a:t>Neustále se obnovují</a:t>
            </a:r>
          </a:p>
          <a:p>
            <a:endParaRPr lang="cs-CZ" dirty="0"/>
          </a:p>
          <a:p>
            <a:endParaRPr lang="cs-CZ" dirty="0" smtClean="0"/>
          </a:p>
          <a:p>
            <a:r>
              <a:rPr lang="cs-CZ" dirty="0" err="1" smtClean="0"/>
              <a:t>Hypogeuzia</a:t>
            </a:r>
            <a:r>
              <a:rPr lang="cs-CZ" dirty="0" smtClean="0"/>
              <a:t> (pokles chuťové aktivity)</a:t>
            </a:r>
          </a:p>
          <a:p>
            <a:r>
              <a:rPr lang="cs-CZ" dirty="0" err="1" smtClean="0"/>
              <a:t>Ageuzia</a:t>
            </a:r>
            <a:r>
              <a:rPr lang="cs-CZ" dirty="0" smtClean="0"/>
              <a:t> - </a:t>
            </a:r>
            <a:r>
              <a:rPr lang="cs-CZ" dirty="0" err="1" smtClean="0"/>
              <a:t>hypergeuzia</a:t>
            </a:r>
            <a:endParaRPr lang="cs-CZ" dirty="0"/>
          </a:p>
        </p:txBody>
      </p:sp>
      <p:sp>
        <p:nvSpPr>
          <p:cNvPr id="4" name="TextovéPole 3"/>
          <p:cNvSpPr txBox="1"/>
          <p:nvPr/>
        </p:nvSpPr>
        <p:spPr>
          <a:xfrm>
            <a:off x="5628289" y="2585545"/>
            <a:ext cx="1754583" cy="369332"/>
          </a:xfrm>
          <a:prstGeom prst="rect">
            <a:avLst/>
          </a:prstGeom>
          <a:noFill/>
        </p:spPr>
        <p:txBody>
          <a:bodyPr wrap="none" rtlCol="0">
            <a:spAutoFit/>
          </a:bodyPr>
          <a:lstStyle/>
          <a:p>
            <a:r>
              <a:rPr lang="cs-CZ" dirty="0" err="1" smtClean="0"/>
              <a:t>Tractus</a:t>
            </a:r>
            <a:r>
              <a:rPr lang="cs-CZ" dirty="0" smtClean="0"/>
              <a:t> </a:t>
            </a:r>
            <a:r>
              <a:rPr lang="cs-CZ" dirty="0" err="1" smtClean="0"/>
              <a:t>solitarius</a:t>
            </a:r>
            <a:endParaRPr lang="cs-CZ" dirty="0"/>
          </a:p>
        </p:txBody>
      </p:sp>
      <p:sp>
        <p:nvSpPr>
          <p:cNvPr id="5" name="TextovéPole 4"/>
          <p:cNvSpPr txBox="1"/>
          <p:nvPr/>
        </p:nvSpPr>
        <p:spPr>
          <a:xfrm>
            <a:off x="3125466" y="3153103"/>
            <a:ext cx="1686744" cy="1754326"/>
          </a:xfrm>
          <a:prstGeom prst="rect">
            <a:avLst/>
          </a:prstGeom>
          <a:noFill/>
        </p:spPr>
        <p:txBody>
          <a:bodyPr wrap="none" rtlCol="0">
            <a:spAutoFit/>
          </a:bodyPr>
          <a:lstStyle/>
          <a:p>
            <a:r>
              <a:rPr lang="cs-CZ" dirty="0" smtClean="0"/>
              <a:t>      </a:t>
            </a:r>
            <a:r>
              <a:rPr lang="cs-CZ" dirty="0" err="1" smtClean="0"/>
              <a:t>n.facialis</a:t>
            </a:r>
            <a:endParaRPr lang="cs-CZ" dirty="0" smtClean="0"/>
          </a:p>
          <a:p>
            <a:endParaRPr lang="cs-CZ" dirty="0"/>
          </a:p>
          <a:p>
            <a:r>
              <a:rPr lang="cs-CZ" dirty="0" smtClean="0"/>
              <a:t>Chorda </a:t>
            </a:r>
            <a:r>
              <a:rPr lang="cs-CZ" dirty="0" err="1" smtClean="0"/>
              <a:t>tympani</a:t>
            </a:r>
            <a:endParaRPr lang="cs-CZ" dirty="0" smtClean="0"/>
          </a:p>
          <a:p>
            <a:endParaRPr lang="cs-CZ" dirty="0"/>
          </a:p>
          <a:p>
            <a:r>
              <a:rPr lang="cs-CZ" dirty="0" smtClean="0"/>
              <a:t>     </a:t>
            </a:r>
            <a:r>
              <a:rPr lang="cs-CZ" dirty="0" err="1" smtClean="0"/>
              <a:t>n.trigeminus</a:t>
            </a:r>
            <a:endParaRPr lang="cs-CZ" dirty="0" smtClean="0"/>
          </a:p>
          <a:p>
            <a:r>
              <a:rPr lang="cs-CZ" dirty="0" smtClean="0"/>
              <a:t>  </a:t>
            </a:r>
            <a:endParaRPr lang="cs-CZ" dirty="0"/>
          </a:p>
        </p:txBody>
      </p:sp>
      <p:sp>
        <p:nvSpPr>
          <p:cNvPr id="6" name="TextovéPole 5"/>
          <p:cNvSpPr txBox="1"/>
          <p:nvPr/>
        </p:nvSpPr>
        <p:spPr>
          <a:xfrm>
            <a:off x="5949733" y="4589747"/>
            <a:ext cx="1420710" cy="369332"/>
          </a:xfrm>
          <a:prstGeom prst="rect">
            <a:avLst/>
          </a:prstGeom>
          <a:noFill/>
        </p:spPr>
        <p:txBody>
          <a:bodyPr wrap="none" rtlCol="0">
            <a:spAutoFit/>
          </a:bodyPr>
          <a:lstStyle/>
          <a:p>
            <a:r>
              <a:rPr lang="cs-CZ" dirty="0" err="1" smtClean="0"/>
              <a:t>n.glossophar</a:t>
            </a:r>
            <a:r>
              <a:rPr lang="cs-CZ" dirty="0" smtClean="0"/>
              <a:t>.</a:t>
            </a:r>
            <a:endParaRPr lang="cs-CZ" dirty="0"/>
          </a:p>
        </p:txBody>
      </p:sp>
    </p:spTree>
    <p:extLst>
      <p:ext uri="{BB962C8B-B14F-4D97-AF65-F5344CB8AC3E}">
        <p14:creationId xmlns:p14="http://schemas.microsoft.com/office/powerpoint/2010/main" val="394474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studentconsult.com/common/showimage.cfm?mediaISBN=0721632564&amp;FigFile=S23283-013-f006a.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4542" b="2979"/>
          <a:stretch>
            <a:fillRect/>
          </a:stretch>
        </p:blipFill>
        <p:spPr bwMode="auto">
          <a:xfrm>
            <a:off x="496888" y="1490663"/>
            <a:ext cx="5903913"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D66D3137-654C-4481-B34E-C71D730ABF67}" type="slidenum">
              <a:rPr lang="en-US" altLang="cs-CZ" sz="1200">
                <a:solidFill>
                  <a:srgbClr val="FFFFFF"/>
                </a:solidFill>
                <a:latin typeface="Arial" panose="020B0604020202020204" pitchFamily="34" charset="0"/>
              </a:rPr>
              <a:pPr>
                <a:lnSpc>
                  <a:spcPct val="80000"/>
                </a:lnSpc>
                <a:spcBef>
                  <a:spcPct val="0"/>
                </a:spcBef>
                <a:buClrTx/>
                <a:buSzTx/>
                <a:buFontTx/>
                <a:buNone/>
              </a:pPr>
              <a:t>3</a:t>
            </a:fld>
            <a:endParaRPr lang="en-US" altLang="cs-CZ" sz="1200">
              <a:solidFill>
                <a:srgbClr val="FFFFFF"/>
              </a:solidFill>
              <a:latin typeface="Arial" panose="020B0604020202020204" pitchFamily="34" charset="0"/>
            </a:endParaRPr>
          </a:p>
        </p:txBody>
      </p:sp>
      <p:sp>
        <p:nvSpPr>
          <p:cNvPr id="7" name="Rectangle 6"/>
          <p:cNvSpPr/>
          <p:nvPr/>
        </p:nvSpPr>
        <p:spPr>
          <a:xfrm>
            <a:off x="3894139" y="1798639"/>
            <a:ext cx="441325" cy="352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4618039" y="2103438"/>
            <a:ext cx="327025" cy="2841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pic>
        <p:nvPicPr>
          <p:cNvPr id="18440" name="Picture 2" descr="http://www.vision-and-eye-health.com/images/IrisMuscles.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904" y="489651"/>
            <a:ext cx="37909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653369" y="1188272"/>
            <a:ext cx="1206500" cy="387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9703293" y="2052637"/>
            <a:ext cx="1206500" cy="3857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 name="TextovéPole 2"/>
          <p:cNvSpPr txBox="1"/>
          <p:nvPr/>
        </p:nvSpPr>
        <p:spPr>
          <a:xfrm>
            <a:off x="6826469" y="4083517"/>
            <a:ext cx="5552161" cy="1754326"/>
          </a:xfrm>
          <a:prstGeom prst="rect">
            <a:avLst/>
          </a:prstGeom>
          <a:noFill/>
        </p:spPr>
        <p:txBody>
          <a:bodyPr wrap="none" rtlCol="0">
            <a:spAutoFit/>
          </a:bodyPr>
          <a:lstStyle/>
          <a:p>
            <a:r>
              <a:rPr lang="cs-CZ" dirty="0" smtClean="0"/>
              <a:t>Pupilární reflex (zúžení a rozšíření zornice)</a:t>
            </a:r>
          </a:p>
          <a:p>
            <a:r>
              <a:rPr lang="cs-CZ" dirty="0" smtClean="0"/>
              <a:t>-</a:t>
            </a:r>
            <a:r>
              <a:rPr lang="cs-CZ" dirty="0" err="1" smtClean="0"/>
              <a:t>neuronální</a:t>
            </a:r>
            <a:r>
              <a:rPr lang="cs-CZ" dirty="0" smtClean="0"/>
              <a:t> dráha začínající v sítnici – </a:t>
            </a:r>
            <a:r>
              <a:rPr lang="cs-CZ" dirty="0" err="1" smtClean="0"/>
              <a:t>n.opticus</a:t>
            </a:r>
            <a:endParaRPr lang="cs-CZ" dirty="0" smtClean="0"/>
          </a:p>
          <a:p>
            <a:r>
              <a:rPr lang="cs-CZ" dirty="0" smtClean="0"/>
              <a:t>-oddělení do </a:t>
            </a:r>
            <a:r>
              <a:rPr lang="cs-CZ" dirty="0" err="1" smtClean="0"/>
              <a:t>pretektální</a:t>
            </a:r>
            <a:r>
              <a:rPr lang="cs-CZ" dirty="0" smtClean="0"/>
              <a:t> oblasti k jádrům</a:t>
            </a:r>
          </a:p>
          <a:p>
            <a:r>
              <a:rPr lang="cs-CZ" dirty="0" smtClean="0"/>
              <a:t>okohybných nervů- </a:t>
            </a:r>
            <a:r>
              <a:rPr lang="cs-CZ" dirty="0" err="1" smtClean="0"/>
              <a:t>Edinger-Westphalovo</a:t>
            </a:r>
            <a:r>
              <a:rPr lang="cs-CZ" dirty="0" smtClean="0"/>
              <a:t> jádro</a:t>
            </a:r>
          </a:p>
          <a:p>
            <a:r>
              <a:rPr lang="cs-CZ" dirty="0" smtClean="0"/>
              <a:t>-jako vlákna ANS –končí: </a:t>
            </a:r>
            <a:r>
              <a:rPr lang="cs-CZ" dirty="0" err="1" smtClean="0"/>
              <a:t>m.sphinkter-m.dilatator</a:t>
            </a:r>
            <a:r>
              <a:rPr lang="cs-CZ" dirty="0" smtClean="0"/>
              <a:t> </a:t>
            </a:r>
            <a:r>
              <a:rPr lang="cs-CZ" dirty="0" err="1" smtClean="0"/>
              <a:t>pupilae</a:t>
            </a:r>
            <a:r>
              <a:rPr lang="cs-CZ" dirty="0" smtClean="0"/>
              <a:t> </a:t>
            </a:r>
          </a:p>
          <a:p>
            <a:endParaRPr lang="cs-CZ" dirty="0"/>
          </a:p>
        </p:txBody>
      </p:sp>
    </p:spTree>
    <p:extLst>
      <p:ext uri="{BB962C8B-B14F-4D97-AF65-F5344CB8AC3E}">
        <p14:creationId xmlns:p14="http://schemas.microsoft.com/office/powerpoint/2010/main" val="1148234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263" t="21318" r="42847" b="13505"/>
          <a:stretch/>
        </p:blipFill>
        <p:spPr>
          <a:xfrm>
            <a:off x="3032288" y="114752"/>
            <a:ext cx="6127423" cy="6628495"/>
          </a:xfrm>
          <a:prstGeom prst="rect">
            <a:avLst/>
          </a:prstGeom>
        </p:spPr>
      </p:pic>
      <p:sp>
        <p:nvSpPr>
          <p:cNvPr id="3" name="TextovéPole 2"/>
          <p:cNvSpPr txBox="1"/>
          <p:nvPr/>
        </p:nvSpPr>
        <p:spPr>
          <a:xfrm>
            <a:off x="3247697" y="4816366"/>
            <a:ext cx="724237" cy="307777"/>
          </a:xfrm>
          <a:prstGeom prst="rect">
            <a:avLst/>
          </a:prstGeom>
          <a:noFill/>
        </p:spPr>
        <p:txBody>
          <a:bodyPr wrap="none" rtlCol="0">
            <a:spAutoFit/>
          </a:bodyPr>
          <a:lstStyle/>
          <a:p>
            <a:r>
              <a:rPr lang="cs-CZ" sz="1400" dirty="0" smtClean="0"/>
              <a:t>myopie</a:t>
            </a:r>
            <a:endParaRPr lang="cs-CZ" sz="1400" dirty="0"/>
          </a:p>
        </p:txBody>
      </p:sp>
    </p:spTree>
    <p:extLst>
      <p:ext uri="{BB962C8B-B14F-4D97-AF65-F5344CB8AC3E}">
        <p14:creationId xmlns:p14="http://schemas.microsoft.com/office/powerpoint/2010/main" val="224049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263" t="17536" r="45890" b="59486"/>
          <a:stretch/>
        </p:blipFill>
        <p:spPr>
          <a:xfrm>
            <a:off x="632112" y="980388"/>
            <a:ext cx="10927775" cy="4732257"/>
          </a:xfrm>
          <a:prstGeom prst="rect">
            <a:avLst/>
          </a:prstGeom>
        </p:spPr>
      </p:pic>
    </p:spTree>
    <p:extLst>
      <p:ext uri="{BB962C8B-B14F-4D97-AF65-F5344CB8AC3E}">
        <p14:creationId xmlns:p14="http://schemas.microsoft.com/office/powerpoint/2010/main" val="1730655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B21E9C65-EA22-426A-B536-77BD8960F3CC}" type="slidenum">
              <a:rPr lang="en-US" altLang="cs-CZ" sz="1200">
                <a:solidFill>
                  <a:srgbClr val="FFFFFF"/>
                </a:solidFill>
                <a:latin typeface="Arial" panose="020B0604020202020204" pitchFamily="34" charset="0"/>
              </a:rPr>
              <a:pPr>
                <a:lnSpc>
                  <a:spcPct val="80000"/>
                </a:lnSpc>
                <a:spcBef>
                  <a:spcPct val="0"/>
                </a:spcBef>
                <a:buClrTx/>
                <a:buSzTx/>
                <a:buFontTx/>
                <a:buNone/>
              </a:pPr>
              <a:t>6</a:t>
            </a:fld>
            <a:endParaRPr lang="en-US" altLang="cs-CZ" sz="1200">
              <a:solidFill>
                <a:srgbClr val="FFFFFF"/>
              </a:solidFill>
              <a:latin typeface="Arial" panose="020B0604020202020204" pitchFamily="34" charset="0"/>
            </a:endParaRPr>
          </a:p>
        </p:txBody>
      </p:sp>
      <p:grpSp>
        <p:nvGrpSpPr>
          <p:cNvPr id="37893" name="Group 35"/>
          <p:cNvGrpSpPr>
            <a:grpSpLocks/>
          </p:cNvGrpSpPr>
          <p:nvPr/>
        </p:nvGrpSpPr>
        <p:grpSpPr bwMode="auto">
          <a:xfrm>
            <a:off x="6507981" y="587080"/>
            <a:ext cx="4386262" cy="5181600"/>
            <a:chOff x="5156312" y="1676396"/>
            <a:chExt cx="3987688" cy="4673604"/>
          </a:xfrm>
        </p:grpSpPr>
        <p:pic>
          <p:nvPicPr>
            <p:cNvPr id="37894"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202" t="58952" r="26701" b="1563"/>
            <a:stretch>
              <a:fillRect/>
            </a:stretch>
          </p:blipFill>
          <p:spPr bwMode="auto">
            <a:xfrm>
              <a:off x="5156312" y="1676396"/>
              <a:ext cx="3970749" cy="463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8503199" y="1845356"/>
              <a:ext cx="640801"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5" name="Rectangle 24"/>
            <p:cNvSpPr/>
            <p:nvPr/>
          </p:nvSpPr>
          <p:spPr>
            <a:xfrm>
              <a:off x="8449799" y="4640354"/>
              <a:ext cx="694201" cy="170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6" name="Rectangle 25"/>
            <p:cNvSpPr/>
            <p:nvPr/>
          </p:nvSpPr>
          <p:spPr>
            <a:xfrm>
              <a:off x="8926070" y="3911536"/>
              <a:ext cx="217930"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Rectangle 26"/>
            <p:cNvSpPr/>
            <p:nvPr/>
          </p:nvSpPr>
          <p:spPr>
            <a:xfrm>
              <a:off x="8706697" y="3792691"/>
              <a:ext cx="437303"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8" name="Rectangle 27"/>
            <p:cNvSpPr/>
            <p:nvPr/>
          </p:nvSpPr>
          <p:spPr>
            <a:xfrm>
              <a:off x="8706697" y="4469963"/>
              <a:ext cx="437303" cy="28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 name="Rectangle 28"/>
            <p:cNvSpPr/>
            <p:nvPr/>
          </p:nvSpPr>
          <p:spPr>
            <a:xfrm>
              <a:off x="8672059" y="3030939"/>
              <a:ext cx="438747"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13" name="Group 19"/>
          <p:cNvGrpSpPr>
            <a:grpSpLocks/>
          </p:cNvGrpSpPr>
          <p:nvPr/>
        </p:nvGrpSpPr>
        <p:grpSpPr bwMode="auto">
          <a:xfrm>
            <a:off x="1601691" y="667733"/>
            <a:ext cx="3978977" cy="5327714"/>
            <a:chOff x="5113869" y="1540933"/>
            <a:chExt cx="4030131" cy="4978400"/>
          </a:xfrm>
        </p:grpSpPr>
        <p:pic>
          <p:nvPicPr>
            <p:cNvPr id="14" name="Picture 2" descr="http://www.studentconsult.com/common/showimage.cfm?mediaISBN=0721632564&amp;FigFile=S23283-013-f007.jpg&amp;size=fullsize"/>
            <p:cNvPicPr>
              <a:picLocks noChangeAspect="1" noChangeArrowheads="1"/>
            </p:cNvPicPr>
            <p:nvPr/>
          </p:nvPicPr>
          <p:blipFill>
            <a:blip r:embed="rId3">
              <a:extLst>
                <a:ext uri="{28A0092B-C50C-407E-A947-70E740481C1C}">
                  <a14:useLocalDpi xmlns:a14="http://schemas.microsoft.com/office/drawing/2010/main" val="0"/>
                </a:ext>
              </a:extLst>
            </a:blip>
            <a:srcRect l="63673" t="59279" r="-1170" b="1938"/>
            <a:stretch>
              <a:fillRect/>
            </a:stretch>
          </p:blipFill>
          <p:spPr bwMode="auto">
            <a:xfrm>
              <a:off x="5395576" y="1540933"/>
              <a:ext cx="3748424" cy="494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p:nvPr/>
          </p:nvSpPr>
          <p:spPr>
            <a:xfrm>
              <a:off x="5197644" y="1642100"/>
              <a:ext cx="999958" cy="45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6" name="Rectangle 7"/>
            <p:cNvSpPr/>
            <p:nvPr/>
          </p:nvSpPr>
          <p:spPr>
            <a:xfrm>
              <a:off x="5197644" y="2642349"/>
              <a:ext cx="559691" cy="57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7" name="Rectangle 8"/>
            <p:cNvSpPr/>
            <p:nvPr/>
          </p:nvSpPr>
          <p:spPr>
            <a:xfrm>
              <a:off x="5926669" y="1947234"/>
              <a:ext cx="524042" cy="305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8" name="Rectangle 9"/>
            <p:cNvSpPr/>
            <p:nvPr/>
          </p:nvSpPr>
          <p:spPr>
            <a:xfrm>
              <a:off x="5113869" y="3131867"/>
              <a:ext cx="507999" cy="44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9" name="Rectangle 10"/>
            <p:cNvSpPr/>
            <p:nvPr/>
          </p:nvSpPr>
          <p:spPr>
            <a:xfrm>
              <a:off x="5400844" y="2913216"/>
              <a:ext cx="474133" cy="35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0" name="Rectangle 11"/>
            <p:cNvSpPr/>
            <p:nvPr/>
          </p:nvSpPr>
          <p:spPr>
            <a:xfrm>
              <a:off x="5265377" y="3758451"/>
              <a:ext cx="609600" cy="52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1" name="Rectangle 12"/>
            <p:cNvSpPr/>
            <p:nvPr/>
          </p:nvSpPr>
          <p:spPr>
            <a:xfrm>
              <a:off x="5215468" y="4166382"/>
              <a:ext cx="406400" cy="2352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sp>
          <p:nvSpPr>
            <p:cNvPr id="22" name="Rectangle 13"/>
            <p:cNvSpPr/>
            <p:nvPr/>
          </p:nvSpPr>
          <p:spPr>
            <a:xfrm>
              <a:off x="5350935" y="4791333"/>
              <a:ext cx="1033824" cy="15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3" name="Rectangle 14"/>
            <p:cNvSpPr/>
            <p:nvPr/>
          </p:nvSpPr>
          <p:spPr>
            <a:xfrm>
              <a:off x="5452536" y="4520467"/>
              <a:ext cx="474133" cy="28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grpSp>
      <p:sp>
        <p:nvSpPr>
          <p:cNvPr id="2" name="TextovéPole 1"/>
          <p:cNvSpPr txBox="1"/>
          <p:nvPr/>
        </p:nvSpPr>
        <p:spPr>
          <a:xfrm>
            <a:off x="2735317" y="135129"/>
            <a:ext cx="3656899" cy="369332"/>
          </a:xfrm>
          <a:prstGeom prst="rect">
            <a:avLst/>
          </a:prstGeom>
          <a:noFill/>
        </p:spPr>
        <p:txBody>
          <a:bodyPr wrap="none" rtlCol="0">
            <a:spAutoFit/>
          </a:bodyPr>
          <a:lstStyle/>
          <a:p>
            <a:r>
              <a:rPr lang="cs-CZ" dirty="0" smtClean="0"/>
              <a:t>Světločivné elementy: tyčinky a čípky</a:t>
            </a:r>
            <a:endParaRPr lang="cs-CZ" dirty="0"/>
          </a:p>
        </p:txBody>
      </p:sp>
      <p:sp>
        <p:nvSpPr>
          <p:cNvPr id="3" name="TextovéPole 2"/>
          <p:cNvSpPr txBox="1"/>
          <p:nvPr/>
        </p:nvSpPr>
        <p:spPr>
          <a:xfrm>
            <a:off x="97800" y="6021405"/>
            <a:ext cx="11811247" cy="646331"/>
          </a:xfrm>
          <a:prstGeom prst="rect">
            <a:avLst/>
          </a:prstGeom>
          <a:noFill/>
        </p:spPr>
        <p:txBody>
          <a:bodyPr wrap="none" rtlCol="0">
            <a:spAutoFit/>
          </a:bodyPr>
          <a:lstStyle/>
          <a:p>
            <a:r>
              <a:rPr lang="cs-CZ" sz="1200" dirty="0" smtClean="0"/>
              <a:t>Obsahují zrakové pigmenty, které se působením světla chemicky rozkládají. </a:t>
            </a:r>
          </a:p>
          <a:p>
            <a:r>
              <a:rPr lang="cs-CZ" sz="1200" dirty="0" smtClean="0"/>
              <a:t>Základ: sloučenina bílkovin opsinu a </a:t>
            </a:r>
            <a:r>
              <a:rPr lang="cs-CZ" sz="1200" dirty="0" err="1" smtClean="0"/>
              <a:t>retinenu</a:t>
            </a:r>
            <a:r>
              <a:rPr lang="cs-CZ" sz="1200" dirty="0" smtClean="0"/>
              <a:t> (derivát </a:t>
            </a:r>
            <a:r>
              <a:rPr lang="cs-CZ" sz="1200" dirty="0" err="1" smtClean="0"/>
              <a:t>vit.A</a:t>
            </a:r>
            <a:r>
              <a:rPr lang="cs-CZ" sz="1200" dirty="0" smtClean="0"/>
              <a:t>), působením světla pigment bledne, ruší se vazba mezi opsinem a </a:t>
            </a:r>
            <a:r>
              <a:rPr lang="cs-CZ" sz="1200" dirty="0" err="1" smtClean="0"/>
              <a:t>retinenem</a:t>
            </a:r>
            <a:r>
              <a:rPr lang="cs-CZ" sz="1200" dirty="0" smtClean="0"/>
              <a:t>. Rozpad pigmentu=nervový vzruch=akční potenciál</a:t>
            </a:r>
          </a:p>
          <a:p>
            <a:r>
              <a:rPr lang="cs-CZ" sz="1200" dirty="0" smtClean="0"/>
              <a:t> v gangliových buňkách sítnice. Působením </a:t>
            </a:r>
            <a:r>
              <a:rPr lang="cs-CZ" sz="1200" dirty="0" err="1" smtClean="0"/>
              <a:t>vit.A</a:t>
            </a:r>
            <a:r>
              <a:rPr lang="cs-CZ" sz="1200" dirty="0" smtClean="0"/>
              <a:t> se vazba obnovuje. Nedostatek </a:t>
            </a:r>
            <a:r>
              <a:rPr lang="cs-CZ" sz="1200" dirty="0" err="1" smtClean="0"/>
              <a:t>vit.A</a:t>
            </a:r>
            <a:r>
              <a:rPr lang="cs-CZ" sz="1200" dirty="0" smtClean="0"/>
              <a:t>- šeroslepost (nyktalopie)</a:t>
            </a:r>
          </a:p>
        </p:txBody>
      </p:sp>
    </p:spTree>
    <p:extLst>
      <p:ext uri="{BB962C8B-B14F-4D97-AF65-F5344CB8AC3E}">
        <p14:creationId xmlns:p14="http://schemas.microsoft.com/office/powerpoint/2010/main" val="4264751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normAutofit/>
          </a:bodyPr>
          <a:lstStyle/>
          <a:p>
            <a:pPr>
              <a:defRPr/>
            </a:pPr>
            <a:fld id="{B5C288FE-76D7-402E-BA1D-74DEB21D0B4F}" type="slidenum">
              <a:rPr lang="en-US" altLang="cs-CZ" smtClean="0"/>
              <a:pPr>
                <a:defRPr/>
              </a:pPr>
              <a:t>7</a:t>
            </a:fld>
            <a:endParaRPr lang="en-US" altLang="cs-CZ"/>
          </a:p>
        </p:txBody>
      </p:sp>
      <p:pic>
        <p:nvPicPr>
          <p:cNvPr id="41987" name="Obrázek 4"/>
          <p:cNvPicPr>
            <a:picLocks noChangeAspect="1"/>
          </p:cNvPicPr>
          <p:nvPr/>
        </p:nvPicPr>
        <p:blipFill>
          <a:blip r:embed="rId2">
            <a:extLst>
              <a:ext uri="{28A0092B-C50C-407E-A947-70E740481C1C}">
                <a14:useLocalDpi xmlns:a14="http://schemas.microsoft.com/office/drawing/2010/main" val="0"/>
              </a:ext>
            </a:extLst>
          </a:blip>
          <a:srcRect l="25198" t="26617" r="54457" b="27867"/>
          <a:stretch>
            <a:fillRect/>
          </a:stretch>
        </p:blipFill>
        <p:spPr bwMode="auto">
          <a:xfrm>
            <a:off x="1377896" y="603250"/>
            <a:ext cx="4572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052883" y="938555"/>
            <a:ext cx="6139117" cy="923330"/>
          </a:xfrm>
          <a:prstGeom prst="rect">
            <a:avLst/>
          </a:prstGeom>
          <a:noFill/>
        </p:spPr>
        <p:txBody>
          <a:bodyPr wrap="none" rtlCol="0">
            <a:spAutoFit/>
          </a:bodyPr>
          <a:lstStyle/>
          <a:p>
            <a:r>
              <a:rPr lang="cs-CZ" dirty="0" smtClean="0"/>
              <a:t>Ve tmě jsou sodíkové kanály drženy otevřené působením </a:t>
            </a:r>
            <a:r>
              <a:rPr lang="cs-CZ" dirty="0" err="1" smtClean="0"/>
              <a:t>cGMP</a:t>
            </a:r>
            <a:r>
              <a:rPr lang="cs-CZ" dirty="0" smtClean="0"/>
              <a:t>,</a:t>
            </a:r>
          </a:p>
          <a:p>
            <a:r>
              <a:rPr lang="cs-CZ" dirty="0" smtClean="0"/>
              <a:t>Proud teče od vnitřního segmentu k zevnímu</a:t>
            </a:r>
          </a:p>
          <a:p>
            <a:r>
              <a:rPr lang="cs-CZ" dirty="0" smtClean="0"/>
              <a:t> světlo kanály uzavírá – </a:t>
            </a:r>
            <a:r>
              <a:rPr lang="cs-CZ" dirty="0" err="1" smtClean="0"/>
              <a:t>hyperpolarizace</a:t>
            </a:r>
            <a:r>
              <a:rPr lang="cs-CZ" dirty="0" smtClean="0"/>
              <a:t> synaptických zakončení</a:t>
            </a:r>
            <a:endParaRPr lang="cs-CZ" dirty="0"/>
          </a:p>
        </p:txBody>
      </p:sp>
    </p:spTree>
    <p:extLst>
      <p:ext uri="{BB962C8B-B14F-4D97-AF65-F5344CB8AC3E}">
        <p14:creationId xmlns:p14="http://schemas.microsoft.com/office/powerpoint/2010/main" val="297179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136775" y="228600"/>
            <a:ext cx="8153400" cy="990600"/>
          </a:xfrm>
        </p:spPr>
        <p:txBody>
          <a:bodyPr/>
          <a:lstStyle/>
          <a:p>
            <a:pPr eaLnBrk="1" hangingPunct="1"/>
            <a:r>
              <a:rPr lang="en-US" altLang="cs-CZ" smtClean="0"/>
              <a:t>Phototransduction: mechanism</a:t>
            </a:r>
            <a:endParaRPr lang="en-CA" altLang="cs-CZ" smtClean="0"/>
          </a:p>
        </p:txBody>
      </p:sp>
      <p:sp>
        <p:nvSpPr>
          <p:cNvPr id="481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C9F33A19-E06A-4F13-B4E3-66885546CE08}" type="slidenum">
              <a:rPr lang="en-US" altLang="cs-CZ" sz="1200">
                <a:solidFill>
                  <a:srgbClr val="FFFFFF"/>
                </a:solidFill>
                <a:latin typeface="Arial" panose="020B0604020202020204" pitchFamily="34" charset="0"/>
              </a:rPr>
              <a:pPr>
                <a:lnSpc>
                  <a:spcPct val="80000"/>
                </a:lnSpc>
                <a:spcBef>
                  <a:spcPct val="0"/>
                </a:spcBef>
                <a:buClrTx/>
                <a:buSzTx/>
                <a:buFontTx/>
                <a:buNone/>
              </a:pPr>
              <a:t>8</a:t>
            </a:fld>
            <a:endParaRPr lang="en-US" altLang="cs-CZ" sz="1200">
              <a:solidFill>
                <a:srgbClr val="FFFFFF"/>
              </a:solidFill>
              <a:latin typeface="Arial" panose="020B0604020202020204" pitchFamily="34" charset="0"/>
            </a:endParaRPr>
          </a:p>
        </p:txBody>
      </p:sp>
      <p:pic>
        <p:nvPicPr>
          <p:cNvPr id="4813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93" t="198" r="208" b="12607"/>
          <a:stretch>
            <a:fillRect/>
          </a:stretch>
        </p:blipFill>
        <p:spPr bwMode="auto">
          <a:xfrm>
            <a:off x="2860676" y="1287464"/>
            <a:ext cx="67913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a:spLocks noGrp="1"/>
          </p:cNvSpPr>
          <p:nvPr>
            <p:ph sz="quarter" idx="1"/>
          </p:nvPr>
        </p:nvSpPr>
        <p:spPr>
          <a:xfrm>
            <a:off x="1524000" y="4097338"/>
            <a:ext cx="10478530" cy="2760662"/>
          </a:xfrm>
        </p:spPr>
        <p:txBody>
          <a:bodyPr>
            <a:normAutofit lnSpcReduction="10000"/>
          </a:bodyPr>
          <a:lstStyle/>
          <a:p>
            <a:pPr marL="514350" indent="-514350">
              <a:buSzPct val="100000"/>
              <a:buFont typeface="Tw Cen MT" panose="020B0602020104020603" pitchFamily="34" charset="-18"/>
              <a:buAutoNum type="arabicPeriod"/>
            </a:pPr>
            <a:r>
              <a:rPr lang="en-CA" altLang="cs-CZ" sz="2000" dirty="0"/>
              <a:t>Absorption of a photon isomerizes </a:t>
            </a:r>
            <a:r>
              <a:rPr lang="en-CA" altLang="cs-CZ" sz="2000" dirty="0" smtClean="0"/>
              <a:t>retinal</a:t>
            </a:r>
            <a:r>
              <a:rPr lang="cs-CZ" altLang="cs-CZ" sz="2000" dirty="0" smtClean="0"/>
              <a:t>                   </a:t>
            </a:r>
            <a:r>
              <a:rPr lang="cs-CZ" altLang="cs-CZ" sz="1600" dirty="0" err="1" smtClean="0"/>
              <a:t>fosfodiesteráza</a:t>
            </a:r>
            <a:r>
              <a:rPr lang="cs-CZ" altLang="cs-CZ" sz="1600" dirty="0" smtClean="0"/>
              <a:t> </a:t>
            </a:r>
            <a:r>
              <a:rPr lang="cs-CZ" altLang="cs-CZ" sz="1600" dirty="0"/>
              <a:t>katalyzuje </a:t>
            </a:r>
            <a:r>
              <a:rPr lang="cs-CZ" altLang="cs-CZ" sz="1600" dirty="0" smtClean="0"/>
              <a:t>cGMP-5 GMP, uzávěr                 							</a:t>
            </a:r>
            <a:r>
              <a:rPr lang="cs-CZ" altLang="cs-CZ" sz="1600" dirty="0" err="1" smtClean="0"/>
              <a:t>cGMPkanálů</a:t>
            </a:r>
            <a:r>
              <a:rPr lang="cs-CZ" altLang="cs-CZ" sz="1600" dirty="0" smtClean="0"/>
              <a:t>-</a:t>
            </a:r>
            <a:r>
              <a:rPr lang="cs-CZ" altLang="cs-CZ" sz="1600" dirty="0" err="1" smtClean="0"/>
              <a:t>hyperpolarizace</a:t>
            </a:r>
            <a:r>
              <a:rPr lang="cs-CZ" altLang="cs-CZ" sz="1600" dirty="0" smtClean="0"/>
              <a:t>-snížené 							uvolňování </a:t>
            </a:r>
            <a:r>
              <a:rPr lang="cs-CZ" altLang="cs-CZ" sz="1600" dirty="0" err="1" smtClean="0"/>
              <a:t>synapt.mediátoru</a:t>
            </a:r>
            <a:r>
              <a:rPr lang="cs-CZ" altLang="cs-CZ" sz="1600" dirty="0" smtClean="0"/>
              <a:t>-odpověď bipolárních buněk</a:t>
            </a:r>
            <a:endParaRPr lang="en-CA" altLang="cs-CZ" sz="1600" dirty="0"/>
          </a:p>
          <a:p>
            <a:pPr marL="833438" lvl="1" indent="-514350">
              <a:buSzPct val="100000"/>
              <a:buFont typeface="Tw Cen MT" panose="020B0602020104020603" pitchFamily="34" charset="-18"/>
              <a:buAutoNum type="alphaLcParenR"/>
            </a:pPr>
            <a:r>
              <a:rPr lang="en-CA" altLang="cs-CZ" sz="2000" dirty="0"/>
              <a:t>Converts opsin to </a:t>
            </a:r>
            <a:r>
              <a:rPr lang="en-CA" altLang="cs-CZ" sz="2000" dirty="0" err="1"/>
              <a:t>metarhodopsin</a:t>
            </a:r>
            <a:r>
              <a:rPr lang="en-CA" altLang="cs-CZ" sz="2000" dirty="0"/>
              <a:t> </a:t>
            </a:r>
            <a:r>
              <a:rPr lang="en-CA" altLang="cs-CZ" sz="2000" dirty="0" smtClean="0"/>
              <a:t>II</a:t>
            </a:r>
            <a:endParaRPr lang="en-CA" altLang="cs-CZ" sz="2000" dirty="0"/>
          </a:p>
          <a:p>
            <a:pPr marL="514350" indent="-514350">
              <a:buSzPct val="100000"/>
              <a:buFont typeface="Tw Cen MT" panose="020B0602020104020603" pitchFamily="34" charset="-18"/>
              <a:buAutoNum type="arabicPeriod"/>
            </a:pPr>
            <a:r>
              <a:rPr lang="en-CA" altLang="cs-CZ" sz="2000" dirty="0" err="1"/>
              <a:t>Metarodophsin</a:t>
            </a:r>
            <a:r>
              <a:rPr lang="en-CA" altLang="cs-CZ" sz="2000" dirty="0"/>
              <a:t> II activates the G-protein </a:t>
            </a:r>
            <a:r>
              <a:rPr lang="en-CA" altLang="cs-CZ" sz="2000" dirty="0" err="1"/>
              <a:t>transducin</a:t>
            </a:r>
            <a:endParaRPr lang="en-CA" altLang="cs-CZ" sz="2000" dirty="0"/>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Activates cGMP phosphodiesterase (PDE)</a:t>
            </a:r>
          </a:p>
          <a:p>
            <a:pPr marL="514350" indent="-514350">
              <a:buSzPct val="100000"/>
              <a:buFont typeface="Tw Cen MT" panose="020B0602020104020603" pitchFamily="34" charset="-18"/>
              <a:buAutoNum type="arabicPeriod"/>
            </a:pPr>
            <a:r>
              <a:rPr lang="en-US" altLang="cs-CZ" sz="2000" dirty="0">
                <a:sym typeface="Wingdings" panose="05000000000000000000" pitchFamily="2" charset="2"/>
              </a:rPr>
              <a:t>PDE hydrolyzes cGMP to GMP</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Decreased [cGMP] closes cGMP gated cation channels</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Photoreceptor hyperpolarizes, less glutamate released</a:t>
            </a: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p:txBody>
      </p:sp>
      <p:sp>
        <p:nvSpPr>
          <p:cNvPr id="8" name="TextBox 7"/>
          <p:cNvSpPr txBox="1"/>
          <p:nvPr/>
        </p:nvSpPr>
        <p:spPr>
          <a:xfrm>
            <a:off x="2794000" y="3556000"/>
            <a:ext cx="795338" cy="369888"/>
          </a:xfrm>
          <a:prstGeom prst="rect">
            <a:avLst/>
          </a:prstGeom>
          <a:solidFill>
            <a:schemeClr val="bg1"/>
          </a:solidFill>
        </p:spPr>
        <p:txBody>
          <a:bodyPr>
            <a:spAutoFit/>
          </a:bodyPr>
          <a:lstStyle/>
          <a:p>
            <a:pPr eaLnBrk="1" hangingPunct="1">
              <a:defRPr/>
            </a:pPr>
            <a:r>
              <a:rPr lang="en-CA" dirty="0">
                <a:cs typeface="Arial" charset="0"/>
              </a:rPr>
              <a:t>light</a:t>
            </a:r>
          </a:p>
        </p:txBody>
      </p:sp>
      <p:sp>
        <p:nvSpPr>
          <p:cNvPr id="9" name="Rectangle 8"/>
          <p:cNvSpPr/>
          <p:nvPr/>
        </p:nvSpPr>
        <p:spPr>
          <a:xfrm>
            <a:off x="4500564" y="1239838"/>
            <a:ext cx="1138237" cy="419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3906839" y="3848100"/>
            <a:ext cx="225425"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4805364" y="3221039"/>
            <a:ext cx="2238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5888038" y="1273176"/>
            <a:ext cx="901700" cy="454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7327900" y="3830639"/>
            <a:ext cx="223838"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6921500" y="1273175"/>
            <a:ext cx="1849438" cy="268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 name="TextovéPole 1"/>
          <p:cNvSpPr txBox="1"/>
          <p:nvPr/>
        </p:nvSpPr>
        <p:spPr>
          <a:xfrm>
            <a:off x="0" y="1095633"/>
            <a:ext cx="3154838" cy="2308324"/>
          </a:xfrm>
          <a:prstGeom prst="rect">
            <a:avLst/>
          </a:prstGeom>
          <a:noFill/>
        </p:spPr>
        <p:txBody>
          <a:bodyPr wrap="none" rtlCol="0">
            <a:spAutoFit/>
          </a:bodyPr>
          <a:lstStyle/>
          <a:p>
            <a:r>
              <a:rPr lang="cs-CZ" dirty="0" smtClean="0"/>
              <a:t>Opsin + retinen1</a:t>
            </a:r>
          </a:p>
          <a:p>
            <a:r>
              <a:rPr lang="cs-CZ" dirty="0" smtClean="0"/>
              <a:t>Zrakový pigment v tyčinkách</a:t>
            </a:r>
          </a:p>
          <a:p>
            <a:r>
              <a:rPr lang="cs-CZ" dirty="0" smtClean="0"/>
              <a:t>=rhodopsin,</a:t>
            </a:r>
          </a:p>
          <a:p>
            <a:r>
              <a:rPr lang="cs-CZ" dirty="0" smtClean="0"/>
              <a:t>Jeho opsin=</a:t>
            </a:r>
            <a:r>
              <a:rPr lang="cs-CZ" dirty="0" err="1" smtClean="0"/>
              <a:t>skotopsin</a:t>
            </a:r>
            <a:endParaRPr lang="cs-CZ" dirty="0" smtClean="0"/>
          </a:p>
          <a:p>
            <a:endParaRPr lang="cs-CZ" dirty="0"/>
          </a:p>
          <a:p>
            <a:r>
              <a:rPr lang="cs-CZ" dirty="0" smtClean="0"/>
              <a:t>V </a:t>
            </a:r>
            <a:r>
              <a:rPr lang="cs-CZ" dirty="0" err="1" smtClean="0"/>
              <a:t>etně</a:t>
            </a:r>
            <a:r>
              <a:rPr lang="cs-CZ" dirty="0" smtClean="0"/>
              <a:t> je retinen1 v rhodopsinu</a:t>
            </a:r>
          </a:p>
          <a:p>
            <a:r>
              <a:rPr lang="cs-CZ" dirty="0" smtClean="0"/>
              <a:t>Ve formě 11cis- světlo přemění</a:t>
            </a:r>
          </a:p>
          <a:p>
            <a:r>
              <a:rPr lang="cs-CZ" dirty="0" smtClean="0"/>
              <a:t>Na </a:t>
            </a:r>
            <a:r>
              <a:rPr lang="cs-CZ" dirty="0" err="1" smtClean="0"/>
              <a:t>all</a:t>
            </a:r>
            <a:r>
              <a:rPr lang="cs-CZ" dirty="0" smtClean="0"/>
              <a:t>-trans izomer</a:t>
            </a:r>
            <a:endParaRPr lang="cs-CZ" dirty="0"/>
          </a:p>
        </p:txBody>
      </p:sp>
    </p:spTree>
    <p:extLst>
      <p:ext uri="{BB962C8B-B14F-4D97-AF65-F5344CB8AC3E}">
        <p14:creationId xmlns:p14="http://schemas.microsoft.com/office/powerpoint/2010/main" val="1175132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2" grpId="2"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24000" y="1600200"/>
            <a:ext cx="3708400" cy="5257800"/>
          </a:xfrm>
        </p:spPr>
        <p:txBody>
          <a:bodyPr/>
          <a:lstStyle/>
          <a:p>
            <a:pPr eaLnBrk="1" hangingPunct="1">
              <a:defRPr/>
            </a:pPr>
            <a:r>
              <a:rPr lang="en-CA" altLang="cs-CZ" sz="1400" u="sng" dirty="0">
                <a:latin typeface="Calibri" panose="020F0502020204030204" pitchFamily="34" charset="0"/>
              </a:rPr>
              <a:t>Pigment epithelium</a:t>
            </a:r>
            <a:endParaRPr lang="cs-CZ" altLang="cs-CZ" sz="1400" u="sng" dirty="0">
              <a:latin typeface="Calibri" panose="020F0502020204030204" pitchFamily="34" charset="0"/>
            </a:endParaRPr>
          </a:p>
          <a:p>
            <a:pPr eaLnBrk="1" hangingPunct="1">
              <a:defRPr/>
            </a:pPr>
            <a:r>
              <a:rPr lang="cs-CZ" altLang="cs-CZ" sz="1400" u="sng" dirty="0" err="1">
                <a:latin typeface="Calibri" panose="020F0502020204030204" pitchFamily="34" charset="0"/>
              </a:rPr>
              <a:t>Absorps</a:t>
            </a:r>
            <a:r>
              <a:rPr lang="cs-CZ" altLang="cs-CZ" sz="1400" u="sng" dirty="0">
                <a:latin typeface="Calibri" panose="020F0502020204030204" pitchFamily="34" charset="0"/>
              </a:rPr>
              <a:t> </a:t>
            </a:r>
            <a:r>
              <a:rPr lang="cs-CZ" altLang="cs-CZ" sz="1400" u="sng" dirty="0" err="1">
                <a:latin typeface="Calibri" panose="020F0502020204030204" pitchFamily="34" charset="0"/>
              </a:rPr>
              <a:t>light</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prevention</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a:t>
            </a:r>
            <a:r>
              <a:rPr lang="cs-CZ" altLang="cs-CZ" sz="1400" u="sng" dirty="0" err="1">
                <a:latin typeface="Calibri" panose="020F0502020204030204" pitchFamily="34" charset="0"/>
              </a:rPr>
              <a:t>reflection</a:t>
            </a:r>
            <a:r>
              <a:rPr lang="cs-CZ" altLang="cs-CZ" sz="1400" u="sng" dirty="0">
                <a:latin typeface="Calibri" panose="020F0502020204030204" pitchFamily="34" charset="0"/>
              </a:rPr>
              <a:t> </a:t>
            </a:r>
            <a:r>
              <a:rPr lang="cs-CZ" altLang="cs-CZ" sz="1400" u="sng" dirty="0" err="1">
                <a:latin typeface="Calibri" panose="020F0502020204030204" pitchFamily="34" charset="0"/>
              </a:rPr>
              <a:t>of</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back</a:t>
            </a:r>
            <a:r>
              <a:rPr lang="cs-CZ" altLang="cs-CZ" sz="1400" u="sng" dirty="0">
                <a:latin typeface="Calibri" panose="020F0502020204030204" pitchFamily="34" charset="0"/>
              </a:rPr>
              <a:t> </a:t>
            </a:r>
            <a:r>
              <a:rPr lang="cs-CZ" altLang="cs-CZ" sz="1400" u="sng" dirty="0" err="1">
                <a:latin typeface="Calibri" panose="020F0502020204030204" pitchFamily="34" charset="0"/>
              </a:rPr>
              <a:t>through</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retina</a:t>
            </a:r>
            <a:endParaRPr lang="en-CA" altLang="cs-CZ" sz="1400" u="sng" dirty="0">
              <a:latin typeface="Calibri" panose="020F0502020204030204" pitchFamily="34" charset="0"/>
            </a:endParaRPr>
          </a:p>
          <a:p>
            <a:pPr lvl="1" eaLnBrk="1" hangingPunct="1">
              <a:defRPr/>
            </a:pPr>
            <a:r>
              <a:rPr lang="en-CA" altLang="cs-CZ" sz="1400" dirty="0">
                <a:latin typeface="Calibri" panose="020F0502020204030204" pitchFamily="34" charset="0"/>
              </a:rPr>
              <a:t>Contains melanin to absorbs excess light</a:t>
            </a:r>
          </a:p>
          <a:p>
            <a:pPr lvl="1" eaLnBrk="1" hangingPunct="1">
              <a:defRPr/>
            </a:pPr>
            <a:r>
              <a:rPr lang="en-CA" altLang="cs-CZ" sz="1400" dirty="0">
                <a:latin typeface="Calibri" panose="020F0502020204030204" pitchFamily="34" charset="0"/>
              </a:rPr>
              <a:t>Stores Vitamin A</a:t>
            </a:r>
          </a:p>
          <a:p>
            <a:pPr eaLnBrk="1" hangingPunct="1">
              <a:defRPr/>
            </a:pPr>
            <a:r>
              <a:rPr lang="en-CA" altLang="cs-CZ" sz="1400" u="sng" dirty="0">
                <a:latin typeface="Calibri" panose="020F0502020204030204" pitchFamily="34" charset="0"/>
              </a:rPr>
              <a:t>Photoreceptors</a:t>
            </a:r>
          </a:p>
          <a:p>
            <a:pPr lvl="1" eaLnBrk="1" hangingPunct="1">
              <a:defRPr/>
            </a:pPr>
            <a:r>
              <a:rPr lang="en-CA" altLang="cs-CZ" sz="1400" dirty="0">
                <a:latin typeface="Calibri" panose="020F0502020204030204" pitchFamily="34" charset="0"/>
              </a:rPr>
              <a:t>Transduce light energy into electrical energy</a:t>
            </a:r>
          </a:p>
          <a:p>
            <a:pPr lvl="1" eaLnBrk="1" hangingPunct="1">
              <a:defRPr/>
            </a:pPr>
            <a:r>
              <a:rPr lang="en-CA" altLang="cs-CZ" sz="1400" u="sng" dirty="0">
                <a:latin typeface="Calibri" panose="020F0502020204030204" pitchFamily="34" charset="0"/>
              </a:rPr>
              <a:t>Rods</a:t>
            </a:r>
            <a:r>
              <a:rPr lang="en-CA" altLang="cs-CZ" sz="1400" dirty="0">
                <a:latin typeface="Calibri" panose="020F0502020204030204" pitchFamily="34" charset="0"/>
              </a:rPr>
              <a:t> and </a:t>
            </a:r>
            <a:r>
              <a:rPr lang="en-CA" altLang="cs-CZ" sz="1400" u="sng" dirty="0">
                <a:latin typeface="Calibri" panose="020F0502020204030204" pitchFamily="34" charset="0"/>
              </a:rPr>
              <a:t>cones</a:t>
            </a:r>
          </a:p>
          <a:p>
            <a:pPr eaLnBrk="1" hangingPunct="1">
              <a:defRPr/>
            </a:pPr>
            <a:r>
              <a:rPr lang="en-CA" altLang="cs-CZ" sz="1400" b="1" u="sng" dirty="0">
                <a:solidFill>
                  <a:srgbClr val="7030A0"/>
                </a:solidFill>
                <a:latin typeface="Calibri" panose="020F0502020204030204" pitchFamily="34" charset="0"/>
              </a:rPr>
              <a:t>Ganglion cells</a:t>
            </a:r>
          </a:p>
          <a:p>
            <a:pPr lvl="1" eaLnBrk="1" hangingPunct="1">
              <a:defRPr/>
            </a:pPr>
            <a:r>
              <a:rPr lang="en-CA" altLang="cs-CZ" sz="1400" dirty="0">
                <a:latin typeface="Calibri" panose="020F0502020204030204" pitchFamily="34" charset="0"/>
              </a:rPr>
              <a:t>Output cells of retina project via optic nerve</a:t>
            </a:r>
          </a:p>
          <a:p>
            <a:pPr marL="366713" lvl="1" indent="0">
              <a:buNone/>
              <a:defRPr/>
            </a:pPr>
            <a:r>
              <a:rPr lang="en-CA" altLang="cs-CZ" sz="1400" b="1" u="sng" dirty="0">
                <a:solidFill>
                  <a:srgbClr val="7030A0"/>
                </a:solidFill>
                <a:latin typeface="Calibri" panose="020F0502020204030204" pitchFamily="34" charset="0"/>
              </a:rPr>
              <a:t>Bipolar cells</a:t>
            </a:r>
            <a:r>
              <a:rPr lang="cs-CZ" altLang="cs-CZ" sz="1400" b="1" u="sng" dirty="0">
                <a:solidFill>
                  <a:srgbClr val="7030A0"/>
                </a:solidFill>
                <a:latin typeface="Calibri" panose="020F0502020204030204" pitchFamily="34" charset="0"/>
              </a:rPr>
              <a:t> – </a:t>
            </a:r>
            <a:r>
              <a:rPr lang="cs-CZ" altLang="cs-CZ" sz="1400" u="sng" dirty="0">
                <a:latin typeface="Calibri" panose="020F0502020204030204" pitchFamily="34" charset="0"/>
              </a:rPr>
              <a:t>12 </a:t>
            </a:r>
            <a:r>
              <a:rPr lang="cs-CZ" altLang="cs-CZ" sz="1400" u="sng" dirty="0" err="1">
                <a:latin typeface="Calibri" panose="020F0502020204030204" pitchFamily="34" charset="0"/>
              </a:rPr>
              <a:t>different</a:t>
            </a:r>
            <a:r>
              <a:rPr lang="cs-CZ" altLang="cs-CZ" sz="1400" u="sng" dirty="0">
                <a:latin typeface="Calibri" panose="020F0502020204030204" pitchFamily="34" charset="0"/>
              </a:rPr>
              <a:t> </a:t>
            </a:r>
            <a:r>
              <a:rPr lang="cs-CZ" altLang="cs-CZ" sz="1400" u="sng" dirty="0" err="1">
                <a:latin typeface="Calibri" panose="020F0502020204030204" pitchFamily="34" charset="0"/>
              </a:rPr>
              <a:t>types</a:t>
            </a:r>
            <a:r>
              <a:rPr lang="cs-CZ" altLang="cs-CZ" sz="1400" u="sng" dirty="0">
                <a:latin typeface="Calibri" panose="020F0502020204030204" pitchFamily="34" charset="0"/>
              </a:rPr>
              <a:t> </a:t>
            </a:r>
            <a:r>
              <a:rPr lang="cs-CZ" altLang="cs-CZ" sz="1400" u="sng" dirty="0" err="1">
                <a:latin typeface="Calibri" panose="020F0502020204030204" pitchFamily="34" charset="0"/>
              </a:rPr>
              <a:t>occur</a:t>
            </a:r>
            <a:endParaRPr lang="cs-CZ" altLang="cs-CZ" sz="1400" u="sng" dirty="0">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H</a:t>
            </a:r>
            <a:r>
              <a:rPr lang="en-CA" altLang="cs-CZ" sz="1400" b="1" u="sng" dirty="0" err="1">
                <a:solidFill>
                  <a:srgbClr val="7030A0"/>
                </a:solidFill>
                <a:latin typeface="Calibri" panose="020F0502020204030204" pitchFamily="34" charset="0"/>
              </a:rPr>
              <a:t>orizontal</a:t>
            </a:r>
            <a:r>
              <a:rPr lang="en-CA" altLang="cs-CZ" sz="1400" b="1" u="sng" dirty="0">
                <a:solidFill>
                  <a:srgbClr val="7030A0"/>
                </a:solidFill>
                <a:latin typeface="Calibri" panose="020F0502020204030204" pitchFamily="34" charset="0"/>
              </a:rPr>
              <a:t> cells</a:t>
            </a:r>
            <a:endParaRPr lang="cs-CZ" altLang="cs-CZ" sz="1400" b="1" u="sng" dirty="0">
              <a:solidFill>
                <a:srgbClr val="7030A0"/>
              </a:solidFill>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A</a:t>
            </a:r>
            <a:r>
              <a:rPr lang="en-CA" altLang="cs-CZ" sz="1400" b="1" u="sng" dirty="0" err="1">
                <a:solidFill>
                  <a:srgbClr val="7030A0"/>
                </a:solidFill>
                <a:latin typeface="Calibri" panose="020F0502020204030204" pitchFamily="34" charset="0"/>
              </a:rPr>
              <a:t>macrine</a:t>
            </a:r>
            <a:r>
              <a:rPr lang="en-CA" altLang="cs-CZ" sz="1400" b="1" u="sng" dirty="0">
                <a:solidFill>
                  <a:srgbClr val="7030A0"/>
                </a:solidFill>
                <a:latin typeface="Calibri" panose="020F0502020204030204" pitchFamily="34" charset="0"/>
              </a:rPr>
              <a:t> cells</a:t>
            </a:r>
            <a:r>
              <a:rPr lang="cs-CZ" altLang="cs-CZ" sz="1400" b="1" u="sng" dirty="0">
                <a:solidFill>
                  <a:srgbClr val="7030A0"/>
                </a:solidFill>
                <a:latin typeface="Calibri" panose="020F0502020204030204" pitchFamily="34" charset="0"/>
              </a:rPr>
              <a:t> </a:t>
            </a:r>
            <a:r>
              <a:rPr lang="cs-CZ" altLang="cs-CZ" sz="1400" u="sng" dirty="0">
                <a:solidFill>
                  <a:srgbClr val="7030A0"/>
                </a:solidFill>
                <a:latin typeface="Calibri" panose="020F0502020204030204" pitchFamily="34" charset="0"/>
              </a:rPr>
              <a:t>- </a:t>
            </a:r>
            <a:r>
              <a:rPr lang="cs-CZ" altLang="cs-CZ" sz="1400" u="sng" dirty="0">
                <a:latin typeface="Calibri" panose="020F0502020204030204" pitchFamily="34" charset="0"/>
              </a:rPr>
              <a:t>29types </a:t>
            </a:r>
            <a:r>
              <a:rPr lang="cs-CZ" altLang="cs-CZ" sz="1400" u="sng" dirty="0" err="1">
                <a:latin typeface="Calibri" panose="020F0502020204030204" pitchFamily="34" charset="0"/>
              </a:rPr>
              <a:t>have</a:t>
            </a:r>
            <a:r>
              <a:rPr lang="cs-CZ" altLang="cs-CZ" sz="1400" u="sng" dirty="0">
                <a:latin typeface="Calibri" panose="020F0502020204030204" pitchFamily="34" charset="0"/>
              </a:rPr>
              <a:t> </a:t>
            </a:r>
            <a:r>
              <a:rPr lang="cs-CZ" altLang="cs-CZ" sz="1400" u="sng" dirty="0" err="1">
                <a:latin typeface="Calibri" panose="020F0502020204030204" pitchFamily="34" charset="0"/>
              </a:rPr>
              <a:t>been</a:t>
            </a:r>
            <a:r>
              <a:rPr lang="cs-CZ" altLang="cs-CZ" sz="1400" u="sng" dirty="0">
                <a:latin typeface="Calibri" panose="020F0502020204030204" pitchFamily="34" charset="0"/>
              </a:rPr>
              <a:t> </a:t>
            </a:r>
            <a:r>
              <a:rPr lang="cs-CZ" altLang="cs-CZ" sz="1400" u="sng" dirty="0" err="1">
                <a:latin typeface="Calibri" panose="020F0502020204030204" pitchFamily="34" charset="0"/>
              </a:rPr>
              <a:t>described</a:t>
            </a:r>
            <a:endParaRPr lang="en-CA" altLang="cs-CZ" sz="1400" u="sng" dirty="0">
              <a:latin typeface="Calibri" panose="020F0502020204030204" pitchFamily="34" charset="0"/>
            </a:endParaRPr>
          </a:p>
          <a:p>
            <a:pPr lvl="1" eaLnBrk="1" hangingPunct="1">
              <a:defRPr/>
            </a:pPr>
            <a:r>
              <a:rPr lang="cs-CZ" altLang="cs-CZ" sz="1200" dirty="0" err="1"/>
              <a:t>The</a:t>
            </a:r>
            <a:r>
              <a:rPr lang="cs-CZ" altLang="cs-CZ" sz="1200" dirty="0"/>
              <a:t> </a:t>
            </a:r>
            <a:r>
              <a:rPr lang="cs-CZ" altLang="cs-CZ" sz="1200" dirty="0" err="1"/>
              <a:t>neural</a:t>
            </a:r>
            <a:r>
              <a:rPr lang="cs-CZ" altLang="cs-CZ" sz="1200" dirty="0"/>
              <a:t> </a:t>
            </a:r>
            <a:r>
              <a:rPr lang="cs-CZ" altLang="cs-CZ" sz="1200" dirty="0" err="1"/>
              <a:t>elements</a:t>
            </a:r>
            <a:r>
              <a:rPr lang="cs-CZ" altLang="cs-CZ" sz="1200" dirty="0"/>
              <a:t> </a:t>
            </a:r>
            <a:r>
              <a:rPr lang="cs-CZ" altLang="cs-CZ" sz="1200" dirty="0" err="1"/>
              <a:t>of</a:t>
            </a:r>
            <a:r>
              <a:rPr lang="cs-CZ" altLang="cs-CZ" sz="1200" dirty="0"/>
              <a:t> retina are </a:t>
            </a:r>
            <a:r>
              <a:rPr lang="cs-CZ" altLang="cs-CZ" sz="1200" dirty="0" err="1"/>
              <a:t>bound</a:t>
            </a:r>
            <a:r>
              <a:rPr lang="cs-CZ" altLang="cs-CZ" sz="1200" dirty="0"/>
              <a:t> </a:t>
            </a:r>
            <a:r>
              <a:rPr lang="cs-CZ" altLang="cs-CZ" sz="1200" dirty="0" err="1"/>
              <a:t>together</a:t>
            </a:r>
            <a:r>
              <a:rPr lang="cs-CZ" altLang="cs-CZ" sz="1200" dirty="0"/>
              <a:t> by </a:t>
            </a:r>
            <a:r>
              <a:rPr lang="cs-CZ" altLang="cs-CZ" sz="1200" dirty="0" err="1"/>
              <a:t>glial</a:t>
            </a:r>
            <a:r>
              <a:rPr lang="cs-CZ" altLang="cs-CZ" sz="1200" dirty="0"/>
              <a:t> </a:t>
            </a:r>
            <a:r>
              <a:rPr lang="cs-CZ" altLang="cs-CZ" sz="1200" dirty="0" err="1"/>
              <a:t>cells</a:t>
            </a:r>
            <a:r>
              <a:rPr lang="cs-CZ" altLang="cs-CZ" sz="1200" dirty="0"/>
              <a:t> – Muller </a:t>
            </a:r>
            <a:r>
              <a:rPr lang="cs-CZ" altLang="cs-CZ" sz="1200" dirty="0" err="1"/>
              <a:t>cells</a:t>
            </a:r>
            <a:endParaRPr lang="en-CA" altLang="cs-CZ" sz="1200" dirty="0"/>
          </a:p>
          <a:p>
            <a:pPr eaLnBrk="1" hangingPunct="1">
              <a:defRPr/>
            </a:pPr>
            <a:endParaRPr lang="en-CA" altLang="cs-CZ" sz="2000" u="sng" dirty="0"/>
          </a:p>
          <a:p>
            <a:pPr lvl="1" eaLnBrk="1" hangingPunct="1">
              <a:defRPr/>
            </a:pPr>
            <a:endParaRPr lang="en-CA" altLang="cs-CZ" sz="2000" u="sng" dirty="0"/>
          </a:p>
        </p:txBody>
      </p:sp>
      <p:pic>
        <p:nvPicPr>
          <p:cNvPr id="29699"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36" t="47" r="639" b="42609"/>
          <a:stretch>
            <a:fillRect/>
          </a:stretch>
        </p:blipFill>
        <p:spPr bwMode="auto">
          <a:xfrm>
            <a:off x="5189538" y="0"/>
            <a:ext cx="5478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227638" y="6286501"/>
            <a:ext cx="817562" cy="53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5227638" y="5524500"/>
            <a:ext cx="817562" cy="723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Rectangle 8"/>
          <p:cNvSpPr/>
          <p:nvPr/>
        </p:nvSpPr>
        <p:spPr>
          <a:xfrm>
            <a:off x="6126164" y="3932239"/>
            <a:ext cx="4270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6126164" y="4660900"/>
            <a:ext cx="477837"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6853238" y="427038"/>
            <a:ext cx="817562"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6888164" y="935038"/>
            <a:ext cx="815975"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6700839" y="2019300"/>
            <a:ext cx="631825" cy="452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7716838" y="2289175"/>
            <a:ext cx="919162" cy="471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708" name="TextBox 14"/>
          <p:cNvSpPr txBox="1">
            <a:spLocks noChangeArrowheads="1"/>
          </p:cNvSpPr>
          <p:nvPr/>
        </p:nvSpPr>
        <p:spPr bwMode="auto">
          <a:xfrm>
            <a:off x="8483600" y="6642100"/>
            <a:ext cx="2184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gn="r" eaLnBrk="1" hangingPunct="1">
              <a:spcBef>
                <a:spcPct val="0"/>
              </a:spcBef>
              <a:buClrTx/>
              <a:buSzTx/>
              <a:buFontTx/>
              <a:buNone/>
            </a:pPr>
            <a:r>
              <a:rPr lang="en-CA" altLang="cs-CZ" sz="800">
                <a:latin typeface="Arial" panose="020B0604020202020204" pitchFamily="34" charset="0"/>
              </a:rPr>
              <a:t>B</a:t>
            </a:r>
            <a:r>
              <a:rPr lang="cs-CZ" altLang="cs-CZ" sz="800">
                <a:latin typeface="Arial" panose="020B0604020202020204" pitchFamily="34" charset="0"/>
              </a:rPr>
              <a:t>oron, Boulpaep, Medical Physiology, 2003</a:t>
            </a:r>
            <a:endParaRPr lang="en-CA" altLang="cs-CZ" sz="800">
              <a:latin typeface="Arial" panose="020B0604020202020204" pitchFamily="34" charset="0"/>
            </a:endParaRPr>
          </a:p>
        </p:txBody>
      </p:sp>
      <p:sp>
        <p:nvSpPr>
          <p:cNvPr id="29709" name="TextovéPole 4"/>
          <p:cNvSpPr txBox="1">
            <a:spLocks noChangeArrowheads="1"/>
          </p:cNvSpPr>
          <p:nvPr/>
        </p:nvSpPr>
        <p:spPr bwMode="auto">
          <a:xfrm>
            <a:off x="1751014" y="139701"/>
            <a:ext cx="3267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2400" b="1">
                <a:solidFill>
                  <a:srgbClr val="7030A0"/>
                </a:solidFill>
                <a:latin typeface="Arial" panose="020B0604020202020204" pitchFamily="34" charset="0"/>
              </a:rPr>
              <a:t>RETINA</a:t>
            </a:r>
          </a:p>
          <a:p>
            <a:pPr>
              <a:spcBef>
                <a:spcPct val="0"/>
              </a:spcBef>
              <a:buClrTx/>
              <a:buSzTx/>
              <a:buFontTx/>
              <a:buNone/>
            </a:pPr>
            <a:r>
              <a:rPr lang="cs-CZ" altLang="cs-CZ" sz="1400" b="1">
                <a:solidFill>
                  <a:srgbClr val="7030A0"/>
                </a:solidFill>
                <a:latin typeface="Arial" panose="020B0604020202020204" pitchFamily="34" charset="0"/>
              </a:rPr>
              <a:t>Its organized on layers</a:t>
            </a:r>
          </a:p>
          <a:p>
            <a:pPr>
              <a:spcBef>
                <a:spcPct val="0"/>
              </a:spcBef>
              <a:buClrTx/>
              <a:buSzTx/>
              <a:buFontTx/>
              <a:buNone/>
            </a:pPr>
            <a:r>
              <a:rPr lang="cs-CZ" altLang="cs-CZ" sz="1400" b="1">
                <a:solidFill>
                  <a:srgbClr val="7030A0"/>
                </a:solidFill>
                <a:latin typeface="Arial" panose="020B0604020202020204" pitchFamily="34" charset="0"/>
              </a:rPr>
              <a:t>Visual receptors+4types of neurons.</a:t>
            </a:r>
          </a:p>
          <a:p>
            <a:pPr>
              <a:spcBef>
                <a:spcPct val="0"/>
              </a:spcBef>
              <a:buClrTx/>
              <a:buSzTx/>
              <a:buFontTx/>
              <a:buNone/>
            </a:pPr>
            <a:r>
              <a:rPr lang="cs-CZ" altLang="cs-CZ" sz="1400" b="1">
                <a:solidFill>
                  <a:srgbClr val="7030A0"/>
                </a:solidFill>
                <a:latin typeface="Arial" panose="020B0604020202020204" pitchFamily="34" charset="0"/>
              </a:rPr>
              <a:t>Many different synaptic transmitters</a:t>
            </a:r>
          </a:p>
        </p:txBody>
      </p:sp>
      <p:sp>
        <p:nvSpPr>
          <p:cNvPr id="29710" name="TextovéPole 5"/>
          <p:cNvSpPr txBox="1">
            <a:spLocks noChangeArrowheads="1"/>
          </p:cNvSpPr>
          <p:nvPr/>
        </p:nvSpPr>
        <p:spPr bwMode="auto">
          <a:xfrm>
            <a:off x="5051425" y="5024439"/>
            <a:ext cx="1417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400">
                <a:latin typeface="Arial" panose="020B0604020202020204" pitchFamily="34" charset="0"/>
              </a:rPr>
              <a:t>Inner segments</a:t>
            </a:r>
          </a:p>
        </p:txBody>
      </p:sp>
    </p:spTree>
    <p:extLst>
      <p:ext uri="{BB962C8B-B14F-4D97-AF65-F5344CB8AC3E}">
        <p14:creationId xmlns:p14="http://schemas.microsoft.com/office/powerpoint/2010/main" val="291029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2297</Words>
  <Application>Microsoft Office PowerPoint</Application>
  <PresentationFormat>Širokoúhlá obrazovka</PresentationFormat>
  <Paragraphs>288</Paragraphs>
  <Slides>27</Slides>
  <Notes>7</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27</vt:i4>
      </vt:variant>
    </vt:vector>
  </HeadingPairs>
  <TitlesOfParts>
    <vt:vector size="36" baseType="lpstr">
      <vt:lpstr>MS PGothic</vt:lpstr>
      <vt:lpstr>Arial</vt:lpstr>
      <vt:lpstr>Calibri</vt:lpstr>
      <vt:lpstr>Calibri Light</vt:lpstr>
      <vt:lpstr>Symbol</vt:lpstr>
      <vt:lpstr>Tw Cen MT</vt:lpstr>
      <vt:lpstr>Wingdings</vt:lpstr>
      <vt:lpstr>Wingdings 2</vt:lpstr>
      <vt:lpstr>Motiv Office</vt:lpstr>
      <vt:lpstr>FYZIOLOGIE VIDĚNÍ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Phototransduction: mechanism</vt:lpstr>
      <vt:lpstr>Prezentace aplikace PowerPoint</vt:lpstr>
      <vt:lpstr>Prezentace aplikace PowerPoint</vt:lpstr>
      <vt:lpstr>Receptive fields</vt:lpstr>
      <vt:lpstr>Prezentace aplikace PowerPoint</vt:lpstr>
      <vt:lpstr>Colour Vision</vt:lpstr>
      <vt:lpstr>Prezentace aplikace PowerPoint</vt:lpstr>
      <vt:lpstr>Binokulární vidění</vt:lpstr>
      <vt:lpstr>Prezentace aplikace PowerPoint</vt:lpstr>
      <vt:lpstr>Hloubkové vidění - stereoskopické</vt:lpstr>
      <vt:lpstr>Prezentace aplikace PowerPoint</vt:lpstr>
      <vt:lpstr>Střední ucho – zabezpečuje převod akustických signálů vzduchem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Masarykova univerzita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Zuzana Nováková</dc:creator>
  <cp:lastModifiedBy>Zuzana Nováková</cp:lastModifiedBy>
  <cp:revision>46</cp:revision>
  <cp:lastPrinted>2016-03-10T08:58:53Z</cp:lastPrinted>
  <dcterms:created xsi:type="dcterms:W3CDTF">2016-03-09T15:15:13Z</dcterms:created>
  <dcterms:modified xsi:type="dcterms:W3CDTF">2017-06-02T10:37:55Z</dcterms:modified>
</cp:coreProperties>
</file>