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71" r:id="rId7"/>
    <p:sldId id="272" r:id="rId8"/>
    <p:sldId id="261" r:id="rId9"/>
    <p:sldId id="275" r:id="rId10"/>
    <p:sldId id="273" r:id="rId11"/>
    <p:sldId id="263" r:id="rId12"/>
    <p:sldId id="265" r:id="rId13"/>
    <p:sldId id="266" r:id="rId14"/>
    <p:sldId id="267" r:id="rId15"/>
    <p:sldId id="268" r:id="rId16"/>
    <p:sldId id="269" r:id="rId17"/>
    <p:sldId id="270" r:id="rId18"/>
    <p:sldId id="276" r:id="rId19"/>
    <p:sldId id="277" r:id="rId20"/>
    <p:sldId id="293" r:id="rId21"/>
    <p:sldId id="294" r:id="rId22"/>
    <p:sldId id="295" r:id="rId23"/>
    <p:sldId id="296" r:id="rId24"/>
    <p:sldId id="297" r:id="rId25"/>
    <p:sldId id="300" r:id="rId26"/>
    <p:sldId id="301" r:id="rId27"/>
  </p:sldIdLst>
  <p:sldSz cx="12192000" cy="6858000"/>
  <p:notesSz cx="6858000" cy="9144000"/>
  <p:custDataLst>
    <p:tags r:id="rId29"/>
  </p:custDataLst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6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FC0C965-0AEC-4E35-9AE4-88191F2E4744}" type="datetimeFigureOut">
              <a:rPr lang="cs-CZ"/>
              <a:pPr>
                <a:defRPr/>
              </a:pPr>
              <a:t>2.6.2017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7C00251-C5AC-4E7A-82BF-2C1818587C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3832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45068D-A757-4671-91C7-FCD8CD2125DF}" type="slidenum">
              <a:rPr lang="cs-CZ" altLang="cs-CZ" b="1" i="1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 altLang="cs-CZ" b="1" i="1">
              <a:latin typeface="Arial CE" pitchFamily="34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926053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2BF0A1B-9A95-499D-9EA4-9014FD706C0D}" type="slidenum">
              <a:rPr lang="cs-CZ" altLang="cs-CZ" b="1" i="1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cs-CZ" altLang="cs-CZ" b="1" i="1">
              <a:latin typeface="Arial CE" pitchFamily="34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937840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 b="1" i="1">
                <a:solidFill>
                  <a:schemeClr val="tx1"/>
                </a:solidFill>
                <a:latin typeface="Arial CE" panose="020B0604020202020204" pitchFamily="34" charset="0"/>
              </a:defRPr>
            </a:lvl1pPr>
            <a:lvl2pPr marL="742950" indent="-285750">
              <a:defRPr sz="2800" b="1" i="1">
                <a:solidFill>
                  <a:schemeClr val="tx1"/>
                </a:solidFill>
                <a:latin typeface="Arial CE" panose="020B0604020202020204" pitchFamily="34" charset="0"/>
              </a:defRPr>
            </a:lvl2pPr>
            <a:lvl3pPr marL="1143000" indent="-228600">
              <a:defRPr sz="2800" b="1" i="1">
                <a:solidFill>
                  <a:schemeClr val="tx1"/>
                </a:solidFill>
                <a:latin typeface="Arial CE" panose="020B0604020202020204" pitchFamily="34" charset="0"/>
              </a:defRPr>
            </a:lvl3pPr>
            <a:lvl4pPr marL="1600200" indent="-228600">
              <a:defRPr sz="2800" b="1" i="1">
                <a:solidFill>
                  <a:schemeClr val="tx1"/>
                </a:solidFill>
                <a:latin typeface="Arial CE" panose="020B0604020202020204" pitchFamily="34" charset="0"/>
              </a:defRPr>
            </a:lvl4pPr>
            <a:lvl5pPr marL="2057400" indent="-228600">
              <a:defRPr sz="2800" b="1" i="1">
                <a:solidFill>
                  <a:schemeClr val="tx1"/>
                </a:solidFill>
                <a:latin typeface="Arial CE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Arial CE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Arial CE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Arial CE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Arial CE" panose="020B0604020202020204" pitchFamily="34" charset="0"/>
              </a:defRPr>
            </a:lvl9pPr>
          </a:lstStyle>
          <a:p>
            <a:fld id="{1970F4E1-A7B9-419C-B02C-47072E5D6AA2}" type="slidenum">
              <a:rPr lang="cs-CZ" altLang="cs-CZ" sz="1200" smtClean="0">
                <a:latin typeface="Arial" panose="020B0604020202020204" pitchFamily="34" charset="0"/>
              </a:rPr>
              <a:pPr/>
              <a:t>18</a:t>
            </a:fld>
            <a:endParaRPr lang="cs-CZ" altLang="cs-CZ" sz="1200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576495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5AD19-6685-4A1C-BCA9-098A5B82502E}" type="datetimeFigureOut">
              <a:rPr lang="cs-CZ"/>
              <a:pPr>
                <a:defRPr/>
              </a:pPr>
              <a:t>2.6.2017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9C924-DE1E-4AE3-8919-73CC884203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5CB22-FCCF-4CD7-A439-7AB87FF1FA4B}" type="datetimeFigureOut">
              <a:rPr lang="cs-CZ"/>
              <a:pPr>
                <a:defRPr/>
              </a:pPr>
              <a:t>2.6.2017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AA77F-F02F-4274-8EDA-5179F99C9C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49D93-17E2-4ABE-B4DC-4AD0C5563514}" type="datetimeFigureOut">
              <a:rPr lang="cs-CZ"/>
              <a:pPr>
                <a:defRPr/>
              </a:pPr>
              <a:t>2.6.2017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1CA38-704B-4C7C-A7A0-C3EE7A13D4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483" y="522288"/>
            <a:ext cx="110744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767645" y="1981200"/>
            <a:ext cx="10656711" cy="4114800"/>
          </a:xfrm>
        </p:spPr>
        <p:txBody>
          <a:bodyPr rtlCol="0">
            <a:normAutofit/>
          </a:bodyPr>
          <a:lstStyle/>
          <a:p>
            <a:pPr lvl="0"/>
            <a:endParaRPr lang="cs-CZ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59857-2105-456F-99D8-36FA45A7A747}" type="datetimeFigureOut">
              <a:rPr lang="cs-CZ"/>
              <a:pPr>
                <a:defRPr/>
              </a:pPr>
              <a:t>2.6.2017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D3355-E452-4DB9-A6CD-6564297B4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8B372-53B7-44BD-BAB5-24CBE36309B9}" type="datetimeFigureOut">
              <a:rPr lang="cs-CZ"/>
              <a:pPr>
                <a:defRPr/>
              </a:pPr>
              <a:t>2.6.2017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879AA-5F51-447E-A82F-E78D6B938E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5D1D2-8A8B-40AC-8193-B308BAC1D59C}" type="datetimeFigureOut">
              <a:rPr lang="cs-CZ"/>
              <a:pPr>
                <a:defRPr/>
              </a:pPr>
              <a:t>2.6.2017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8AED5-A162-46F9-9CA3-C6F6DB29ED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BC706-8ACD-4F16-9B17-768A13B986F0}" type="datetimeFigureOut">
              <a:rPr lang="cs-CZ"/>
              <a:pPr>
                <a:defRPr/>
              </a:pPr>
              <a:t>2.6.2017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DD90F-BB74-418C-B7DC-ACB0F9277F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19726-DEC0-4C0B-8D9E-A39686D337EC}" type="datetimeFigureOut">
              <a:rPr lang="cs-CZ"/>
              <a:pPr>
                <a:defRPr/>
              </a:pPr>
              <a:t>2.6.2017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61864-F374-49C0-A479-39A5D1A087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5AC28-4F88-4490-9CD8-4D30A018D662}" type="datetimeFigureOut">
              <a:rPr lang="cs-CZ"/>
              <a:pPr>
                <a:defRPr/>
              </a:pPr>
              <a:t>2.6.2017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4B12A-FC37-494F-8E4F-A6DD303328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E8FBA-90DE-4F34-8DA3-D7787172A858}" type="datetimeFigureOut">
              <a:rPr lang="cs-CZ"/>
              <a:pPr>
                <a:defRPr/>
              </a:pPr>
              <a:t>2.6.2017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E2162-EF13-4655-B9DF-EDDD24EC68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439B6-D4F1-49F4-A29C-8E30929CFB66}" type="datetimeFigureOut">
              <a:rPr lang="cs-CZ"/>
              <a:pPr>
                <a:defRPr/>
              </a:pPr>
              <a:t>2.6.2017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F086D-B0B9-413A-BBD5-6ED9CB95AB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45A871-EF13-4473-9D7C-9A1CD4C78A09}" type="datetimeFigureOut">
              <a:rPr lang="cs-CZ"/>
              <a:pPr>
                <a:defRPr/>
              </a:pPr>
              <a:t>2.6.2017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5BA81C1-8387-4241-97AB-D2D63CECF9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>
                <a:solidFill>
                  <a:srgbClr val="FF0000"/>
                </a:solidFill>
              </a:rPr>
              <a:t>Funkce prodloužené míchy</a:t>
            </a:r>
          </a:p>
        </p:txBody>
      </p:sp>
      <p:sp>
        <p:nvSpPr>
          <p:cNvPr id="15362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0753" y="248424"/>
            <a:ext cx="6697419" cy="6361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986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Bazální ganglia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947738" y="2100263"/>
            <a:ext cx="10266362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800" b="1" i="1">
                <a:latin typeface="Arial CE" pitchFamily="34" charset="0"/>
              </a:rPr>
              <a:t>	 			</a:t>
            </a:r>
          </a:p>
          <a:p>
            <a:endParaRPr lang="cs-CZ" altLang="cs-CZ" sz="2800" b="1" i="1">
              <a:latin typeface="Arial CE" pitchFamily="34" charset="0"/>
            </a:endParaRPr>
          </a:p>
          <a:p>
            <a:endParaRPr lang="cs-CZ" altLang="cs-CZ" sz="2800" b="1" i="1">
              <a:latin typeface="Arial CE" pitchFamily="34" charset="0"/>
            </a:endParaRPr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2305050" y="2011363"/>
            <a:ext cx="4598988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2800" b="1" i="1" dirty="0">
                <a:latin typeface="Arial CE" pitchFamily="34" charset="0"/>
              </a:rPr>
              <a:t>Motorická centra schopná</a:t>
            </a:r>
          </a:p>
          <a:p>
            <a:r>
              <a:rPr lang="cs-CZ" altLang="cs-CZ" sz="2800" b="1" i="1" dirty="0">
                <a:latin typeface="Arial CE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cs-CZ" altLang="cs-CZ" sz="2800" b="1" i="1" dirty="0">
                <a:latin typeface="Arial CE" pitchFamily="34" charset="0"/>
              </a:rPr>
              <a:t> regulovat </a:t>
            </a:r>
          </a:p>
          <a:p>
            <a:r>
              <a:rPr lang="cs-CZ" altLang="cs-CZ" sz="2800" b="1" i="1" dirty="0" smtClean="0">
                <a:latin typeface="Arial CE" pitchFamily="34" charset="0"/>
              </a:rPr>
              <a:t>a </a:t>
            </a:r>
            <a:r>
              <a:rPr lang="cs-CZ" altLang="cs-CZ" sz="2800" b="1" i="1" dirty="0">
                <a:latin typeface="Arial CE" pitchFamily="34" charset="0"/>
              </a:rPr>
              <a:t>koordinovat motoriku</a:t>
            </a:r>
          </a:p>
          <a:p>
            <a:pPr>
              <a:buFontTx/>
              <a:buChar char="-"/>
            </a:pPr>
            <a:endParaRPr lang="cs-CZ" altLang="cs-CZ" sz="2800" b="1" i="1" dirty="0">
              <a:latin typeface="Arial CE" pitchFamily="34" charset="0"/>
            </a:endParaRPr>
          </a:p>
          <a:p>
            <a:r>
              <a:rPr lang="cs-CZ" altLang="cs-CZ" sz="2800" b="1" i="1" dirty="0">
                <a:latin typeface="Arial CE" pitchFamily="34" charset="0"/>
              </a:rPr>
              <a:t>(ptáci)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454150" y="0"/>
            <a:ext cx="9344025" cy="1143000"/>
          </a:xfrm>
        </p:spPr>
        <p:txBody>
          <a:bodyPr/>
          <a:lstStyle/>
          <a:p>
            <a:r>
              <a:rPr lang="cs-CZ" altLang="cs-CZ" smtClean="0"/>
              <a:t>Transmitery bazálních ganglií</a:t>
            </a:r>
          </a:p>
        </p:txBody>
      </p:sp>
      <p:graphicFrame>
        <p:nvGraphicFramePr>
          <p:cNvPr id="267287" name="Group 2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4500357"/>
              </p:ext>
            </p:extLst>
          </p:nvPr>
        </p:nvGraphicFramePr>
        <p:xfrm>
          <a:off x="1600200" y="1554163"/>
          <a:ext cx="8991600" cy="5088090"/>
        </p:xfrm>
        <a:graphic>
          <a:graphicData uri="http://schemas.openxmlformats.org/drawingml/2006/table">
            <a:tbl>
              <a:tblPr/>
              <a:tblGrid>
                <a:gridCol w="2670175"/>
                <a:gridCol w="6321425"/>
              </a:tblGrid>
              <a:tr h="822274">
                <a:tc>
                  <a:txBody>
                    <a:bodyPr/>
                    <a:lstStyle>
                      <a:lvl1pPr defTabSz="762000" eaLnBrk="0" hangingPunct="0">
                        <a:spcBef>
                          <a:spcPct val="20000"/>
                        </a:spcBef>
                        <a:buClr>
                          <a:srgbClr val="FF00FF"/>
                        </a:buClr>
                        <a:buSzPct val="70000"/>
                        <a:buFont typeface="Wingdings" panose="05000000000000000000" pitchFamily="2" charset="2"/>
                        <a:defRPr sz="2800" b="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</a:defRPr>
                      </a:lvl1pPr>
                      <a:lvl2pPr defTabSz="7620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400" b="1">
                          <a:solidFill>
                            <a:srgbClr val="66FF33"/>
                          </a:solidFill>
                          <a:latin typeface="Times New Roman" panose="02020603050405020304" pitchFamily="18" charset="0"/>
                        </a:defRPr>
                      </a:lvl2pPr>
                      <a:lvl3pPr defTabSz="762000" eaLnBrk="0" hangingPunct="0">
                        <a:spcBef>
                          <a:spcPct val="20000"/>
                        </a:spcBef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defTabSz="762000" eaLnBrk="0" hangingPunct="0">
                        <a:spcBef>
                          <a:spcPct val="20000"/>
                        </a:spcBef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defTabSz="762000" eaLnBrk="0" hangingPunct="0">
                        <a:spcBef>
                          <a:spcPct val="20000"/>
                        </a:spcBef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FF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anose="02020603050405020304" pitchFamily="18" charset="0"/>
                        </a:rPr>
                        <a:t>Transmiter</a:t>
                      </a:r>
                      <a:endParaRPr kumimoji="0" lang="cs-CZ" altLang="cs-CZ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defTabSz="762000" eaLnBrk="0" hangingPunct="0">
                        <a:spcBef>
                          <a:spcPct val="20000"/>
                        </a:spcBef>
                        <a:buClr>
                          <a:srgbClr val="FF00FF"/>
                        </a:buClr>
                        <a:buSzPct val="70000"/>
                        <a:buFont typeface="Wingdings" panose="05000000000000000000" pitchFamily="2" charset="2"/>
                        <a:defRPr sz="2800" b="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</a:defRPr>
                      </a:lvl1pPr>
                      <a:lvl2pPr defTabSz="7620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400" b="1">
                          <a:solidFill>
                            <a:srgbClr val="66FF33"/>
                          </a:solidFill>
                          <a:latin typeface="Times New Roman" panose="02020603050405020304" pitchFamily="18" charset="0"/>
                        </a:defRPr>
                      </a:lvl2pPr>
                      <a:lvl3pPr defTabSz="762000" eaLnBrk="0" hangingPunct="0">
                        <a:spcBef>
                          <a:spcPct val="20000"/>
                        </a:spcBef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defTabSz="762000" eaLnBrk="0" hangingPunct="0">
                        <a:spcBef>
                          <a:spcPct val="20000"/>
                        </a:spcBef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defTabSz="762000" eaLnBrk="0" hangingPunct="0">
                        <a:spcBef>
                          <a:spcPct val="20000"/>
                        </a:spcBef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FF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anose="02020603050405020304" pitchFamily="18" charset="0"/>
                        </a:rPr>
                        <a:t>Lokalizace a vztahy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93427">
                <a:tc>
                  <a:txBody>
                    <a:bodyPr/>
                    <a:lstStyle>
                      <a:lvl1pPr defTabSz="762000" eaLnBrk="0" hangingPunct="0">
                        <a:spcBef>
                          <a:spcPct val="20000"/>
                        </a:spcBef>
                        <a:buClr>
                          <a:srgbClr val="FF00FF"/>
                        </a:buClr>
                        <a:buSzPct val="70000"/>
                        <a:buFont typeface="Wingdings" panose="05000000000000000000" pitchFamily="2" charset="2"/>
                        <a:defRPr sz="2800" b="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</a:defRPr>
                      </a:lvl1pPr>
                      <a:lvl2pPr defTabSz="7620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400" b="1">
                          <a:solidFill>
                            <a:srgbClr val="66FF33"/>
                          </a:solidFill>
                          <a:latin typeface="Times New Roman" panose="02020603050405020304" pitchFamily="18" charset="0"/>
                        </a:defRPr>
                      </a:lvl2pPr>
                      <a:lvl3pPr defTabSz="762000" eaLnBrk="0" hangingPunct="0">
                        <a:spcBef>
                          <a:spcPct val="20000"/>
                        </a:spcBef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defTabSz="762000" eaLnBrk="0" hangingPunct="0">
                        <a:spcBef>
                          <a:spcPct val="20000"/>
                        </a:spcBef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defTabSz="762000" eaLnBrk="0" hangingPunct="0">
                        <a:spcBef>
                          <a:spcPct val="20000"/>
                        </a:spcBef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FF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Glutamat</a:t>
                      </a: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sym typeface="Symbol" panose="05050102010706020507" pitchFamily="18" charset="2"/>
                        </a:rPr>
                        <a:t>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762000" eaLnBrk="0" hangingPunct="0">
                        <a:spcBef>
                          <a:spcPct val="20000"/>
                        </a:spcBef>
                        <a:buClr>
                          <a:srgbClr val="FF00FF"/>
                        </a:buClr>
                        <a:buSzPct val="70000"/>
                        <a:buFont typeface="Wingdings" panose="05000000000000000000" pitchFamily="2" charset="2"/>
                        <a:defRPr sz="2800" b="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</a:defRPr>
                      </a:lvl1pPr>
                      <a:lvl2pPr defTabSz="7620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400" b="1">
                          <a:solidFill>
                            <a:srgbClr val="66FF33"/>
                          </a:solidFill>
                          <a:latin typeface="Times New Roman" panose="02020603050405020304" pitchFamily="18" charset="0"/>
                        </a:defRPr>
                      </a:lvl2pPr>
                      <a:lvl3pPr defTabSz="762000" eaLnBrk="0" hangingPunct="0">
                        <a:spcBef>
                          <a:spcPct val="20000"/>
                        </a:spcBef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defTabSz="762000" eaLnBrk="0" hangingPunct="0">
                        <a:spcBef>
                          <a:spcPct val="20000"/>
                        </a:spcBef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defTabSz="762000" eaLnBrk="0" hangingPunct="0">
                        <a:spcBef>
                          <a:spcPct val="20000"/>
                        </a:spcBef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FF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Neurony </a:t>
                      </a: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FF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- </a:t>
                      </a:r>
                      <a:r>
                        <a:rPr kumimoji="0" lang="cs-CZ" altLang="cs-CZ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kortikostriální</a:t>
                      </a:r>
                      <a:endParaRPr kumimoji="0" lang="cs-CZ" alt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FF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- </a:t>
                      </a:r>
                      <a:r>
                        <a:rPr kumimoji="0" lang="cs-CZ" altLang="cs-CZ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thalamostriální</a:t>
                      </a:r>
                      <a:endParaRPr kumimoji="0" lang="cs-CZ" alt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FF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- </a:t>
                      </a:r>
                      <a:r>
                        <a:rPr kumimoji="0" lang="cs-CZ" altLang="cs-CZ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subthalamické</a:t>
                      </a:r>
                      <a:endParaRPr kumimoji="0" lang="cs-CZ" alt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274">
                <a:tc>
                  <a:txBody>
                    <a:bodyPr/>
                    <a:lstStyle>
                      <a:lvl1pPr defTabSz="762000" eaLnBrk="0" hangingPunct="0">
                        <a:spcBef>
                          <a:spcPct val="20000"/>
                        </a:spcBef>
                        <a:buClr>
                          <a:srgbClr val="FF00FF"/>
                        </a:buClr>
                        <a:buSzPct val="70000"/>
                        <a:buFont typeface="Wingdings" panose="05000000000000000000" pitchFamily="2" charset="2"/>
                        <a:defRPr sz="2800" b="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</a:defRPr>
                      </a:lvl1pPr>
                      <a:lvl2pPr defTabSz="7620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400" b="1">
                          <a:solidFill>
                            <a:srgbClr val="66FF33"/>
                          </a:solidFill>
                          <a:latin typeface="Times New Roman" panose="02020603050405020304" pitchFamily="18" charset="0"/>
                        </a:defRPr>
                      </a:lvl2pPr>
                      <a:lvl3pPr defTabSz="762000" eaLnBrk="0" hangingPunct="0">
                        <a:spcBef>
                          <a:spcPct val="20000"/>
                        </a:spcBef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defTabSz="762000" eaLnBrk="0" hangingPunct="0">
                        <a:spcBef>
                          <a:spcPct val="20000"/>
                        </a:spcBef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defTabSz="762000" eaLnBrk="0" hangingPunct="0">
                        <a:spcBef>
                          <a:spcPct val="20000"/>
                        </a:spcBef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FF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GABA </a:t>
                      </a: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sym typeface="Symbol" panose="05050102010706020507" pitchFamily="18" charset="2"/>
                        </a:rPr>
                        <a:t>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762000" eaLnBrk="0" hangingPunct="0">
                        <a:spcBef>
                          <a:spcPct val="20000"/>
                        </a:spcBef>
                        <a:buClr>
                          <a:srgbClr val="FF00FF"/>
                        </a:buClr>
                        <a:buSzPct val="70000"/>
                        <a:buFont typeface="Wingdings" panose="05000000000000000000" pitchFamily="2" charset="2"/>
                        <a:defRPr sz="2800" b="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</a:defRPr>
                      </a:lvl1pPr>
                      <a:lvl2pPr defTabSz="7620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400" b="1">
                          <a:solidFill>
                            <a:srgbClr val="66FF33"/>
                          </a:solidFill>
                          <a:latin typeface="Times New Roman" panose="02020603050405020304" pitchFamily="18" charset="0"/>
                        </a:defRPr>
                      </a:lvl2pPr>
                      <a:lvl3pPr defTabSz="762000" eaLnBrk="0" hangingPunct="0">
                        <a:spcBef>
                          <a:spcPct val="20000"/>
                        </a:spcBef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defTabSz="762000" eaLnBrk="0" hangingPunct="0">
                        <a:spcBef>
                          <a:spcPct val="20000"/>
                        </a:spcBef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defTabSz="762000" eaLnBrk="0" hangingPunct="0">
                        <a:spcBef>
                          <a:spcPct val="20000"/>
                        </a:spcBef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FF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Projekční neurony </a:t>
                      </a:r>
                      <a:r>
                        <a:rPr kumimoji="0" lang="cs-CZ" altLang="cs-CZ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striata</a:t>
                      </a: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kumimoji="0" lang="cs-CZ" altLang="cs-CZ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pallida</a:t>
                      </a: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kumimoji="0" lang="cs-CZ" altLang="cs-CZ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subst</a:t>
                      </a: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  <a:r>
                        <a:rPr kumimoji="0" lang="cs-CZ" altLang="cs-CZ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nigra</a:t>
                      </a: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kumimoji="0" lang="cs-CZ" altLang="cs-CZ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pars</a:t>
                      </a: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 retikulární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7690">
                <a:tc>
                  <a:txBody>
                    <a:bodyPr/>
                    <a:lstStyle>
                      <a:lvl1pPr defTabSz="762000" eaLnBrk="0" hangingPunct="0">
                        <a:spcBef>
                          <a:spcPct val="20000"/>
                        </a:spcBef>
                        <a:buClr>
                          <a:srgbClr val="FF00FF"/>
                        </a:buClr>
                        <a:buSzPct val="70000"/>
                        <a:buFont typeface="Wingdings" panose="05000000000000000000" pitchFamily="2" charset="2"/>
                        <a:defRPr sz="2800" b="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</a:defRPr>
                      </a:lvl1pPr>
                      <a:lvl2pPr defTabSz="7620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400" b="1">
                          <a:solidFill>
                            <a:srgbClr val="66FF33"/>
                          </a:solidFill>
                          <a:latin typeface="Times New Roman" panose="02020603050405020304" pitchFamily="18" charset="0"/>
                        </a:defRPr>
                      </a:lvl2pPr>
                      <a:lvl3pPr defTabSz="762000" eaLnBrk="0" hangingPunct="0">
                        <a:spcBef>
                          <a:spcPct val="20000"/>
                        </a:spcBef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defTabSz="762000" eaLnBrk="0" hangingPunct="0">
                        <a:spcBef>
                          <a:spcPct val="20000"/>
                        </a:spcBef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defTabSz="762000" eaLnBrk="0" hangingPunct="0">
                        <a:spcBef>
                          <a:spcPct val="20000"/>
                        </a:spcBef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FF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Dopamin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defTabSz="762000" eaLnBrk="0" hangingPunct="0">
                        <a:spcBef>
                          <a:spcPct val="20000"/>
                        </a:spcBef>
                        <a:buClr>
                          <a:srgbClr val="FF00FF"/>
                        </a:buClr>
                        <a:buSzPct val="70000"/>
                        <a:buFont typeface="Wingdings" panose="05000000000000000000" pitchFamily="2" charset="2"/>
                        <a:defRPr sz="2800" b="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</a:defRPr>
                      </a:lvl1pPr>
                      <a:lvl2pPr defTabSz="7620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400" b="1">
                          <a:solidFill>
                            <a:srgbClr val="66FF33"/>
                          </a:solidFill>
                          <a:latin typeface="Times New Roman" panose="02020603050405020304" pitchFamily="18" charset="0"/>
                        </a:defRPr>
                      </a:lvl2pPr>
                      <a:lvl3pPr defTabSz="762000" eaLnBrk="0" hangingPunct="0">
                        <a:spcBef>
                          <a:spcPct val="20000"/>
                        </a:spcBef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defTabSz="762000" eaLnBrk="0" hangingPunct="0">
                        <a:spcBef>
                          <a:spcPct val="20000"/>
                        </a:spcBef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defTabSz="762000" eaLnBrk="0" hangingPunct="0">
                        <a:spcBef>
                          <a:spcPct val="20000"/>
                        </a:spcBef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FF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Subst</a:t>
                      </a: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  <a:r>
                        <a:rPr kumimoji="0" lang="cs-CZ" altLang="cs-CZ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Nigra</a:t>
                      </a:r>
                      <a:endParaRPr kumimoji="0" lang="cs-CZ" alt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FF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Aktivace přes D2 receptory GABA/substance P-neurony</a:t>
                      </a: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FF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blok přes D3 receptory GABA/enkefalin-neurony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822274">
                <a:tc>
                  <a:txBody>
                    <a:bodyPr/>
                    <a:lstStyle>
                      <a:lvl1pPr defTabSz="762000" eaLnBrk="0" hangingPunct="0">
                        <a:spcBef>
                          <a:spcPct val="20000"/>
                        </a:spcBef>
                        <a:buClr>
                          <a:srgbClr val="FF00FF"/>
                        </a:buClr>
                        <a:buSzPct val="70000"/>
                        <a:buFont typeface="Wingdings" panose="05000000000000000000" pitchFamily="2" charset="2"/>
                        <a:defRPr sz="2800" b="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</a:defRPr>
                      </a:lvl1pPr>
                      <a:lvl2pPr defTabSz="7620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400" b="1">
                          <a:solidFill>
                            <a:srgbClr val="66FF33"/>
                          </a:solidFill>
                          <a:latin typeface="Times New Roman" panose="02020603050405020304" pitchFamily="18" charset="0"/>
                        </a:defRPr>
                      </a:lvl2pPr>
                      <a:lvl3pPr defTabSz="762000" eaLnBrk="0" hangingPunct="0">
                        <a:spcBef>
                          <a:spcPct val="20000"/>
                        </a:spcBef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defTabSz="762000" eaLnBrk="0" hangingPunct="0">
                        <a:spcBef>
                          <a:spcPct val="20000"/>
                        </a:spcBef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defTabSz="762000" eaLnBrk="0" hangingPunct="0">
                        <a:spcBef>
                          <a:spcPct val="20000"/>
                        </a:spcBef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FF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Acetylcholin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762000" eaLnBrk="0" hangingPunct="0">
                        <a:spcBef>
                          <a:spcPct val="20000"/>
                        </a:spcBef>
                        <a:buClr>
                          <a:srgbClr val="FF00FF"/>
                        </a:buClr>
                        <a:buSzPct val="70000"/>
                        <a:buFont typeface="Wingdings" panose="05000000000000000000" pitchFamily="2" charset="2"/>
                        <a:defRPr sz="2800" b="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</a:defRPr>
                      </a:lvl1pPr>
                      <a:lvl2pPr defTabSz="7620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400" b="1">
                          <a:solidFill>
                            <a:srgbClr val="66FF33"/>
                          </a:solidFill>
                          <a:latin typeface="Times New Roman" panose="02020603050405020304" pitchFamily="18" charset="0"/>
                        </a:defRPr>
                      </a:lvl2pPr>
                      <a:lvl3pPr defTabSz="762000" eaLnBrk="0" hangingPunct="0">
                        <a:spcBef>
                          <a:spcPct val="20000"/>
                        </a:spcBef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defTabSz="762000" eaLnBrk="0" hangingPunct="0">
                        <a:spcBef>
                          <a:spcPct val="20000"/>
                        </a:spcBef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defTabSz="762000" eaLnBrk="0" hangingPunct="0">
                        <a:spcBef>
                          <a:spcPct val="20000"/>
                        </a:spcBef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5AB7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FF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Interneurony </a:t>
                      </a:r>
                      <a:r>
                        <a:rPr kumimoji="0" lang="cs-CZ" altLang="cs-CZ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striata</a:t>
                      </a: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, excitační muskarinový účinek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Bazální ganglia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947738" y="2100263"/>
            <a:ext cx="10266362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800" b="1" i="1">
                <a:latin typeface="Arial CE" pitchFamily="34" charset="0"/>
              </a:rPr>
              <a:t>	 			</a:t>
            </a:r>
          </a:p>
          <a:p>
            <a:endParaRPr lang="cs-CZ" altLang="cs-CZ" sz="2800" b="1" i="1">
              <a:latin typeface="Arial CE" pitchFamily="34" charset="0"/>
            </a:endParaRPr>
          </a:p>
          <a:p>
            <a:endParaRPr lang="cs-CZ" altLang="cs-CZ" sz="2800" b="1" i="1">
              <a:latin typeface="Arial CE" pitchFamily="34" charset="0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305050" y="2011363"/>
            <a:ext cx="8675688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2800" b="1" i="1">
                <a:latin typeface="Arial CE" pitchFamily="34" charset="0"/>
              </a:rPr>
              <a:t>Syndrom hypokineticko-hypertonický - Parkinson</a:t>
            </a:r>
          </a:p>
          <a:p>
            <a:r>
              <a:rPr lang="cs-CZ" altLang="cs-CZ" sz="2800" b="1" i="1">
                <a:latin typeface="Arial CE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cs-CZ" altLang="cs-CZ" sz="2800" b="1" i="1">
                <a:latin typeface="Arial CE" pitchFamily="34" charset="0"/>
              </a:rPr>
              <a:t> bradykineze – zpomalené pohyby</a:t>
            </a:r>
          </a:p>
          <a:p>
            <a:pPr>
              <a:buFontTx/>
              <a:buChar char="-"/>
            </a:pPr>
            <a:r>
              <a:rPr lang="cs-CZ" altLang="cs-CZ" sz="2800" b="1" i="1">
                <a:latin typeface="Arial CE" pitchFamily="34" charset="0"/>
              </a:rPr>
              <a:t> mikrografie – malé písmo</a:t>
            </a:r>
          </a:p>
          <a:p>
            <a:pPr>
              <a:buFontTx/>
              <a:buChar char="-"/>
            </a:pPr>
            <a:r>
              <a:rPr lang="cs-CZ" altLang="cs-CZ" sz="2800" b="1" i="1">
                <a:latin typeface="Arial CE" pitchFamily="34" charset="0"/>
              </a:rPr>
              <a:t> chudá mimika</a:t>
            </a:r>
          </a:p>
          <a:p>
            <a:pPr>
              <a:buFontTx/>
              <a:buChar char="-"/>
            </a:pPr>
            <a:r>
              <a:rPr lang="cs-CZ" altLang="cs-CZ" sz="2800" b="1" i="1">
                <a:latin typeface="Arial CE" pitchFamily="34" charset="0"/>
              </a:rPr>
              <a:t> hrubý klidový třes</a:t>
            </a:r>
          </a:p>
          <a:p>
            <a:pPr>
              <a:buFontTx/>
              <a:buChar char="-"/>
            </a:pPr>
            <a:r>
              <a:rPr lang="cs-CZ" altLang="cs-CZ" sz="2800" b="1" i="1">
                <a:latin typeface="Arial CE" pitchFamily="34" charset="0"/>
              </a:rPr>
              <a:t> zvýšený svalový tonus</a:t>
            </a:r>
          </a:p>
          <a:p>
            <a:pPr>
              <a:buFontTx/>
              <a:buChar char="-"/>
            </a:pPr>
            <a:r>
              <a:rPr lang="cs-CZ" altLang="cs-CZ" sz="2800" b="1" i="1">
                <a:latin typeface="Arial CE" pitchFamily="34" charset="0"/>
              </a:rPr>
              <a:t> skrčené držení těla</a:t>
            </a:r>
          </a:p>
          <a:p>
            <a:pPr>
              <a:buFontTx/>
              <a:buChar char="-"/>
            </a:pPr>
            <a:endParaRPr lang="cs-CZ" altLang="cs-CZ" sz="2800" b="1" i="1">
              <a:latin typeface="Arial CE" pitchFamily="34" charset="0"/>
            </a:endParaRPr>
          </a:p>
          <a:p>
            <a:r>
              <a:rPr lang="cs-CZ" altLang="cs-CZ" sz="2800" b="1" i="1">
                <a:latin typeface="Arial CE" pitchFamily="34" charset="0"/>
              </a:rPr>
              <a:t>Fukce dopaminu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205366" y="981983"/>
            <a:ext cx="9344025" cy="1143000"/>
          </a:xfrm>
        </p:spPr>
        <p:txBody>
          <a:bodyPr/>
          <a:lstStyle/>
          <a:p>
            <a:pPr algn="ctr"/>
            <a:r>
              <a:rPr lang="cs-CZ" altLang="cs-CZ" sz="4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ngkok CE"/>
              </a:rPr>
              <a:t>FUNKCE MOZEČKU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4800" y="3287713"/>
            <a:ext cx="8991600" cy="2717800"/>
          </a:xfrm>
        </p:spPr>
        <p:txBody>
          <a:bodyPr/>
          <a:lstStyle/>
          <a:p>
            <a:pPr marL="609600" indent="-609600" algn="ctr">
              <a:buFont typeface="Arial" charset="0"/>
              <a:buNone/>
            </a:pPr>
            <a:endParaRPr lang="cs-CZ" altLang="cs-CZ" smtClean="0">
              <a:latin typeface="Times New Roman 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Mozeček - cerebellum</a:t>
            </a:r>
          </a:p>
        </p:txBody>
      </p:sp>
      <p:sp>
        <p:nvSpPr>
          <p:cNvPr id="29699" name="Freeform 3"/>
          <p:cNvSpPr>
            <a:spLocks/>
          </p:cNvSpPr>
          <p:nvPr/>
        </p:nvSpPr>
        <p:spPr bwMode="auto">
          <a:xfrm>
            <a:off x="5203825" y="1995488"/>
            <a:ext cx="2154238" cy="3148012"/>
          </a:xfrm>
          <a:custGeom>
            <a:avLst/>
            <a:gdLst>
              <a:gd name="T0" fmla="*/ 977820897 w 1357"/>
              <a:gd name="T1" fmla="*/ 882054727 h 1983"/>
              <a:gd name="T2" fmla="*/ 1212196192 w 1357"/>
              <a:gd name="T3" fmla="*/ 624998695 h 1983"/>
              <a:gd name="T4" fmla="*/ 1469252097 w 1357"/>
              <a:gd name="T5" fmla="*/ 249494673 h 1983"/>
              <a:gd name="T6" fmla="*/ 1703626201 w 1357"/>
              <a:gd name="T7" fmla="*/ 63003112 h 1983"/>
              <a:gd name="T8" fmla="*/ 2124493035 w 1357"/>
              <a:gd name="T9" fmla="*/ 15120938 h 1983"/>
              <a:gd name="T10" fmla="*/ 2147483647 w 1357"/>
              <a:gd name="T11" fmla="*/ 156249674 h 1983"/>
              <a:gd name="T12" fmla="*/ 2147483647 w 1357"/>
              <a:gd name="T13" fmla="*/ 390623366 h 1983"/>
              <a:gd name="T14" fmla="*/ 2147483647 w 1357"/>
              <a:gd name="T15" fmla="*/ 718243645 h 1983"/>
              <a:gd name="T16" fmla="*/ 2147483647 w 1357"/>
              <a:gd name="T17" fmla="*/ 1139110560 h 1983"/>
              <a:gd name="T18" fmla="*/ 2147483647 w 1357"/>
              <a:gd name="T19" fmla="*/ 1373484203 h 1983"/>
              <a:gd name="T20" fmla="*/ 2053928669 w 1357"/>
              <a:gd name="T21" fmla="*/ 1398685755 h 1983"/>
              <a:gd name="T22" fmla="*/ 1633061438 w 1357"/>
              <a:gd name="T23" fmla="*/ 1421367946 h 1983"/>
              <a:gd name="T24" fmla="*/ 1328123365 w 1357"/>
              <a:gd name="T25" fmla="*/ 1466730740 h 1983"/>
              <a:gd name="T26" fmla="*/ 1703626201 w 1357"/>
              <a:gd name="T27" fmla="*/ 1444048549 h 1983"/>
              <a:gd name="T28" fmla="*/ 2147483647 w 1357"/>
              <a:gd name="T29" fmla="*/ 1444048549 h 1983"/>
              <a:gd name="T30" fmla="*/ 2147483647 w 1357"/>
              <a:gd name="T31" fmla="*/ 1491932293 h 1983"/>
              <a:gd name="T32" fmla="*/ 2147483647 w 1357"/>
              <a:gd name="T33" fmla="*/ 1701104780 h 1983"/>
              <a:gd name="T34" fmla="*/ 2147483647 w 1357"/>
              <a:gd name="T35" fmla="*/ 2147483647 h 1983"/>
              <a:gd name="T36" fmla="*/ 2147483647 w 1357"/>
              <a:gd name="T37" fmla="*/ 2147483647 h 1983"/>
              <a:gd name="T38" fmla="*/ 2147483647 w 1357"/>
              <a:gd name="T39" fmla="*/ 2147483647 h 1983"/>
              <a:gd name="T40" fmla="*/ 2147483647 w 1357"/>
              <a:gd name="T41" fmla="*/ 2147483647 h 1983"/>
              <a:gd name="T42" fmla="*/ 2147483647 w 1357"/>
              <a:gd name="T43" fmla="*/ 2147483647 h 1983"/>
              <a:gd name="T44" fmla="*/ 1726308398 w 1357"/>
              <a:gd name="T45" fmla="*/ 2147483647 h 1983"/>
              <a:gd name="T46" fmla="*/ 1491932706 w 1357"/>
              <a:gd name="T47" fmla="*/ 2147483647 h 1983"/>
              <a:gd name="T48" fmla="*/ 1328123365 w 1357"/>
              <a:gd name="T49" fmla="*/ 2147483647 h 1983"/>
              <a:gd name="T50" fmla="*/ 1421368340 w 1357"/>
              <a:gd name="T51" fmla="*/ 2147483647 h 1983"/>
              <a:gd name="T52" fmla="*/ 1585179269 w 1357"/>
              <a:gd name="T53" fmla="*/ 2147483647 h 1983"/>
              <a:gd name="T54" fmla="*/ 1983364303 w 1357"/>
              <a:gd name="T55" fmla="*/ 2147483647 h 1983"/>
              <a:gd name="T56" fmla="*/ 2147483647 w 1357"/>
              <a:gd name="T57" fmla="*/ 2147483647 h 1983"/>
              <a:gd name="T58" fmla="*/ 2147483647 w 1357"/>
              <a:gd name="T59" fmla="*/ 2147483647 h 1983"/>
              <a:gd name="T60" fmla="*/ 2147483647 w 1357"/>
              <a:gd name="T61" fmla="*/ 2147483647 h 1983"/>
              <a:gd name="T62" fmla="*/ 2147483647 w 1357"/>
              <a:gd name="T63" fmla="*/ 2147483647 h 1983"/>
              <a:gd name="T64" fmla="*/ 2147483647 w 1357"/>
              <a:gd name="T65" fmla="*/ 2147483647 h 1983"/>
              <a:gd name="T66" fmla="*/ 2147483647 w 1357"/>
              <a:gd name="T67" fmla="*/ 2147483647 h 1983"/>
              <a:gd name="T68" fmla="*/ 2053928669 w 1357"/>
              <a:gd name="T69" fmla="*/ 2147483647 h 1983"/>
              <a:gd name="T70" fmla="*/ 1726308398 w 1357"/>
              <a:gd name="T71" fmla="*/ 2147483647 h 1983"/>
              <a:gd name="T72" fmla="*/ 1421368340 w 1357"/>
              <a:gd name="T73" fmla="*/ 2147483647 h 1983"/>
              <a:gd name="T74" fmla="*/ 1141631826 w 1357"/>
              <a:gd name="T75" fmla="*/ 2147483647 h 1983"/>
              <a:gd name="T76" fmla="*/ 1048385263 w 1357"/>
              <a:gd name="T77" fmla="*/ 2147483647 h 1983"/>
              <a:gd name="T78" fmla="*/ 884575921 w 1357"/>
              <a:gd name="T79" fmla="*/ 2147483647 h 1983"/>
              <a:gd name="T80" fmla="*/ 859374362 w 1357"/>
              <a:gd name="T81" fmla="*/ 2147483647 h 1983"/>
              <a:gd name="T82" fmla="*/ 929938728 w 1357"/>
              <a:gd name="T83" fmla="*/ 2147483647 h 1983"/>
              <a:gd name="T84" fmla="*/ 977820897 w 1357"/>
              <a:gd name="T85" fmla="*/ 2147483647 h 1983"/>
              <a:gd name="T86" fmla="*/ 955140287 w 1357"/>
              <a:gd name="T87" fmla="*/ 2147483647 h 1983"/>
              <a:gd name="T88" fmla="*/ 743446991 w 1357"/>
              <a:gd name="T89" fmla="*/ 2147483647 h 1983"/>
              <a:gd name="T90" fmla="*/ 461189527 w 1357"/>
              <a:gd name="T91" fmla="*/ 2147483647 h 1983"/>
              <a:gd name="T92" fmla="*/ 367942865 w 1357"/>
              <a:gd name="T93" fmla="*/ 2147483647 h 1983"/>
              <a:gd name="T94" fmla="*/ 367942865 w 1357"/>
              <a:gd name="T95" fmla="*/ 2147483647 h 1983"/>
              <a:gd name="T96" fmla="*/ 345262255 w 1357"/>
              <a:gd name="T97" fmla="*/ 2147483647 h 1983"/>
              <a:gd name="T98" fmla="*/ 345262255 w 1357"/>
              <a:gd name="T99" fmla="*/ 2147483647 h 1983"/>
              <a:gd name="T100" fmla="*/ 274697889 w 1357"/>
              <a:gd name="T101" fmla="*/ 2147483647 h 1983"/>
              <a:gd name="T102" fmla="*/ 181451276 w 1357"/>
              <a:gd name="T103" fmla="*/ 2147483647 h 1983"/>
              <a:gd name="T104" fmla="*/ 88206276 w 1357"/>
              <a:gd name="T105" fmla="*/ 2147483647 h 1983"/>
              <a:gd name="T106" fmla="*/ 63004717 w 1357"/>
              <a:gd name="T107" fmla="*/ 2053926512 h 1983"/>
              <a:gd name="T108" fmla="*/ 63004717 w 1357"/>
              <a:gd name="T109" fmla="*/ 1701104780 h 1983"/>
              <a:gd name="T110" fmla="*/ 40322507 w 1357"/>
              <a:gd name="T111" fmla="*/ 1514612896 h 1983"/>
              <a:gd name="T112" fmla="*/ 297378499 w 1357"/>
              <a:gd name="T113" fmla="*/ 1139110560 h 1983"/>
              <a:gd name="T114" fmla="*/ 531753893 w 1357"/>
              <a:gd name="T115" fmla="*/ 1045864023 h 1983"/>
              <a:gd name="T116" fmla="*/ 977820897 w 1357"/>
              <a:gd name="T117" fmla="*/ 882054727 h 198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357"/>
              <a:gd name="T178" fmla="*/ 0 h 1983"/>
              <a:gd name="T179" fmla="*/ 1357 w 1357"/>
              <a:gd name="T180" fmla="*/ 1983 h 1983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357" h="1983">
                <a:moveTo>
                  <a:pt x="388" y="350"/>
                </a:moveTo>
                <a:cubicBezTo>
                  <a:pt x="433" y="322"/>
                  <a:pt x="449" y="290"/>
                  <a:pt x="481" y="248"/>
                </a:cubicBezTo>
                <a:cubicBezTo>
                  <a:pt x="513" y="206"/>
                  <a:pt x="550" y="136"/>
                  <a:pt x="583" y="99"/>
                </a:cubicBezTo>
                <a:cubicBezTo>
                  <a:pt x="616" y="62"/>
                  <a:pt x="633" y="40"/>
                  <a:pt x="676" y="25"/>
                </a:cubicBezTo>
                <a:cubicBezTo>
                  <a:pt x="719" y="10"/>
                  <a:pt x="792" y="0"/>
                  <a:pt x="843" y="6"/>
                </a:cubicBezTo>
                <a:cubicBezTo>
                  <a:pt x="894" y="12"/>
                  <a:pt x="945" y="37"/>
                  <a:pt x="982" y="62"/>
                </a:cubicBezTo>
                <a:cubicBezTo>
                  <a:pt x="1019" y="87"/>
                  <a:pt x="1047" y="118"/>
                  <a:pt x="1066" y="155"/>
                </a:cubicBezTo>
                <a:cubicBezTo>
                  <a:pt x="1085" y="192"/>
                  <a:pt x="1091" y="236"/>
                  <a:pt x="1094" y="285"/>
                </a:cubicBezTo>
                <a:cubicBezTo>
                  <a:pt x="1097" y="334"/>
                  <a:pt x="1108" y="409"/>
                  <a:pt x="1085" y="452"/>
                </a:cubicBezTo>
                <a:cubicBezTo>
                  <a:pt x="1062" y="495"/>
                  <a:pt x="1000" y="528"/>
                  <a:pt x="955" y="545"/>
                </a:cubicBezTo>
                <a:cubicBezTo>
                  <a:pt x="910" y="562"/>
                  <a:pt x="866" y="552"/>
                  <a:pt x="815" y="555"/>
                </a:cubicBezTo>
                <a:cubicBezTo>
                  <a:pt x="764" y="558"/>
                  <a:pt x="696" y="560"/>
                  <a:pt x="648" y="564"/>
                </a:cubicBezTo>
                <a:cubicBezTo>
                  <a:pt x="600" y="568"/>
                  <a:pt x="522" y="581"/>
                  <a:pt x="527" y="582"/>
                </a:cubicBezTo>
                <a:cubicBezTo>
                  <a:pt x="532" y="583"/>
                  <a:pt x="620" y="574"/>
                  <a:pt x="676" y="573"/>
                </a:cubicBezTo>
                <a:cubicBezTo>
                  <a:pt x="732" y="572"/>
                  <a:pt x="785" y="570"/>
                  <a:pt x="862" y="573"/>
                </a:cubicBezTo>
                <a:cubicBezTo>
                  <a:pt x="939" y="576"/>
                  <a:pt x="1069" y="575"/>
                  <a:pt x="1140" y="592"/>
                </a:cubicBezTo>
                <a:cubicBezTo>
                  <a:pt x="1211" y="609"/>
                  <a:pt x="1257" y="624"/>
                  <a:pt x="1289" y="675"/>
                </a:cubicBezTo>
                <a:cubicBezTo>
                  <a:pt x="1321" y="726"/>
                  <a:pt x="1326" y="828"/>
                  <a:pt x="1335" y="898"/>
                </a:cubicBezTo>
                <a:cubicBezTo>
                  <a:pt x="1344" y="968"/>
                  <a:pt x="1357" y="1028"/>
                  <a:pt x="1345" y="1093"/>
                </a:cubicBezTo>
                <a:cubicBezTo>
                  <a:pt x="1333" y="1158"/>
                  <a:pt x="1295" y="1250"/>
                  <a:pt x="1261" y="1289"/>
                </a:cubicBezTo>
                <a:cubicBezTo>
                  <a:pt x="1227" y="1328"/>
                  <a:pt x="1200" y="1320"/>
                  <a:pt x="1140" y="1326"/>
                </a:cubicBezTo>
                <a:cubicBezTo>
                  <a:pt x="1080" y="1332"/>
                  <a:pt x="975" y="1343"/>
                  <a:pt x="899" y="1326"/>
                </a:cubicBezTo>
                <a:cubicBezTo>
                  <a:pt x="823" y="1309"/>
                  <a:pt x="736" y="1255"/>
                  <a:pt x="685" y="1224"/>
                </a:cubicBezTo>
                <a:cubicBezTo>
                  <a:pt x="634" y="1193"/>
                  <a:pt x="618" y="1169"/>
                  <a:pt x="592" y="1140"/>
                </a:cubicBezTo>
                <a:cubicBezTo>
                  <a:pt x="566" y="1111"/>
                  <a:pt x="532" y="1050"/>
                  <a:pt x="527" y="1047"/>
                </a:cubicBezTo>
                <a:cubicBezTo>
                  <a:pt x="522" y="1044"/>
                  <a:pt x="547" y="1098"/>
                  <a:pt x="564" y="1121"/>
                </a:cubicBezTo>
                <a:cubicBezTo>
                  <a:pt x="581" y="1144"/>
                  <a:pt x="592" y="1155"/>
                  <a:pt x="629" y="1186"/>
                </a:cubicBezTo>
                <a:cubicBezTo>
                  <a:pt x="666" y="1217"/>
                  <a:pt x="725" y="1273"/>
                  <a:pt x="787" y="1307"/>
                </a:cubicBezTo>
                <a:cubicBezTo>
                  <a:pt x="849" y="1341"/>
                  <a:pt x="941" y="1371"/>
                  <a:pt x="1001" y="1391"/>
                </a:cubicBezTo>
                <a:cubicBezTo>
                  <a:pt x="1061" y="1411"/>
                  <a:pt x="1124" y="1411"/>
                  <a:pt x="1150" y="1428"/>
                </a:cubicBezTo>
                <a:cubicBezTo>
                  <a:pt x="1176" y="1445"/>
                  <a:pt x="1158" y="1456"/>
                  <a:pt x="1159" y="1493"/>
                </a:cubicBezTo>
                <a:cubicBezTo>
                  <a:pt x="1160" y="1530"/>
                  <a:pt x="1165" y="1602"/>
                  <a:pt x="1159" y="1651"/>
                </a:cubicBezTo>
                <a:cubicBezTo>
                  <a:pt x="1153" y="1700"/>
                  <a:pt x="1153" y="1748"/>
                  <a:pt x="1122" y="1790"/>
                </a:cubicBezTo>
                <a:cubicBezTo>
                  <a:pt x="1091" y="1832"/>
                  <a:pt x="1024" y="1882"/>
                  <a:pt x="973" y="1902"/>
                </a:cubicBezTo>
                <a:cubicBezTo>
                  <a:pt x="922" y="1922"/>
                  <a:pt x="863" y="1913"/>
                  <a:pt x="815" y="1911"/>
                </a:cubicBezTo>
                <a:cubicBezTo>
                  <a:pt x="767" y="1909"/>
                  <a:pt x="727" y="1917"/>
                  <a:pt x="685" y="1892"/>
                </a:cubicBezTo>
                <a:cubicBezTo>
                  <a:pt x="643" y="1867"/>
                  <a:pt x="603" y="1827"/>
                  <a:pt x="564" y="1762"/>
                </a:cubicBezTo>
                <a:cubicBezTo>
                  <a:pt x="525" y="1697"/>
                  <a:pt x="478" y="1559"/>
                  <a:pt x="453" y="1502"/>
                </a:cubicBezTo>
                <a:cubicBezTo>
                  <a:pt x="428" y="1445"/>
                  <a:pt x="433" y="1442"/>
                  <a:pt x="416" y="1419"/>
                </a:cubicBezTo>
                <a:cubicBezTo>
                  <a:pt x="399" y="1396"/>
                  <a:pt x="363" y="1343"/>
                  <a:pt x="351" y="1363"/>
                </a:cubicBezTo>
                <a:cubicBezTo>
                  <a:pt x="339" y="1383"/>
                  <a:pt x="338" y="1490"/>
                  <a:pt x="341" y="1539"/>
                </a:cubicBezTo>
                <a:cubicBezTo>
                  <a:pt x="344" y="1588"/>
                  <a:pt x="361" y="1610"/>
                  <a:pt x="369" y="1660"/>
                </a:cubicBezTo>
                <a:cubicBezTo>
                  <a:pt x="377" y="1710"/>
                  <a:pt x="386" y="1789"/>
                  <a:pt x="388" y="1837"/>
                </a:cubicBezTo>
                <a:cubicBezTo>
                  <a:pt x="390" y="1885"/>
                  <a:pt x="394" y="1926"/>
                  <a:pt x="379" y="1948"/>
                </a:cubicBezTo>
                <a:cubicBezTo>
                  <a:pt x="364" y="1970"/>
                  <a:pt x="328" y="1983"/>
                  <a:pt x="295" y="1967"/>
                </a:cubicBezTo>
                <a:cubicBezTo>
                  <a:pt x="262" y="1951"/>
                  <a:pt x="208" y="1897"/>
                  <a:pt x="183" y="1855"/>
                </a:cubicBezTo>
                <a:cubicBezTo>
                  <a:pt x="158" y="1813"/>
                  <a:pt x="152" y="1753"/>
                  <a:pt x="146" y="1716"/>
                </a:cubicBezTo>
                <a:cubicBezTo>
                  <a:pt x="140" y="1679"/>
                  <a:pt x="148" y="1671"/>
                  <a:pt x="146" y="1632"/>
                </a:cubicBezTo>
                <a:cubicBezTo>
                  <a:pt x="144" y="1593"/>
                  <a:pt x="138" y="1533"/>
                  <a:pt x="137" y="1484"/>
                </a:cubicBezTo>
                <a:cubicBezTo>
                  <a:pt x="136" y="1435"/>
                  <a:pt x="142" y="1395"/>
                  <a:pt x="137" y="1335"/>
                </a:cubicBezTo>
                <a:cubicBezTo>
                  <a:pt x="132" y="1275"/>
                  <a:pt x="120" y="1166"/>
                  <a:pt x="109" y="1121"/>
                </a:cubicBezTo>
                <a:cubicBezTo>
                  <a:pt x="98" y="1076"/>
                  <a:pt x="84" y="1088"/>
                  <a:pt x="72" y="1066"/>
                </a:cubicBezTo>
                <a:cubicBezTo>
                  <a:pt x="60" y="1044"/>
                  <a:pt x="43" y="1033"/>
                  <a:pt x="35" y="991"/>
                </a:cubicBezTo>
                <a:cubicBezTo>
                  <a:pt x="27" y="949"/>
                  <a:pt x="27" y="868"/>
                  <a:pt x="25" y="815"/>
                </a:cubicBezTo>
                <a:cubicBezTo>
                  <a:pt x="23" y="762"/>
                  <a:pt x="26" y="711"/>
                  <a:pt x="25" y="675"/>
                </a:cubicBezTo>
                <a:cubicBezTo>
                  <a:pt x="24" y="639"/>
                  <a:pt x="0" y="638"/>
                  <a:pt x="16" y="601"/>
                </a:cubicBezTo>
                <a:cubicBezTo>
                  <a:pt x="32" y="564"/>
                  <a:pt x="86" y="483"/>
                  <a:pt x="118" y="452"/>
                </a:cubicBezTo>
                <a:cubicBezTo>
                  <a:pt x="150" y="421"/>
                  <a:pt x="168" y="429"/>
                  <a:pt x="211" y="415"/>
                </a:cubicBezTo>
                <a:cubicBezTo>
                  <a:pt x="254" y="401"/>
                  <a:pt x="343" y="378"/>
                  <a:pt x="388" y="350"/>
                </a:cubicBez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29700" name="Freeform 4"/>
          <p:cNvSpPr>
            <a:spLocks/>
          </p:cNvSpPr>
          <p:nvPr/>
        </p:nvSpPr>
        <p:spPr bwMode="auto">
          <a:xfrm>
            <a:off x="4668838" y="2681288"/>
            <a:ext cx="682625" cy="2897187"/>
          </a:xfrm>
          <a:custGeom>
            <a:avLst/>
            <a:gdLst>
              <a:gd name="T0" fmla="*/ 866933901 w 430"/>
              <a:gd name="T1" fmla="*/ 567034311 h 1825"/>
              <a:gd name="T2" fmla="*/ 889616094 w 430"/>
              <a:gd name="T3" fmla="*/ 940017471 h 1825"/>
              <a:gd name="T4" fmla="*/ 912296700 w 430"/>
              <a:gd name="T5" fmla="*/ 1151710502 h 1825"/>
              <a:gd name="T6" fmla="*/ 889616094 w 430"/>
              <a:gd name="T7" fmla="*/ 1572577205 h 1825"/>
              <a:gd name="T8" fmla="*/ 889616094 w 430"/>
              <a:gd name="T9" fmla="*/ 1925399321 h 1825"/>
              <a:gd name="T10" fmla="*/ 889616094 w 430"/>
              <a:gd name="T11" fmla="*/ 2147483647 h 1825"/>
              <a:gd name="T12" fmla="*/ 937498256 w 430"/>
              <a:gd name="T13" fmla="*/ 2147483647 h 1825"/>
              <a:gd name="T14" fmla="*/ 982861055 w 430"/>
              <a:gd name="T15" fmla="*/ 2147483647 h 1825"/>
              <a:gd name="T16" fmla="*/ 982861055 w 430"/>
              <a:gd name="T17" fmla="*/ 2147483647 h 1825"/>
              <a:gd name="T18" fmla="*/ 982861055 w 430"/>
              <a:gd name="T19" fmla="*/ 2147483647 h 1825"/>
              <a:gd name="T20" fmla="*/ 1008062611 w 430"/>
              <a:gd name="T21" fmla="*/ 2147483647 h 1825"/>
              <a:gd name="T22" fmla="*/ 1053425410 w 430"/>
              <a:gd name="T23" fmla="*/ 2147483647 h 1825"/>
              <a:gd name="T24" fmla="*/ 819051541 w 430"/>
              <a:gd name="T25" fmla="*/ 2147483647 h 1825"/>
              <a:gd name="T26" fmla="*/ 516632877 w 430"/>
              <a:gd name="T27" fmla="*/ 2147483647 h 1825"/>
              <a:gd name="T28" fmla="*/ 234375358 w 430"/>
              <a:gd name="T29" fmla="*/ 2147483647 h 1825"/>
              <a:gd name="T30" fmla="*/ 257055964 w 430"/>
              <a:gd name="T31" fmla="*/ 2147483647 h 1825"/>
              <a:gd name="T32" fmla="*/ 118448153 w 430"/>
              <a:gd name="T33" fmla="*/ 2147483647 h 1825"/>
              <a:gd name="T34" fmla="*/ 93246573 w 430"/>
              <a:gd name="T35" fmla="*/ 2147483647 h 1825"/>
              <a:gd name="T36" fmla="*/ 22682200 w 430"/>
              <a:gd name="T37" fmla="*/ 1433967878 h 1825"/>
              <a:gd name="T38" fmla="*/ 70564380 w 430"/>
              <a:gd name="T39" fmla="*/ 894654678 h 1825"/>
              <a:gd name="T40" fmla="*/ 70564380 w 430"/>
              <a:gd name="T41" fmla="*/ 589716501 h 1825"/>
              <a:gd name="T42" fmla="*/ 70564380 w 430"/>
              <a:gd name="T43" fmla="*/ 284776836 h 1825"/>
              <a:gd name="T44" fmla="*/ 70564380 w 430"/>
              <a:gd name="T45" fmla="*/ 75604679 h 1825"/>
              <a:gd name="T46" fmla="*/ 491431321 w 430"/>
              <a:gd name="T47" fmla="*/ 5040312 h 1825"/>
              <a:gd name="T48" fmla="*/ 680442193 w 430"/>
              <a:gd name="T49" fmla="*/ 50403115 h 1825"/>
              <a:gd name="T50" fmla="*/ 796369347 w 430"/>
              <a:gd name="T51" fmla="*/ 262096234 h 1825"/>
              <a:gd name="T52" fmla="*/ 866933901 w 430"/>
              <a:gd name="T53" fmla="*/ 567034311 h 182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430"/>
              <a:gd name="T82" fmla="*/ 0 h 1825"/>
              <a:gd name="T83" fmla="*/ 430 w 430"/>
              <a:gd name="T84" fmla="*/ 1825 h 1825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430" h="1825">
                <a:moveTo>
                  <a:pt x="344" y="225"/>
                </a:moveTo>
                <a:cubicBezTo>
                  <a:pt x="350" y="270"/>
                  <a:pt x="350" y="334"/>
                  <a:pt x="353" y="373"/>
                </a:cubicBezTo>
                <a:cubicBezTo>
                  <a:pt x="356" y="412"/>
                  <a:pt x="362" y="415"/>
                  <a:pt x="362" y="457"/>
                </a:cubicBezTo>
                <a:cubicBezTo>
                  <a:pt x="362" y="499"/>
                  <a:pt x="354" y="573"/>
                  <a:pt x="353" y="624"/>
                </a:cubicBezTo>
                <a:cubicBezTo>
                  <a:pt x="352" y="675"/>
                  <a:pt x="353" y="719"/>
                  <a:pt x="353" y="764"/>
                </a:cubicBezTo>
                <a:cubicBezTo>
                  <a:pt x="353" y="809"/>
                  <a:pt x="350" y="848"/>
                  <a:pt x="353" y="894"/>
                </a:cubicBezTo>
                <a:cubicBezTo>
                  <a:pt x="356" y="940"/>
                  <a:pt x="366" y="1007"/>
                  <a:pt x="372" y="1042"/>
                </a:cubicBezTo>
                <a:cubicBezTo>
                  <a:pt x="378" y="1077"/>
                  <a:pt x="387" y="1075"/>
                  <a:pt x="390" y="1107"/>
                </a:cubicBezTo>
                <a:cubicBezTo>
                  <a:pt x="393" y="1139"/>
                  <a:pt x="390" y="1187"/>
                  <a:pt x="390" y="1237"/>
                </a:cubicBezTo>
                <a:cubicBezTo>
                  <a:pt x="390" y="1287"/>
                  <a:pt x="388" y="1366"/>
                  <a:pt x="390" y="1405"/>
                </a:cubicBezTo>
                <a:cubicBezTo>
                  <a:pt x="392" y="1444"/>
                  <a:pt x="395" y="1422"/>
                  <a:pt x="400" y="1470"/>
                </a:cubicBezTo>
                <a:cubicBezTo>
                  <a:pt x="405" y="1518"/>
                  <a:pt x="430" y="1641"/>
                  <a:pt x="418" y="1693"/>
                </a:cubicBezTo>
                <a:cubicBezTo>
                  <a:pt x="406" y="1745"/>
                  <a:pt x="360" y="1764"/>
                  <a:pt x="325" y="1786"/>
                </a:cubicBezTo>
                <a:cubicBezTo>
                  <a:pt x="290" y="1808"/>
                  <a:pt x="244" y="1825"/>
                  <a:pt x="205" y="1823"/>
                </a:cubicBezTo>
                <a:cubicBezTo>
                  <a:pt x="166" y="1821"/>
                  <a:pt x="110" y="1813"/>
                  <a:pt x="93" y="1776"/>
                </a:cubicBezTo>
                <a:cubicBezTo>
                  <a:pt x="76" y="1739"/>
                  <a:pt x="110" y="1699"/>
                  <a:pt x="102" y="1600"/>
                </a:cubicBezTo>
                <a:cubicBezTo>
                  <a:pt x="94" y="1501"/>
                  <a:pt x="58" y="1304"/>
                  <a:pt x="47" y="1182"/>
                </a:cubicBezTo>
                <a:cubicBezTo>
                  <a:pt x="36" y="1060"/>
                  <a:pt x="43" y="968"/>
                  <a:pt x="37" y="866"/>
                </a:cubicBezTo>
                <a:cubicBezTo>
                  <a:pt x="31" y="764"/>
                  <a:pt x="10" y="654"/>
                  <a:pt x="9" y="569"/>
                </a:cubicBezTo>
                <a:cubicBezTo>
                  <a:pt x="8" y="484"/>
                  <a:pt x="25" y="411"/>
                  <a:pt x="28" y="355"/>
                </a:cubicBezTo>
                <a:cubicBezTo>
                  <a:pt x="31" y="299"/>
                  <a:pt x="28" y="274"/>
                  <a:pt x="28" y="234"/>
                </a:cubicBezTo>
                <a:cubicBezTo>
                  <a:pt x="28" y="194"/>
                  <a:pt x="28" y="147"/>
                  <a:pt x="28" y="113"/>
                </a:cubicBezTo>
                <a:cubicBezTo>
                  <a:pt x="28" y="79"/>
                  <a:pt x="0" y="48"/>
                  <a:pt x="28" y="30"/>
                </a:cubicBezTo>
                <a:cubicBezTo>
                  <a:pt x="56" y="12"/>
                  <a:pt x="155" y="4"/>
                  <a:pt x="195" y="2"/>
                </a:cubicBezTo>
                <a:cubicBezTo>
                  <a:pt x="235" y="0"/>
                  <a:pt x="250" y="3"/>
                  <a:pt x="270" y="20"/>
                </a:cubicBezTo>
                <a:cubicBezTo>
                  <a:pt x="290" y="37"/>
                  <a:pt x="305" y="78"/>
                  <a:pt x="316" y="104"/>
                </a:cubicBezTo>
                <a:cubicBezTo>
                  <a:pt x="327" y="130"/>
                  <a:pt x="338" y="180"/>
                  <a:pt x="344" y="225"/>
                </a:cubicBezTo>
                <a:close/>
              </a:path>
            </a:pathLst>
          </a:custGeom>
          <a:solidFill>
            <a:schemeClr val="tx2"/>
          </a:solidFill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7910513" y="2763838"/>
            <a:ext cx="288131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2800" b="1" i="1">
                <a:latin typeface="Arial CE" pitchFamily="34" charset="0"/>
              </a:rPr>
              <a:t>lobus ant.</a:t>
            </a:r>
          </a:p>
          <a:p>
            <a:r>
              <a:rPr lang="cs-CZ" altLang="cs-CZ" sz="2800" b="1" i="1">
                <a:latin typeface="Arial CE" pitchFamily="34" charset="0"/>
              </a:rPr>
              <a:t>lobus med.</a:t>
            </a:r>
          </a:p>
          <a:p>
            <a:r>
              <a:rPr lang="cs-CZ" altLang="cs-CZ" sz="2800" b="1" i="1">
                <a:latin typeface="Arial CE" pitchFamily="34" charset="0"/>
              </a:rPr>
              <a:t>lobus post</a:t>
            </a:r>
          </a:p>
          <a:p>
            <a:r>
              <a:rPr lang="cs-CZ" altLang="cs-CZ" sz="2800" b="1" i="1">
                <a:latin typeface="Arial CE" pitchFamily="34" charset="0"/>
              </a:rPr>
              <a:t>pars nodulofoc.</a:t>
            </a:r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 flipH="1" flipV="1">
            <a:off x="6719888" y="2522538"/>
            <a:ext cx="1179512" cy="515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 flipH="1">
            <a:off x="6926263" y="3509963"/>
            <a:ext cx="1031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 flipH="1">
            <a:off x="6453188" y="3922713"/>
            <a:ext cx="1446212" cy="4270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H="1">
            <a:off x="5672138" y="4321175"/>
            <a:ext cx="2227262" cy="590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1244600" y="3044825"/>
            <a:ext cx="34274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2800" b="1" i="1">
                <a:latin typeface="Arial CE" pitchFamily="34" charset="0"/>
              </a:rPr>
              <a:t>most</a:t>
            </a:r>
          </a:p>
          <a:p>
            <a:endParaRPr lang="cs-CZ" altLang="cs-CZ" sz="2800" b="1" i="1">
              <a:latin typeface="Arial CE" pitchFamily="34" charset="0"/>
            </a:endParaRPr>
          </a:p>
          <a:p>
            <a:endParaRPr lang="cs-CZ" altLang="cs-CZ" sz="2800" b="1" i="1">
              <a:latin typeface="Arial CE" pitchFamily="34" charset="0"/>
            </a:endParaRPr>
          </a:p>
          <a:p>
            <a:r>
              <a:rPr lang="cs-CZ" altLang="cs-CZ" sz="2800" b="1" i="1">
                <a:latin typeface="Arial CE" pitchFamily="34" charset="0"/>
              </a:rPr>
              <a:t>prodloužená mícha</a:t>
            </a:r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2279650" y="3317875"/>
            <a:ext cx="2714625" cy="13335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4683125" y="4645025"/>
            <a:ext cx="325438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5580063" y="5507038"/>
            <a:ext cx="40417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2800" b="1" i="1">
                <a:latin typeface="Arial CE" pitchFamily="34" charset="0"/>
              </a:rPr>
              <a:t>mostomozečkový úhel</a:t>
            </a:r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 flipV="1">
            <a:off x="5303838" y="4056063"/>
            <a:ext cx="234950" cy="172561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Mozeček - funkce</a:t>
            </a:r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2187575" y="2543175"/>
            <a:ext cx="6554788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2800" b="1" i="1">
                <a:latin typeface="Arial CE" pitchFamily="34" charset="0"/>
              </a:rPr>
              <a:t>Cílená motorika</a:t>
            </a:r>
          </a:p>
          <a:p>
            <a:r>
              <a:rPr lang="cs-CZ" altLang="cs-CZ" sz="2800" b="1" i="1">
                <a:latin typeface="Arial CE" pitchFamily="34" charset="0"/>
              </a:rPr>
              <a:t>Udržování základního svalového tonu</a:t>
            </a:r>
          </a:p>
          <a:p>
            <a:r>
              <a:rPr lang="cs-CZ" altLang="cs-CZ" sz="2800" b="1" i="1">
                <a:latin typeface="Arial CE" pitchFamily="34" charset="0"/>
              </a:rPr>
              <a:t>Udržování rovnováhy</a:t>
            </a:r>
          </a:p>
          <a:p>
            <a:endParaRPr lang="cs-CZ" altLang="cs-CZ" sz="2800" b="1" i="1">
              <a:latin typeface="Arial CE" pitchFamily="34" charset="0"/>
            </a:endParaRPr>
          </a:p>
          <a:p>
            <a:r>
              <a:rPr lang="cs-CZ" altLang="cs-CZ" sz="2800" b="1" i="1">
                <a:latin typeface="Arial CE" pitchFamily="34" charset="0"/>
              </a:rPr>
              <a:t>Koordinace</a:t>
            </a:r>
          </a:p>
          <a:p>
            <a:r>
              <a:rPr lang="cs-CZ" altLang="cs-CZ" sz="2800" b="1" i="1">
                <a:latin typeface="Arial CE" pitchFamily="34" charset="0"/>
              </a:rPr>
              <a:t>Korektura reflexů</a:t>
            </a:r>
          </a:p>
          <a:p>
            <a:r>
              <a:rPr lang="cs-CZ" altLang="cs-CZ" sz="2800" b="1" i="1">
                <a:latin typeface="Arial CE" pitchFamily="34" charset="0"/>
              </a:rPr>
              <a:t>Sensomotorická paměť</a:t>
            </a:r>
          </a:p>
          <a:p>
            <a:r>
              <a:rPr lang="cs-CZ" altLang="cs-CZ" sz="2800" b="1" i="1">
                <a:latin typeface="Arial CE" pitchFamily="34" charset="0"/>
              </a:rPr>
              <a:t>Svalová pamětˇ</a:t>
            </a:r>
          </a:p>
          <a:p>
            <a:endParaRPr lang="cs-CZ" altLang="cs-CZ" sz="2800" b="1" i="1">
              <a:latin typeface="Arial C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Mozeček - poruchy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2187575" y="2543175"/>
            <a:ext cx="6119813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altLang="cs-CZ" sz="2800" b="1" i="1">
              <a:latin typeface="Arial CE" pitchFamily="34" charset="0"/>
            </a:endParaRPr>
          </a:p>
          <a:p>
            <a:r>
              <a:rPr lang="cs-CZ" altLang="cs-CZ" sz="2800" b="1" i="1">
                <a:latin typeface="Arial CE" pitchFamily="34" charset="0"/>
              </a:rPr>
              <a:t>Chůze o široké základně</a:t>
            </a:r>
          </a:p>
          <a:p>
            <a:r>
              <a:rPr lang="cs-CZ" altLang="cs-CZ" sz="2800" b="1" i="1">
                <a:latin typeface="Arial CE" pitchFamily="34" charset="0"/>
              </a:rPr>
              <a:t>Intenční třes</a:t>
            </a:r>
          </a:p>
          <a:p>
            <a:r>
              <a:rPr lang="cs-CZ" altLang="cs-CZ" sz="2800" b="1" i="1">
                <a:latin typeface="Arial CE" pitchFamily="34" charset="0"/>
              </a:rPr>
              <a:t>Dysmetrie</a:t>
            </a:r>
          </a:p>
          <a:p>
            <a:r>
              <a:rPr lang="cs-CZ" altLang="cs-CZ" sz="2800" b="1" i="1">
                <a:latin typeface="Arial CE" pitchFamily="34" charset="0"/>
              </a:rPr>
              <a:t>Dysartrie</a:t>
            </a:r>
          </a:p>
          <a:p>
            <a:endParaRPr lang="cs-CZ" altLang="cs-CZ" sz="2800" b="1" i="1">
              <a:latin typeface="Arial CE" pitchFamily="34" charset="0"/>
            </a:endParaRPr>
          </a:p>
          <a:p>
            <a:endParaRPr lang="cs-CZ" altLang="cs-CZ" sz="2800" b="1" i="1">
              <a:latin typeface="Arial CE" pitchFamily="34" charset="0"/>
            </a:endParaRPr>
          </a:p>
          <a:p>
            <a:r>
              <a:rPr lang="cs-CZ" altLang="cs-CZ" sz="2800" b="1" i="1">
                <a:latin typeface="Arial CE" pitchFamily="34" charset="0"/>
              </a:rPr>
              <a:t>Procesy v mostomozečkovém úhlu</a:t>
            </a:r>
          </a:p>
          <a:p>
            <a:endParaRPr lang="cs-CZ" altLang="cs-CZ" sz="2800" b="1" i="1">
              <a:latin typeface="Arial C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81139" y="1228725"/>
            <a:ext cx="9344025" cy="11430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altLang="cs-CZ" sz="4200" b="1" dirty="0" smtClean="0">
                <a:solidFill>
                  <a:srgbClr val="7030A0"/>
                </a:solidFill>
                <a:latin typeface="Bangkok CE" charset="-18"/>
              </a:rPr>
              <a:t>MORFOLOGIE A </a:t>
            </a:r>
            <a:r>
              <a:rPr lang="cs-CZ" altLang="cs-CZ" sz="4200" b="1" dirty="0">
                <a:solidFill>
                  <a:srgbClr val="7030A0"/>
                </a:solidFill>
                <a:latin typeface="Bangkok CE" charset="-18"/>
              </a:rPr>
              <a:t>FUNKCE MOZKOVÉ KORY</a:t>
            </a:r>
            <a:br>
              <a:rPr lang="cs-CZ" altLang="cs-CZ" sz="4200" b="1" dirty="0">
                <a:solidFill>
                  <a:srgbClr val="7030A0"/>
                </a:solidFill>
                <a:latin typeface="Bangkok CE" charset="-18"/>
              </a:rPr>
            </a:br>
            <a:r>
              <a:rPr lang="cs-CZ" altLang="cs-CZ" sz="4200" b="1" dirty="0">
                <a:solidFill>
                  <a:srgbClr val="7030A0"/>
                </a:solidFill>
                <a:latin typeface="Bangkok CE" charset="-18"/>
              </a:rPr>
              <a:t>V REGULACI MOTORIKY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4800" y="3287713"/>
            <a:ext cx="8991600" cy="2717800"/>
          </a:xfrm>
        </p:spPr>
        <p:txBody>
          <a:bodyPr/>
          <a:lstStyle/>
          <a:p>
            <a:pPr marL="609600" indent="-609600" algn="ctr">
              <a:buNone/>
            </a:pPr>
            <a:endParaRPr lang="cs-CZ" altLang="cs-CZ" dirty="0">
              <a:latin typeface="Times New Roman CE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4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2"/>
          <p:cNvSpPr>
            <a:spLocks/>
          </p:cNvSpPr>
          <p:nvPr/>
        </p:nvSpPr>
        <p:spPr bwMode="auto">
          <a:xfrm>
            <a:off x="4014789" y="1966913"/>
            <a:ext cx="5191125" cy="3155950"/>
          </a:xfrm>
          <a:custGeom>
            <a:avLst/>
            <a:gdLst>
              <a:gd name="T0" fmla="*/ 2147483646 w 3270"/>
              <a:gd name="T1" fmla="*/ 2147483646 h 1988"/>
              <a:gd name="T2" fmla="*/ 2147483646 w 3270"/>
              <a:gd name="T3" fmla="*/ 2147483646 h 1988"/>
              <a:gd name="T4" fmla="*/ 2147483646 w 3270"/>
              <a:gd name="T5" fmla="*/ 2147483646 h 1988"/>
              <a:gd name="T6" fmla="*/ 2147483646 w 3270"/>
              <a:gd name="T7" fmla="*/ 2147483646 h 1988"/>
              <a:gd name="T8" fmla="*/ 2147483646 w 3270"/>
              <a:gd name="T9" fmla="*/ 2147483646 h 1988"/>
              <a:gd name="T10" fmla="*/ 2147483646 w 3270"/>
              <a:gd name="T11" fmla="*/ 2147483646 h 1988"/>
              <a:gd name="T12" fmla="*/ 2147483646 w 3270"/>
              <a:gd name="T13" fmla="*/ 2147483646 h 1988"/>
              <a:gd name="T14" fmla="*/ 2147483646 w 3270"/>
              <a:gd name="T15" fmla="*/ 2147483646 h 1988"/>
              <a:gd name="T16" fmla="*/ 2147483646 w 3270"/>
              <a:gd name="T17" fmla="*/ 2147483646 h 1988"/>
              <a:gd name="T18" fmla="*/ 2147483646 w 3270"/>
              <a:gd name="T19" fmla="*/ 2147483646 h 1988"/>
              <a:gd name="T20" fmla="*/ 2147483646 w 3270"/>
              <a:gd name="T21" fmla="*/ 2147483646 h 1988"/>
              <a:gd name="T22" fmla="*/ 2147483646 w 3270"/>
              <a:gd name="T23" fmla="*/ 2147483646 h 1988"/>
              <a:gd name="T24" fmla="*/ 2147483646 w 3270"/>
              <a:gd name="T25" fmla="*/ 2147483646 h 1988"/>
              <a:gd name="T26" fmla="*/ 2147483646 w 3270"/>
              <a:gd name="T27" fmla="*/ 2147483646 h 1988"/>
              <a:gd name="T28" fmla="*/ 2147483646 w 3270"/>
              <a:gd name="T29" fmla="*/ 2147483646 h 1988"/>
              <a:gd name="T30" fmla="*/ 2147483646 w 3270"/>
              <a:gd name="T31" fmla="*/ 2147483646 h 1988"/>
              <a:gd name="T32" fmla="*/ 2147483646 w 3270"/>
              <a:gd name="T33" fmla="*/ 2147483646 h 1988"/>
              <a:gd name="T34" fmla="*/ 2147483646 w 3270"/>
              <a:gd name="T35" fmla="*/ 2147483646 h 1988"/>
              <a:gd name="T36" fmla="*/ 2147483646 w 3270"/>
              <a:gd name="T37" fmla="*/ 2147483646 h 198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3270" h="1988">
                <a:moveTo>
                  <a:pt x="1687" y="1121"/>
                </a:moveTo>
                <a:cubicBezTo>
                  <a:pt x="1582" y="1109"/>
                  <a:pt x="1478" y="1098"/>
                  <a:pt x="1375" y="1145"/>
                </a:cubicBezTo>
                <a:cubicBezTo>
                  <a:pt x="1272" y="1192"/>
                  <a:pt x="1098" y="1285"/>
                  <a:pt x="1071" y="1401"/>
                </a:cubicBezTo>
                <a:cubicBezTo>
                  <a:pt x="1044" y="1517"/>
                  <a:pt x="1091" y="1752"/>
                  <a:pt x="1215" y="1841"/>
                </a:cubicBezTo>
                <a:cubicBezTo>
                  <a:pt x="1339" y="1930"/>
                  <a:pt x="1604" y="1918"/>
                  <a:pt x="1815" y="1937"/>
                </a:cubicBezTo>
                <a:cubicBezTo>
                  <a:pt x="2026" y="1956"/>
                  <a:pt x="2292" y="1988"/>
                  <a:pt x="2479" y="1953"/>
                </a:cubicBezTo>
                <a:cubicBezTo>
                  <a:pt x="2666" y="1918"/>
                  <a:pt x="2820" y="1814"/>
                  <a:pt x="2935" y="1729"/>
                </a:cubicBezTo>
                <a:cubicBezTo>
                  <a:pt x="3050" y="1644"/>
                  <a:pt x="3122" y="1585"/>
                  <a:pt x="3167" y="1441"/>
                </a:cubicBezTo>
                <a:cubicBezTo>
                  <a:pt x="3212" y="1297"/>
                  <a:pt x="3270" y="1044"/>
                  <a:pt x="3207" y="865"/>
                </a:cubicBezTo>
                <a:cubicBezTo>
                  <a:pt x="3144" y="686"/>
                  <a:pt x="2960" y="500"/>
                  <a:pt x="2791" y="369"/>
                </a:cubicBezTo>
                <a:cubicBezTo>
                  <a:pt x="2622" y="238"/>
                  <a:pt x="2384" y="136"/>
                  <a:pt x="2191" y="81"/>
                </a:cubicBezTo>
                <a:cubicBezTo>
                  <a:pt x="1998" y="26"/>
                  <a:pt x="1879" y="50"/>
                  <a:pt x="1631" y="41"/>
                </a:cubicBezTo>
                <a:cubicBezTo>
                  <a:pt x="1383" y="32"/>
                  <a:pt x="934" y="0"/>
                  <a:pt x="703" y="25"/>
                </a:cubicBezTo>
                <a:cubicBezTo>
                  <a:pt x="472" y="50"/>
                  <a:pt x="355" y="110"/>
                  <a:pt x="247" y="193"/>
                </a:cubicBezTo>
                <a:cubicBezTo>
                  <a:pt x="139" y="276"/>
                  <a:pt x="84" y="393"/>
                  <a:pt x="55" y="521"/>
                </a:cubicBezTo>
                <a:cubicBezTo>
                  <a:pt x="26" y="649"/>
                  <a:pt x="0" y="834"/>
                  <a:pt x="71" y="961"/>
                </a:cubicBezTo>
                <a:cubicBezTo>
                  <a:pt x="142" y="1088"/>
                  <a:pt x="331" y="1214"/>
                  <a:pt x="479" y="1281"/>
                </a:cubicBezTo>
                <a:cubicBezTo>
                  <a:pt x="627" y="1348"/>
                  <a:pt x="859" y="1349"/>
                  <a:pt x="959" y="1361"/>
                </a:cubicBezTo>
                <a:cubicBezTo>
                  <a:pt x="1059" y="1373"/>
                  <a:pt x="1069" y="1363"/>
                  <a:pt x="1079" y="1353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47" name="Freeform 3"/>
          <p:cNvSpPr>
            <a:spLocks/>
          </p:cNvSpPr>
          <p:nvPr/>
        </p:nvSpPr>
        <p:spPr bwMode="auto">
          <a:xfrm>
            <a:off x="6388100" y="2044700"/>
            <a:ext cx="304800" cy="1244600"/>
          </a:xfrm>
          <a:custGeom>
            <a:avLst/>
            <a:gdLst>
              <a:gd name="T0" fmla="*/ 2147483646 w 184"/>
              <a:gd name="T1" fmla="*/ 0 h 752"/>
              <a:gd name="T2" fmla="*/ 2147483646 w 184"/>
              <a:gd name="T3" fmla="*/ 2147483646 h 752"/>
              <a:gd name="T4" fmla="*/ 2147483646 w 184"/>
              <a:gd name="T5" fmla="*/ 2147483646 h 752"/>
              <a:gd name="T6" fmla="*/ 2147483646 w 184"/>
              <a:gd name="T7" fmla="*/ 2147483646 h 752"/>
              <a:gd name="T8" fmla="*/ 0 w 184"/>
              <a:gd name="T9" fmla="*/ 2147483646 h 7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4" h="752">
                <a:moveTo>
                  <a:pt x="184" y="0"/>
                </a:moveTo>
                <a:cubicBezTo>
                  <a:pt x="169" y="18"/>
                  <a:pt x="155" y="37"/>
                  <a:pt x="136" y="96"/>
                </a:cubicBezTo>
                <a:cubicBezTo>
                  <a:pt x="117" y="155"/>
                  <a:pt x="88" y="272"/>
                  <a:pt x="72" y="352"/>
                </a:cubicBezTo>
                <a:cubicBezTo>
                  <a:pt x="56" y="432"/>
                  <a:pt x="52" y="509"/>
                  <a:pt x="40" y="576"/>
                </a:cubicBezTo>
                <a:cubicBezTo>
                  <a:pt x="28" y="643"/>
                  <a:pt x="14" y="697"/>
                  <a:pt x="0" y="752"/>
                </a:cubicBez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48" name="Text Box 4"/>
          <p:cNvSpPr>
            <a:spLocks noGrp="1" noChangeArrowheads="1"/>
          </p:cNvSpPr>
          <p:nvPr>
            <p:ph type="body" idx="1"/>
          </p:nvPr>
        </p:nvSpPr>
        <p:spPr>
          <a:noFill/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i="1">
                <a:solidFill>
                  <a:schemeClr val="hlink"/>
                </a:solidFill>
                <a:latin typeface="Arial CE" panose="020B0604020202020204" pitchFamily="34" charset="0"/>
              </a:rPr>
              <a:t>								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i="1">
                <a:solidFill>
                  <a:schemeClr val="hlink"/>
                </a:solidFill>
                <a:latin typeface="Arial CE" panose="020B0604020202020204" pitchFamily="34" charset="0"/>
              </a:rPr>
              <a:t>								</a:t>
            </a:r>
            <a:endParaRPr lang="cs-CZ" altLang="cs-CZ" sz="2400" i="1">
              <a:solidFill>
                <a:schemeClr val="hlink"/>
              </a:solidFill>
              <a:latin typeface="Arial CE" panose="020B0604020202020204" pitchFamily="34" charset="0"/>
            </a:endParaRPr>
          </a:p>
        </p:txBody>
      </p:sp>
      <p:sp>
        <p:nvSpPr>
          <p:cNvPr id="6149" name="Freeform 5"/>
          <p:cNvSpPr>
            <a:spLocks/>
          </p:cNvSpPr>
          <p:nvPr/>
        </p:nvSpPr>
        <p:spPr bwMode="auto">
          <a:xfrm>
            <a:off x="6102350" y="2019301"/>
            <a:ext cx="503238" cy="1757363"/>
          </a:xfrm>
          <a:custGeom>
            <a:avLst/>
            <a:gdLst>
              <a:gd name="T0" fmla="*/ 2147483646 w 317"/>
              <a:gd name="T1" fmla="*/ 2147483646 h 1107"/>
              <a:gd name="T2" fmla="*/ 2147483646 w 317"/>
              <a:gd name="T3" fmla="*/ 2147483646 h 1107"/>
              <a:gd name="T4" fmla="*/ 2147483646 w 317"/>
              <a:gd name="T5" fmla="*/ 2147483646 h 1107"/>
              <a:gd name="T6" fmla="*/ 2147483646 w 317"/>
              <a:gd name="T7" fmla="*/ 2147483646 h 1107"/>
              <a:gd name="T8" fmla="*/ 2147483646 w 317"/>
              <a:gd name="T9" fmla="*/ 2147483646 h 1107"/>
              <a:gd name="T10" fmla="*/ 2147483646 w 317"/>
              <a:gd name="T11" fmla="*/ 2147483646 h 1107"/>
              <a:gd name="T12" fmla="*/ 2147483646 w 317"/>
              <a:gd name="T13" fmla="*/ 2147483646 h 1107"/>
              <a:gd name="T14" fmla="*/ 2147483646 w 317"/>
              <a:gd name="T15" fmla="*/ 2147483646 h 1107"/>
              <a:gd name="T16" fmla="*/ 2147483646 w 317"/>
              <a:gd name="T17" fmla="*/ 2147483646 h 1107"/>
              <a:gd name="T18" fmla="*/ 2147483646 w 317"/>
              <a:gd name="T19" fmla="*/ 2147483646 h 1107"/>
              <a:gd name="T20" fmla="*/ 2147483646 w 317"/>
              <a:gd name="T21" fmla="*/ 2147483646 h 1107"/>
              <a:gd name="T22" fmla="*/ 2147483646 w 317"/>
              <a:gd name="T23" fmla="*/ 2147483646 h 1107"/>
              <a:gd name="T24" fmla="*/ 2147483646 w 317"/>
              <a:gd name="T25" fmla="*/ 2147483646 h 1107"/>
              <a:gd name="T26" fmla="*/ 2147483646 w 317"/>
              <a:gd name="T27" fmla="*/ 2147483646 h 1107"/>
              <a:gd name="T28" fmla="*/ 2147483646 w 317"/>
              <a:gd name="T29" fmla="*/ 2147483646 h 1107"/>
              <a:gd name="T30" fmla="*/ 2147483646 w 317"/>
              <a:gd name="T31" fmla="*/ 2147483646 h 1107"/>
              <a:gd name="T32" fmla="*/ 2147483646 w 317"/>
              <a:gd name="T33" fmla="*/ 2147483646 h 1107"/>
              <a:gd name="T34" fmla="*/ 2147483646 w 317"/>
              <a:gd name="T35" fmla="*/ 2147483646 h 1107"/>
              <a:gd name="T36" fmla="*/ 2147483646 w 317"/>
              <a:gd name="T37" fmla="*/ 2147483646 h 110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317" h="1107">
                <a:moveTo>
                  <a:pt x="196" y="8"/>
                </a:moveTo>
                <a:cubicBezTo>
                  <a:pt x="171" y="16"/>
                  <a:pt x="172" y="41"/>
                  <a:pt x="156" y="88"/>
                </a:cubicBezTo>
                <a:cubicBezTo>
                  <a:pt x="140" y="135"/>
                  <a:pt x="117" y="224"/>
                  <a:pt x="100" y="288"/>
                </a:cubicBezTo>
                <a:cubicBezTo>
                  <a:pt x="83" y="352"/>
                  <a:pt x="68" y="400"/>
                  <a:pt x="52" y="472"/>
                </a:cubicBezTo>
                <a:cubicBezTo>
                  <a:pt x="36" y="544"/>
                  <a:pt x="8" y="647"/>
                  <a:pt x="4" y="720"/>
                </a:cubicBezTo>
                <a:cubicBezTo>
                  <a:pt x="0" y="793"/>
                  <a:pt x="16" y="852"/>
                  <a:pt x="28" y="912"/>
                </a:cubicBezTo>
                <a:cubicBezTo>
                  <a:pt x="40" y="972"/>
                  <a:pt x="49" y="1053"/>
                  <a:pt x="76" y="1080"/>
                </a:cubicBezTo>
                <a:cubicBezTo>
                  <a:pt x="103" y="1107"/>
                  <a:pt x="169" y="1088"/>
                  <a:pt x="188" y="1072"/>
                </a:cubicBezTo>
                <a:cubicBezTo>
                  <a:pt x="207" y="1056"/>
                  <a:pt x="193" y="1023"/>
                  <a:pt x="188" y="984"/>
                </a:cubicBezTo>
                <a:cubicBezTo>
                  <a:pt x="183" y="945"/>
                  <a:pt x="160" y="879"/>
                  <a:pt x="156" y="840"/>
                </a:cubicBezTo>
                <a:cubicBezTo>
                  <a:pt x="152" y="801"/>
                  <a:pt x="159" y="788"/>
                  <a:pt x="164" y="752"/>
                </a:cubicBezTo>
                <a:cubicBezTo>
                  <a:pt x="169" y="716"/>
                  <a:pt x="179" y="668"/>
                  <a:pt x="188" y="624"/>
                </a:cubicBezTo>
                <a:cubicBezTo>
                  <a:pt x="197" y="580"/>
                  <a:pt x="215" y="528"/>
                  <a:pt x="220" y="488"/>
                </a:cubicBezTo>
                <a:cubicBezTo>
                  <a:pt x="225" y="448"/>
                  <a:pt x="216" y="416"/>
                  <a:pt x="220" y="384"/>
                </a:cubicBezTo>
                <a:cubicBezTo>
                  <a:pt x="224" y="352"/>
                  <a:pt x="235" y="327"/>
                  <a:pt x="244" y="296"/>
                </a:cubicBezTo>
                <a:cubicBezTo>
                  <a:pt x="253" y="265"/>
                  <a:pt x="269" y="231"/>
                  <a:pt x="276" y="200"/>
                </a:cubicBezTo>
                <a:cubicBezTo>
                  <a:pt x="283" y="169"/>
                  <a:pt x="279" y="139"/>
                  <a:pt x="284" y="112"/>
                </a:cubicBezTo>
                <a:cubicBezTo>
                  <a:pt x="289" y="85"/>
                  <a:pt x="317" y="56"/>
                  <a:pt x="308" y="40"/>
                </a:cubicBezTo>
                <a:cubicBezTo>
                  <a:pt x="299" y="24"/>
                  <a:pt x="221" y="0"/>
                  <a:pt x="196" y="8"/>
                </a:cubicBezTo>
                <a:close/>
              </a:path>
            </a:pathLst>
          </a:custGeom>
          <a:solidFill>
            <a:srgbClr val="CCECFF"/>
          </a:solidFill>
          <a:ln w="12700" cap="flat" cmpd="sng">
            <a:solidFill>
              <a:srgbClr val="CCECFF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0" name="Freeform 6"/>
          <p:cNvSpPr>
            <a:spLocks/>
          </p:cNvSpPr>
          <p:nvPr/>
        </p:nvSpPr>
        <p:spPr bwMode="auto">
          <a:xfrm>
            <a:off x="6375401" y="3276600"/>
            <a:ext cx="100013" cy="444500"/>
          </a:xfrm>
          <a:custGeom>
            <a:avLst/>
            <a:gdLst>
              <a:gd name="T0" fmla="*/ 2147483646 w 63"/>
              <a:gd name="T1" fmla="*/ 0 h 280"/>
              <a:gd name="T2" fmla="*/ 2147483646 w 63"/>
              <a:gd name="T3" fmla="*/ 2147483646 h 280"/>
              <a:gd name="T4" fmla="*/ 2147483646 w 63"/>
              <a:gd name="T5" fmla="*/ 2147483646 h 280"/>
              <a:gd name="T6" fmla="*/ 2147483646 w 63"/>
              <a:gd name="T7" fmla="*/ 2147483646 h 2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3" h="280">
                <a:moveTo>
                  <a:pt x="8" y="0"/>
                </a:moveTo>
                <a:cubicBezTo>
                  <a:pt x="4" y="17"/>
                  <a:pt x="0" y="35"/>
                  <a:pt x="8" y="72"/>
                </a:cubicBezTo>
                <a:cubicBezTo>
                  <a:pt x="16" y="109"/>
                  <a:pt x="49" y="189"/>
                  <a:pt x="56" y="224"/>
                </a:cubicBezTo>
                <a:cubicBezTo>
                  <a:pt x="63" y="259"/>
                  <a:pt x="49" y="272"/>
                  <a:pt x="48" y="280"/>
                </a:cubicBez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257425" y="625476"/>
            <a:ext cx="184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FF"/>
              </a:buClr>
              <a:buSzPct val="70000"/>
              <a:buFont typeface="Wingdings" panose="05000000000000000000" pitchFamily="2" charset="2"/>
              <a:buChar char="u"/>
              <a:defRPr sz="3200" b="1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 b="1">
                <a:solidFill>
                  <a:srgbClr val="66FF33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>
              <a:solidFill>
                <a:schemeClr val="tx1"/>
              </a:solidFill>
              <a:latin typeface="Arial CE" panose="020B0604020202020204" pitchFamily="34" charset="0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2105026" y="803276"/>
            <a:ext cx="39998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FF"/>
              </a:buClr>
              <a:buSzPct val="70000"/>
              <a:buFont typeface="Wingdings" panose="05000000000000000000" pitchFamily="2" charset="2"/>
              <a:buChar char="u"/>
              <a:defRPr sz="3200" b="1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 b="1">
                <a:solidFill>
                  <a:srgbClr val="66FF33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tx1"/>
                </a:solidFill>
                <a:latin typeface="Arial CE" panose="020B0604020202020204" pitchFamily="34" charset="0"/>
              </a:rPr>
              <a:t>Primární motorický kortex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5816600" y="1041400"/>
            <a:ext cx="584200" cy="901700"/>
          </a:xfrm>
          <a:prstGeom prst="line">
            <a:avLst/>
          </a:prstGeom>
          <a:noFill/>
          <a:ln w="38100">
            <a:solidFill>
              <a:srgbClr val="CCECFF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4" name="Freeform 10"/>
          <p:cNvSpPr>
            <a:spLocks/>
          </p:cNvSpPr>
          <p:nvPr/>
        </p:nvSpPr>
        <p:spPr bwMode="auto">
          <a:xfrm>
            <a:off x="5684839" y="2540000"/>
            <a:ext cx="600075" cy="896938"/>
          </a:xfrm>
          <a:custGeom>
            <a:avLst/>
            <a:gdLst>
              <a:gd name="T0" fmla="*/ 2147483646 w 394"/>
              <a:gd name="T1" fmla="*/ 2147483646 h 445"/>
              <a:gd name="T2" fmla="*/ 2147483646 w 394"/>
              <a:gd name="T3" fmla="*/ 2147483646 h 445"/>
              <a:gd name="T4" fmla="*/ 2147483646 w 394"/>
              <a:gd name="T5" fmla="*/ 2147483646 h 445"/>
              <a:gd name="T6" fmla="*/ 2147483646 w 394"/>
              <a:gd name="T7" fmla="*/ 2147483646 h 445"/>
              <a:gd name="T8" fmla="*/ 2147483646 w 394"/>
              <a:gd name="T9" fmla="*/ 2147483646 h 445"/>
              <a:gd name="T10" fmla="*/ 2147483646 w 394"/>
              <a:gd name="T11" fmla="*/ 2147483646 h 445"/>
              <a:gd name="T12" fmla="*/ 2147483646 w 394"/>
              <a:gd name="T13" fmla="*/ 2147483646 h 445"/>
              <a:gd name="T14" fmla="*/ 2147483646 w 394"/>
              <a:gd name="T15" fmla="*/ 2147483646 h 445"/>
              <a:gd name="T16" fmla="*/ 2147483646 w 394"/>
              <a:gd name="T17" fmla="*/ 2147483646 h 445"/>
              <a:gd name="T18" fmla="*/ 2147483646 w 394"/>
              <a:gd name="T19" fmla="*/ 2147483646 h 445"/>
              <a:gd name="T20" fmla="*/ 2147483646 w 394"/>
              <a:gd name="T21" fmla="*/ 2147483646 h 445"/>
              <a:gd name="T22" fmla="*/ 2147483646 w 394"/>
              <a:gd name="T23" fmla="*/ 2147483646 h 445"/>
              <a:gd name="T24" fmla="*/ 2147483646 w 394"/>
              <a:gd name="T25" fmla="*/ 2147483646 h 445"/>
              <a:gd name="T26" fmla="*/ 2147483646 w 394"/>
              <a:gd name="T27" fmla="*/ 2147483646 h 44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94" h="445">
                <a:moveTo>
                  <a:pt x="387" y="136"/>
                </a:moveTo>
                <a:cubicBezTo>
                  <a:pt x="380" y="99"/>
                  <a:pt x="359" y="45"/>
                  <a:pt x="339" y="24"/>
                </a:cubicBezTo>
                <a:cubicBezTo>
                  <a:pt x="319" y="3"/>
                  <a:pt x="290" y="0"/>
                  <a:pt x="267" y="8"/>
                </a:cubicBezTo>
                <a:cubicBezTo>
                  <a:pt x="244" y="16"/>
                  <a:pt x="236" y="57"/>
                  <a:pt x="203" y="72"/>
                </a:cubicBezTo>
                <a:cubicBezTo>
                  <a:pt x="170" y="87"/>
                  <a:pt x="98" y="84"/>
                  <a:pt x="67" y="96"/>
                </a:cubicBezTo>
                <a:cubicBezTo>
                  <a:pt x="36" y="108"/>
                  <a:pt x="26" y="117"/>
                  <a:pt x="19" y="144"/>
                </a:cubicBezTo>
                <a:cubicBezTo>
                  <a:pt x="12" y="171"/>
                  <a:pt x="0" y="224"/>
                  <a:pt x="27" y="256"/>
                </a:cubicBezTo>
                <a:cubicBezTo>
                  <a:pt x="54" y="288"/>
                  <a:pt x="136" y="317"/>
                  <a:pt x="179" y="336"/>
                </a:cubicBezTo>
                <a:cubicBezTo>
                  <a:pt x="222" y="355"/>
                  <a:pt x="255" y="357"/>
                  <a:pt x="283" y="368"/>
                </a:cubicBezTo>
                <a:cubicBezTo>
                  <a:pt x="311" y="379"/>
                  <a:pt x="332" y="388"/>
                  <a:pt x="347" y="400"/>
                </a:cubicBezTo>
                <a:cubicBezTo>
                  <a:pt x="362" y="412"/>
                  <a:pt x="367" y="445"/>
                  <a:pt x="371" y="440"/>
                </a:cubicBezTo>
                <a:cubicBezTo>
                  <a:pt x="375" y="435"/>
                  <a:pt x="370" y="400"/>
                  <a:pt x="371" y="368"/>
                </a:cubicBezTo>
                <a:cubicBezTo>
                  <a:pt x="372" y="336"/>
                  <a:pt x="378" y="289"/>
                  <a:pt x="379" y="248"/>
                </a:cubicBezTo>
                <a:cubicBezTo>
                  <a:pt x="380" y="207"/>
                  <a:pt x="394" y="173"/>
                  <a:pt x="387" y="136"/>
                </a:cubicBezTo>
                <a:close/>
              </a:path>
            </a:pathLst>
          </a:custGeom>
          <a:solidFill>
            <a:srgbClr val="99FF99"/>
          </a:solidFill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1330326" y="2644776"/>
            <a:ext cx="31630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FF"/>
              </a:buClr>
              <a:buSzPct val="70000"/>
              <a:buFont typeface="Wingdings" panose="05000000000000000000" pitchFamily="2" charset="2"/>
              <a:buChar char="u"/>
              <a:defRPr sz="3200" b="1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 b="1">
                <a:solidFill>
                  <a:srgbClr val="66FF33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tx1"/>
                </a:solidFill>
                <a:latin typeface="Arial CE" panose="020B0604020202020204" pitchFamily="34" charset="0"/>
              </a:rPr>
              <a:t>Premotorický kortex</a:t>
            </a:r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 flipV="1">
            <a:off x="4876800" y="2933700"/>
            <a:ext cx="787400" cy="0"/>
          </a:xfrm>
          <a:prstGeom prst="line">
            <a:avLst/>
          </a:prstGeom>
          <a:noFill/>
          <a:ln w="38100">
            <a:solidFill>
              <a:srgbClr val="99FF99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7" name="Freeform 13"/>
          <p:cNvSpPr>
            <a:spLocks/>
          </p:cNvSpPr>
          <p:nvPr/>
        </p:nvSpPr>
        <p:spPr bwMode="auto">
          <a:xfrm>
            <a:off x="5443538" y="1974850"/>
            <a:ext cx="963612" cy="808038"/>
          </a:xfrm>
          <a:custGeom>
            <a:avLst/>
            <a:gdLst>
              <a:gd name="T0" fmla="*/ 2147483646 w 607"/>
              <a:gd name="T1" fmla="*/ 2147483646 h 509"/>
              <a:gd name="T2" fmla="*/ 2147483646 w 607"/>
              <a:gd name="T3" fmla="*/ 2147483646 h 509"/>
              <a:gd name="T4" fmla="*/ 2147483646 w 607"/>
              <a:gd name="T5" fmla="*/ 2147483646 h 509"/>
              <a:gd name="T6" fmla="*/ 2147483646 w 607"/>
              <a:gd name="T7" fmla="*/ 2147483646 h 509"/>
              <a:gd name="T8" fmla="*/ 2147483646 w 607"/>
              <a:gd name="T9" fmla="*/ 2147483646 h 509"/>
              <a:gd name="T10" fmla="*/ 2147483646 w 607"/>
              <a:gd name="T11" fmla="*/ 2147483646 h 509"/>
              <a:gd name="T12" fmla="*/ 2147483646 w 607"/>
              <a:gd name="T13" fmla="*/ 2147483646 h 509"/>
              <a:gd name="T14" fmla="*/ 2147483646 w 607"/>
              <a:gd name="T15" fmla="*/ 2147483646 h 509"/>
              <a:gd name="T16" fmla="*/ 2147483646 w 607"/>
              <a:gd name="T17" fmla="*/ 2147483646 h 509"/>
              <a:gd name="T18" fmla="*/ 2147483646 w 607"/>
              <a:gd name="T19" fmla="*/ 2147483646 h 509"/>
              <a:gd name="T20" fmla="*/ 2147483646 w 607"/>
              <a:gd name="T21" fmla="*/ 2147483646 h 509"/>
              <a:gd name="T22" fmla="*/ 2147483646 w 607"/>
              <a:gd name="T23" fmla="*/ 2147483646 h 509"/>
              <a:gd name="T24" fmla="*/ 2147483646 w 607"/>
              <a:gd name="T25" fmla="*/ 2147483646 h 509"/>
              <a:gd name="T26" fmla="*/ 2147483646 w 607"/>
              <a:gd name="T27" fmla="*/ 2147483646 h 509"/>
              <a:gd name="T28" fmla="*/ 2147483646 w 607"/>
              <a:gd name="T29" fmla="*/ 2147483646 h 509"/>
              <a:gd name="T30" fmla="*/ 2147483646 w 607"/>
              <a:gd name="T31" fmla="*/ 2147483646 h 509"/>
              <a:gd name="T32" fmla="*/ 2147483646 w 607"/>
              <a:gd name="T33" fmla="*/ 2147483646 h 509"/>
              <a:gd name="T34" fmla="*/ 2147483646 w 607"/>
              <a:gd name="T35" fmla="*/ 2147483646 h 509"/>
              <a:gd name="T36" fmla="*/ 2147483646 w 607"/>
              <a:gd name="T37" fmla="*/ 2147483646 h 509"/>
              <a:gd name="T38" fmla="*/ 2147483646 w 607"/>
              <a:gd name="T39" fmla="*/ 2147483646 h 50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607" h="509">
                <a:moveTo>
                  <a:pt x="27" y="20"/>
                </a:moveTo>
                <a:cubicBezTo>
                  <a:pt x="7" y="40"/>
                  <a:pt x="6" y="92"/>
                  <a:pt x="3" y="132"/>
                </a:cubicBezTo>
                <a:cubicBezTo>
                  <a:pt x="0" y="172"/>
                  <a:pt x="4" y="220"/>
                  <a:pt x="11" y="260"/>
                </a:cubicBezTo>
                <a:cubicBezTo>
                  <a:pt x="18" y="300"/>
                  <a:pt x="31" y="336"/>
                  <a:pt x="43" y="372"/>
                </a:cubicBezTo>
                <a:cubicBezTo>
                  <a:pt x="55" y="408"/>
                  <a:pt x="67" y="453"/>
                  <a:pt x="83" y="476"/>
                </a:cubicBezTo>
                <a:cubicBezTo>
                  <a:pt x="99" y="499"/>
                  <a:pt x="114" y="509"/>
                  <a:pt x="139" y="508"/>
                </a:cubicBezTo>
                <a:cubicBezTo>
                  <a:pt x="164" y="507"/>
                  <a:pt x="207" y="477"/>
                  <a:pt x="235" y="468"/>
                </a:cubicBezTo>
                <a:cubicBezTo>
                  <a:pt x="263" y="459"/>
                  <a:pt x="283" y="460"/>
                  <a:pt x="307" y="452"/>
                </a:cubicBezTo>
                <a:cubicBezTo>
                  <a:pt x="331" y="444"/>
                  <a:pt x="362" y="432"/>
                  <a:pt x="379" y="420"/>
                </a:cubicBezTo>
                <a:cubicBezTo>
                  <a:pt x="396" y="408"/>
                  <a:pt x="398" y="388"/>
                  <a:pt x="411" y="380"/>
                </a:cubicBezTo>
                <a:cubicBezTo>
                  <a:pt x="424" y="372"/>
                  <a:pt x="444" y="377"/>
                  <a:pt x="459" y="372"/>
                </a:cubicBezTo>
                <a:cubicBezTo>
                  <a:pt x="474" y="367"/>
                  <a:pt x="487" y="369"/>
                  <a:pt x="499" y="348"/>
                </a:cubicBezTo>
                <a:cubicBezTo>
                  <a:pt x="511" y="327"/>
                  <a:pt x="519" y="279"/>
                  <a:pt x="531" y="244"/>
                </a:cubicBezTo>
                <a:cubicBezTo>
                  <a:pt x="543" y="209"/>
                  <a:pt x="560" y="176"/>
                  <a:pt x="571" y="140"/>
                </a:cubicBezTo>
                <a:cubicBezTo>
                  <a:pt x="582" y="104"/>
                  <a:pt x="607" y="47"/>
                  <a:pt x="595" y="28"/>
                </a:cubicBezTo>
                <a:cubicBezTo>
                  <a:pt x="583" y="9"/>
                  <a:pt x="543" y="29"/>
                  <a:pt x="499" y="28"/>
                </a:cubicBezTo>
                <a:cubicBezTo>
                  <a:pt x="455" y="27"/>
                  <a:pt x="376" y="21"/>
                  <a:pt x="331" y="20"/>
                </a:cubicBezTo>
                <a:cubicBezTo>
                  <a:pt x="286" y="19"/>
                  <a:pt x="262" y="21"/>
                  <a:pt x="227" y="20"/>
                </a:cubicBezTo>
                <a:cubicBezTo>
                  <a:pt x="192" y="19"/>
                  <a:pt x="156" y="13"/>
                  <a:pt x="123" y="12"/>
                </a:cubicBezTo>
                <a:cubicBezTo>
                  <a:pt x="90" y="11"/>
                  <a:pt x="47" y="0"/>
                  <a:pt x="27" y="20"/>
                </a:cubicBezTo>
                <a:close/>
              </a:path>
            </a:pathLst>
          </a:custGeom>
          <a:solidFill>
            <a:srgbClr val="6699FF"/>
          </a:solidFill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1127126" y="1463676"/>
            <a:ext cx="44951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FF"/>
              </a:buClr>
              <a:buSzPct val="70000"/>
              <a:buFont typeface="Wingdings" panose="05000000000000000000" pitchFamily="2" charset="2"/>
              <a:buChar char="u"/>
              <a:defRPr sz="3200" b="1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 b="1">
                <a:solidFill>
                  <a:srgbClr val="66FF33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tx1"/>
                </a:solidFill>
                <a:latin typeface="Arial CE" panose="020B0604020202020204" pitchFamily="34" charset="0"/>
              </a:rPr>
              <a:t>Suplemetární motorická area </a:t>
            </a:r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4927600" y="1765300"/>
            <a:ext cx="469900" cy="45720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60" name="Freeform 16"/>
          <p:cNvSpPr>
            <a:spLocks/>
          </p:cNvSpPr>
          <p:nvPr/>
        </p:nvSpPr>
        <p:spPr bwMode="auto">
          <a:xfrm>
            <a:off x="6450014" y="2014538"/>
            <a:ext cx="860425" cy="1720850"/>
          </a:xfrm>
          <a:custGeom>
            <a:avLst/>
            <a:gdLst>
              <a:gd name="T0" fmla="*/ 2147483646 w 542"/>
              <a:gd name="T1" fmla="*/ 2147483646 h 1084"/>
              <a:gd name="T2" fmla="*/ 2147483646 w 542"/>
              <a:gd name="T3" fmla="*/ 2147483646 h 1084"/>
              <a:gd name="T4" fmla="*/ 2147483646 w 542"/>
              <a:gd name="T5" fmla="*/ 2147483646 h 1084"/>
              <a:gd name="T6" fmla="*/ 2147483646 w 542"/>
              <a:gd name="T7" fmla="*/ 2147483646 h 1084"/>
              <a:gd name="T8" fmla="*/ 2147483646 w 542"/>
              <a:gd name="T9" fmla="*/ 2147483646 h 1084"/>
              <a:gd name="T10" fmla="*/ 2147483646 w 542"/>
              <a:gd name="T11" fmla="*/ 2147483646 h 1084"/>
              <a:gd name="T12" fmla="*/ 2147483646 w 542"/>
              <a:gd name="T13" fmla="*/ 2147483646 h 1084"/>
              <a:gd name="T14" fmla="*/ 2147483646 w 542"/>
              <a:gd name="T15" fmla="*/ 2147483646 h 1084"/>
              <a:gd name="T16" fmla="*/ 2147483646 w 542"/>
              <a:gd name="T17" fmla="*/ 2147483646 h 1084"/>
              <a:gd name="T18" fmla="*/ 2147483646 w 542"/>
              <a:gd name="T19" fmla="*/ 2147483646 h 1084"/>
              <a:gd name="T20" fmla="*/ 2147483646 w 542"/>
              <a:gd name="T21" fmla="*/ 2147483646 h 1084"/>
              <a:gd name="T22" fmla="*/ 2147483646 w 542"/>
              <a:gd name="T23" fmla="*/ 2147483646 h 1084"/>
              <a:gd name="T24" fmla="*/ 2147483646 w 542"/>
              <a:gd name="T25" fmla="*/ 2147483646 h 1084"/>
              <a:gd name="T26" fmla="*/ 2147483646 w 542"/>
              <a:gd name="T27" fmla="*/ 2147483646 h 1084"/>
              <a:gd name="T28" fmla="*/ 2147483646 w 542"/>
              <a:gd name="T29" fmla="*/ 2147483646 h 1084"/>
              <a:gd name="T30" fmla="*/ 2147483646 w 542"/>
              <a:gd name="T31" fmla="*/ 2147483646 h 1084"/>
              <a:gd name="T32" fmla="*/ 2147483646 w 542"/>
              <a:gd name="T33" fmla="*/ 2147483646 h 1084"/>
              <a:gd name="T34" fmla="*/ 2147483646 w 542"/>
              <a:gd name="T35" fmla="*/ 2147483646 h 1084"/>
              <a:gd name="T36" fmla="*/ 2147483646 w 542"/>
              <a:gd name="T37" fmla="*/ 2147483646 h 1084"/>
              <a:gd name="T38" fmla="*/ 2147483646 w 542"/>
              <a:gd name="T39" fmla="*/ 2147483646 h 1084"/>
              <a:gd name="T40" fmla="*/ 2147483646 w 542"/>
              <a:gd name="T41" fmla="*/ 2147483646 h 1084"/>
              <a:gd name="T42" fmla="*/ 2147483646 w 542"/>
              <a:gd name="T43" fmla="*/ 2147483646 h 1084"/>
              <a:gd name="T44" fmla="*/ 2147483646 w 542"/>
              <a:gd name="T45" fmla="*/ 2147483646 h 1084"/>
              <a:gd name="T46" fmla="*/ 2147483646 w 542"/>
              <a:gd name="T47" fmla="*/ 2147483646 h 1084"/>
              <a:gd name="T48" fmla="*/ 2147483646 w 542"/>
              <a:gd name="T49" fmla="*/ 2147483646 h 1084"/>
              <a:gd name="T50" fmla="*/ 2147483646 w 542"/>
              <a:gd name="T51" fmla="*/ 2147483646 h 1084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542" h="1084">
                <a:moveTo>
                  <a:pt x="193" y="11"/>
                </a:moveTo>
                <a:cubicBezTo>
                  <a:pt x="220" y="7"/>
                  <a:pt x="248" y="4"/>
                  <a:pt x="281" y="3"/>
                </a:cubicBezTo>
                <a:cubicBezTo>
                  <a:pt x="314" y="2"/>
                  <a:pt x="361" y="0"/>
                  <a:pt x="393" y="3"/>
                </a:cubicBezTo>
                <a:cubicBezTo>
                  <a:pt x="425" y="6"/>
                  <a:pt x="449" y="14"/>
                  <a:pt x="473" y="19"/>
                </a:cubicBezTo>
                <a:cubicBezTo>
                  <a:pt x="497" y="24"/>
                  <a:pt x="532" y="14"/>
                  <a:pt x="537" y="35"/>
                </a:cubicBezTo>
                <a:cubicBezTo>
                  <a:pt x="542" y="56"/>
                  <a:pt x="524" y="112"/>
                  <a:pt x="505" y="147"/>
                </a:cubicBezTo>
                <a:cubicBezTo>
                  <a:pt x="486" y="182"/>
                  <a:pt x="445" y="214"/>
                  <a:pt x="425" y="243"/>
                </a:cubicBezTo>
                <a:cubicBezTo>
                  <a:pt x="405" y="272"/>
                  <a:pt x="398" y="296"/>
                  <a:pt x="385" y="323"/>
                </a:cubicBezTo>
                <a:cubicBezTo>
                  <a:pt x="372" y="350"/>
                  <a:pt x="356" y="375"/>
                  <a:pt x="345" y="403"/>
                </a:cubicBezTo>
                <a:cubicBezTo>
                  <a:pt x="334" y="431"/>
                  <a:pt x="326" y="455"/>
                  <a:pt x="321" y="491"/>
                </a:cubicBezTo>
                <a:cubicBezTo>
                  <a:pt x="316" y="527"/>
                  <a:pt x="314" y="582"/>
                  <a:pt x="313" y="619"/>
                </a:cubicBezTo>
                <a:cubicBezTo>
                  <a:pt x="312" y="656"/>
                  <a:pt x="313" y="680"/>
                  <a:pt x="313" y="715"/>
                </a:cubicBezTo>
                <a:cubicBezTo>
                  <a:pt x="313" y="750"/>
                  <a:pt x="313" y="791"/>
                  <a:pt x="313" y="827"/>
                </a:cubicBezTo>
                <a:cubicBezTo>
                  <a:pt x="313" y="863"/>
                  <a:pt x="316" y="898"/>
                  <a:pt x="313" y="931"/>
                </a:cubicBezTo>
                <a:cubicBezTo>
                  <a:pt x="310" y="964"/>
                  <a:pt x="314" y="1004"/>
                  <a:pt x="297" y="1027"/>
                </a:cubicBezTo>
                <a:cubicBezTo>
                  <a:pt x="280" y="1050"/>
                  <a:pt x="236" y="1060"/>
                  <a:pt x="209" y="1067"/>
                </a:cubicBezTo>
                <a:cubicBezTo>
                  <a:pt x="182" y="1074"/>
                  <a:pt x="158" y="1067"/>
                  <a:pt x="137" y="1067"/>
                </a:cubicBezTo>
                <a:cubicBezTo>
                  <a:pt x="116" y="1067"/>
                  <a:pt x="98" y="1084"/>
                  <a:pt x="81" y="1067"/>
                </a:cubicBezTo>
                <a:cubicBezTo>
                  <a:pt x="64" y="1050"/>
                  <a:pt x="45" y="994"/>
                  <a:pt x="33" y="963"/>
                </a:cubicBezTo>
                <a:cubicBezTo>
                  <a:pt x="21" y="932"/>
                  <a:pt x="14" y="906"/>
                  <a:pt x="9" y="883"/>
                </a:cubicBezTo>
                <a:cubicBezTo>
                  <a:pt x="4" y="860"/>
                  <a:pt x="0" y="851"/>
                  <a:pt x="1" y="827"/>
                </a:cubicBezTo>
                <a:cubicBezTo>
                  <a:pt x="2" y="803"/>
                  <a:pt x="12" y="768"/>
                  <a:pt x="17" y="739"/>
                </a:cubicBezTo>
                <a:cubicBezTo>
                  <a:pt x="22" y="710"/>
                  <a:pt x="25" y="686"/>
                  <a:pt x="33" y="651"/>
                </a:cubicBezTo>
                <a:cubicBezTo>
                  <a:pt x="41" y="616"/>
                  <a:pt x="60" y="563"/>
                  <a:pt x="65" y="531"/>
                </a:cubicBezTo>
                <a:cubicBezTo>
                  <a:pt x="70" y="499"/>
                  <a:pt x="62" y="483"/>
                  <a:pt x="65" y="459"/>
                </a:cubicBezTo>
                <a:cubicBezTo>
                  <a:pt x="68" y="435"/>
                  <a:pt x="77" y="404"/>
                  <a:pt x="81" y="387"/>
                </a:cubicBezTo>
              </a:path>
            </a:pathLst>
          </a:custGeom>
          <a:solidFill>
            <a:schemeClr val="tx2"/>
          </a:solidFill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61" name="Freeform 17"/>
          <p:cNvSpPr>
            <a:spLocks/>
          </p:cNvSpPr>
          <p:nvPr/>
        </p:nvSpPr>
        <p:spPr bwMode="auto">
          <a:xfrm>
            <a:off x="6573838" y="2017714"/>
            <a:ext cx="474662" cy="598487"/>
          </a:xfrm>
          <a:custGeom>
            <a:avLst/>
            <a:gdLst>
              <a:gd name="T0" fmla="*/ 2147483646 w 299"/>
              <a:gd name="T1" fmla="*/ 2147483646 h 377"/>
              <a:gd name="T2" fmla="*/ 2147483646 w 299"/>
              <a:gd name="T3" fmla="*/ 2147483646 h 377"/>
              <a:gd name="T4" fmla="*/ 2147483646 w 299"/>
              <a:gd name="T5" fmla="*/ 2147483646 h 377"/>
              <a:gd name="T6" fmla="*/ 2147483646 w 299"/>
              <a:gd name="T7" fmla="*/ 2147483646 h 377"/>
              <a:gd name="T8" fmla="*/ 2147483646 w 299"/>
              <a:gd name="T9" fmla="*/ 2147483646 h 377"/>
              <a:gd name="T10" fmla="*/ 2147483646 w 299"/>
              <a:gd name="T11" fmla="*/ 2147483646 h 377"/>
              <a:gd name="T12" fmla="*/ 2147483646 w 299"/>
              <a:gd name="T13" fmla="*/ 2147483646 h 377"/>
              <a:gd name="T14" fmla="*/ 2147483646 w 299"/>
              <a:gd name="T15" fmla="*/ 2147483646 h 3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99" h="377">
                <a:moveTo>
                  <a:pt x="11" y="377"/>
                </a:moveTo>
                <a:cubicBezTo>
                  <a:pt x="5" y="361"/>
                  <a:pt x="0" y="345"/>
                  <a:pt x="11" y="321"/>
                </a:cubicBezTo>
                <a:cubicBezTo>
                  <a:pt x="22" y="297"/>
                  <a:pt x="63" y="270"/>
                  <a:pt x="75" y="233"/>
                </a:cubicBezTo>
                <a:cubicBezTo>
                  <a:pt x="87" y="196"/>
                  <a:pt x="76" y="133"/>
                  <a:pt x="83" y="97"/>
                </a:cubicBezTo>
                <a:cubicBezTo>
                  <a:pt x="90" y="61"/>
                  <a:pt x="102" y="33"/>
                  <a:pt x="115" y="17"/>
                </a:cubicBezTo>
                <a:cubicBezTo>
                  <a:pt x="128" y="1"/>
                  <a:pt x="140" y="2"/>
                  <a:pt x="163" y="1"/>
                </a:cubicBezTo>
                <a:cubicBezTo>
                  <a:pt x="186" y="0"/>
                  <a:pt x="228" y="6"/>
                  <a:pt x="251" y="9"/>
                </a:cubicBezTo>
                <a:cubicBezTo>
                  <a:pt x="274" y="12"/>
                  <a:pt x="290" y="16"/>
                  <a:pt x="299" y="17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6664326" y="663575"/>
            <a:ext cx="4848225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FF"/>
              </a:buClr>
              <a:buSzPct val="70000"/>
              <a:buFont typeface="Wingdings" panose="05000000000000000000" pitchFamily="2" charset="2"/>
              <a:buChar char="u"/>
              <a:defRPr sz="3200" b="1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 b="1">
                <a:solidFill>
                  <a:srgbClr val="66FF33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tx1"/>
                </a:solidFill>
                <a:latin typeface="Arial CE" panose="020B0604020202020204" pitchFamily="34" charset="0"/>
              </a:rPr>
              <a:t>Primární sensorický kortex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 CE" panose="020B0604020202020204" pitchFamily="34" charset="0"/>
              </a:rPr>
              <a:t>(primární somato-sensorický kortex)</a:t>
            </a:r>
          </a:p>
        </p:txBody>
      </p:sp>
      <p:sp>
        <p:nvSpPr>
          <p:cNvPr id="6163" name="Line 19"/>
          <p:cNvSpPr>
            <a:spLocks noChangeShapeType="1"/>
          </p:cNvSpPr>
          <p:nvPr/>
        </p:nvSpPr>
        <p:spPr bwMode="auto">
          <a:xfrm>
            <a:off x="6692900" y="1244600"/>
            <a:ext cx="355600" cy="711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64" name="Freeform 20"/>
          <p:cNvSpPr>
            <a:spLocks/>
          </p:cNvSpPr>
          <p:nvPr/>
        </p:nvSpPr>
        <p:spPr bwMode="auto">
          <a:xfrm>
            <a:off x="6897688" y="2103438"/>
            <a:ext cx="946150" cy="806450"/>
          </a:xfrm>
          <a:custGeom>
            <a:avLst/>
            <a:gdLst>
              <a:gd name="T0" fmla="*/ 2147483646 w 548"/>
              <a:gd name="T1" fmla="*/ 2147483646 h 508"/>
              <a:gd name="T2" fmla="*/ 2147483646 w 548"/>
              <a:gd name="T3" fmla="*/ 2147483646 h 508"/>
              <a:gd name="T4" fmla="*/ 2147483646 w 548"/>
              <a:gd name="T5" fmla="*/ 2147483646 h 508"/>
              <a:gd name="T6" fmla="*/ 2147483646 w 548"/>
              <a:gd name="T7" fmla="*/ 2147483646 h 508"/>
              <a:gd name="T8" fmla="*/ 2147483646 w 548"/>
              <a:gd name="T9" fmla="*/ 2147483646 h 508"/>
              <a:gd name="T10" fmla="*/ 2147483646 w 548"/>
              <a:gd name="T11" fmla="*/ 2147483646 h 508"/>
              <a:gd name="T12" fmla="*/ 2147483646 w 548"/>
              <a:gd name="T13" fmla="*/ 2147483646 h 508"/>
              <a:gd name="T14" fmla="*/ 2147483646 w 548"/>
              <a:gd name="T15" fmla="*/ 2147483646 h 508"/>
              <a:gd name="T16" fmla="*/ 2147483646 w 548"/>
              <a:gd name="T17" fmla="*/ 2147483646 h 508"/>
              <a:gd name="T18" fmla="*/ 2147483646 w 548"/>
              <a:gd name="T19" fmla="*/ 2147483646 h 508"/>
              <a:gd name="T20" fmla="*/ 2147483646 w 548"/>
              <a:gd name="T21" fmla="*/ 2147483646 h 508"/>
              <a:gd name="T22" fmla="*/ 2147483646 w 548"/>
              <a:gd name="T23" fmla="*/ 2147483646 h 508"/>
              <a:gd name="T24" fmla="*/ 2147483646 w 548"/>
              <a:gd name="T25" fmla="*/ 2147483646 h 508"/>
              <a:gd name="T26" fmla="*/ 2147483646 w 548"/>
              <a:gd name="T27" fmla="*/ 2147483646 h 508"/>
              <a:gd name="T28" fmla="*/ 2147483646 w 548"/>
              <a:gd name="T29" fmla="*/ 2147483646 h 508"/>
              <a:gd name="T30" fmla="*/ 2147483646 w 548"/>
              <a:gd name="T31" fmla="*/ 2147483646 h 508"/>
              <a:gd name="T32" fmla="*/ 2147483646 w 548"/>
              <a:gd name="T33" fmla="*/ 2147483646 h 508"/>
              <a:gd name="T34" fmla="*/ 2147483646 w 548"/>
              <a:gd name="T35" fmla="*/ 2147483646 h 508"/>
              <a:gd name="T36" fmla="*/ 2147483646 w 548"/>
              <a:gd name="T37" fmla="*/ 2147483646 h 508"/>
              <a:gd name="T38" fmla="*/ 2147483646 w 548"/>
              <a:gd name="T39" fmla="*/ 2147483646 h 508"/>
              <a:gd name="T40" fmla="*/ 2147483646 w 548"/>
              <a:gd name="T41" fmla="*/ 2147483646 h 508"/>
              <a:gd name="T42" fmla="*/ 2147483646 w 548"/>
              <a:gd name="T43" fmla="*/ 2147483646 h 508"/>
              <a:gd name="T44" fmla="*/ 2147483646 w 548"/>
              <a:gd name="T45" fmla="*/ 2147483646 h 50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548" h="508">
                <a:moveTo>
                  <a:pt x="207" y="51"/>
                </a:moveTo>
                <a:cubicBezTo>
                  <a:pt x="218" y="27"/>
                  <a:pt x="211" y="19"/>
                  <a:pt x="231" y="11"/>
                </a:cubicBezTo>
                <a:cubicBezTo>
                  <a:pt x="251" y="3"/>
                  <a:pt x="302" y="0"/>
                  <a:pt x="327" y="3"/>
                </a:cubicBezTo>
                <a:cubicBezTo>
                  <a:pt x="352" y="6"/>
                  <a:pt x="363" y="19"/>
                  <a:pt x="383" y="27"/>
                </a:cubicBezTo>
                <a:cubicBezTo>
                  <a:pt x="403" y="35"/>
                  <a:pt x="422" y="42"/>
                  <a:pt x="447" y="51"/>
                </a:cubicBezTo>
                <a:cubicBezTo>
                  <a:pt x="472" y="60"/>
                  <a:pt x="522" y="66"/>
                  <a:pt x="535" y="83"/>
                </a:cubicBezTo>
                <a:cubicBezTo>
                  <a:pt x="548" y="100"/>
                  <a:pt x="535" y="135"/>
                  <a:pt x="527" y="155"/>
                </a:cubicBezTo>
                <a:cubicBezTo>
                  <a:pt x="519" y="175"/>
                  <a:pt x="498" y="187"/>
                  <a:pt x="487" y="203"/>
                </a:cubicBezTo>
                <a:cubicBezTo>
                  <a:pt x="476" y="219"/>
                  <a:pt x="470" y="224"/>
                  <a:pt x="463" y="251"/>
                </a:cubicBezTo>
                <a:cubicBezTo>
                  <a:pt x="456" y="278"/>
                  <a:pt x="462" y="334"/>
                  <a:pt x="447" y="363"/>
                </a:cubicBezTo>
                <a:cubicBezTo>
                  <a:pt x="432" y="392"/>
                  <a:pt x="396" y="416"/>
                  <a:pt x="375" y="427"/>
                </a:cubicBezTo>
                <a:cubicBezTo>
                  <a:pt x="354" y="438"/>
                  <a:pt x="344" y="427"/>
                  <a:pt x="319" y="427"/>
                </a:cubicBezTo>
                <a:cubicBezTo>
                  <a:pt x="294" y="427"/>
                  <a:pt x="255" y="431"/>
                  <a:pt x="223" y="427"/>
                </a:cubicBezTo>
                <a:cubicBezTo>
                  <a:pt x="191" y="423"/>
                  <a:pt x="155" y="396"/>
                  <a:pt x="127" y="403"/>
                </a:cubicBezTo>
                <a:cubicBezTo>
                  <a:pt x="99" y="410"/>
                  <a:pt x="75" y="451"/>
                  <a:pt x="55" y="467"/>
                </a:cubicBezTo>
                <a:cubicBezTo>
                  <a:pt x="35" y="483"/>
                  <a:pt x="14" y="508"/>
                  <a:pt x="7" y="499"/>
                </a:cubicBezTo>
                <a:cubicBezTo>
                  <a:pt x="0" y="490"/>
                  <a:pt x="12" y="434"/>
                  <a:pt x="15" y="411"/>
                </a:cubicBezTo>
                <a:cubicBezTo>
                  <a:pt x="18" y="388"/>
                  <a:pt x="15" y="379"/>
                  <a:pt x="23" y="363"/>
                </a:cubicBezTo>
                <a:cubicBezTo>
                  <a:pt x="31" y="347"/>
                  <a:pt x="52" y="334"/>
                  <a:pt x="63" y="315"/>
                </a:cubicBezTo>
                <a:cubicBezTo>
                  <a:pt x="74" y="296"/>
                  <a:pt x="76" y="270"/>
                  <a:pt x="87" y="251"/>
                </a:cubicBezTo>
                <a:cubicBezTo>
                  <a:pt x="98" y="232"/>
                  <a:pt x="114" y="219"/>
                  <a:pt x="127" y="203"/>
                </a:cubicBezTo>
                <a:cubicBezTo>
                  <a:pt x="140" y="187"/>
                  <a:pt x="154" y="178"/>
                  <a:pt x="167" y="155"/>
                </a:cubicBezTo>
                <a:cubicBezTo>
                  <a:pt x="180" y="132"/>
                  <a:pt x="196" y="75"/>
                  <a:pt x="207" y="51"/>
                </a:cubicBezTo>
                <a:close/>
              </a:path>
            </a:pathLst>
          </a:custGeom>
          <a:solidFill>
            <a:srgbClr val="CC9900"/>
          </a:solidFill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7362826" y="1492250"/>
            <a:ext cx="397737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FF"/>
              </a:buClr>
              <a:buSzPct val="70000"/>
              <a:buFont typeface="Wingdings" panose="05000000000000000000" pitchFamily="2" charset="2"/>
              <a:buChar char="u"/>
              <a:defRPr sz="3200" b="1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 b="1">
                <a:solidFill>
                  <a:srgbClr val="66FF33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tx1"/>
                </a:solidFill>
                <a:latin typeface="Arial CE" panose="020B0604020202020204" pitchFamily="34" charset="0"/>
              </a:rPr>
              <a:t>Posteriorní parietální pole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 CE" panose="020B0604020202020204" pitchFamily="34" charset="0"/>
              </a:rPr>
              <a:t>(motorický asociační kortex)</a:t>
            </a:r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 flipH="1">
            <a:off x="7480300" y="1714500"/>
            <a:ext cx="139700" cy="292100"/>
          </a:xfrm>
          <a:prstGeom prst="line">
            <a:avLst/>
          </a:prstGeom>
          <a:noFill/>
          <a:ln w="38100">
            <a:solidFill>
              <a:srgbClr val="CC99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17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03512" y="274638"/>
            <a:ext cx="8856984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INTEGRACE REGULACÍ </a:t>
            </a:r>
            <a:b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 KARDIOVASKULÁRNÍM SYSTÉMU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i="1" dirty="0" smtClean="0"/>
              <a:t>Centrum </a:t>
            </a:r>
            <a:r>
              <a:rPr lang="cs-CZ" b="1" i="1" dirty="0" err="1" smtClean="0"/>
              <a:t>kardiomotorické</a:t>
            </a:r>
            <a:r>
              <a:rPr lang="cs-CZ" b="1" i="1" dirty="0" smtClean="0"/>
              <a:t> </a:t>
            </a:r>
            <a:r>
              <a:rPr lang="cs-CZ" dirty="0" smtClean="0"/>
              <a:t>(pro regulaci srdeční činnosti)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Rami </a:t>
            </a:r>
            <a:r>
              <a:rPr lang="cs-CZ" dirty="0" err="1" smtClean="0"/>
              <a:t>cardiaci</a:t>
            </a:r>
            <a:r>
              <a:rPr lang="cs-CZ" dirty="0" smtClean="0"/>
              <a:t> n. </a:t>
            </a:r>
            <a:r>
              <a:rPr lang="cs-CZ" dirty="0" err="1" smtClean="0"/>
              <a:t>vagi</a:t>
            </a:r>
            <a:r>
              <a:rPr lang="cs-CZ" dirty="0" smtClean="0"/>
              <a:t>   x  </a:t>
            </a:r>
            <a:r>
              <a:rPr lang="cs-CZ" dirty="0" err="1" smtClean="0"/>
              <a:t>nn</a:t>
            </a:r>
            <a:r>
              <a:rPr lang="cs-CZ" dirty="0" smtClean="0"/>
              <a:t>. </a:t>
            </a:r>
            <a:r>
              <a:rPr lang="cs-CZ" dirty="0" err="1" smtClean="0"/>
              <a:t>cardiaci</a:t>
            </a:r>
            <a:r>
              <a:rPr lang="cs-CZ" dirty="0" smtClean="0"/>
              <a:t> </a:t>
            </a:r>
            <a:endParaRPr lang="cs-CZ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 err="1" smtClean="0">
                <a:solidFill>
                  <a:schemeClr val="tx2"/>
                </a:solidFill>
              </a:rPr>
              <a:t>Kardioinhibiční</a:t>
            </a:r>
            <a:r>
              <a:rPr lang="cs-CZ" b="1" dirty="0" smtClean="0">
                <a:solidFill>
                  <a:schemeClr val="tx2"/>
                </a:solidFill>
              </a:rPr>
              <a:t> centrum: </a:t>
            </a:r>
            <a:r>
              <a:rPr lang="cs-CZ" dirty="0" smtClean="0"/>
              <a:t>prodloužená mícha (</a:t>
            </a:r>
            <a:r>
              <a:rPr lang="cs-CZ" dirty="0" err="1" smtClean="0"/>
              <a:t>ncl.dorsalis</a:t>
            </a:r>
            <a:r>
              <a:rPr lang="cs-CZ" dirty="0" smtClean="0"/>
              <a:t>, </a:t>
            </a:r>
            <a:r>
              <a:rPr lang="cs-CZ" dirty="0" err="1" smtClean="0"/>
              <a:t>ncl</a:t>
            </a:r>
            <a:r>
              <a:rPr lang="cs-CZ" dirty="0" smtClean="0"/>
              <a:t>. </a:t>
            </a:r>
            <a:r>
              <a:rPr lang="cs-CZ" dirty="0" err="1" smtClean="0"/>
              <a:t>ambiguus</a:t>
            </a:r>
            <a:r>
              <a:rPr lang="cs-CZ" dirty="0" smtClean="0"/>
              <a:t>) – parasympatická vlákna </a:t>
            </a:r>
            <a:r>
              <a:rPr lang="cs-CZ" dirty="0" err="1" smtClean="0"/>
              <a:t>X.hlavového</a:t>
            </a:r>
            <a:r>
              <a:rPr lang="cs-CZ" dirty="0" smtClean="0"/>
              <a:t> nervu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 smtClean="0"/>
              <a:t>	: je stále aktivní – tzv. vagový tonus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 smtClean="0"/>
              <a:t>Účinky: „negativní“ – snížení frekvence srdce, snížení kontraktility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671638" y="768350"/>
            <a:ext cx="93154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FF"/>
              </a:buClr>
              <a:buSzPct val="70000"/>
              <a:buFont typeface="Wingdings" panose="05000000000000000000" pitchFamily="2" charset="2"/>
              <a:buChar char="u"/>
              <a:defRPr sz="3200" b="1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 b="1">
                <a:solidFill>
                  <a:srgbClr val="66FF33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2"/>
                </a:solidFill>
                <a:latin typeface="Arial CE" panose="020B0604020202020204" pitchFamily="34" charset="0"/>
              </a:rPr>
              <a:t>Elektrofyziologická analýza činnosti kory - EEG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716088" y="2027238"/>
            <a:ext cx="834231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FF"/>
              </a:buClr>
              <a:buSzPct val="70000"/>
              <a:buFont typeface="Wingdings" panose="05000000000000000000" pitchFamily="2" charset="2"/>
              <a:buChar char="u"/>
              <a:defRPr sz="3200" b="1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 b="1">
                <a:solidFill>
                  <a:srgbClr val="66FF33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chemeClr val="tx1"/>
                </a:solidFill>
                <a:latin typeface="Arial CE" panose="020B0604020202020204" pitchFamily="34" charset="0"/>
              </a:rPr>
              <a:t>Časová a prostorová sumace postsynaptických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chemeClr val="tx1"/>
                </a:solidFill>
                <a:latin typeface="Arial CE" panose="020B0604020202020204" pitchFamily="34" charset="0"/>
              </a:rPr>
              <a:t>aktivit kortikálních neuronů (IPSP nebo EPSP).</a:t>
            </a:r>
          </a:p>
        </p:txBody>
      </p:sp>
    </p:spTree>
    <p:extLst>
      <p:ext uri="{BB962C8B-B14F-4D97-AF65-F5344CB8AC3E}">
        <p14:creationId xmlns:p14="http://schemas.microsoft.com/office/powerpoint/2010/main" val="1021502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685925" y="238125"/>
            <a:ext cx="93154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FF"/>
              </a:buClr>
              <a:buSzPct val="70000"/>
              <a:buFont typeface="Wingdings" panose="05000000000000000000" pitchFamily="2" charset="2"/>
              <a:buChar char="u"/>
              <a:defRPr sz="3200" b="1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 b="1">
                <a:solidFill>
                  <a:srgbClr val="66FF33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2"/>
                </a:solidFill>
                <a:latin typeface="Arial CE" panose="020B0604020202020204" pitchFamily="34" charset="0"/>
              </a:rPr>
              <a:t>Elektrofyziologická analýza činnosti kory - EEG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343026" y="1422401"/>
            <a:ext cx="95424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FF"/>
              </a:buClr>
              <a:buSzPct val="70000"/>
              <a:buFont typeface="Wingdings" panose="05000000000000000000" pitchFamily="2" charset="2"/>
              <a:buChar char="u"/>
              <a:defRPr sz="3200" b="1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 b="1">
                <a:solidFill>
                  <a:srgbClr val="66FF33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chemeClr val="tx1"/>
                </a:solidFill>
                <a:latin typeface="Arial CE" panose="020B0604020202020204" pitchFamily="34" charset="0"/>
              </a:rPr>
              <a:t>Alfa	   8 – 13 Hz  základní rytmus bdění při zavřených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chemeClr val="tx1"/>
                </a:solidFill>
                <a:latin typeface="Arial CE" panose="020B0604020202020204" pitchFamily="34" charset="0"/>
              </a:rPr>
              <a:t>			  očích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chemeClr val="tx1"/>
                </a:solidFill>
                <a:latin typeface="Arial CE" panose="020B0604020202020204" pitchFamily="34" charset="0"/>
              </a:rPr>
              <a:t>			  max. v oblasti okcipitálního laloku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>
              <a:solidFill>
                <a:schemeClr val="tx1"/>
              </a:solidFill>
              <a:latin typeface="Arial CE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chemeClr val="tx1"/>
                </a:solidFill>
                <a:latin typeface="Arial CE" panose="020B0604020202020204" pitchFamily="34" charset="0"/>
              </a:rPr>
              <a:t>Beta  13 – 30 Hz  bdění, otevřené oči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chemeClr val="tx1"/>
                </a:solidFill>
                <a:latin typeface="Arial CE" panose="020B0604020202020204" pitchFamily="34" charset="0"/>
              </a:rPr>
              <a:t>			  max. frontální lalok – g. precentralis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>
              <a:solidFill>
                <a:schemeClr val="tx1"/>
              </a:solidFill>
              <a:latin typeface="Arial CE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chemeClr val="tx1"/>
                </a:solidFill>
                <a:latin typeface="Arial CE" panose="020B0604020202020204" pitchFamily="34" charset="0"/>
              </a:rPr>
              <a:t>Gama </a:t>
            </a:r>
            <a:r>
              <a:rPr lang="en-US" altLang="cs-CZ" sz="2800">
                <a:solidFill>
                  <a:schemeClr val="tx1"/>
                </a:solidFill>
                <a:latin typeface="Arial CE" panose="020B0604020202020204" pitchFamily="34" charset="0"/>
              </a:rPr>
              <a:t>&gt;</a:t>
            </a:r>
            <a:r>
              <a:rPr lang="cs-CZ" altLang="cs-CZ" sz="2800">
                <a:solidFill>
                  <a:schemeClr val="tx1"/>
                </a:solidFill>
                <a:latin typeface="Arial CE" panose="020B0604020202020204" pitchFamily="34" charset="0"/>
              </a:rPr>
              <a:t> 30 Hz	synchronní vlny při učení, pozornosti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>
              <a:solidFill>
                <a:schemeClr val="tx1"/>
              </a:solidFill>
              <a:latin typeface="Arial CE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chemeClr val="tx1"/>
                </a:solidFill>
                <a:latin typeface="Arial CE" panose="020B0604020202020204" pitchFamily="34" charset="0"/>
              </a:rPr>
              <a:t>Theta 4 – 7 Hz	spánek, snížená vigilance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>
              <a:solidFill>
                <a:schemeClr val="tx1"/>
              </a:solidFill>
              <a:latin typeface="Arial CE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chemeClr val="tx1"/>
                </a:solidFill>
                <a:latin typeface="Arial CE" panose="020B0604020202020204" pitchFamily="34" charset="0"/>
              </a:rPr>
              <a:t>Delta 0,1 – 4 Hz  typické pro hluboký spánek (non REM)</a:t>
            </a:r>
            <a:endParaRPr lang="en-US" altLang="cs-CZ" sz="2800">
              <a:solidFill>
                <a:schemeClr val="tx1"/>
              </a:solidFill>
              <a:latin typeface="Arial CE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9108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04800" y="331788"/>
            <a:ext cx="11698514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F00FF"/>
              </a:buClr>
              <a:buSzPct val="70000"/>
              <a:buFont typeface="Wingdings" panose="05000000000000000000" pitchFamily="2" charset="2"/>
              <a:buChar char="u"/>
              <a:defRPr sz="3200" b="1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 b="1">
                <a:solidFill>
                  <a:srgbClr val="66FF33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dirty="0" smtClean="0">
                <a:solidFill>
                  <a:schemeClr val="tx2"/>
                </a:solidFill>
                <a:latin typeface="Arial CE" panose="020B0604020202020204" pitchFamily="34" charset="0"/>
              </a:rPr>
              <a:t>Bdění (vigilita) </a:t>
            </a:r>
            <a:r>
              <a:rPr lang="cs-CZ" altLang="cs-CZ" dirty="0">
                <a:solidFill>
                  <a:schemeClr val="tx2"/>
                </a:solidFill>
                <a:latin typeface="Arial CE" panose="020B0604020202020204" pitchFamily="34" charset="0"/>
              </a:rPr>
              <a:t>a </a:t>
            </a:r>
            <a:r>
              <a:rPr lang="cs-CZ" altLang="cs-CZ" dirty="0" smtClean="0">
                <a:solidFill>
                  <a:schemeClr val="tx2"/>
                </a:solidFill>
                <a:latin typeface="Arial CE" panose="020B0604020202020204" pitchFamily="34" charset="0"/>
              </a:rPr>
              <a:t>spánek (</a:t>
            </a:r>
            <a:r>
              <a:rPr lang="cs-CZ" altLang="cs-CZ" dirty="0" err="1" smtClean="0">
                <a:solidFill>
                  <a:schemeClr val="tx2"/>
                </a:solidFill>
                <a:latin typeface="Arial CE" panose="020B0604020202020204" pitchFamily="34" charset="0"/>
              </a:rPr>
              <a:t>somnus</a:t>
            </a:r>
            <a:r>
              <a:rPr lang="cs-CZ" altLang="cs-CZ" dirty="0" smtClean="0">
                <a:solidFill>
                  <a:schemeClr val="tx2"/>
                </a:solidFill>
                <a:latin typeface="Arial CE" panose="020B0604020202020204" pitchFamily="34" charset="0"/>
              </a:rPr>
              <a:t>)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dirty="0">
              <a:solidFill>
                <a:schemeClr val="tx2"/>
              </a:solidFill>
              <a:latin typeface="Arial CE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2400" dirty="0" smtClean="0">
                <a:solidFill>
                  <a:schemeClr val="tx2"/>
                </a:solidFill>
                <a:latin typeface="Arial CE" panose="020B0604020202020204" pitchFamily="34" charset="0"/>
              </a:rPr>
              <a:t>Bdění: stav organismu, který umožňuje dynamický kontakt s vnějším prostředím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2400" dirty="0" smtClean="0">
                <a:solidFill>
                  <a:schemeClr val="tx2"/>
                </a:solidFill>
                <a:latin typeface="Arial CE" panose="020B0604020202020204" pitchFamily="34" charset="0"/>
              </a:rPr>
              <a:t>Důležitou úlohu pro navození a udržení bdělého stavu: neurony retikulární formace a nespecifických jader thalamu (základní zdroj dráždění: 1 miliarda bitů za 1 sekundu)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cs-CZ" altLang="cs-CZ" sz="2400" dirty="0">
              <a:solidFill>
                <a:schemeClr val="tx2"/>
              </a:solidFill>
              <a:latin typeface="Arial CE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2400" dirty="0" smtClean="0">
                <a:solidFill>
                  <a:schemeClr val="tx2"/>
                </a:solidFill>
                <a:latin typeface="Arial CE" panose="020B0604020202020204" pitchFamily="34" charset="0"/>
              </a:rPr>
              <a:t>Spánek – protiklad bdělého stavu,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2400" dirty="0" smtClean="0">
                <a:solidFill>
                  <a:schemeClr val="tx2"/>
                </a:solidFill>
                <a:latin typeface="Arial CE" panose="020B0604020202020204" pitchFamily="34" charset="0"/>
              </a:rPr>
              <a:t>Reverzibilní oslabení či ztráta kontaktu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2400" dirty="0" smtClean="0">
                <a:solidFill>
                  <a:schemeClr val="tx2"/>
                </a:solidFill>
                <a:latin typeface="Arial CE" panose="020B0604020202020204" pitchFamily="34" charset="0"/>
              </a:rPr>
              <a:t>	s prostředím</a:t>
            </a:r>
            <a:endParaRPr lang="cs-CZ" altLang="cs-CZ" sz="2400" dirty="0">
              <a:solidFill>
                <a:schemeClr val="tx2"/>
              </a:solidFill>
              <a:latin typeface="Arial CE" panose="020B0604020202020204" pitchFamily="34" charset="0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6613762" y="3705452"/>
            <a:ext cx="5081840" cy="26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FF"/>
              </a:buClr>
              <a:buSzPct val="70000"/>
              <a:buFont typeface="Wingdings" panose="05000000000000000000" pitchFamily="2" charset="2"/>
              <a:buChar char="u"/>
              <a:defRPr sz="3200" b="1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 b="1">
                <a:solidFill>
                  <a:srgbClr val="66FF33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  <a:latin typeface="Arial CE" panose="020B0604020202020204" pitchFamily="34" charset="0"/>
              </a:rPr>
              <a:t>Stadium	značení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100" dirty="0">
              <a:solidFill>
                <a:schemeClr val="tx1"/>
              </a:solidFill>
              <a:latin typeface="Arial CE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  <a:latin typeface="Arial CE" panose="020B0604020202020204" pitchFamily="34" charset="0"/>
              </a:rPr>
              <a:t>S1		nástup spánku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100" dirty="0">
              <a:solidFill>
                <a:schemeClr val="tx1"/>
              </a:solidFill>
              <a:latin typeface="Arial CE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  <a:latin typeface="Arial CE" panose="020B0604020202020204" pitchFamily="34" charset="0"/>
              </a:rPr>
              <a:t>S2		lehký, povrchní spánek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100" dirty="0">
              <a:solidFill>
                <a:schemeClr val="tx1"/>
              </a:solidFill>
              <a:latin typeface="Arial CE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  <a:latin typeface="Arial CE" panose="020B0604020202020204" pitchFamily="34" charset="0"/>
              </a:rPr>
              <a:t>S3		hluboký spánek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  <a:latin typeface="Arial CE" panose="020B0604020202020204" pitchFamily="34" charset="0"/>
              </a:rPr>
              <a:t>S4		ortodoxní </a:t>
            </a:r>
            <a:r>
              <a:rPr lang="cs-CZ" altLang="cs-CZ" sz="2000" dirty="0" smtClean="0">
                <a:solidFill>
                  <a:schemeClr val="tx1"/>
                </a:solidFill>
                <a:latin typeface="Arial CE" panose="020B0604020202020204" pitchFamily="34" charset="0"/>
              </a:rPr>
              <a:t>spánek -NREM</a:t>
            </a:r>
            <a:endParaRPr lang="cs-CZ" altLang="cs-CZ" sz="2000" dirty="0">
              <a:solidFill>
                <a:schemeClr val="tx1"/>
              </a:solidFill>
              <a:latin typeface="Arial CE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100" dirty="0">
              <a:solidFill>
                <a:schemeClr val="tx1"/>
              </a:solidFill>
              <a:latin typeface="Arial CE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  <a:latin typeface="Arial CE" panose="020B0604020202020204" pitchFamily="34" charset="0"/>
              </a:rPr>
              <a:t>REM		paradoxní spánek</a:t>
            </a:r>
          </a:p>
        </p:txBody>
      </p:sp>
    </p:spTree>
    <p:extLst>
      <p:ext uri="{BB962C8B-B14F-4D97-AF65-F5344CB8AC3E}">
        <p14:creationId xmlns:p14="http://schemas.microsoft.com/office/powerpoint/2010/main" val="5086309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952500" y="331788"/>
            <a:ext cx="10287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FF"/>
              </a:buClr>
              <a:buSzPct val="70000"/>
              <a:buFont typeface="Wingdings" panose="05000000000000000000" pitchFamily="2" charset="2"/>
              <a:buChar char="u"/>
              <a:defRPr sz="3200" b="1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 b="1">
                <a:solidFill>
                  <a:srgbClr val="66FF33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2"/>
                </a:solidFill>
                <a:latin typeface="Arial CE" panose="020B0604020202020204" pitchFamily="34" charset="0"/>
              </a:rPr>
              <a:t>Bdění a spánek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endParaRPr lang="cs-CZ" altLang="cs-CZ">
              <a:solidFill>
                <a:schemeClr val="tx2"/>
              </a:solidFill>
              <a:latin typeface="Arial CE" panose="020B0604020202020204" pitchFamily="34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331914" y="1760538"/>
            <a:ext cx="10409196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FF"/>
              </a:buClr>
              <a:buSzPct val="70000"/>
              <a:buFont typeface="Wingdings" panose="05000000000000000000" pitchFamily="2" charset="2"/>
              <a:buChar char="u"/>
              <a:defRPr sz="3200" b="1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 b="1">
                <a:solidFill>
                  <a:srgbClr val="66FF33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dirty="0">
                <a:solidFill>
                  <a:schemeClr val="tx1"/>
                </a:solidFill>
                <a:latin typeface="Arial CE" panose="020B0604020202020204" pitchFamily="34" charset="0"/>
              </a:rPr>
              <a:t>non REM stadium   synchronizované (S1-S4</a:t>
            </a:r>
            <a:r>
              <a:rPr lang="cs-CZ" altLang="cs-CZ" sz="2800" dirty="0" smtClean="0">
                <a:solidFill>
                  <a:schemeClr val="tx1"/>
                </a:solidFill>
                <a:latin typeface="Arial CE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dirty="0">
              <a:solidFill>
                <a:schemeClr val="tx1"/>
              </a:solidFill>
              <a:latin typeface="Arial CE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dirty="0">
                <a:solidFill>
                  <a:schemeClr val="tx1"/>
                </a:solidFill>
                <a:latin typeface="Arial CE" panose="020B0604020202020204" pitchFamily="34" charset="0"/>
              </a:rPr>
              <a:t>REM stadium           (=basic-rest-</a:t>
            </a:r>
            <a:r>
              <a:rPr lang="cs-CZ" altLang="cs-CZ" sz="2800" dirty="0" err="1">
                <a:solidFill>
                  <a:schemeClr val="tx1"/>
                </a:solidFill>
                <a:latin typeface="Arial CE" panose="020B0604020202020204" pitchFamily="34" charset="0"/>
              </a:rPr>
              <a:t>activity</a:t>
            </a:r>
            <a:r>
              <a:rPr lang="cs-CZ" altLang="cs-CZ" sz="2800" dirty="0">
                <a:solidFill>
                  <a:schemeClr val="tx1"/>
                </a:solidFill>
                <a:latin typeface="Arial CE" panose="020B0604020202020204" pitchFamily="34" charset="0"/>
              </a:rPr>
              <a:t>-</a:t>
            </a:r>
            <a:r>
              <a:rPr lang="cs-CZ" altLang="cs-CZ" sz="2800" dirty="0" err="1">
                <a:solidFill>
                  <a:schemeClr val="tx1"/>
                </a:solidFill>
                <a:latin typeface="Arial CE" panose="020B0604020202020204" pitchFamily="34" charset="0"/>
              </a:rPr>
              <a:t>cycle</a:t>
            </a:r>
            <a:r>
              <a:rPr lang="cs-CZ" altLang="cs-CZ" sz="2800" dirty="0">
                <a:solidFill>
                  <a:schemeClr val="tx1"/>
                </a:solidFill>
                <a:latin typeface="Arial CE" panose="020B0604020202020204" pitchFamily="34" charset="0"/>
              </a:rPr>
              <a:t>, BRAC)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dirty="0">
                <a:solidFill>
                  <a:schemeClr val="tx1"/>
                </a:solidFill>
                <a:latin typeface="Arial CE" panose="020B0604020202020204" pitchFamily="34" charset="0"/>
              </a:rPr>
              <a:t>			     desynchronizované	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dirty="0">
              <a:solidFill>
                <a:schemeClr val="tx1"/>
              </a:solidFill>
              <a:latin typeface="Arial CE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dirty="0" smtClean="0">
                <a:solidFill>
                  <a:schemeClr val="tx1"/>
                </a:solidFill>
                <a:latin typeface="Arial CE" panose="020B0604020202020204" pitchFamily="34" charset="0"/>
              </a:rPr>
              <a:t>1 cyklus zahrnuje oba dva typy, celkové </a:t>
            </a:r>
            <a:r>
              <a:rPr lang="cs-CZ" altLang="cs-CZ" sz="2800" dirty="0">
                <a:solidFill>
                  <a:schemeClr val="tx1"/>
                </a:solidFill>
                <a:latin typeface="Arial CE" panose="020B0604020202020204" pitchFamily="34" charset="0"/>
              </a:rPr>
              <a:t>délka okolo 1,5 hod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dirty="0">
              <a:solidFill>
                <a:schemeClr val="tx1"/>
              </a:solidFill>
              <a:latin typeface="Arial CE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2464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952500" y="331788"/>
            <a:ext cx="10287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FF"/>
              </a:buClr>
              <a:buSzPct val="70000"/>
              <a:buFont typeface="Wingdings" panose="05000000000000000000" pitchFamily="2" charset="2"/>
              <a:buChar char="u"/>
              <a:defRPr sz="3200" b="1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 b="1">
                <a:solidFill>
                  <a:srgbClr val="66FF33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2"/>
                </a:solidFill>
                <a:latin typeface="Arial CE" panose="020B0604020202020204" pitchFamily="34" charset="0"/>
              </a:rPr>
              <a:t>Bdění a spánek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endParaRPr lang="cs-CZ" altLang="cs-CZ">
              <a:solidFill>
                <a:schemeClr val="tx2"/>
              </a:solidFill>
              <a:latin typeface="Arial CE" panose="020B0604020202020204" pitchFamily="34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331914" y="1760539"/>
            <a:ext cx="9996487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FF"/>
              </a:buClr>
              <a:buSzPct val="70000"/>
              <a:buFont typeface="Wingdings" panose="05000000000000000000" pitchFamily="2" charset="2"/>
              <a:buChar char="u"/>
              <a:defRPr sz="3200" b="1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 b="1">
                <a:solidFill>
                  <a:srgbClr val="66FF33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chemeClr val="tx1"/>
                </a:solidFill>
                <a:latin typeface="Arial CE" panose="020B0604020202020204" pitchFamily="34" charset="0"/>
              </a:rPr>
              <a:t>Charakteristika REM stadia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chemeClr val="tx1"/>
                </a:solidFill>
                <a:latin typeface="Arial CE" panose="020B0604020202020204" pitchFamily="34" charset="0"/>
              </a:rPr>
              <a:t>Po 90min nonREMm trvá asi 20min, k ránu se prodlužuje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>
              <a:solidFill>
                <a:schemeClr val="tx1"/>
              </a:solidFill>
              <a:latin typeface="Arial CE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chemeClr val="tx1"/>
                </a:solidFill>
                <a:latin typeface="Arial CE" panose="020B0604020202020204" pitchFamily="34" charset="0"/>
              </a:rPr>
              <a:t>Během této fáze vznikají sny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chemeClr val="tx1"/>
                </a:solidFill>
                <a:latin typeface="Arial CE" panose="020B0604020202020204" pitchFamily="34" charset="0"/>
              </a:rPr>
              <a:t>Mozek jakoby si opakoval, procvičoval získané informace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chemeClr val="tx1"/>
                </a:solidFill>
                <a:latin typeface="Arial CE" panose="020B0604020202020204" pitchFamily="34" charset="0"/>
              </a:rPr>
              <a:t>     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chemeClr val="tx1"/>
                </a:solidFill>
                <a:latin typeface="Arial CE" panose="020B0604020202020204" pitchFamily="34" charset="0"/>
                <a:sym typeface="Symbol" panose="05050102010706020507" pitchFamily="18" charset="2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35455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952500" y="317500"/>
            <a:ext cx="10287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FF"/>
              </a:buClr>
              <a:buSzPct val="70000"/>
              <a:buFont typeface="Wingdings" panose="05000000000000000000" pitchFamily="2" charset="2"/>
              <a:buChar char="u"/>
              <a:defRPr sz="3200" b="1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 b="1">
                <a:solidFill>
                  <a:srgbClr val="66FF33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2"/>
                </a:solidFill>
                <a:latin typeface="Arial CE" panose="020B0604020202020204" pitchFamily="34" charset="0"/>
              </a:rPr>
              <a:t>Paměť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2"/>
              </a:solidFill>
              <a:latin typeface="Arial CE" panose="020B0604020202020204" pitchFamily="34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308100" y="1087438"/>
            <a:ext cx="9931400" cy="526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FF"/>
              </a:buClr>
              <a:buSzPct val="70000"/>
              <a:buFont typeface="Wingdings" panose="05000000000000000000" pitchFamily="2" charset="2"/>
              <a:buChar char="u"/>
              <a:defRPr sz="3200" b="1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 b="1">
                <a:solidFill>
                  <a:srgbClr val="66FF33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u="sng">
                <a:solidFill>
                  <a:schemeClr val="tx1"/>
                </a:solidFill>
                <a:latin typeface="Arial CE" panose="020B0604020202020204" pitchFamily="34" charset="0"/>
              </a:rPr>
              <a:t>Vrozená   x   získaná (tvorba učením);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u="sng">
              <a:solidFill>
                <a:schemeClr val="tx1"/>
              </a:solidFill>
              <a:latin typeface="Arial CE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u="sng">
                <a:solidFill>
                  <a:schemeClr val="tx1"/>
                </a:solidFill>
                <a:latin typeface="Arial CE" panose="020B0604020202020204" pitchFamily="34" charset="0"/>
              </a:rPr>
              <a:t>Deklarativní </a:t>
            </a:r>
            <a:r>
              <a:rPr lang="cs-CZ" altLang="cs-CZ" sz="1600" u="sng">
                <a:solidFill>
                  <a:schemeClr val="tx1"/>
                </a:solidFill>
                <a:latin typeface="Arial CE" panose="020B0604020202020204" pitchFamily="34" charset="0"/>
              </a:rPr>
              <a:t>vybavujeme si události na základě slovního popisu či představou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u="sng">
                <a:solidFill>
                  <a:schemeClr val="tx1"/>
                </a:solidFill>
                <a:latin typeface="Arial CE" panose="020B0604020202020204" pitchFamily="34" charset="0"/>
              </a:rPr>
              <a:t>Nedeklarativní </a:t>
            </a:r>
            <a:r>
              <a:rPr lang="cs-CZ" altLang="cs-CZ" sz="1200" u="sng">
                <a:solidFill>
                  <a:schemeClr val="tx1"/>
                </a:solidFill>
                <a:latin typeface="Arial CE" panose="020B0604020202020204" pitchFamily="34" charset="0"/>
              </a:rPr>
              <a:t>součást projevů chování, neuvědomujeme si informace zde uložené</a:t>
            </a:r>
            <a:endParaRPr lang="cs-CZ" altLang="cs-CZ" sz="1200">
              <a:solidFill>
                <a:schemeClr val="tx1"/>
              </a:solidFill>
              <a:latin typeface="Arial CE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>
              <a:solidFill>
                <a:schemeClr val="tx1"/>
              </a:solidFill>
              <a:latin typeface="Arial CE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chemeClr val="tx1"/>
                </a:solidFill>
                <a:latin typeface="Arial CE" panose="020B0604020202020204" pitchFamily="34" charset="0"/>
              </a:rPr>
              <a:t>Centra – hippokampus, c. amygdalae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>
              <a:solidFill>
                <a:schemeClr val="tx1"/>
              </a:solidFill>
              <a:latin typeface="Arial CE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chemeClr val="tx1"/>
                </a:solidFill>
                <a:latin typeface="Arial CE" panose="020B0604020202020204" pitchFamily="34" charset="0"/>
              </a:rPr>
              <a:t>Senzorická (sekundy)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u="sng">
                <a:solidFill>
                  <a:schemeClr val="tx1"/>
                </a:solidFill>
                <a:latin typeface="Arial CE" panose="020B0604020202020204" pitchFamily="34" charset="0"/>
              </a:rPr>
              <a:t>Krátkodobá (minuty)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u="sng">
                <a:solidFill>
                  <a:schemeClr val="tx1"/>
                </a:solidFill>
                <a:latin typeface="Arial CE" panose="020B0604020202020204" pitchFamily="34" charset="0"/>
              </a:rPr>
              <a:t>Dlouhodobá (roky</a:t>
            </a:r>
            <a:r>
              <a:rPr lang="cs-CZ" altLang="cs-CZ" sz="2800">
                <a:solidFill>
                  <a:schemeClr val="tx1"/>
                </a:solidFill>
                <a:latin typeface="Arial CE" panose="020B0604020202020204" pitchFamily="34" charset="0"/>
              </a:rPr>
              <a:t>) - sekundární paměť (vysoká kapacita)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chemeClr val="tx1"/>
                </a:solidFill>
                <a:latin typeface="Arial CE" panose="020B0604020202020204" pitchFamily="34" charset="0"/>
              </a:rPr>
              <a:t>			        pomalý přístupový čas	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chemeClr val="tx1"/>
                </a:solidFill>
                <a:latin typeface="Arial CE" panose="020B0604020202020204" pitchFamily="34" charset="0"/>
              </a:rPr>
              <a:t>			      - terciální (s malou kapacitou)	</a:t>
            </a:r>
          </a:p>
        </p:txBody>
      </p:sp>
    </p:spTree>
    <p:extLst>
      <p:ext uri="{BB962C8B-B14F-4D97-AF65-F5344CB8AC3E}">
        <p14:creationId xmlns:p14="http://schemas.microsoft.com/office/powerpoint/2010/main" val="27740373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952500" y="317500"/>
            <a:ext cx="10287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FF"/>
              </a:buClr>
              <a:buSzPct val="70000"/>
              <a:buFont typeface="Wingdings" panose="05000000000000000000" pitchFamily="2" charset="2"/>
              <a:buChar char="u"/>
              <a:defRPr sz="3200" b="1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 b="1">
                <a:solidFill>
                  <a:srgbClr val="66FF33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2"/>
                </a:solidFill>
                <a:latin typeface="Arial CE" panose="020B0604020202020204" pitchFamily="34" charset="0"/>
              </a:rPr>
              <a:t>Paměť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2"/>
              </a:solidFill>
              <a:latin typeface="Arial CE" panose="020B0604020202020204" pitchFamily="34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376364" y="1657350"/>
            <a:ext cx="7305675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FF"/>
              </a:buClr>
              <a:buSzPct val="70000"/>
              <a:buFont typeface="Wingdings" panose="05000000000000000000" pitchFamily="2" charset="2"/>
              <a:buChar char="u"/>
              <a:defRPr sz="3200" b="1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 b="1">
                <a:solidFill>
                  <a:srgbClr val="66FF33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5AB7"/>
              </a:buClr>
              <a:buSzPct val="8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u="sng">
                <a:solidFill>
                  <a:schemeClr val="tx1"/>
                </a:solidFill>
                <a:latin typeface="Arial CE" panose="020B0604020202020204" pitchFamily="34" charset="0"/>
              </a:rPr>
              <a:t>Procedurální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u="sng">
              <a:solidFill>
                <a:schemeClr val="tx1"/>
              </a:solidFill>
              <a:latin typeface="Arial CE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chemeClr val="tx1"/>
                </a:solidFill>
                <a:latin typeface="Arial CE" panose="020B0604020202020204" pitchFamily="34" charset="0"/>
              </a:rPr>
              <a:t>Asociační učení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>
              <a:solidFill>
                <a:schemeClr val="tx1"/>
              </a:solidFill>
              <a:latin typeface="Arial CE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chemeClr val="tx1"/>
                </a:solidFill>
                <a:latin typeface="Arial CE" panose="020B0604020202020204" pitchFamily="34" charset="0"/>
              </a:rPr>
              <a:t>Centra – bazální ganglia, substantia nigra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chemeClr val="tx1"/>
                </a:solidFill>
                <a:latin typeface="Arial CE" panose="020B0604020202020204" pitchFamily="34" charset="0"/>
              </a:rPr>
              <a:t>		(cerebellum, hippokampus)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chemeClr val="tx1"/>
                </a:solidFill>
                <a:latin typeface="Arial CE" panose="020B0604020202020204" pitchFamily="34" charset="0"/>
              </a:rPr>
              <a:t>Učení motorickým cvičením</a:t>
            </a:r>
          </a:p>
        </p:txBody>
      </p:sp>
    </p:spTree>
    <p:extLst>
      <p:ext uri="{BB962C8B-B14F-4D97-AF65-F5344CB8AC3E}">
        <p14:creationId xmlns:p14="http://schemas.microsoft.com/office/powerpoint/2010/main" val="1214748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03512" y="274638"/>
            <a:ext cx="8856984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INTEGRACE REGULACÍ </a:t>
            </a:r>
            <a:b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 KARDIOVASKULÁRNÍM SYSTÉMU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i="1" dirty="0" smtClean="0"/>
              <a:t>Centrum </a:t>
            </a:r>
            <a:r>
              <a:rPr lang="cs-CZ" b="1" i="1" dirty="0" err="1" smtClean="0"/>
              <a:t>kardiomotorické</a:t>
            </a:r>
            <a:r>
              <a:rPr lang="cs-CZ" b="1" i="1" dirty="0" smtClean="0"/>
              <a:t> </a:t>
            </a:r>
            <a:r>
              <a:rPr lang="cs-CZ" dirty="0" smtClean="0"/>
              <a:t>(pro regulaci srdeční činnosti)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Rami </a:t>
            </a:r>
            <a:r>
              <a:rPr lang="cs-CZ" dirty="0" err="1" smtClean="0"/>
              <a:t>cardiaci</a:t>
            </a:r>
            <a:r>
              <a:rPr lang="cs-CZ" dirty="0" smtClean="0"/>
              <a:t> n. </a:t>
            </a:r>
            <a:r>
              <a:rPr lang="cs-CZ" dirty="0" err="1" smtClean="0"/>
              <a:t>vagi</a:t>
            </a:r>
            <a:r>
              <a:rPr lang="cs-CZ" dirty="0" smtClean="0"/>
              <a:t>   x  </a:t>
            </a:r>
            <a:r>
              <a:rPr lang="cs-CZ" dirty="0" err="1" smtClean="0"/>
              <a:t>nn</a:t>
            </a:r>
            <a:r>
              <a:rPr lang="cs-CZ" dirty="0" smtClean="0"/>
              <a:t>. </a:t>
            </a:r>
            <a:r>
              <a:rPr lang="cs-CZ" dirty="0" err="1" smtClean="0"/>
              <a:t>cardiaci</a:t>
            </a:r>
            <a:r>
              <a:rPr lang="cs-CZ" dirty="0" smtClean="0"/>
              <a:t> </a:t>
            </a:r>
            <a:endParaRPr lang="cs-CZ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 err="1" smtClean="0">
                <a:solidFill>
                  <a:schemeClr val="tx2"/>
                </a:solidFill>
              </a:rPr>
              <a:t>Kardioexcitační</a:t>
            </a:r>
            <a:r>
              <a:rPr lang="cs-CZ" b="1" dirty="0" smtClean="0">
                <a:solidFill>
                  <a:schemeClr val="tx2"/>
                </a:solidFill>
              </a:rPr>
              <a:t> centrum: </a:t>
            </a:r>
            <a:r>
              <a:rPr lang="cs-CZ" dirty="0" smtClean="0"/>
              <a:t>není přesná lokalizace, předpoklad: retikulární formace laterální části prodloužené míchy – spinální centra sympatiku v segmentech Th1-Th3;  </a:t>
            </a:r>
            <a:r>
              <a:rPr lang="cs-CZ" dirty="0" err="1" smtClean="0"/>
              <a:t>nn.cardiaci</a:t>
            </a: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 smtClean="0"/>
              <a:t>	Účinky: „pozitivní“ – zvýšení frekvence srdce, zvýšení kontraktility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03512" y="274638"/>
            <a:ext cx="8856984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INTEGRACE REGULACÍ </a:t>
            </a:r>
            <a:b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 KARDIOVASKULÁRNÍM SYSTÉMU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74825" y="1557338"/>
            <a:ext cx="8713788" cy="4525962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i="1" dirty="0" smtClean="0"/>
              <a:t>Centrum vazomotorické </a:t>
            </a:r>
            <a:r>
              <a:rPr lang="cs-CZ" dirty="0" smtClean="0"/>
              <a:t>(pro regulaci činnosti cév)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 smtClean="0"/>
              <a:t>Rozprostřeno v oblastech prodloužené míchy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cs-CZ" i="1" dirty="0" smtClean="0"/>
              <a:t>Presorická</a:t>
            </a:r>
            <a:r>
              <a:rPr lang="cs-CZ" dirty="0" smtClean="0"/>
              <a:t> oblast (aktivace rostrální a laterální části – vazokonstrikce, zvýšení tlaku krve; stále aktivní, zodpovědné za cévní tonus)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cs-CZ" i="1" dirty="0" err="1" smtClean="0"/>
              <a:t>Depresorická</a:t>
            </a:r>
            <a:r>
              <a:rPr lang="cs-CZ" dirty="0" smtClean="0"/>
              <a:t> oblast (aktivace </a:t>
            </a:r>
            <a:r>
              <a:rPr lang="cs-CZ" dirty="0" err="1" smtClean="0"/>
              <a:t>mediokaudální</a:t>
            </a:r>
            <a:r>
              <a:rPr lang="cs-CZ" dirty="0" smtClean="0"/>
              <a:t> oblasti – vazodilatace, pokles tlaku krve)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03512" y="274638"/>
            <a:ext cx="8856984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INTEGRACE REGULACÍ </a:t>
            </a:r>
            <a:b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 KARDIOVASKULÁRNÍM SYSTÉMU</a:t>
            </a:r>
            <a:endParaRPr lang="cs-CZ" sz="3600" dirty="0"/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1774825" y="1557338"/>
            <a:ext cx="8785225" cy="4525962"/>
          </a:xfrm>
        </p:spPr>
        <p:txBody>
          <a:bodyPr/>
          <a:lstStyle/>
          <a:p>
            <a:r>
              <a:rPr lang="cs-CZ" smtClean="0"/>
              <a:t>Kardiovaskulární centra jsou ovlivněna informacemi z periferie a jiných oblastí CNS:</a:t>
            </a:r>
          </a:p>
          <a:p>
            <a:pPr lvl="1"/>
            <a:r>
              <a:rPr lang="cs-CZ" smtClean="0"/>
              <a:t> z retikulární formace mostu, mezencefala a diencefala</a:t>
            </a:r>
          </a:p>
          <a:p>
            <a:pPr lvl="1"/>
            <a:r>
              <a:rPr lang="cs-CZ" smtClean="0"/>
              <a:t>z hypothalamu (zadní hypothalamus má vztah k sympatickému NS)</a:t>
            </a:r>
          </a:p>
          <a:p>
            <a:pPr lvl="1"/>
            <a:r>
              <a:rPr lang="cs-CZ" smtClean="0"/>
              <a:t>z mozkové kůry – motorická oblast - regulace průtoku kosterními svaly; v souvislosti s emocemi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87546"/>
            <a:ext cx="10515600" cy="6060389"/>
          </a:xfrm>
        </p:spPr>
        <p:txBody>
          <a:bodyPr/>
          <a:lstStyle/>
          <a:p>
            <a:r>
              <a:rPr lang="cs-CZ" sz="3200" dirty="0" smtClean="0"/>
              <a:t>část </a:t>
            </a:r>
            <a:r>
              <a:rPr lang="cs-CZ" sz="3200" dirty="0"/>
              <a:t>centrálního </a:t>
            </a:r>
            <a:r>
              <a:rPr lang="cs-CZ" sz="3200" dirty="0" smtClean="0"/>
              <a:t>systému, která se </a:t>
            </a:r>
            <a:r>
              <a:rPr lang="cs-CZ" sz="3200" dirty="0"/>
              <a:t>uplatňuje </a:t>
            </a:r>
            <a:r>
              <a:rPr lang="cs-CZ" sz="3200" b="1" u="sng" dirty="0">
                <a:solidFill>
                  <a:srgbClr val="FF0000"/>
                </a:solidFill>
              </a:rPr>
              <a:t>při regulaci krevního </a:t>
            </a:r>
            <a:r>
              <a:rPr lang="cs-CZ" sz="3200" b="1" u="sng" dirty="0" smtClean="0">
                <a:solidFill>
                  <a:srgbClr val="FF0000"/>
                </a:solidFill>
              </a:rPr>
              <a:t>oběhu, dýchání, trávení </a:t>
            </a:r>
            <a:r>
              <a:rPr lang="cs-CZ" sz="3200" b="1" u="sng" dirty="0">
                <a:solidFill>
                  <a:srgbClr val="FF0000"/>
                </a:solidFill>
              </a:rPr>
              <a:t>(reflexy zvracení a polykání)</a:t>
            </a:r>
            <a:br>
              <a:rPr lang="cs-CZ" sz="3200" b="1" u="sng" dirty="0">
                <a:solidFill>
                  <a:srgbClr val="FF0000"/>
                </a:solidFill>
              </a:rPr>
            </a:br>
            <a:r>
              <a:rPr lang="cs-CZ" sz="3200" b="1" u="sng" dirty="0" smtClean="0">
                <a:solidFill>
                  <a:srgbClr val="FF0000"/>
                </a:solidFill>
              </a:rPr>
              <a:t/>
            </a:r>
            <a:br>
              <a:rPr lang="cs-CZ" sz="3200" b="1" u="sng" dirty="0" smtClean="0">
                <a:solidFill>
                  <a:srgbClr val="FF0000"/>
                </a:solidFill>
              </a:rPr>
            </a:br>
            <a:r>
              <a:rPr lang="cs-CZ" sz="3200" dirty="0"/>
              <a:t>•obsahuje komplex struktur označovaných jako dýchací centrum, </a:t>
            </a:r>
            <a:r>
              <a:rPr lang="cs-CZ" sz="3200" dirty="0" smtClean="0"/>
              <a:t>které </a:t>
            </a:r>
            <a:r>
              <a:rPr lang="cs-CZ" sz="3200" dirty="0"/>
              <a:t>se </a:t>
            </a:r>
            <a:r>
              <a:rPr lang="cs-CZ" sz="3200" dirty="0" smtClean="0"/>
              <a:t>podílejí </a:t>
            </a:r>
            <a:r>
              <a:rPr lang="cs-CZ" sz="3200" dirty="0"/>
              <a:t>na regulaci dýchání</a:t>
            </a:r>
            <a:r>
              <a:rPr lang="cs-CZ" sz="3200" b="1" u="sng" dirty="0" smtClean="0">
                <a:solidFill>
                  <a:srgbClr val="FF0000"/>
                </a:solidFill>
              </a:rPr>
              <a:t/>
            </a:r>
            <a:br>
              <a:rPr lang="cs-CZ" sz="3200" b="1" u="sng" dirty="0" smtClean="0">
                <a:solidFill>
                  <a:srgbClr val="FF0000"/>
                </a:solidFill>
              </a:rPr>
            </a:br>
            <a:r>
              <a:rPr lang="cs-CZ" sz="3200" dirty="0" smtClean="0"/>
              <a:t>•</a:t>
            </a:r>
            <a:r>
              <a:rPr lang="cs-CZ" sz="3200" dirty="0"/>
              <a:t>centra obranných reflexů (kýchání, </a:t>
            </a:r>
            <a:r>
              <a:rPr lang="cs-CZ" sz="3200" dirty="0" smtClean="0"/>
              <a:t>kašlání)</a:t>
            </a:r>
            <a:br>
              <a:rPr lang="cs-CZ" sz="3200" dirty="0" smtClean="0"/>
            </a:br>
            <a:r>
              <a:rPr lang="cs-CZ" sz="3200" dirty="0" smtClean="0"/>
              <a:t>	</a:t>
            </a:r>
            <a:r>
              <a:rPr lang="cs-CZ" sz="3200" b="1" dirty="0" smtClean="0"/>
              <a:t>reflex kašle </a:t>
            </a:r>
            <a:r>
              <a:rPr lang="cs-CZ" sz="3200" dirty="0" smtClean="0"/>
              <a:t>– zprostředkováván 10</a:t>
            </a:r>
            <a:r>
              <a:rPr lang="cs-CZ" sz="3200" dirty="0"/>
              <a:t>. hlavovým nervem, jehož vlákna inervují i mezižeberní </a:t>
            </a:r>
            <a:r>
              <a:rPr lang="cs-CZ" sz="3200" dirty="0" smtClean="0"/>
              <a:t>svaly, </a:t>
            </a:r>
            <a:r>
              <a:rPr lang="cs-CZ" sz="3200" dirty="0"/>
              <a:t>při podráždění jsou vzruchy přeneseny i na sval</a:t>
            </a:r>
            <a:br>
              <a:rPr lang="cs-CZ" sz="3200" dirty="0"/>
            </a:br>
            <a:r>
              <a:rPr lang="cs-CZ" sz="3200" dirty="0" smtClean="0"/>
              <a:t>	</a:t>
            </a:r>
            <a:r>
              <a:rPr lang="cs-CZ" sz="3200" b="1" dirty="0" smtClean="0"/>
              <a:t>reflex kýchání </a:t>
            </a:r>
            <a:r>
              <a:rPr lang="cs-CZ" sz="3200" dirty="0" smtClean="0"/>
              <a:t>- obdobný </a:t>
            </a:r>
            <a:r>
              <a:rPr lang="cs-CZ" sz="3200" dirty="0"/>
              <a:t>jako reflex kašle, ale ještě je inervován i trigeminem → podráždění i svalů hltanu a hrtanu</a:t>
            </a:r>
            <a:br>
              <a:rPr lang="cs-CZ" sz="3200" dirty="0"/>
            </a:b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•podílí se na mimice obličeje, fonaci a společně s mozečkem na rovnováze</a:t>
            </a:r>
            <a:br>
              <a:rPr lang="cs-CZ" sz="3200" dirty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140205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0130" y="365125"/>
            <a:ext cx="11368216" cy="6060389"/>
          </a:xfrm>
        </p:spPr>
        <p:txBody>
          <a:bodyPr/>
          <a:lstStyle/>
          <a:p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/>
              <a:t>• </a:t>
            </a:r>
            <a:r>
              <a:rPr lang="cs-CZ" sz="3200" dirty="0" smtClean="0"/>
              <a:t>reflex zvracení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 smtClean="0"/>
              <a:t>aktivuje </a:t>
            </a:r>
            <a:r>
              <a:rPr lang="cs-CZ" sz="3200" dirty="0"/>
              <a:t>se vzruchy z receptorů trávicí trubice, které reagují na chemorecepční zóny (např.: změna pH)</a:t>
            </a:r>
            <a:br>
              <a:rPr lang="cs-CZ" sz="3200" dirty="0"/>
            </a:br>
            <a:r>
              <a:rPr lang="cs-CZ" sz="3200" dirty="0" smtClean="0"/>
              <a:t>	toto </a:t>
            </a:r>
            <a:r>
              <a:rPr lang="cs-CZ" sz="3200" dirty="0"/>
              <a:t>zvracení, které vychází z </a:t>
            </a:r>
            <a:r>
              <a:rPr lang="cs-CZ" sz="3200" dirty="0" err="1"/>
              <a:t>oblongaty</a:t>
            </a:r>
            <a:r>
              <a:rPr lang="cs-CZ" sz="3200" dirty="0"/>
              <a:t>, se </a:t>
            </a:r>
            <a:r>
              <a:rPr lang="cs-CZ" sz="3200" dirty="0" smtClean="0"/>
              <a:t>nazývá </a:t>
            </a:r>
            <a:r>
              <a:rPr lang="cs-CZ" sz="3200" b="1" dirty="0" smtClean="0"/>
              <a:t>centrální zvracení </a:t>
            </a:r>
            <a:r>
              <a:rPr lang="cs-CZ" sz="3200" dirty="0" smtClean="0"/>
              <a:t>a </a:t>
            </a:r>
            <a:r>
              <a:rPr lang="cs-CZ" sz="3200" dirty="0"/>
              <a:t>protože vychází z chemické změny, dá se ovlivnit centrálními emetiky (léky)</a:t>
            </a:r>
            <a:br>
              <a:rPr lang="cs-CZ" sz="3200" dirty="0"/>
            </a:br>
            <a:r>
              <a:rPr lang="cs-CZ" sz="3200" dirty="0" smtClean="0"/>
              <a:t>	</a:t>
            </a:r>
            <a:r>
              <a:rPr lang="cs-CZ" sz="3200" b="1" dirty="0" smtClean="0"/>
              <a:t>periferní zvracení </a:t>
            </a:r>
            <a:r>
              <a:rPr lang="cs-CZ" sz="3200" dirty="0" smtClean="0"/>
              <a:t>vychází </a:t>
            </a:r>
            <a:r>
              <a:rPr lang="cs-CZ" sz="3200" dirty="0"/>
              <a:t>z mechanického podráždění</a:t>
            </a:r>
            <a:br>
              <a:rPr lang="cs-CZ" sz="3200" dirty="0"/>
            </a:br>
            <a:r>
              <a:rPr lang="cs-CZ" sz="3200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6273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481138" y="1228725"/>
            <a:ext cx="9344025" cy="1143000"/>
          </a:xfrm>
        </p:spPr>
        <p:txBody>
          <a:bodyPr/>
          <a:lstStyle/>
          <a:p>
            <a:r>
              <a:rPr lang="cs-CZ" altLang="cs-CZ" sz="4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ngkok CE"/>
              </a:rPr>
              <a:t>FUNKCE BAZÁLNÍCH GANGLIÍ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2571" y="2561998"/>
            <a:ext cx="8991600" cy="2717800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součástí šedé </a:t>
            </a:r>
            <a:r>
              <a:rPr lang="cs-CZ" dirty="0" smtClean="0"/>
              <a:t>hmoty koncového mozku zevně od thalamu</a:t>
            </a:r>
            <a:r>
              <a:rPr lang="cs-CZ" dirty="0"/>
              <a:t>. Jedná se o vývojově staré struktury. </a:t>
            </a:r>
          </a:p>
          <a:p>
            <a:r>
              <a:rPr lang="cs-CZ" dirty="0" smtClean="0"/>
              <a:t>uplatňují </a:t>
            </a:r>
            <a:r>
              <a:rPr lang="cs-CZ" dirty="0"/>
              <a:t>se při vytváření a řízení pohybu, podílejí se také na kognitivních funkcích a </a:t>
            </a:r>
            <a:r>
              <a:rPr lang="cs-CZ" dirty="0" smtClean="0"/>
              <a:t>funkcích limbického </a:t>
            </a:r>
            <a:r>
              <a:rPr lang="cs-CZ" dirty="0"/>
              <a:t>systému.</a:t>
            </a:r>
          </a:p>
          <a:p>
            <a:r>
              <a:rPr lang="cs-CZ" dirty="0" smtClean="0"/>
              <a:t>bazální </a:t>
            </a:r>
            <a:r>
              <a:rPr lang="cs-CZ" dirty="0"/>
              <a:t>ganglia jsou zapojena do okruhu. Obecné schéma je</a:t>
            </a:r>
            <a:r>
              <a:rPr lang="cs-CZ" dirty="0" smtClean="0"/>
              <a:t>: </a:t>
            </a:r>
            <a:r>
              <a:rPr lang="cs-CZ" b="1" dirty="0" smtClean="0"/>
              <a:t>kůra </a:t>
            </a:r>
            <a:r>
              <a:rPr lang="cs-CZ" b="1" dirty="0"/>
              <a:t>→ vstupní bazální ganglion → výstupní bazální ganglion → thalamus → kůra</a:t>
            </a:r>
            <a:r>
              <a:rPr lang="cs-CZ" dirty="0"/>
              <a:t>. Rozdělení bazálních ganglií podle zapojení</a:t>
            </a:r>
          </a:p>
          <a:p>
            <a:pPr marL="609600" indent="-609600" algn="ctr">
              <a:buFont typeface="Arial" charset="0"/>
              <a:buNone/>
            </a:pPr>
            <a:endParaRPr lang="cs-CZ" altLang="cs-CZ" dirty="0" smtClean="0">
              <a:latin typeface="Times New Roman 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Zapojení bazálních ganglií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08000" y="1472685"/>
            <a:ext cx="11176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cs-CZ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vstupní (input) bazální ganglia:</a:t>
            </a:r>
            <a:endParaRPr lang="cs-CZ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přijímají informace z mozkové kůry;</a:t>
            </a:r>
          </a:p>
          <a:p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jejich neurony jsou inhibiční (</a:t>
            </a:r>
            <a:r>
              <a:rPr lang="cs-CZ" dirty="0" err="1">
                <a:solidFill>
                  <a:srgbClr val="000000"/>
                </a:solidFill>
                <a:latin typeface="Calibri" panose="020F0502020204030204" pitchFamily="34" charset="0"/>
              </a:rPr>
              <a:t>mediátorGABA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);</a:t>
            </a:r>
          </a:p>
          <a:p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corpus </a:t>
            </a:r>
            <a:r>
              <a:rPr lang="cs-CZ" dirty="0" err="1">
                <a:solidFill>
                  <a:srgbClr val="000000"/>
                </a:solidFill>
                <a:latin typeface="Calibri" panose="020F0502020204030204" pitchFamily="34" charset="0"/>
              </a:rPr>
              <a:t>striatum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 (</a:t>
            </a:r>
            <a:r>
              <a:rPr lang="cs-CZ" dirty="0" err="1">
                <a:solidFill>
                  <a:srgbClr val="000000"/>
                </a:solidFill>
                <a:latin typeface="Calibri" panose="020F0502020204030204" pitchFamily="34" charset="0"/>
              </a:rPr>
              <a:t>ncl.caudatus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cs-CZ" dirty="0" err="1">
                <a:solidFill>
                  <a:srgbClr val="000000"/>
                </a:solidFill>
                <a:latin typeface="Calibri" panose="020F0502020204030204" pitchFamily="34" charset="0"/>
              </a:rPr>
              <a:t>putamen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cs-CZ" dirty="0" err="1">
                <a:solidFill>
                  <a:srgbClr val="000000"/>
                </a:solidFill>
                <a:latin typeface="Calibri" panose="020F0502020204030204" pitchFamily="34" charset="0"/>
              </a:rPr>
              <a:t>striatum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 panose="020F0502020204030204" pitchFamily="34" charset="0"/>
              </a:rPr>
              <a:t>ventrale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 = </a:t>
            </a:r>
            <a:r>
              <a:rPr lang="cs-CZ" dirty="0" err="1">
                <a:solidFill>
                  <a:srgbClr val="000000"/>
                </a:solidFill>
                <a:latin typeface="Calibri" panose="020F0502020204030204" pitchFamily="34" charset="0"/>
              </a:rPr>
              <a:t>ncl.accumbens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 panose="020F0502020204030204" pitchFamily="34" charset="0"/>
              </a:rPr>
              <a:t>septi</a:t>
            </a: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);</a:t>
            </a:r>
          </a:p>
          <a:p>
            <a:endParaRPr lang="cs-CZ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cs-CZ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výstupní (output) bazální ganglia:</a:t>
            </a:r>
            <a:endParaRPr lang="cs-CZ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vysílají informace přes thalamus do mozkové kůry či přímo </a:t>
            </a: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do mozkového 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kmene(retikulární formace);</a:t>
            </a:r>
          </a:p>
          <a:p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jejich neurony jsou také inhibiční (GABA);</a:t>
            </a:r>
          </a:p>
          <a:p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globus </a:t>
            </a:r>
            <a:r>
              <a:rPr lang="cs-CZ" dirty="0" err="1">
                <a:solidFill>
                  <a:srgbClr val="000000"/>
                </a:solidFill>
                <a:latin typeface="Calibri" panose="020F0502020204030204" pitchFamily="34" charset="0"/>
              </a:rPr>
              <a:t>pallidus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 panose="020F0502020204030204" pitchFamily="34" charset="0"/>
              </a:rPr>
              <a:t>medialis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cs-CZ" dirty="0" err="1">
                <a:solidFill>
                  <a:srgbClr val="000000"/>
                </a:solidFill>
                <a:latin typeface="Calibri" panose="020F0502020204030204" pitchFamily="34" charset="0"/>
              </a:rPr>
              <a:t>pallidum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 panose="020F0502020204030204" pitchFamily="34" charset="0"/>
              </a:rPr>
              <a:t>ventrale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 (→ kůra) a </a:t>
            </a:r>
            <a:r>
              <a:rPr lang="cs-CZ" dirty="0" err="1">
                <a:solidFill>
                  <a:srgbClr val="000000"/>
                </a:solidFill>
                <a:latin typeface="Calibri" panose="020F0502020204030204" pitchFamily="34" charset="0"/>
              </a:rPr>
              <a:t>substantia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 panose="020F0502020204030204" pitchFamily="34" charset="0"/>
              </a:rPr>
              <a:t>nigra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cs-CZ" dirty="0" err="1">
                <a:solidFill>
                  <a:srgbClr val="000000"/>
                </a:solidFill>
                <a:latin typeface="Calibri" panose="020F0502020204030204" pitchFamily="34" charset="0"/>
              </a:rPr>
              <a:t>pars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 panose="020F0502020204030204" pitchFamily="34" charset="0"/>
              </a:rPr>
              <a:t>reticularis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 (→ kmen</a:t>
            </a: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);</a:t>
            </a:r>
          </a:p>
          <a:p>
            <a:endParaRPr lang="cs-CZ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cs-CZ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vmezeřená (</a:t>
            </a:r>
            <a:r>
              <a:rPr lang="cs-CZ" sz="2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intrinsic</a:t>
            </a:r>
            <a:r>
              <a:rPr lang="cs-CZ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) bazální ganglia:</a:t>
            </a:r>
            <a:endParaRPr lang="cs-CZ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cs-CZ" dirty="0" smtClean="0">
                <a:solidFill>
                  <a:srgbClr val="000000"/>
                </a:solidFill>
                <a:latin typeface="Arial" panose="020B0604020202020204" pitchFamily="34" charset="0"/>
              </a:rPr>
              <a:t>	•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převádějí informace mezi vstupními a výstupním jádry v tzv. nepřímé dráze;</a:t>
            </a:r>
          </a:p>
          <a:p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globus </a:t>
            </a: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pallidus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lateralis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 (inhibiční neurony –GABA);</a:t>
            </a:r>
          </a:p>
          <a:p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ncl.subthalamicus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 (excitační neurony –glutamát);</a:t>
            </a:r>
          </a:p>
          <a:p>
            <a:r>
              <a:rPr lang="cs-CZ" dirty="0" smtClean="0">
                <a:solidFill>
                  <a:srgbClr val="000000"/>
                </a:solidFill>
                <a:latin typeface="Arial" panose="020B0604020202020204" pitchFamily="34" charset="0"/>
              </a:rPr>
              <a:t>	•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modulují aktivitu corpus </a:t>
            </a:r>
            <a:r>
              <a:rPr lang="cs-CZ" dirty="0" err="1">
                <a:solidFill>
                  <a:srgbClr val="000000"/>
                </a:solidFill>
                <a:latin typeface="Calibri" panose="020F0502020204030204" pitchFamily="34" charset="0"/>
              </a:rPr>
              <a:t>striatum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 a přímé/nepřímé dráhy </a:t>
            </a: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prostřednictvím dopaminu–</a:t>
            </a:r>
            <a:r>
              <a:rPr lang="cs-CZ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pars</a:t>
            </a: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 panose="020F0502020204030204" pitchFamily="34" charset="0"/>
              </a:rPr>
              <a:t>compacta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 panose="020F0502020204030204" pitchFamily="34" charset="0"/>
              </a:rPr>
              <a:t>substantiae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 panose="020F0502020204030204" pitchFamily="34" charset="0"/>
              </a:rPr>
              <a:t>nigrae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26498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2acb7f22-edf2-497f-a360-ced8aaca8f13.mdb"/>
</p:tagLst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756</Words>
  <Application>Microsoft Office PowerPoint</Application>
  <PresentationFormat>Širokoúhlá obrazovka</PresentationFormat>
  <Paragraphs>196</Paragraphs>
  <Slides>26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6" baseType="lpstr">
      <vt:lpstr>Arial</vt:lpstr>
      <vt:lpstr>Arial CE</vt:lpstr>
      <vt:lpstr>Bangkok CE</vt:lpstr>
      <vt:lpstr>Calibri</vt:lpstr>
      <vt:lpstr>Calibri Light</vt:lpstr>
      <vt:lpstr>Symbol</vt:lpstr>
      <vt:lpstr>Times New Roman</vt:lpstr>
      <vt:lpstr>Times New Roman CE</vt:lpstr>
      <vt:lpstr>Wingdings</vt:lpstr>
      <vt:lpstr>Motiv Office</vt:lpstr>
      <vt:lpstr>Funkce prodloužené míchy</vt:lpstr>
      <vt:lpstr>INTEGRACE REGULACÍ  V KARDIOVASKULÁRNÍM SYSTÉMU</vt:lpstr>
      <vt:lpstr>INTEGRACE REGULACÍ  V KARDIOVASKULÁRNÍM SYSTÉMU</vt:lpstr>
      <vt:lpstr>INTEGRACE REGULACÍ  V KARDIOVASKULÁRNÍM SYSTÉMU</vt:lpstr>
      <vt:lpstr>INTEGRACE REGULACÍ  V KARDIOVASKULÁRNÍM SYSTÉMU</vt:lpstr>
      <vt:lpstr>část centrálního systému, která se uplatňuje při regulaci krevního oběhu, dýchání, trávení (reflexy zvracení a polykání)  •obsahuje komplex struktur označovaných jako dýchací centrum, které se podílejí na regulaci dýchání •centra obranných reflexů (kýchání, kašlání)  reflex kašle – zprostředkováván 10. hlavovým nervem, jehož vlákna inervují i mezižeberní svaly, při podráždění jsou vzruchy přeneseny i na sval  reflex kýchání - obdobný jako reflex kašle, ale ještě je inervován i trigeminem → podráždění i svalů hltanu a hrtanu  •podílí se na mimice obličeje, fonaci a společně s mozečkem na rovnováze </vt:lpstr>
      <vt:lpstr> • reflex zvracení aktivuje se vzruchy z receptorů trávicí trubice, které reagují na chemorecepční zóny (např.: změna pH)  toto zvracení, které vychází z oblongaty, se nazývá centrální zvracení a protože vychází z chemické změny, dá se ovlivnit centrálními emetiky (léky)  periferní zvracení vychází z mechanického podráždění  </vt:lpstr>
      <vt:lpstr>FUNKCE BAZÁLNÍCH GANGLIÍ</vt:lpstr>
      <vt:lpstr>Zapojení bazálních ganglií</vt:lpstr>
      <vt:lpstr>Prezentace aplikace PowerPoint</vt:lpstr>
      <vt:lpstr>Bazální ganglia</vt:lpstr>
      <vt:lpstr>Transmitery bazálních ganglií</vt:lpstr>
      <vt:lpstr>Bazální ganglia</vt:lpstr>
      <vt:lpstr>FUNKCE MOZEČKU</vt:lpstr>
      <vt:lpstr>Mozeček - cerebellum</vt:lpstr>
      <vt:lpstr>Mozeček - funkce</vt:lpstr>
      <vt:lpstr>Mozeček - poruchy</vt:lpstr>
      <vt:lpstr>MORFOLOGIE A FUNKCE MOZKOVÉ KORY V REGULACI MOTORIKY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Funkce prodloužené míchy</dc:title>
  <dc:creator>Zuzana Nováková</dc:creator>
  <cp:lastModifiedBy>Zuzana Nováková</cp:lastModifiedBy>
  <cp:revision>16</cp:revision>
  <dcterms:created xsi:type="dcterms:W3CDTF">2016-03-21T06:34:29Z</dcterms:created>
  <dcterms:modified xsi:type="dcterms:W3CDTF">2017-06-02T10:15:24Z</dcterms:modified>
</cp:coreProperties>
</file>