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331" r:id="rId4"/>
    <p:sldId id="257" r:id="rId5"/>
    <p:sldId id="291" r:id="rId6"/>
    <p:sldId id="258" r:id="rId7"/>
    <p:sldId id="259" r:id="rId8"/>
    <p:sldId id="261" r:id="rId9"/>
    <p:sldId id="260" r:id="rId10"/>
    <p:sldId id="262" r:id="rId11"/>
    <p:sldId id="292" r:id="rId12"/>
    <p:sldId id="293" r:id="rId13"/>
    <p:sldId id="263" r:id="rId14"/>
    <p:sldId id="264" r:id="rId15"/>
    <p:sldId id="265" r:id="rId16"/>
    <p:sldId id="296" r:id="rId17"/>
    <p:sldId id="271" r:id="rId18"/>
    <p:sldId id="302" r:id="rId19"/>
    <p:sldId id="303" r:id="rId20"/>
    <p:sldId id="326" r:id="rId21"/>
    <p:sldId id="298" r:id="rId22"/>
    <p:sldId id="304" r:id="rId23"/>
    <p:sldId id="305" r:id="rId24"/>
    <p:sldId id="299" r:id="rId25"/>
    <p:sldId id="306" r:id="rId26"/>
    <p:sldId id="308" r:id="rId27"/>
    <p:sldId id="307" r:id="rId28"/>
    <p:sldId id="301" r:id="rId29"/>
    <p:sldId id="320" r:id="rId30"/>
    <p:sldId id="310" r:id="rId31"/>
    <p:sldId id="321" r:id="rId32"/>
    <p:sldId id="313" r:id="rId33"/>
    <p:sldId id="314" r:id="rId34"/>
    <p:sldId id="315" r:id="rId35"/>
    <p:sldId id="316" r:id="rId36"/>
    <p:sldId id="272" r:id="rId37"/>
    <p:sldId id="300" r:id="rId38"/>
    <p:sldId id="311" r:id="rId39"/>
    <p:sldId id="309" r:id="rId40"/>
    <p:sldId id="312" r:id="rId41"/>
    <p:sldId id="273" r:id="rId42"/>
    <p:sldId id="317" r:id="rId43"/>
    <p:sldId id="274" r:id="rId44"/>
    <p:sldId id="269" r:id="rId45"/>
    <p:sldId id="294" r:id="rId46"/>
    <p:sldId id="295" r:id="rId47"/>
    <p:sldId id="318" r:id="rId48"/>
    <p:sldId id="319" r:id="rId49"/>
    <p:sldId id="297" r:id="rId50"/>
    <p:sldId id="323" r:id="rId51"/>
    <p:sldId id="267" r:id="rId52"/>
    <p:sldId id="324" r:id="rId53"/>
    <p:sldId id="268" r:id="rId54"/>
    <p:sldId id="270" r:id="rId55"/>
    <p:sldId id="275" r:id="rId56"/>
    <p:sldId id="276" r:id="rId57"/>
    <p:sldId id="327" r:id="rId58"/>
    <p:sldId id="328" r:id="rId59"/>
    <p:sldId id="329" r:id="rId60"/>
    <p:sldId id="322" r:id="rId61"/>
    <p:sldId id="325" r:id="rId6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FFFF66"/>
    <a:srgbClr val="FF3300"/>
    <a:srgbClr val="FFFF00"/>
    <a:srgbClr val="A3E7FF"/>
    <a:srgbClr val="D60093"/>
    <a:srgbClr val="660033"/>
    <a:srgbClr val="6600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224" y="-264"/>
      </p:cViewPr>
      <p:guideLst>
        <p:guide orient="horz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02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58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14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3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80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06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29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28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19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75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83877-E276-4199-A2E9-D8F5C2128424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55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5940" y="2393012"/>
            <a:ext cx="82303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600" b="1" dirty="0" smtClean="0"/>
              <a:t>Fyziologie srdce</a:t>
            </a: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535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5477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Akční potenciál – pracovní myokard</a:t>
            </a:r>
            <a:endParaRPr lang="cs-CZ" sz="28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87"/>
          <a:stretch/>
        </p:blipFill>
        <p:spPr>
          <a:xfrm>
            <a:off x="528919" y="836712"/>
            <a:ext cx="8424936" cy="292008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23528" y="3573016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Klidový potenciál </a:t>
            </a:r>
            <a:r>
              <a:rPr lang="cs-CZ" dirty="0" smtClean="0"/>
              <a:t>– záporné napětí na membráně (cca – 90 </a:t>
            </a:r>
            <a:r>
              <a:rPr lang="cs-CZ" dirty="0" err="1" smtClean="0"/>
              <a:t>mV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Jedině v tomto období je možné vyvolat depolarizaci a AP</a:t>
            </a:r>
          </a:p>
          <a:p>
            <a:r>
              <a:rPr lang="cs-CZ" b="1" dirty="0" smtClean="0"/>
              <a:t>Akční potenciál (AP)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V průběhu AP nelze vyvolat další depolarizaci, buňka je v </a:t>
            </a:r>
            <a:r>
              <a:rPr lang="cs-CZ" b="1" dirty="0" smtClean="0"/>
              <a:t>refrakterní fázi, </a:t>
            </a:r>
            <a:r>
              <a:rPr lang="cs-CZ" dirty="0" smtClean="0"/>
              <a:t>čímž brání vzniku tetanického stahu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Má několik fází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Depolarizace</a:t>
            </a:r>
            <a:r>
              <a:rPr lang="cs-CZ" dirty="0" smtClean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Fáze plató </a:t>
            </a:r>
            <a:r>
              <a:rPr lang="cs-CZ" dirty="0" smtClean="0"/>
              <a:t>– její hlavní funkcí je prodloužení </a:t>
            </a:r>
            <a:r>
              <a:rPr lang="cs-CZ" dirty="0" err="1" smtClean="0"/>
              <a:t>refrakterity</a:t>
            </a:r>
            <a:r>
              <a:rPr lang="cs-CZ" dirty="0" smtClean="0"/>
              <a:t> buňky (</a:t>
            </a:r>
            <a:r>
              <a:rPr lang="cs-CZ" b="1" dirty="0" smtClean="0"/>
              <a:t>absolutní </a:t>
            </a:r>
            <a:r>
              <a:rPr lang="cs-CZ" b="1" dirty="0" err="1" smtClean="0"/>
              <a:t>refrakterita</a:t>
            </a:r>
            <a:r>
              <a:rPr lang="cs-CZ" dirty="0" smtClean="0"/>
              <a:t>, nelze vyvolat další AP)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Repolarizace</a:t>
            </a:r>
            <a:r>
              <a:rPr lang="cs-CZ" dirty="0" smtClean="0"/>
              <a:t> – </a:t>
            </a:r>
            <a:r>
              <a:rPr lang="cs-CZ" b="1" dirty="0" smtClean="0"/>
              <a:t>relativní </a:t>
            </a:r>
            <a:r>
              <a:rPr lang="cs-CZ" b="1" dirty="0" err="1" smtClean="0"/>
              <a:t>refrakterita</a:t>
            </a:r>
            <a:r>
              <a:rPr lang="cs-CZ" b="1" dirty="0" smtClean="0"/>
              <a:t> </a:t>
            </a:r>
            <a:r>
              <a:rPr lang="cs-CZ" dirty="0" smtClean="0"/>
              <a:t>(další příchozí AP může vyvolat následnou depolarizaci, která je však patologická)</a:t>
            </a:r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5477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Akční potenciál – pracovní myokard</a:t>
            </a:r>
            <a:endParaRPr lang="cs-CZ" sz="2800" b="1" dirty="0"/>
          </a:p>
        </p:txBody>
      </p:sp>
      <p:grpSp>
        <p:nvGrpSpPr>
          <p:cNvPr id="6" name="Skupina 5"/>
          <p:cNvGrpSpPr/>
          <p:nvPr/>
        </p:nvGrpSpPr>
        <p:grpSpPr>
          <a:xfrm>
            <a:off x="5248296" y="1073888"/>
            <a:ext cx="3572176" cy="5569321"/>
            <a:chOff x="1403649" y="1073888"/>
            <a:chExt cx="3572176" cy="5569321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90" r="43628" b="42877"/>
            <a:stretch/>
          </p:blipFill>
          <p:spPr>
            <a:xfrm>
              <a:off x="1403649" y="1073888"/>
              <a:ext cx="3572176" cy="5569321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1814431" y="1323400"/>
              <a:ext cx="551768" cy="4462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smtClean="0">
                  <a:solidFill>
                    <a:schemeClr val="accent1">
                      <a:lumMod val="75000"/>
                    </a:schemeClr>
                  </a:solidFill>
                </a:rPr>
                <a:t>+20</a:t>
              </a:r>
            </a:p>
            <a:p>
              <a:pPr algn="r"/>
              <a:endParaRPr lang="cs-CZ" sz="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Obdélník 1"/>
          <p:cNvSpPr/>
          <p:nvPr/>
        </p:nvSpPr>
        <p:spPr>
          <a:xfrm>
            <a:off x="251520" y="1323400"/>
            <a:ext cx="4996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Akční potenciál (AP)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Depolarizace</a:t>
            </a:r>
            <a:r>
              <a:rPr lang="cs-CZ" dirty="0"/>
              <a:t> – vstup Na+ do </a:t>
            </a:r>
            <a:r>
              <a:rPr lang="cs-CZ" dirty="0" smtClean="0"/>
              <a:t>buňky (Na je depolarizačním iontem, rychlý)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Fáze plató </a:t>
            </a:r>
            <a:r>
              <a:rPr lang="cs-CZ" dirty="0"/>
              <a:t>– vstup Ca2+ do buňky a výstup K+ z buňky (zároveň pumpování Na+ a Ca2+ z buňky)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Repolarizace</a:t>
            </a:r>
            <a:r>
              <a:rPr lang="cs-CZ" dirty="0"/>
              <a:t> – výstup K z buňky (zároveň pumpování Na+ (Na/K - </a:t>
            </a:r>
            <a:r>
              <a:rPr lang="cs-CZ" dirty="0" err="1"/>
              <a:t>ATPáza</a:t>
            </a:r>
            <a:r>
              <a:rPr lang="cs-CZ" dirty="0"/>
              <a:t>) a Ca2+ z buňky (Ca-</a:t>
            </a:r>
            <a:r>
              <a:rPr lang="cs-CZ" dirty="0" err="1"/>
              <a:t>ATPáza</a:t>
            </a:r>
            <a:r>
              <a:rPr lang="cs-CZ" dirty="0" smtClean="0"/>
              <a:t>))</a:t>
            </a:r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Pozn</a:t>
            </a:r>
            <a:r>
              <a:rPr lang="cs-CZ" dirty="0"/>
              <a:t>: </a:t>
            </a:r>
            <a:r>
              <a:rPr lang="cs-CZ" dirty="0" smtClean="0"/>
              <a:t>Ionty </a:t>
            </a:r>
            <a:r>
              <a:rPr lang="cs-CZ" dirty="0"/>
              <a:t>vstupují a vystupují kanálem pasivně po </a:t>
            </a:r>
            <a:r>
              <a:rPr lang="cs-CZ" dirty="0" err="1"/>
              <a:t>konc</a:t>
            </a:r>
            <a:r>
              <a:rPr lang="cs-CZ" dirty="0"/>
              <a:t>. a el. </a:t>
            </a:r>
            <a:r>
              <a:rPr lang="cs-CZ" dirty="0" smtClean="0"/>
              <a:t>gradientu. Pumpování iontů je </a:t>
            </a:r>
            <a:r>
              <a:rPr lang="cs-CZ" dirty="0"/>
              <a:t>aktivní </a:t>
            </a:r>
            <a:r>
              <a:rPr lang="cs-CZ" dirty="0" smtClean="0"/>
              <a:t>děj, </a:t>
            </a:r>
            <a:r>
              <a:rPr lang="cs-CZ" dirty="0"/>
              <a:t>většinou proti gradientu</a:t>
            </a:r>
          </a:p>
        </p:txBody>
      </p:sp>
      <p:sp>
        <p:nvSpPr>
          <p:cNvPr id="7" name="TextovéPole 6"/>
          <p:cNvSpPr txBox="1"/>
          <p:nvPr/>
        </p:nvSpPr>
        <p:spPr>
          <a:xfrm rot="16401000">
            <a:off x="6108962" y="23610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depolarizace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rot="4902103">
            <a:off x="7594963" y="233467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repolarizace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181056" y="1700808"/>
            <a:ext cx="84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plató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333728" y="4077072"/>
            <a:ext cx="84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výstup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339991" y="4414138"/>
            <a:ext cx="84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vstup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2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297031"/>
            <a:ext cx="9053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Akční potenciál – </a:t>
            </a:r>
            <a:r>
              <a:rPr lang="cs-CZ" sz="2800" b="1" dirty="0" err="1" smtClean="0"/>
              <a:t>pacemakerová</a:t>
            </a:r>
            <a:r>
              <a:rPr lang="cs-CZ" sz="2800" b="1" dirty="0" smtClean="0"/>
              <a:t> buňka (sinoatriálního uzel)</a:t>
            </a:r>
            <a:endParaRPr lang="cs-CZ" sz="2800" b="1" dirty="0"/>
          </a:p>
        </p:txBody>
      </p:sp>
      <p:sp>
        <p:nvSpPr>
          <p:cNvPr id="2" name="Obdélník 1"/>
          <p:cNvSpPr/>
          <p:nvPr/>
        </p:nvSpPr>
        <p:spPr>
          <a:xfrm>
            <a:off x="251520" y="836712"/>
            <a:ext cx="48245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Nemá stabilní klidový  potenciál </a:t>
            </a:r>
            <a:r>
              <a:rPr lang="cs-CZ" dirty="0" smtClean="0"/>
              <a:t>(</a:t>
            </a:r>
            <a:r>
              <a:rPr lang="cs-CZ" dirty="0" err="1" smtClean="0"/>
              <a:t>prepotenciál</a:t>
            </a:r>
            <a:r>
              <a:rPr lang="cs-CZ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dochází k pomalé depolarizaci způsobené vstupem Ca2+ a Na+ do buňky pomalými kanály</a:t>
            </a:r>
          </a:p>
          <a:p>
            <a:r>
              <a:rPr lang="cs-CZ" b="1" dirty="0" smtClean="0"/>
              <a:t>Akční </a:t>
            </a:r>
            <a:r>
              <a:rPr lang="cs-CZ" b="1" dirty="0"/>
              <a:t>potenciál (AP</a:t>
            </a:r>
            <a:r>
              <a:rPr lang="cs-CZ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 vlastní rychlé </a:t>
            </a:r>
            <a:r>
              <a:rPr lang="cs-CZ" dirty="0"/>
              <a:t>d</a:t>
            </a:r>
            <a:r>
              <a:rPr lang="cs-CZ" dirty="0" smtClean="0"/>
              <a:t>epolarizaci dochází, když </a:t>
            </a:r>
            <a:r>
              <a:rPr lang="cs-CZ" dirty="0" err="1" smtClean="0"/>
              <a:t>prepotenciál</a:t>
            </a:r>
            <a:r>
              <a:rPr lang="cs-CZ" dirty="0" smtClean="0"/>
              <a:t> překročí práh (- 40 </a:t>
            </a:r>
            <a:r>
              <a:rPr lang="cs-CZ" dirty="0" err="1" smtClean="0"/>
              <a:t>mV</a:t>
            </a:r>
            <a:r>
              <a:rPr lang="cs-CZ" dirty="0" smtClean="0"/>
              <a:t>)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Depolarizace – vstup Ca2+ do </a:t>
            </a:r>
            <a:r>
              <a:rPr lang="cs-CZ" dirty="0" err="1" smtClean="0"/>
              <a:t>buňly</a:t>
            </a:r>
            <a:r>
              <a:rPr lang="cs-CZ" dirty="0" smtClean="0"/>
              <a:t> (vápník je depolarizačním iontem, je pomalejší)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Repolarizace – výstup K z buňky (zároveň pumpování Na+ (zároveň pumpování Na+ (Na/K - </a:t>
            </a:r>
            <a:r>
              <a:rPr lang="cs-CZ" dirty="0" err="1"/>
              <a:t>ATPáza</a:t>
            </a:r>
            <a:r>
              <a:rPr lang="cs-CZ" dirty="0"/>
              <a:t>) a Ca2+ z buňky (Ca-</a:t>
            </a:r>
            <a:r>
              <a:rPr lang="cs-CZ" dirty="0" err="1"/>
              <a:t>ATPáza</a:t>
            </a:r>
            <a:r>
              <a:rPr lang="cs-CZ" dirty="0"/>
              <a:t>))</a:t>
            </a:r>
          </a:p>
          <a:p>
            <a:endParaRPr lang="cs-CZ" dirty="0" smtClean="0"/>
          </a:p>
          <a:p>
            <a:r>
              <a:rPr lang="cs-CZ" dirty="0" err="1"/>
              <a:t>Pozn</a:t>
            </a:r>
            <a:r>
              <a:rPr lang="cs-CZ" dirty="0"/>
              <a:t>: Ionty vstupují a vystupují kanálem pasivně po </a:t>
            </a:r>
            <a:r>
              <a:rPr lang="cs-CZ" dirty="0" err="1"/>
              <a:t>konc</a:t>
            </a:r>
            <a:r>
              <a:rPr lang="cs-CZ" dirty="0"/>
              <a:t>. a el. gradientu. Pumpování iontů je aktivní děj, většinou proti </a:t>
            </a:r>
            <a:r>
              <a:rPr lang="cs-CZ" dirty="0" smtClean="0"/>
              <a:t>gradientu</a:t>
            </a:r>
          </a:p>
          <a:p>
            <a:endParaRPr lang="cs-CZ" dirty="0"/>
          </a:p>
          <a:p>
            <a:r>
              <a:rPr lang="cs-CZ" b="1" dirty="0" smtClean="0"/>
              <a:t>Pomalý depolarizační </a:t>
            </a:r>
            <a:r>
              <a:rPr lang="cs-CZ" b="1" dirty="0" err="1" smtClean="0"/>
              <a:t>prepotenciál</a:t>
            </a:r>
            <a:r>
              <a:rPr lang="cs-CZ" b="1" dirty="0" smtClean="0"/>
              <a:t> umožňuje rytmické vznikání AP v SA uzlu - pacemaker</a:t>
            </a:r>
          </a:p>
          <a:p>
            <a:r>
              <a:rPr lang="cs-CZ" dirty="0" smtClean="0"/>
              <a:t>Podobný tvar AP má buňka AV uzlu</a:t>
            </a:r>
            <a:endParaRPr lang="cs-CZ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5220072" y="1073888"/>
            <a:ext cx="3345876" cy="5576704"/>
            <a:chOff x="3105072" y="1073888"/>
            <a:chExt cx="3345876" cy="5576704"/>
          </a:xfrm>
        </p:grpSpPr>
        <p:grpSp>
          <p:nvGrpSpPr>
            <p:cNvPr id="6" name="Skupina 5"/>
            <p:cNvGrpSpPr/>
            <p:nvPr/>
          </p:nvGrpSpPr>
          <p:grpSpPr>
            <a:xfrm>
              <a:off x="3105072" y="1073888"/>
              <a:ext cx="1179850" cy="5569321"/>
              <a:chOff x="1403649" y="1073888"/>
              <a:chExt cx="1179850" cy="5569321"/>
            </a:xfrm>
          </p:grpSpPr>
          <p:pic>
            <p:nvPicPr>
              <p:cNvPr id="3" name="Obrázek 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390" r="81380" b="42877"/>
              <a:stretch/>
            </p:blipFill>
            <p:spPr>
              <a:xfrm>
                <a:off x="1403649" y="1073888"/>
                <a:ext cx="1179850" cy="5569321"/>
              </a:xfrm>
              <a:prstGeom prst="rect">
                <a:avLst/>
              </a:prstGeom>
            </p:spPr>
          </p:pic>
          <p:sp>
            <p:nvSpPr>
              <p:cNvPr id="5" name="TextovéPole 4"/>
              <p:cNvSpPr txBox="1"/>
              <p:nvPr/>
            </p:nvSpPr>
            <p:spPr>
              <a:xfrm>
                <a:off x="1814431" y="1323400"/>
                <a:ext cx="551768" cy="4462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6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+20</a:t>
                </a:r>
              </a:p>
              <a:p>
                <a:pPr algn="r"/>
                <a:endParaRPr lang="cs-CZ" sz="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17" t="4390" r="7532" b="42877"/>
            <a:stretch/>
          </p:blipFill>
          <p:spPr>
            <a:xfrm>
              <a:off x="4274284" y="1081271"/>
              <a:ext cx="2176664" cy="5569321"/>
            </a:xfrm>
            <a:prstGeom prst="rect">
              <a:avLst/>
            </a:prstGeom>
          </p:spPr>
        </p:pic>
      </p:grpSp>
      <p:sp>
        <p:nvSpPr>
          <p:cNvPr id="12" name="TextovéPole 11"/>
          <p:cNvSpPr txBox="1"/>
          <p:nvPr/>
        </p:nvSpPr>
        <p:spPr>
          <a:xfrm rot="16929209">
            <a:off x="6386703" y="2177383"/>
            <a:ext cx="1331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depolarizace</a:t>
            </a:r>
            <a:endParaRPr lang="cs-CZ" sz="1600" dirty="0"/>
          </a:p>
        </p:txBody>
      </p:sp>
      <p:sp>
        <p:nvSpPr>
          <p:cNvPr id="13" name="TextovéPole 12"/>
          <p:cNvSpPr txBox="1"/>
          <p:nvPr/>
        </p:nvSpPr>
        <p:spPr>
          <a:xfrm rot="3521223">
            <a:off x="7316560" y="2281250"/>
            <a:ext cx="1361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repolarizace</a:t>
            </a:r>
            <a:endParaRPr lang="cs-CZ" sz="16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215267" y="1533437"/>
            <a:ext cx="105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n</a:t>
            </a:r>
            <a:r>
              <a:rPr lang="cs-CZ" sz="1600" dirty="0" smtClean="0"/>
              <a:t>estabilní kl. </a:t>
            </a:r>
            <a:r>
              <a:rPr lang="cs-CZ" sz="1600" dirty="0"/>
              <a:t>p</a:t>
            </a:r>
            <a:r>
              <a:rPr lang="cs-CZ" sz="1600" dirty="0" smtClean="0"/>
              <a:t>ot.</a:t>
            </a:r>
            <a:endParaRPr lang="cs-CZ" sz="1600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6549724" y="2118212"/>
            <a:ext cx="72008" cy="590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8233437" y="2381432"/>
            <a:ext cx="599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práh</a:t>
            </a:r>
            <a:endParaRPr lang="cs-CZ" sz="16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312462" y="4108971"/>
            <a:ext cx="84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výstup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318725" y="4446037"/>
            <a:ext cx="84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vstup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57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743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Akční potenciál pracovní a </a:t>
            </a:r>
            <a:r>
              <a:rPr lang="cs-CZ" sz="2800" b="1" dirty="0" err="1" smtClean="0"/>
              <a:t>pacemakerové</a:t>
            </a:r>
            <a:r>
              <a:rPr lang="cs-CZ" sz="2800" b="1" dirty="0" smtClean="0"/>
              <a:t> buňky </a:t>
            </a:r>
            <a:endParaRPr lang="cs-CZ" sz="2800" b="1" dirty="0"/>
          </a:p>
        </p:txBody>
      </p:sp>
      <p:grpSp>
        <p:nvGrpSpPr>
          <p:cNvPr id="3" name="Skupina 2"/>
          <p:cNvGrpSpPr/>
          <p:nvPr/>
        </p:nvGrpSpPr>
        <p:grpSpPr>
          <a:xfrm>
            <a:off x="2690946" y="908720"/>
            <a:ext cx="6453054" cy="5830341"/>
            <a:chOff x="2627784" y="1127051"/>
            <a:chExt cx="5647689" cy="5264060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5" r="5797" b="42170"/>
            <a:stretch/>
          </p:blipFill>
          <p:spPr>
            <a:xfrm>
              <a:off x="2635526" y="1127051"/>
              <a:ext cx="5639947" cy="5264060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2627784" y="1270235"/>
              <a:ext cx="551768" cy="4462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smtClean="0">
                  <a:solidFill>
                    <a:schemeClr val="accent1">
                      <a:lumMod val="75000"/>
                    </a:schemeClr>
                  </a:solidFill>
                </a:rPr>
                <a:t>+20</a:t>
              </a:r>
            </a:p>
            <a:p>
              <a:pPr algn="r"/>
              <a:endParaRPr lang="cs-CZ" sz="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107504" y="1772816"/>
            <a:ext cx="2736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Pracovní myokard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Stabilní klidový potenciál (-90 </a:t>
            </a:r>
            <a:r>
              <a:rPr lang="cs-CZ" dirty="0" err="1" smtClean="0"/>
              <a:t>mV</a:t>
            </a:r>
            <a:r>
              <a:rPr lang="cs-CZ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Sodíkový depolarizační proud</a:t>
            </a:r>
          </a:p>
          <a:p>
            <a:r>
              <a:rPr lang="cs-CZ" b="1" dirty="0" err="1" smtClean="0"/>
              <a:t>Pacemakerová</a:t>
            </a:r>
            <a:r>
              <a:rPr lang="cs-CZ" b="1" dirty="0" smtClean="0"/>
              <a:t> buňka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Nestabilní klidový potenciál </a:t>
            </a:r>
            <a:br>
              <a:rPr lang="cs-CZ" dirty="0" smtClean="0"/>
            </a:br>
            <a:r>
              <a:rPr lang="cs-CZ" dirty="0" smtClean="0"/>
              <a:t>(-60 až -40 </a:t>
            </a:r>
            <a:r>
              <a:rPr lang="cs-CZ" dirty="0" err="1" smtClean="0"/>
              <a:t>mV</a:t>
            </a:r>
            <a:r>
              <a:rPr lang="cs-CZ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Vápníkový depolarizační proud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8178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Převodní systém srdeční – gradient srdeční </a:t>
            </a:r>
            <a:r>
              <a:rPr lang="cs-CZ" sz="2800" b="1" dirty="0" err="1" smtClean="0"/>
              <a:t>automacie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90872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Rytmické vytváření AP a preferenční vedení vzruchu</a:t>
            </a:r>
          </a:p>
          <a:p>
            <a:r>
              <a:rPr lang="cs-CZ" dirty="0" smtClean="0"/>
              <a:t>Síně jsou od komor oddělené nevodivou vazivovou přepážkou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619508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Sinoatriální uzel (SA) </a:t>
            </a:r>
            <a:r>
              <a:rPr lang="cs-CZ" dirty="0" smtClean="0"/>
              <a:t>–  vlastní frekvence 100 </a:t>
            </a:r>
            <a:r>
              <a:rPr lang="cs-CZ" dirty="0" err="1" smtClean="0"/>
              <a:t>bpm</a:t>
            </a:r>
            <a:r>
              <a:rPr lang="cs-CZ" dirty="0" smtClean="0"/>
              <a:t> (většinou pod tlumivým vlivem parasympatiku), rychlost vedení vzruchu 0,05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Preferenční </a:t>
            </a:r>
            <a:r>
              <a:rPr lang="cs-CZ" b="1" dirty="0" err="1" smtClean="0"/>
              <a:t>internodální</a:t>
            </a:r>
            <a:r>
              <a:rPr lang="cs-CZ" b="1" dirty="0" smtClean="0"/>
              <a:t> síňové spoje </a:t>
            </a:r>
            <a:r>
              <a:rPr lang="cs-CZ" dirty="0" smtClean="0"/>
              <a:t>– rychlost </a:t>
            </a:r>
            <a:r>
              <a:rPr lang="cs-CZ" dirty="0"/>
              <a:t>vedení vzruchu </a:t>
            </a:r>
            <a:r>
              <a:rPr lang="cs-CZ" dirty="0" smtClean="0"/>
              <a:t>0,8 – 1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Atrioventrikulární uzel </a:t>
            </a:r>
            <a:r>
              <a:rPr lang="cs-CZ" dirty="0" smtClean="0"/>
              <a:t>– jediný vodivý spoj mezi síněmi a komorami, vlastní frekvence 40 – 55 </a:t>
            </a:r>
            <a:r>
              <a:rPr lang="cs-CZ" dirty="0" err="1" smtClean="0"/>
              <a:t>bpm</a:t>
            </a:r>
            <a:r>
              <a:rPr lang="cs-CZ" dirty="0" smtClean="0"/>
              <a:t>, rychlost vedení 0,05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 smtClean="0"/>
              <a:t>Hisův</a:t>
            </a:r>
            <a:r>
              <a:rPr lang="cs-CZ" b="1" dirty="0" smtClean="0"/>
              <a:t> svazek </a:t>
            </a:r>
            <a:r>
              <a:rPr lang="cs-CZ" dirty="0" smtClean="0"/>
              <a:t>– rychlost vedení 1 – 1,5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Tawarova raménka </a:t>
            </a:r>
            <a:r>
              <a:rPr lang="cs-CZ" dirty="0" smtClean="0"/>
              <a:t>– rychlost </a:t>
            </a:r>
            <a:r>
              <a:rPr lang="cs-CZ" dirty="0"/>
              <a:t>vedení 1 – 1,5 m/s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Purkyňova vlákna </a:t>
            </a:r>
            <a:r>
              <a:rPr lang="cs-CZ" dirty="0" smtClean="0"/>
              <a:t>– rychlost </a:t>
            </a:r>
            <a:r>
              <a:rPr lang="cs-CZ" dirty="0"/>
              <a:t>vedení </a:t>
            </a:r>
            <a:r>
              <a:rPr lang="cs-CZ" dirty="0" smtClean="0"/>
              <a:t>3 </a:t>
            </a:r>
            <a:r>
              <a:rPr lang="cs-CZ" dirty="0"/>
              <a:t>– </a:t>
            </a:r>
            <a:r>
              <a:rPr lang="cs-CZ" dirty="0" smtClean="0"/>
              <a:t>3,5 </a:t>
            </a:r>
            <a:r>
              <a:rPr lang="cs-CZ" dirty="0"/>
              <a:t>m/s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583771" y="314096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</a:t>
            </a:r>
            <a:r>
              <a:rPr lang="cs-CZ" dirty="0" smtClean="0"/>
              <a:t>lastní frekvence</a:t>
            </a:r>
          </a:p>
          <a:p>
            <a:r>
              <a:rPr lang="cs-CZ" dirty="0" smtClean="0"/>
              <a:t> 20 – 40 </a:t>
            </a:r>
            <a:r>
              <a:rPr lang="cs-CZ" dirty="0" err="1" smtClean="0"/>
              <a:t>bpm</a:t>
            </a:r>
            <a:endParaRPr lang="cs-CZ" dirty="0"/>
          </a:p>
        </p:txBody>
      </p:sp>
      <p:sp>
        <p:nvSpPr>
          <p:cNvPr id="6" name="Pravá složená závorka 5"/>
          <p:cNvSpPr/>
          <p:nvPr/>
        </p:nvSpPr>
        <p:spPr>
          <a:xfrm>
            <a:off x="5760132" y="3140968"/>
            <a:ext cx="396044" cy="720080"/>
          </a:xfrm>
          <a:prstGeom prst="rightBrace">
            <a:avLst>
              <a:gd name="adj1" fmla="val 1488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3528" y="4005064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Sinusový rytmus – vzruch začíná v SA uzlu</a:t>
            </a:r>
          </a:p>
          <a:p>
            <a:r>
              <a:rPr lang="cs-CZ" dirty="0" err="1" smtClean="0"/>
              <a:t>Junkční</a:t>
            </a:r>
            <a:r>
              <a:rPr lang="cs-CZ" dirty="0" smtClean="0"/>
              <a:t> rytmus – vzruch se tvoří v AV uzlu</a:t>
            </a:r>
          </a:p>
          <a:p>
            <a:endParaRPr lang="cs-CZ" dirty="0"/>
          </a:p>
          <a:p>
            <a:r>
              <a:rPr lang="cs-CZ" dirty="0" smtClean="0"/>
              <a:t>Aktivace komorového myokardu – z vnitřní strany k vnější</a:t>
            </a:r>
          </a:p>
          <a:p>
            <a:r>
              <a:rPr lang="cs-CZ" dirty="0" smtClean="0"/>
              <a:t>Repolarizace komorového myokardu – opačným směrem</a:t>
            </a:r>
          </a:p>
          <a:p>
            <a:endParaRPr lang="cs-CZ" dirty="0"/>
          </a:p>
          <a:p>
            <a:r>
              <a:rPr lang="cs-CZ" sz="1600" dirty="0" err="1" smtClean="0"/>
              <a:t>Pozn</a:t>
            </a:r>
            <a:r>
              <a:rPr lang="cs-CZ" sz="1600" dirty="0" smtClean="0"/>
              <a:t>: vlastní frekvence je frekvence vzniku AP  neovlivněná nervovým a hormonálním řízením</a:t>
            </a:r>
            <a:endParaRPr lang="cs-CZ" sz="16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9"/>
          <a:stretch/>
        </p:blipFill>
        <p:spPr>
          <a:xfrm>
            <a:off x="6132277" y="4005064"/>
            <a:ext cx="2985029" cy="2852936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584176" y="645333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https://www.prirodovedci.cz/storage/images/410x/1611.png</a:t>
            </a:r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4386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Gradient akčního potenciálu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23876" r="9702" b="50000"/>
          <a:stretch/>
        </p:blipFill>
        <p:spPr>
          <a:xfrm>
            <a:off x="251351" y="1124745"/>
            <a:ext cx="8857153" cy="4824536"/>
          </a:xfrm>
          <a:prstGeom prst="rect">
            <a:avLst/>
          </a:prstGeom>
        </p:spPr>
      </p:pic>
      <p:sp>
        <p:nvSpPr>
          <p:cNvPr id="3" name="Volný tvar 2"/>
          <p:cNvSpPr/>
          <p:nvPr/>
        </p:nvSpPr>
        <p:spPr>
          <a:xfrm>
            <a:off x="251351" y="2792859"/>
            <a:ext cx="7087103" cy="695219"/>
          </a:xfrm>
          <a:custGeom>
            <a:avLst/>
            <a:gdLst>
              <a:gd name="connsiteX0" fmla="*/ 0 w 4535786"/>
              <a:gd name="connsiteY0" fmla="*/ 303982 h 444944"/>
              <a:gd name="connsiteX1" fmla="*/ 58847 w 4535786"/>
              <a:gd name="connsiteY1" fmla="*/ 331143 h 444944"/>
              <a:gd name="connsiteX2" fmla="*/ 113168 w 4535786"/>
              <a:gd name="connsiteY2" fmla="*/ 254188 h 444944"/>
              <a:gd name="connsiteX3" fmla="*/ 149382 w 4535786"/>
              <a:gd name="connsiteY3" fmla="*/ 136493 h 444944"/>
              <a:gd name="connsiteX4" fmla="*/ 199176 w 4535786"/>
              <a:gd name="connsiteY4" fmla="*/ 23325 h 444944"/>
              <a:gd name="connsiteX5" fmla="*/ 262550 w 4535786"/>
              <a:gd name="connsiteY5" fmla="*/ 691 h 444944"/>
              <a:gd name="connsiteX6" fmla="*/ 334978 w 4535786"/>
              <a:gd name="connsiteY6" fmla="*/ 36905 h 444944"/>
              <a:gd name="connsiteX7" fmla="*/ 430040 w 4535786"/>
              <a:gd name="connsiteY7" fmla="*/ 154600 h 444944"/>
              <a:gd name="connsiteX8" fmla="*/ 529628 w 4535786"/>
              <a:gd name="connsiteY8" fmla="*/ 313036 h 444944"/>
              <a:gd name="connsiteX9" fmla="*/ 611109 w 4535786"/>
              <a:gd name="connsiteY9" fmla="*/ 385464 h 444944"/>
              <a:gd name="connsiteX10" fmla="*/ 737857 w 4535786"/>
              <a:gd name="connsiteY10" fmla="*/ 412624 h 444944"/>
              <a:gd name="connsiteX11" fmla="*/ 896293 w 4535786"/>
              <a:gd name="connsiteY11" fmla="*/ 408097 h 444944"/>
              <a:gd name="connsiteX12" fmla="*/ 1285592 w 4535786"/>
              <a:gd name="connsiteY12" fmla="*/ 349250 h 444944"/>
              <a:gd name="connsiteX13" fmla="*/ 1606990 w 4535786"/>
              <a:gd name="connsiteY13" fmla="*/ 340196 h 444944"/>
              <a:gd name="connsiteX14" fmla="*/ 2077770 w 4535786"/>
              <a:gd name="connsiteY14" fmla="*/ 335669 h 444944"/>
              <a:gd name="connsiteX15" fmla="*/ 2295053 w 4535786"/>
              <a:gd name="connsiteY15" fmla="*/ 335669 h 444944"/>
              <a:gd name="connsiteX16" fmla="*/ 2376535 w 4535786"/>
              <a:gd name="connsiteY16" fmla="*/ 335669 h 444944"/>
              <a:gd name="connsiteX17" fmla="*/ 2399168 w 4535786"/>
              <a:gd name="connsiteY17" fmla="*/ 299456 h 444944"/>
              <a:gd name="connsiteX18" fmla="*/ 2417275 w 4535786"/>
              <a:gd name="connsiteY18" fmla="*/ 199867 h 444944"/>
              <a:gd name="connsiteX19" fmla="*/ 2435382 w 4535786"/>
              <a:gd name="connsiteY19" fmla="*/ 109333 h 444944"/>
              <a:gd name="connsiteX20" fmla="*/ 2453489 w 4535786"/>
              <a:gd name="connsiteY20" fmla="*/ 41432 h 444944"/>
              <a:gd name="connsiteX21" fmla="*/ 2489703 w 4535786"/>
              <a:gd name="connsiteY21" fmla="*/ 14271 h 444944"/>
              <a:gd name="connsiteX22" fmla="*/ 2571184 w 4535786"/>
              <a:gd name="connsiteY22" fmla="*/ 36905 h 444944"/>
              <a:gd name="connsiteX23" fmla="*/ 2661719 w 4535786"/>
              <a:gd name="connsiteY23" fmla="*/ 118386 h 444944"/>
              <a:gd name="connsiteX24" fmla="*/ 2770360 w 4535786"/>
              <a:gd name="connsiteY24" fmla="*/ 281349 h 444944"/>
              <a:gd name="connsiteX25" fmla="*/ 2869948 w 4535786"/>
              <a:gd name="connsiteY25" fmla="*/ 394517 h 444944"/>
              <a:gd name="connsiteX26" fmla="*/ 2987643 w 4535786"/>
              <a:gd name="connsiteY26" fmla="*/ 430731 h 444944"/>
              <a:gd name="connsiteX27" fmla="*/ 3155133 w 4535786"/>
              <a:gd name="connsiteY27" fmla="*/ 444311 h 444944"/>
              <a:gd name="connsiteX28" fmla="*/ 3490111 w 4535786"/>
              <a:gd name="connsiteY28" fmla="*/ 412624 h 444944"/>
              <a:gd name="connsiteX29" fmla="*/ 3725501 w 4535786"/>
              <a:gd name="connsiteY29" fmla="*/ 394517 h 444944"/>
              <a:gd name="connsiteX30" fmla="*/ 4069533 w 4535786"/>
              <a:gd name="connsiteY30" fmla="*/ 371883 h 444944"/>
              <a:gd name="connsiteX31" fmla="*/ 4359243 w 4535786"/>
              <a:gd name="connsiteY31" fmla="*/ 340196 h 444944"/>
              <a:gd name="connsiteX32" fmla="*/ 4535786 w 4535786"/>
              <a:gd name="connsiteY32" fmla="*/ 299456 h 44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35786" h="444944">
                <a:moveTo>
                  <a:pt x="0" y="303982"/>
                </a:moveTo>
                <a:cubicBezTo>
                  <a:pt x="19993" y="321712"/>
                  <a:pt x="39986" y="339442"/>
                  <a:pt x="58847" y="331143"/>
                </a:cubicBezTo>
                <a:cubicBezTo>
                  <a:pt x="77708" y="322844"/>
                  <a:pt x="98079" y="286630"/>
                  <a:pt x="113168" y="254188"/>
                </a:cubicBezTo>
                <a:cubicBezTo>
                  <a:pt x="128257" y="221746"/>
                  <a:pt x="135047" y="174970"/>
                  <a:pt x="149382" y="136493"/>
                </a:cubicBezTo>
                <a:cubicBezTo>
                  <a:pt x="163717" y="98016"/>
                  <a:pt x="180315" y="45959"/>
                  <a:pt x="199176" y="23325"/>
                </a:cubicBezTo>
                <a:cubicBezTo>
                  <a:pt x="218037" y="691"/>
                  <a:pt x="239916" y="-1572"/>
                  <a:pt x="262550" y="691"/>
                </a:cubicBezTo>
                <a:cubicBezTo>
                  <a:pt x="285184" y="2954"/>
                  <a:pt x="307063" y="11253"/>
                  <a:pt x="334978" y="36905"/>
                </a:cubicBezTo>
                <a:cubicBezTo>
                  <a:pt x="362893" y="62556"/>
                  <a:pt x="397598" y="108578"/>
                  <a:pt x="430040" y="154600"/>
                </a:cubicBezTo>
                <a:cubicBezTo>
                  <a:pt x="462482" y="200622"/>
                  <a:pt x="499450" y="274559"/>
                  <a:pt x="529628" y="313036"/>
                </a:cubicBezTo>
                <a:cubicBezTo>
                  <a:pt x="559806" y="351513"/>
                  <a:pt x="576404" y="368866"/>
                  <a:pt x="611109" y="385464"/>
                </a:cubicBezTo>
                <a:cubicBezTo>
                  <a:pt x="645814" y="402062"/>
                  <a:pt x="690326" y="408852"/>
                  <a:pt x="737857" y="412624"/>
                </a:cubicBezTo>
                <a:cubicBezTo>
                  <a:pt x="785388" y="416396"/>
                  <a:pt x="805004" y="418659"/>
                  <a:pt x="896293" y="408097"/>
                </a:cubicBezTo>
                <a:cubicBezTo>
                  <a:pt x="987582" y="397535"/>
                  <a:pt x="1167143" y="360567"/>
                  <a:pt x="1285592" y="349250"/>
                </a:cubicBezTo>
                <a:cubicBezTo>
                  <a:pt x="1404042" y="337933"/>
                  <a:pt x="1606990" y="340196"/>
                  <a:pt x="1606990" y="340196"/>
                </a:cubicBezTo>
                <a:lnTo>
                  <a:pt x="2077770" y="335669"/>
                </a:lnTo>
                <a:lnTo>
                  <a:pt x="2295053" y="335669"/>
                </a:lnTo>
                <a:cubicBezTo>
                  <a:pt x="2344847" y="335669"/>
                  <a:pt x="2359183" y="341704"/>
                  <a:pt x="2376535" y="335669"/>
                </a:cubicBezTo>
                <a:cubicBezTo>
                  <a:pt x="2393887" y="329634"/>
                  <a:pt x="2392378" y="322090"/>
                  <a:pt x="2399168" y="299456"/>
                </a:cubicBezTo>
                <a:cubicBezTo>
                  <a:pt x="2405958" y="276822"/>
                  <a:pt x="2411239" y="231554"/>
                  <a:pt x="2417275" y="199867"/>
                </a:cubicBezTo>
                <a:cubicBezTo>
                  <a:pt x="2423311" y="168180"/>
                  <a:pt x="2429346" y="135739"/>
                  <a:pt x="2435382" y="109333"/>
                </a:cubicBezTo>
                <a:cubicBezTo>
                  <a:pt x="2441418" y="82927"/>
                  <a:pt x="2444436" y="57276"/>
                  <a:pt x="2453489" y="41432"/>
                </a:cubicBezTo>
                <a:cubicBezTo>
                  <a:pt x="2462543" y="25588"/>
                  <a:pt x="2470087" y="15025"/>
                  <a:pt x="2489703" y="14271"/>
                </a:cubicBezTo>
                <a:cubicBezTo>
                  <a:pt x="2509319" y="13517"/>
                  <a:pt x="2542515" y="19552"/>
                  <a:pt x="2571184" y="36905"/>
                </a:cubicBezTo>
                <a:cubicBezTo>
                  <a:pt x="2599853" y="54257"/>
                  <a:pt x="2628523" y="77645"/>
                  <a:pt x="2661719" y="118386"/>
                </a:cubicBezTo>
                <a:cubicBezTo>
                  <a:pt x="2694915" y="159127"/>
                  <a:pt x="2735655" y="235327"/>
                  <a:pt x="2770360" y="281349"/>
                </a:cubicBezTo>
                <a:cubicBezTo>
                  <a:pt x="2805065" y="327371"/>
                  <a:pt x="2833734" y="369620"/>
                  <a:pt x="2869948" y="394517"/>
                </a:cubicBezTo>
                <a:cubicBezTo>
                  <a:pt x="2906162" y="419414"/>
                  <a:pt x="2940112" y="422432"/>
                  <a:pt x="2987643" y="430731"/>
                </a:cubicBezTo>
                <a:cubicBezTo>
                  <a:pt x="3035174" y="439030"/>
                  <a:pt x="3071388" y="447329"/>
                  <a:pt x="3155133" y="444311"/>
                </a:cubicBezTo>
                <a:cubicBezTo>
                  <a:pt x="3238878" y="441293"/>
                  <a:pt x="3395050" y="420923"/>
                  <a:pt x="3490111" y="412624"/>
                </a:cubicBezTo>
                <a:cubicBezTo>
                  <a:pt x="3585172" y="404325"/>
                  <a:pt x="3725501" y="394517"/>
                  <a:pt x="3725501" y="394517"/>
                </a:cubicBezTo>
                <a:lnTo>
                  <a:pt x="4069533" y="371883"/>
                </a:lnTo>
                <a:cubicBezTo>
                  <a:pt x="4175157" y="362830"/>
                  <a:pt x="4281534" y="352267"/>
                  <a:pt x="4359243" y="340196"/>
                </a:cubicBezTo>
                <a:cubicBezTo>
                  <a:pt x="4436952" y="328125"/>
                  <a:pt x="4486369" y="313790"/>
                  <a:pt x="4535786" y="29945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/>
        </p:nvSpPr>
        <p:spPr>
          <a:xfrm>
            <a:off x="398881" y="3025147"/>
            <a:ext cx="6959142" cy="828972"/>
          </a:xfrm>
          <a:custGeom>
            <a:avLst/>
            <a:gdLst>
              <a:gd name="connsiteX0" fmla="*/ 0 w 4453890"/>
              <a:gd name="connsiteY0" fmla="*/ 526018 h 530547"/>
              <a:gd name="connsiteX1" fmla="*/ 278130 w 4453890"/>
              <a:gd name="connsiteY1" fmla="*/ 529828 h 530547"/>
              <a:gd name="connsiteX2" fmla="*/ 293370 w 4453890"/>
              <a:gd name="connsiteY2" fmla="*/ 529828 h 530547"/>
              <a:gd name="connsiteX3" fmla="*/ 308610 w 4453890"/>
              <a:gd name="connsiteY3" fmla="*/ 526018 h 530547"/>
              <a:gd name="connsiteX4" fmla="*/ 312420 w 4453890"/>
              <a:gd name="connsiteY4" fmla="*/ 484108 h 530547"/>
              <a:gd name="connsiteX5" fmla="*/ 316230 w 4453890"/>
              <a:gd name="connsiteY5" fmla="*/ 225028 h 530547"/>
              <a:gd name="connsiteX6" fmla="*/ 316230 w 4453890"/>
              <a:gd name="connsiteY6" fmla="*/ 38338 h 530547"/>
              <a:gd name="connsiteX7" fmla="*/ 316230 w 4453890"/>
              <a:gd name="connsiteY7" fmla="*/ 4048 h 530547"/>
              <a:gd name="connsiteX8" fmla="*/ 335280 w 4453890"/>
              <a:gd name="connsiteY8" fmla="*/ 57388 h 530547"/>
              <a:gd name="connsiteX9" fmla="*/ 411480 w 4453890"/>
              <a:gd name="connsiteY9" fmla="*/ 133588 h 530547"/>
              <a:gd name="connsiteX10" fmla="*/ 506730 w 4453890"/>
              <a:gd name="connsiteY10" fmla="*/ 186928 h 530547"/>
              <a:gd name="connsiteX11" fmla="*/ 605790 w 4453890"/>
              <a:gd name="connsiteY11" fmla="*/ 232648 h 530547"/>
              <a:gd name="connsiteX12" fmla="*/ 701040 w 4453890"/>
              <a:gd name="connsiteY12" fmla="*/ 358378 h 530547"/>
              <a:gd name="connsiteX13" fmla="*/ 765810 w 4453890"/>
              <a:gd name="connsiteY13" fmla="*/ 468868 h 530547"/>
              <a:gd name="connsiteX14" fmla="*/ 796290 w 4453890"/>
              <a:gd name="connsiteY14" fmla="*/ 518398 h 530547"/>
              <a:gd name="connsiteX15" fmla="*/ 830580 w 4453890"/>
              <a:gd name="connsiteY15" fmla="*/ 529828 h 530547"/>
              <a:gd name="connsiteX16" fmla="*/ 1036320 w 4453890"/>
              <a:gd name="connsiteY16" fmla="*/ 526018 h 530547"/>
              <a:gd name="connsiteX17" fmla="*/ 2510790 w 4453890"/>
              <a:gd name="connsiteY17" fmla="*/ 522208 h 530547"/>
              <a:gd name="connsiteX18" fmla="*/ 2533650 w 4453890"/>
              <a:gd name="connsiteY18" fmla="*/ 522208 h 530547"/>
              <a:gd name="connsiteX19" fmla="*/ 2575560 w 4453890"/>
              <a:gd name="connsiteY19" fmla="*/ 514588 h 530547"/>
              <a:gd name="connsiteX20" fmla="*/ 2579370 w 4453890"/>
              <a:gd name="connsiteY20" fmla="*/ 381238 h 530547"/>
              <a:gd name="connsiteX21" fmla="*/ 2579370 w 4453890"/>
              <a:gd name="connsiteY21" fmla="*/ 263128 h 530547"/>
              <a:gd name="connsiteX22" fmla="*/ 2579370 w 4453890"/>
              <a:gd name="connsiteY22" fmla="*/ 156448 h 530547"/>
              <a:gd name="connsiteX23" fmla="*/ 2586990 w 4453890"/>
              <a:gd name="connsiteY23" fmla="*/ 7858 h 530547"/>
              <a:gd name="connsiteX24" fmla="*/ 2598420 w 4453890"/>
              <a:gd name="connsiteY24" fmla="*/ 19288 h 530547"/>
              <a:gd name="connsiteX25" fmla="*/ 2667000 w 4453890"/>
              <a:gd name="connsiteY25" fmla="*/ 91678 h 530547"/>
              <a:gd name="connsiteX26" fmla="*/ 2766060 w 4453890"/>
              <a:gd name="connsiteY26" fmla="*/ 171688 h 530547"/>
              <a:gd name="connsiteX27" fmla="*/ 2861310 w 4453890"/>
              <a:gd name="connsiteY27" fmla="*/ 221218 h 530547"/>
              <a:gd name="connsiteX28" fmla="*/ 2922270 w 4453890"/>
              <a:gd name="connsiteY28" fmla="*/ 305038 h 530547"/>
              <a:gd name="connsiteX29" fmla="*/ 2952750 w 4453890"/>
              <a:gd name="connsiteY29" fmla="*/ 385048 h 530547"/>
              <a:gd name="connsiteX30" fmla="*/ 3017520 w 4453890"/>
              <a:gd name="connsiteY30" fmla="*/ 476488 h 530547"/>
              <a:gd name="connsiteX31" fmla="*/ 3070860 w 4453890"/>
              <a:gd name="connsiteY31" fmla="*/ 510778 h 530547"/>
              <a:gd name="connsiteX32" fmla="*/ 3108960 w 4453890"/>
              <a:gd name="connsiteY32" fmla="*/ 510778 h 530547"/>
              <a:gd name="connsiteX33" fmla="*/ 3288030 w 4453890"/>
              <a:gd name="connsiteY33" fmla="*/ 526018 h 530547"/>
              <a:gd name="connsiteX34" fmla="*/ 4072890 w 4453890"/>
              <a:gd name="connsiteY34" fmla="*/ 526018 h 530547"/>
              <a:gd name="connsiteX35" fmla="*/ 4198620 w 4453890"/>
              <a:gd name="connsiteY35" fmla="*/ 526018 h 530547"/>
              <a:gd name="connsiteX36" fmla="*/ 4328160 w 4453890"/>
              <a:gd name="connsiteY36" fmla="*/ 529828 h 530547"/>
              <a:gd name="connsiteX37" fmla="*/ 4453890 w 4453890"/>
              <a:gd name="connsiteY37" fmla="*/ 529828 h 530547"/>
              <a:gd name="connsiteX0" fmla="*/ 0 w 4453890"/>
              <a:gd name="connsiteY0" fmla="*/ 526018 h 530547"/>
              <a:gd name="connsiteX1" fmla="*/ 278130 w 4453890"/>
              <a:gd name="connsiteY1" fmla="*/ 529828 h 530547"/>
              <a:gd name="connsiteX2" fmla="*/ 293370 w 4453890"/>
              <a:gd name="connsiteY2" fmla="*/ 529828 h 530547"/>
              <a:gd name="connsiteX3" fmla="*/ 308610 w 4453890"/>
              <a:gd name="connsiteY3" fmla="*/ 526018 h 530547"/>
              <a:gd name="connsiteX4" fmla="*/ 312420 w 4453890"/>
              <a:gd name="connsiteY4" fmla="*/ 484108 h 530547"/>
              <a:gd name="connsiteX5" fmla="*/ 316230 w 4453890"/>
              <a:gd name="connsiteY5" fmla="*/ 225028 h 530547"/>
              <a:gd name="connsiteX6" fmla="*/ 316230 w 4453890"/>
              <a:gd name="connsiteY6" fmla="*/ 38338 h 530547"/>
              <a:gd name="connsiteX7" fmla="*/ 316230 w 4453890"/>
              <a:gd name="connsiteY7" fmla="*/ 4048 h 530547"/>
              <a:gd name="connsiteX8" fmla="*/ 335280 w 4453890"/>
              <a:gd name="connsiteY8" fmla="*/ 57388 h 530547"/>
              <a:gd name="connsiteX9" fmla="*/ 411480 w 4453890"/>
              <a:gd name="connsiteY9" fmla="*/ 133588 h 530547"/>
              <a:gd name="connsiteX10" fmla="*/ 506730 w 4453890"/>
              <a:gd name="connsiteY10" fmla="*/ 186928 h 530547"/>
              <a:gd name="connsiteX11" fmla="*/ 605790 w 4453890"/>
              <a:gd name="connsiteY11" fmla="*/ 232648 h 530547"/>
              <a:gd name="connsiteX12" fmla="*/ 701040 w 4453890"/>
              <a:gd name="connsiteY12" fmla="*/ 358378 h 530547"/>
              <a:gd name="connsiteX13" fmla="*/ 765810 w 4453890"/>
              <a:gd name="connsiteY13" fmla="*/ 468868 h 530547"/>
              <a:gd name="connsiteX14" fmla="*/ 796290 w 4453890"/>
              <a:gd name="connsiteY14" fmla="*/ 518398 h 530547"/>
              <a:gd name="connsiteX15" fmla="*/ 830580 w 4453890"/>
              <a:gd name="connsiteY15" fmla="*/ 529828 h 530547"/>
              <a:gd name="connsiteX16" fmla="*/ 1036320 w 4453890"/>
              <a:gd name="connsiteY16" fmla="*/ 526018 h 530547"/>
              <a:gd name="connsiteX17" fmla="*/ 2510790 w 4453890"/>
              <a:gd name="connsiteY17" fmla="*/ 522208 h 530547"/>
              <a:gd name="connsiteX18" fmla="*/ 2533650 w 4453890"/>
              <a:gd name="connsiteY18" fmla="*/ 522208 h 530547"/>
              <a:gd name="connsiteX19" fmla="*/ 2575560 w 4453890"/>
              <a:gd name="connsiteY19" fmla="*/ 514588 h 530547"/>
              <a:gd name="connsiteX20" fmla="*/ 2579370 w 4453890"/>
              <a:gd name="connsiteY20" fmla="*/ 381238 h 530547"/>
              <a:gd name="connsiteX21" fmla="*/ 2579370 w 4453890"/>
              <a:gd name="connsiteY21" fmla="*/ 263128 h 530547"/>
              <a:gd name="connsiteX22" fmla="*/ 2579370 w 4453890"/>
              <a:gd name="connsiteY22" fmla="*/ 156448 h 530547"/>
              <a:gd name="connsiteX23" fmla="*/ 2586990 w 4453890"/>
              <a:gd name="connsiteY23" fmla="*/ 7858 h 530547"/>
              <a:gd name="connsiteX24" fmla="*/ 2598420 w 4453890"/>
              <a:gd name="connsiteY24" fmla="*/ 19288 h 530547"/>
              <a:gd name="connsiteX25" fmla="*/ 2667000 w 4453890"/>
              <a:gd name="connsiteY25" fmla="*/ 91678 h 530547"/>
              <a:gd name="connsiteX26" fmla="*/ 2766060 w 4453890"/>
              <a:gd name="connsiteY26" fmla="*/ 171688 h 530547"/>
              <a:gd name="connsiteX27" fmla="*/ 2861310 w 4453890"/>
              <a:gd name="connsiteY27" fmla="*/ 221218 h 530547"/>
              <a:gd name="connsiteX28" fmla="*/ 2922270 w 4453890"/>
              <a:gd name="connsiteY28" fmla="*/ 305038 h 530547"/>
              <a:gd name="connsiteX29" fmla="*/ 2952750 w 4453890"/>
              <a:gd name="connsiteY29" fmla="*/ 385048 h 530547"/>
              <a:gd name="connsiteX30" fmla="*/ 3017520 w 4453890"/>
              <a:gd name="connsiteY30" fmla="*/ 476488 h 530547"/>
              <a:gd name="connsiteX31" fmla="*/ 3070860 w 4453890"/>
              <a:gd name="connsiteY31" fmla="*/ 510778 h 530547"/>
              <a:gd name="connsiteX32" fmla="*/ 3108960 w 4453890"/>
              <a:gd name="connsiteY32" fmla="*/ 510778 h 530547"/>
              <a:gd name="connsiteX33" fmla="*/ 3288030 w 4453890"/>
              <a:gd name="connsiteY33" fmla="*/ 526018 h 530547"/>
              <a:gd name="connsiteX34" fmla="*/ 4072890 w 4453890"/>
              <a:gd name="connsiteY34" fmla="*/ 526018 h 530547"/>
              <a:gd name="connsiteX35" fmla="*/ 4198620 w 4453890"/>
              <a:gd name="connsiteY35" fmla="*/ 526018 h 530547"/>
              <a:gd name="connsiteX36" fmla="*/ 4328160 w 4453890"/>
              <a:gd name="connsiteY36" fmla="*/ 529828 h 530547"/>
              <a:gd name="connsiteX37" fmla="*/ 4453890 w 4453890"/>
              <a:gd name="connsiteY37" fmla="*/ 529828 h 53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453890" h="530547">
                <a:moveTo>
                  <a:pt x="0" y="526018"/>
                </a:moveTo>
                <a:lnTo>
                  <a:pt x="278130" y="529828"/>
                </a:lnTo>
                <a:cubicBezTo>
                  <a:pt x="327025" y="530463"/>
                  <a:pt x="288290" y="530463"/>
                  <a:pt x="293370" y="529828"/>
                </a:cubicBezTo>
                <a:cubicBezTo>
                  <a:pt x="298450" y="529193"/>
                  <a:pt x="305435" y="533638"/>
                  <a:pt x="308610" y="526018"/>
                </a:cubicBezTo>
                <a:cubicBezTo>
                  <a:pt x="311785" y="518398"/>
                  <a:pt x="311150" y="534273"/>
                  <a:pt x="312420" y="484108"/>
                </a:cubicBezTo>
                <a:cubicBezTo>
                  <a:pt x="313690" y="433943"/>
                  <a:pt x="315595" y="299323"/>
                  <a:pt x="316230" y="225028"/>
                </a:cubicBezTo>
                <a:cubicBezTo>
                  <a:pt x="316865" y="150733"/>
                  <a:pt x="316230" y="38338"/>
                  <a:pt x="316230" y="38338"/>
                </a:cubicBezTo>
                <a:cubicBezTo>
                  <a:pt x="316230" y="1508"/>
                  <a:pt x="313055" y="873"/>
                  <a:pt x="316230" y="4048"/>
                </a:cubicBezTo>
                <a:cubicBezTo>
                  <a:pt x="319405" y="7223"/>
                  <a:pt x="319405" y="35798"/>
                  <a:pt x="335280" y="57388"/>
                </a:cubicBezTo>
                <a:cubicBezTo>
                  <a:pt x="351155" y="78978"/>
                  <a:pt x="382905" y="111998"/>
                  <a:pt x="411480" y="133588"/>
                </a:cubicBezTo>
                <a:cubicBezTo>
                  <a:pt x="440055" y="155178"/>
                  <a:pt x="474345" y="170418"/>
                  <a:pt x="506730" y="186928"/>
                </a:cubicBezTo>
                <a:cubicBezTo>
                  <a:pt x="539115" y="203438"/>
                  <a:pt x="573405" y="204073"/>
                  <a:pt x="605790" y="232648"/>
                </a:cubicBezTo>
                <a:cubicBezTo>
                  <a:pt x="638175" y="261223"/>
                  <a:pt x="674370" y="319008"/>
                  <a:pt x="701040" y="358378"/>
                </a:cubicBezTo>
                <a:cubicBezTo>
                  <a:pt x="727710" y="397748"/>
                  <a:pt x="749935" y="442198"/>
                  <a:pt x="765810" y="468868"/>
                </a:cubicBezTo>
                <a:cubicBezTo>
                  <a:pt x="781685" y="495538"/>
                  <a:pt x="785495" y="508238"/>
                  <a:pt x="796290" y="518398"/>
                </a:cubicBezTo>
                <a:cubicBezTo>
                  <a:pt x="807085" y="528558"/>
                  <a:pt x="790575" y="528558"/>
                  <a:pt x="830580" y="529828"/>
                </a:cubicBezTo>
                <a:cubicBezTo>
                  <a:pt x="870585" y="531098"/>
                  <a:pt x="1036320" y="526018"/>
                  <a:pt x="1036320" y="526018"/>
                </a:cubicBezTo>
                <a:lnTo>
                  <a:pt x="2510790" y="522208"/>
                </a:lnTo>
                <a:cubicBezTo>
                  <a:pt x="2539365" y="521573"/>
                  <a:pt x="2522855" y="523478"/>
                  <a:pt x="2533650" y="522208"/>
                </a:cubicBezTo>
                <a:cubicBezTo>
                  <a:pt x="2544445" y="520938"/>
                  <a:pt x="2567940" y="538083"/>
                  <a:pt x="2575560" y="514588"/>
                </a:cubicBezTo>
                <a:cubicBezTo>
                  <a:pt x="2583180" y="491093"/>
                  <a:pt x="2578735" y="423148"/>
                  <a:pt x="2579370" y="381238"/>
                </a:cubicBezTo>
                <a:cubicBezTo>
                  <a:pt x="2580005" y="339328"/>
                  <a:pt x="2579370" y="263128"/>
                  <a:pt x="2579370" y="263128"/>
                </a:cubicBezTo>
                <a:cubicBezTo>
                  <a:pt x="2579370" y="225663"/>
                  <a:pt x="2578100" y="198993"/>
                  <a:pt x="2579370" y="156448"/>
                </a:cubicBezTo>
                <a:cubicBezTo>
                  <a:pt x="2580640" y="113903"/>
                  <a:pt x="2583815" y="30718"/>
                  <a:pt x="2586990" y="7858"/>
                </a:cubicBezTo>
                <a:cubicBezTo>
                  <a:pt x="2590165" y="-15002"/>
                  <a:pt x="2598420" y="19288"/>
                  <a:pt x="2598420" y="19288"/>
                </a:cubicBezTo>
                <a:cubicBezTo>
                  <a:pt x="2611755" y="33258"/>
                  <a:pt x="2639060" y="66278"/>
                  <a:pt x="2667000" y="91678"/>
                </a:cubicBezTo>
                <a:cubicBezTo>
                  <a:pt x="2694940" y="117078"/>
                  <a:pt x="2733675" y="150098"/>
                  <a:pt x="2766060" y="171688"/>
                </a:cubicBezTo>
                <a:cubicBezTo>
                  <a:pt x="2798445" y="193278"/>
                  <a:pt x="2835275" y="198993"/>
                  <a:pt x="2861310" y="221218"/>
                </a:cubicBezTo>
                <a:cubicBezTo>
                  <a:pt x="2887345" y="243443"/>
                  <a:pt x="2907030" y="277733"/>
                  <a:pt x="2922270" y="305038"/>
                </a:cubicBezTo>
                <a:cubicBezTo>
                  <a:pt x="2937510" y="332343"/>
                  <a:pt x="2936875" y="356473"/>
                  <a:pt x="2952750" y="385048"/>
                </a:cubicBezTo>
                <a:cubicBezTo>
                  <a:pt x="2968625" y="413623"/>
                  <a:pt x="2997835" y="455533"/>
                  <a:pt x="3017520" y="476488"/>
                </a:cubicBezTo>
                <a:cubicBezTo>
                  <a:pt x="3037205" y="497443"/>
                  <a:pt x="3055620" y="505063"/>
                  <a:pt x="3070860" y="510778"/>
                </a:cubicBezTo>
                <a:cubicBezTo>
                  <a:pt x="3086100" y="516493"/>
                  <a:pt x="3072765" y="508238"/>
                  <a:pt x="3108960" y="510778"/>
                </a:cubicBezTo>
                <a:cubicBezTo>
                  <a:pt x="3145155" y="513318"/>
                  <a:pt x="3127375" y="523478"/>
                  <a:pt x="3288030" y="526018"/>
                </a:cubicBezTo>
                <a:cubicBezTo>
                  <a:pt x="3448685" y="528558"/>
                  <a:pt x="4072890" y="526018"/>
                  <a:pt x="4072890" y="526018"/>
                </a:cubicBezTo>
                <a:lnTo>
                  <a:pt x="4198620" y="526018"/>
                </a:lnTo>
                <a:cubicBezTo>
                  <a:pt x="4241165" y="526653"/>
                  <a:pt x="4285615" y="529193"/>
                  <a:pt x="4328160" y="529828"/>
                </a:cubicBezTo>
                <a:cubicBezTo>
                  <a:pt x="4370705" y="530463"/>
                  <a:pt x="4412297" y="530145"/>
                  <a:pt x="4453890" y="52982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375069" y="3435275"/>
            <a:ext cx="6965095" cy="801143"/>
          </a:xfrm>
          <a:custGeom>
            <a:avLst/>
            <a:gdLst>
              <a:gd name="connsiteX0" fmla="*/ 0 w 4457700"/>
              <a:gd name="connsiteY0" fmla="*/ 454034 h 512736"/>
              <a:gd name="connsiteX1" fmla="*/ 160020 w 4457700"/>
              <a:gd name="connsiteY1" fmla="*/ 454034 h 512736"/>
              <a:gd name="connsiteX2" fmla="*/ 300990 w 4457700"/>
              <a:gd name="connsiteY2" fmla="*/ 438794 h 512736"/>
              <a:gd name="connsiteX3" fmla="*/ 331470 w 4457700"/>
              <a:gd name="connsiteY3" fmla="*/ 427364 h 512736"/>
              <a:gd name="connsiteX4" fmla="*/ 361950 w 4457700"/>
              <a:gd name="connsiteY4" fmla="*/ 328304 h 512736"/>
              <a:gd name="connsiteX5" fmla="*/ 373380 w 4457700"/>
              <a:gd name="connsiteY5" fmla="*/ 172094 h 512736"/>
              <a:gd name="connsiteX6" fmla="*/ 377190 w 4457700"/>
              <a:gd name="connsiteY6" fmla="*/ 61604 h 512736"/>
              <a:gd name="connsiteX7" fmla="*/ 392430 w 4457700"/>
              <a:gd name="connsiteY7" fmla="*/ 4454 h 512736"/>
              <a:gd name="connsiteX8" fmla="*/ 502920 w 4457700"/>
              <a:gd name="connsiteY8" fmla="*/ 15884 h 512736"/>
              <a:gd name="connsiteX9" fmla="*/ 613410 w 4457700"/>
              <a:gd name="connsiteY9" fmla="*/ 84464 h 512736"/>
              <a:gd name="connsiteX10" fmla="*/ 674370 w 4457700"/>
              <a:gd name="connsiteY10" fmla="*/ 191144 h 512736"/>
              <a:gd name="connsiteX11" fmla="*/ 731520 w 4457700"/>
              <a:gd name="connsiteY11" fmla="*/ 328304 h 512736"/>
              <a:gd name="connsiteX12" fmla="*/ 784860 w 4457700"/>
              <a:gd name="connsiteY12" fmla="*/ 434984 h 512736"/>
              <a:gd name="connsiteX13" fmla="*/ 895350 w 4457700"/>
              <a:gd name="connsiteY13" fmla="*/ 507374 h 512736"/>
              <a:gd name="connsiteX14" fmla="*/ 971550 w 4457700"/>
              <a:gd name="connsiteY14" fmla="*/ 507374 h 512736"/>
              <a:gd name="connsiteX15" fmla="*/ 1885950 w 4457700"/>
              <a:gd name="connsiteY15" fmla="*/ 473084 h 512736"/>
              <a:gd name="connsiteX16" fmla="*/ 2213610 w 4457700"/>
              <a:gd name="connsiteY16" fmla="*/ 434984 h 512736"/>
              <a:gd name="connsiteX17" fmla="*/ 2453640 w 4457700"/>
              <a:gd name="connsiteY17" fmla="*/ 427364 h 512736"/>
              <a:gd name="connsiteX18" fmla="*/ 2606040 w 4457700"/>
              <a:gd name="connsiteY18" fmla="*/ 396884 h 512736"/>
              <a:gd name="connsiteX19" fmla="*/ 2632710 w 4457700"/>
              <a:gd name="connsiteY19" fmla="*/ 370214 h 512736"/>
              <a:gd name="connsiteX20" fmla="*/ 2655570 w 4457700"/>
              <a:gd name="connsiteY20" fmla="*/ 267344 h 512736"/>
              <a:gd name="connsiteX21" fmla="*/ 2659380 w 4457700"/>
              <a:gd name="connsiteY21" fmla="*/ 137804 h 512736"/>
              <a:gd name="connsiteX22" fmla="*/ 2667000 w 4457700"/>
              <a:gd name="connsiteY22" fmla="*/ 53984 h 512736"/>
              <a:gd name="connsiteX23" fmla="*/ 2686050 w 4457700"/>
              <a:gd name="connsiteY23" fmla="*/ 8264 h 512736"/>
              <a:gd name="connsiteX24" fmla="*/ 2773680 w 4457700"/>
              <a:gd name="connsiteY24" fmla="*/ 8264 h 512736"/>
              <a:gd name="connsiteX25" fmla="*/ 2887980 w 4457700"/>
              <a:gd name="connsiteY25" fmla="*/ 92084 h 512736"/>
              <a:gd name="connsiteX26" fmla="*/ 2960370 w 4457700"/>
              <a:gd name="connsiteY26" fmla="*/ 240674 h 512736"/>
              <a:gd name="connsiteX27" fmla="*/ 3082290 w 4457700"/>
              <a:gd name="connsiteY27" fmla="*/ 442604 h 512736"/>
              <a:gd name="connsiteX28" fmla="*/ 3158490 w 4457700"/>
              <a:gd name="connsiteY28" fmla="*/ 495944 h 512736"/>
              <a:gd name="connsiteX29" fmla="*/ 3242310 w 4457700"/>
              <a:gd name="connsiteY29" fmla="*/ 495944 h 512736"/>
              <a:gd name="connsiteX30" fmla="*/ 3870960 w 4457700"/>
              <a:gd name="connsiteY30" fmla="*/ 469274 h 512736"/>
              <a:gd name="connsiteX31" fmla="*/ 4149090 w 4457700"/>
              <a:gd name="connsiteY31" fmla="*/ 442604 h 512736"/>
              <a:gd name="connsiteX32" fmla="*/ 4457700 w 4457700"/>
              <a:gd name="connsiteY32" fmla="*/ 404504 h 51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457700" h="512736">
                <a:moveTo>
                  <a:pt x="0" y="454034"/>
                </a:moveTo>
                <a:cubicBezTo>
                  <a:pt x="54927" y="455304"/>
                  <a:pt x="109855" y="456574"/>
                  <a:pt x="160020" y="454034"/>
                </a:cubicBezTo>
                <a:cubicBezTo>
                  <a:pt x="210185" y="451494"/>
                  <a:pt x="272415" y="443239"/>
                  <a:pt x="300990" y="438794"/>
                </a:cubicBezTo>
                <a:cubicBezTo>
                  <a:pt x="329565" y="434349"/>
                  <a:pt x="321310" y="445779"/>
                  <a:pt x="331470" y="427364"/>
                </a:cubicBezTo>
                <a:cubicBezTo>
                  <a:pt x="341630" y="408949"/>
                  <a:pt x="354965" y="370849"/>
                  <a:pt x="361950" y="328304"/>
                </a:cubicBezTo>
                <a:cubicBezTo>
                  <a:pt x="368935" y="285759"/>
                  <a:pt x="370840" y="216544"/>
                  <a:pt x="373380" y="172094"/>
                </a:cubicBezTo>
                <a:cubicBezTo>
                  <a:pt x="375920" y="127644"/>
                  <a:pt x="374015" y="89544"/>
                  <a:pt x="377190" y="61604"/>
                </a:cubicBezTo>
                <a:cubicBezTo>
                  <a:pt x="380365" y="33664"/>
                  <a:pt x="371475" y="12074"/>
                  <a:pt x="392430" y="4454"/>
                </a:cubicBezTo>
                <a:cubicBezTo>
                  <a:pt x="413385" y="-3166"/>
                  <a:pt x="466090" y="2549"/>
                  <a:pt x="502920" y="15884"/>
                </a:cubicBezTo>
                <a:cubicBezTo>
                  <a:pt x="539750" y="29219"/>
                  <a:pt x="584835" y="55254"/>
                  <a:pt x="613410" y="84464"/>
                </a:cubicBezTo>
                <a:cubicBezTo>
                  <a:pt x="641985" y="113674"/>
                  <a:pt x="654685" y="150504"/>
                  <a:pt x="674370" y="191144"/>
                </a:cubicBezTo>
                <a:cubicBezTo>
                  <a:pt x="694055" y="231784"/>
                  <a:pt x="713105" y="287664"/>
                  <a:pt x="731520" y="328304"/>
                </a:cubicBezTo>
                <a:cubicBezTo>
                  <a:pt x="749935" y="368944"/>
                  <a:pt x="757555" y="405139"/>
                  <a:pt x="784860" y="434984"/>
                </a:cubicBezTo>
                <a:cubicBezTo>
                  <a:pt x="812165" y="464829"/>
                  <a:pt x="864235" y="495309"/>
                  <a:pt x="895350" y="507374"/>
                </a:cubicBezTo>
                <a:cubicBezTo>
                  <a:pt x="926465" y="519439"/>
                  <a:pt x="971550" y="507374"/>
                  <a:pt x="971550" y="507374"/>
                </a:cubicBezTo>
                <a:lnTo>
                  <a:pt x="1885950" y="473084"/>
                </a:lnTo>
                <a:cubicBezTo>
                  <a:pt x="2092960" y="461019"/>
                  <a:pt x="2118995" y="442604"/>
                  <a:pt x="2213610" y="434984"/>
                </a:cubicBezTo>
                <a:cubicBezTo>
                  <a:pt x="2308225" y="427364"/>
                  <a:pt x="2388235" y="433714"/>
                  <a:pt x="2453640" y="427364"/>
                </a:cubicBezTo>
                <a:cubicBezTo>
                  <a:pt x="2519045" y="421014"/>
                  <a:pt x="2576195" y="406409"/>
                  <a:pt x="2606040" y="396884"/>
                </a:cubicBezTo>
                <a:cubicBezTo>
                  <a:pt x="2635885" y="387359"/>
                  <a:pt x="2624455" y="391804"/>
                  <a:pt x="2632710" y="370214"/>
                </a:cubicBezTo>
                <a:cubicBezTo>
                  <a:pt x="2640965" y="348624"/>
                  <a:pt x="2651125" y="306079"/>
                  <a:pt x="2655570" y="267344"/>
                </a:cubicBezTo>
                <a:cubicBezTo>
                  <a:pt x="2660015" y="228609"/>
                  <a:pt x="2657475" y="173364"/>
                  <a:pt x="2659380" y="137804"/>
                </a:cubicBezTo>
                <a:cubicBezTo>
                  <a:pt x="2661285" y="102244"/>
                  <a:pt x="2662555" y="75574"/>
                  <a:pt x="2667000" y="53984"/>
                </a:cubicBezTo>
                <a:cubicBezTo>
                  <a:pt x="2671445" y="32394"/>
                  <a:pt x="2668270" y="15884"/>
                  <a:pt x="2686050" y="8264"/>
                </a:cubicBezTo>
                <a:cubicBezTo>
                  <a:pt x="2703830" y="644"/>
                  <a:pt x="2740025" y="-5706"/>
                  <a:pt x="2773680" y="8264"/>
                </a:cubicBezTo>
                <a:cubicBezTo>
                  <a:pt x="2807335" y="22234"/>
                  <a:pt x="2856865" y="53349"/>
                  <a:pt x="2887980" y="92084"/>
                </a:cubicBezTo>
                <a:cubicBezTo>
                  <a:pt x="2919095" y="130819"/>
                  <a:pt x="2927985" y="182254"/>
                  <a:pt x="2960370" y="240674"/>
                </a:cubicBezTo>
                <a:cubicBezTo>
                  <a:pt x="2992755" y="299094"/>
                  <a:pt x="3049270" y="400059"/>
                  <a:pt x="3082290" y="442604"/>
                </a:cubicBezTo>
                <a:cubicBezTo>
                  <a:pt x="3115310" y="485149"/>
                  <a:pt x="3131820" y="487054"/>
                  <a:pt x="3158490" y="495944"/>
                </a:cubicBezTo>
                <a:cubicBezTo>
                  <a:pt x="3185160" y="504834"/>
                  <a:pt x="3242310" y="495944"/>
                  <a:pt x="3242310" y="495944"/>
                </a:cubicBezTo>
                <a:lnTo>
                  <a:pt x="3870960" y="469274"/>
                </a:lnTo>
                <a:cubicBezTo>
                  <a:pt x="4022090" y="460384"/>
                  <a:pt x="4051300" y="453399"/>
                  <a:pt x="4149090" y="442604"/>
                </a:cubicBezTo>
                <a:cubicBezTo>
                  <a:pt x="4246880" y="431809"/>
                  <a:pt x="4352290" y="418156"/>
                  <a:pt x="4457700" y="40450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/>
        </p:nvSpPr>
        <p:spPr>
          <a:xfrm>
            <a:off x="392928" y="3624520"/>
            <a:ext cx="6941282" cy="944037"/>
          </a:xfrm>
          <a:custGeom>
            <a:avLst/>
            <a:gdLst>
              <a:gd name="connsiteX0" fmla="*/ 0 w 4442460"/>
              <a:gd name="connsiteY0" fmla="*/ 576756 h 604189"/>
              <a:gd name="connsiteX1" fmla="*/ 365760 w 4442460"/>
              <a:gd name="connsiteY1" fmla="*/ 576756 h 604189"/>
              <a:gd name="connsiteX2" fmla="*/ 483870 w 4442460"/>
              <a:gd name="connsiteY2" fmla="*/ 576756 h 604189"/>
              <a:gd name="connsiteX3" fmla="*/ 521970 w 4442460"/>
              <a:gd name="connsiteY3" fmla="*/ 576756 h 604189"/>
              <a:gd name="connsiteX4" fmla="*/ 521970 w 4442460"/>
              <a:gd name="connsiteY4" fmla="*/ 515796 h 604189"/>
              <a:gd name="connsiteX5" fmla="*/ 521970 w 4442460"/>
              <a:gd name="connsiteY5" fmla="*/ 233856 h 604189"/>
              <a:gd name="connsiteX6" fmla="*/ 521970 w 4442460"/>
              <a:gd name="connsiteY6" fmla="*/ 123366 h 604189"/>
              <a:gd name="connsiteX7" fmla="*/ 529590 w 4442460"/>
              <a:gd name="connsiteY7" fmla="*/ 1446 h 604189"/>
              <a:gd name="connsiteX8" fmla="*/ 529590 w 4442460"/>
              <a:gd name="connsiteY8" fmla="*/ 1446 h 604189"/>
              <a:gd name="connsiteX9" fmla="*/ 567690 w 4442460"/>
              <a:gd name="connsiteY9" fmla="*/ 35736 h 604189"/>
              <a:gd name="connsiteX10" fmla="*/ 735330 w 4442460"/>
              <a:gd name="connsiteY10" fmla="*/ 58596 h 604189"/>
              <a:gd name="connsiteX11" fmla="*/ 975360 w 4442460"/>
              <a:gd name="connsiteY11" fmla="*/ 130986 h 604189"/>
              <a:gd name="connsiteX12" fmla="*/ 1146810 w 4442460"/>
              <a:gd name="connsiteY12" fmla="*/ 256716 h 604189"/>
              <a:gd name="connsiteX13" fmla="*/ 1280160 w 4442460"/>
              <a:gd name="connsiteY13" fmla="*/ 447216 h 604189"/>
              <a:gd name="connsiteX14" fmla="*/ 1356360 w 4442460"/>
              <a:gd name="connsiteY14" fmla="*/ 538656 h 604189"/>
              <a:gd name="connsiteX15" fmla="*/ 1405890 w 4442460"/>
              <a:gd name="connsiteY15" fmla="*/ 584376 h 604189"/>
              <a:gd name="connsiteX16" fmla="*/ 1447800 w 4442460"/>
              <a:gd name="connsiteY16" fmla="*/ 588186 h 604189"/>
              <a:gd name="connsiteX17" fmla="*/ 2350770 w 4442460"/>
              <a:gd name="connsiteY17" fmla="*/ 603426 h 604189"/>
              <a:gd name="connsiteX18" fmla="*/ 2567940 w 4442460"/>
              <a:gd name="connsiteY18" fmla="*/ 591996 h 604189"/>
              <a:gd name="connsiteX19" fmla="*/ 2720340 w 4442460"/>
              <a:gd name="connsiteY19" fmla="*/ 599616 h 604189"/>
              <a:gd name="connsiteX20" fmla="*/ 2750820 w 4442460"/>
              <a:gd name="connsiteY20" fmla="*/ 595806 h 604189"/>
              <a:gd name="connsiteX21" fmla="*/ 2750820 w 4442460"/>
              <a:gd name="connsiteY21" fmla="*/ 504366 h 604189"/>
              <a:gd name="connsiteX22" fmla="*/ 2762250 w 4442460"/>
              <a:gd name="connsiteY22" fmla="*/ 344346 h 604189"/>
              <a:gd name="connsiteX23" fmla="*/ 2773680 w 4442460"/>
              <a:gd name="connsiteY23" fmla="*/ 119556 h 604189"/>
              <a:gd name="connsiteX24" fmla="*/ 2777490 w 4442460"/>
              <a:gd name="connsiteY24" fmla="*/ 5256 h 604189"/>
              <a:gd name="connsiteX25" fmla="*/ 2807970 w 4442460"/>
              <a:gd name="connsiteY25" fmla="*/ 24306 h 604189"/>
              <a:gd name="connsiteX26" fmla="*/ 2960370 w 4442460"/>
              <a:gd name="connsiteY26" fmla="*/ 70026 h 604189"/>
              <a:gd name="connsiteX27" fmla="*/ 3173730 w 4442460"/>
              <a:gd name="connsiteY27" fmla="*/ 119556 h 604189"/>
              <a:gd name="connsiteX28" fmla="*/ 3364230 w 4442460"/>
              <a:gd name="connsiteY28" fmla="*/ 199566 h 604189"/>
              <a:gd name="connsiteX29" fmla="*/ 3474720 w 4442460"/>
              <a:gd name="connsiteY29" fmla="*/ 359586 h 604189"/>
              <a:gd name="connsiteX30" fmla="*/ 3535680 w 4442460"/>
              <a:gd name="connsiteY30" fmla="*/ 481506 h 604189"/>
              <a:gd name="connsiteX31" fmla="*/ 3600450 w 4442460"/>
              <a:gd name="connsiteY31" fmla="*/ 565326 h 604189"/>
              <a:gd name="connsiteX32" fmla="*/ 3646170 w 4442460"/>
              <a:gd name="connsiteY32" fmla="*/ 569136 h 604189"/>
              <a:gd name="connsiteX33" fmla="*/ 3973830 w 4442460"/>
              <a:gd name="connsiteY33" fmla="*/ 591996 h 604189"/>
              <a:gd name="connsiteX34" fmla="*/ 4442460 w 4442460"/>
              <a:gd name="connsiteY34" fmla="*/ 588186 h 60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42460" h="604189">
                <a:moveTo>
                  <a:pt x="0" y="576756"/>
                </a:moveTo>
                <a:lnTo>
                  <a:pt x="365760" y="576756"/>
                </a:lnTo>
                <a:lnTo>
                  <a:pt x="483870" y="576756"/>
                </a:lnTo>
                <a:cubicBezTo>
                  <a:pt x="509905" y="576756"/>
                  <a:pt x="515620" y="586916"/>
                  <a:pt x="521970" y="576756"/>
                </a:cubicBezTo>
                <a:cubicBezTo>
                  <a:pt x="528320" y="566596"/>
                  <a:pt x="521970" y="515796"/>
                  <a:pt x="521970" y="515796"/>
                </a:cubicBezTo>
                <a:lnTo>
                  <a:pt x="521970" y="233856"/>
                </a:lnTo>
                <a:cubicBezTo>
                  <a:pt x="521970" y="168451"/>
                  <a:pt x="520700" y="162101"/>
                  <a:pt x="521970" y="123366"/>
                </a:cubicBezTo>
                <a:cubicBezTo>
                  <a:pt x="523240" y="84631"/>
                  <a:pt x="529590" y="1446"/>
                  <a:pt x="529590" y="1446"/>
                </a:cubicBezTo>
                <a:lnTo>
                  <a:pt x="529590" y="1446"/>
                </a:lnTo>
                <a:cubicBezTo>
                  <a:pt x="535940" y="7161"/>
                  <a:pt x="533400" y="26211"/>
                  <a:pt x="567690" y="35736"/>
                </a:cubicBezTo>
                <a:cubicBezTo>
                  <a:pt x="601980" y="45261"/>
                  <a:pt x="667385" y="42721"/>
                  <a:pt x="735330" y="58596"/>
                </a:cubicBezTo>
                <a:cubicBezTo>
                  <a:pt x="803275" y="74471"/>
                  <a:pt x="906780" y="97966"/>
                  <a:pt x="975360" y="130986"/>
                </a:cubicBezTo>
                <a:cubicBezTo>
                  <a:pt x="1043940" y="164006"/>
                  <a:pt x="1096010" y="204011"/>
                  <a:pt x="1146810" y="256716"/>
                </a:cubicBezTo>
                <a:cubicBezTo>
                  <a:pt x="1197610" y="309421"/>
                  <a:pt x="1245235" y="400226"/>
                  <a:pt x="1280160" y="447216"/>
                </a:cubicBezTo>
                <a:cubicBezTo>
                  <a:pt x="1315085" y="494206"/>
                  <a:pt x="1335405" y="515796"/>
                  <a:pt x="1356360" y="538656"/>
                </a:cubicBezTo>
                <a:cubicBezTo>
                  <a:pt x="1377315" y="561516"/>
                  <a:pt x="1390650" y="576121"/>
                  <a:pt x="1405890" y="584376"/>
                </a:cubicBezTo>
                <a:cubicBezTo>
                  <a:pt x="1421130" y="592631"/>
                  <a:pt x="1447800" y="588186"/>
                  <a:pt x="1447800" y="588186"/>
                </a:cubicBezTo>
                <a:lnTo>
                  <a:pt x="2350770" y="603426"/>
                </a:lnTo>
                <a:cubicBezTo>
                  <a:pt x="2537460" y="604061"/>
                  <a:pt x="2506345" y="592631"/>
                  <a:pt x="2567940" y="591996"/>
                </a:cubicBezTo>
                <a:cubicBezTo>
                  <a:pt x="2629535" y="591361"/>
                  <a:pt x="2689860" y="598981"/>
                  <a:pt x="2720340" y="599616"/>
                </a:cubicBezTo>
                <a:cubicBezTo>
                  <a:pt x="2750820" y="600251"/>
                  <a:pt x="2745740" y="611681"/>
                  <a:pt x="2750820" y="595806"/>
                </a:cubicBezTo>
                <a:cubicBezTo>
                  <a:pt x="2755900" y="579931"/>
                  <a:pt x="2748915" y="546276"/>
                  <a:pt x="2750820" y="504366"/>
                </a:cubicBezTo>
                <a:cubicBezTo>
                  <a:pt x="2752725" y="462456"/>
                  <a:pt x="2758440" y="408481"/>
                  <a:pt x="2762250" y="344346"/>
                </a:cubicBezTo>
                <a:cubicBezTo>
                  <a:pt x="2766060" y="280211"/>
                  <a:pt x="2771140" y="176071"/>
                  <a:pt x="2773680" y="119556"/>
                </a:cubicBezTo>
                <a:cubicBezTo>
                  <a:pt x="2776220" y="63041"/>
                  <a:pt x="2771775" y="21131"/>
                  <a:pt x="2777490" y="5256"/>
                </a:cubicBezTo>
                <a:cubicBezTo>
                  <a:pt x="2783205" y="-10619"/>
                  <a:pt x="2777490" y="13511"/>
                  <a:pt x="2807970" y="24306"/>
                </a:cubicBezTo>
                <a:cubicBezTo>
                  <a:pt x="2838450" y="35101"/>
                  <a:pt x="2899410" y="54151"/>
                  <a:pt x="2960370" y="70026"/>
                </a:cubicBezTo>
                <a:cubicBezTo>
                  <a:pt x="3021330" y="85901"/>
                  <a:pt x="3106420" y="97966"/>
                  <a:pt x="3173730" y="119556"/>
                </a:cubicBezTo>
                <a:cubicBezTo>
                  <a:pt x="3241040" y="141146"/>
                  <a:pt x="3314065" y="159561"/>
                  <a:pt x="3364230" y="199566"/>
                </a:cubicBezTo>
                <a:cubicBezTo>
                  <a:pt x="3414395" y="239571"/>
                  <a:pt x="3446145" y="312596"/>
                  <a:pt x="3474720" y="359586"/>
                </a:cubicBezTo>
                <a:cubicBezTo>
                  <a:pt x="3503295" y="406576"/>
                  <a:pt x="3514725" y="447216"/>
                  <a:pt x="3535680" y="481506"/>
                </a:cubicBezTo>
                <a:cubicBezTo>
                  <a:pt x="3556635" y="515796"/>
                  <a:pt x="3582035" y="550721"/>
                  <a:pt x="3600450" y="565326"/>
                </a:cubicBezTo>
                <a:cubicBezTo>
                  <a:pt x="3618865" y="579931"/>
                  <a:pt x="3646170" y="569136"/>
                  <a:pt x="3646170" y="569136"/>
                </a:cubicBezTo>
                <a:cubicBezTo>
                  <a:pt x="3708400" y="573581"/>
                  <a:pt x="3841115" y="588821"/>
                  <a:pt x="3973830" y="591996"/>
                </a:cubicBezTo>
                <a:cubicBezTo>
                  <a:pt x="4106545" y="595171"/>
                  <a:pt x="4274502" y="591678"/>
                  <a:pt x="4442460" y="58818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386975" y="3841090"/>
            <a:ext cx="6965095" cy="1134206"/>
          </a:xfrm>
          <a:custGeom>
            <a:avLst/>
            <a:gdLst>
              <a:gd name="connsiteX0" fmla="*/ 0 w 4457700"/>
              <a:gd name="connsiteY0" fmla="*/ 670560 h 725898"/>
              <a:gd name="connsiteX1" fmla="*/ 320040 w 4457700"/>
              <a:gd name="connsiteY1" fmla="*/ 681990 h 725898"/>
              <a:gd name="connsiteX2" fmla="*/ 480060 w 4457700"/>
              <a:gd name="connsiteY2" fmla="*/ 678180 h 725898"/>
              <a:gd name="connsiteX3" fmla="*/ 548640 w 4457700"/>
              <a:gd name="connsiteY3" fmla="*/ 678180 h 725898"/>
              <a:gd name="connsiteX4" fmla="*/ 571500 w 4457700"/>
              <a:gd name="connsiteY4" fmla="*/ 678180 h 725898"/>
              <a:gd name="connsiteX5" fmla="*/ 571500 w 4457700"/>
              <a:gd name="connsiteY5" fmla="*/ 601980 h 725898"/>
              <a:gd name="connsiteX6" fmla="*/ 575310 w 4457700"/>
              <a:gd name="connsiteY6" fmla="*/ 358140 h 725898"/>
              <a:gd name="connsiteX7" fmla="*/ 579120 w 4457700"/>
              <a:gd name="connsiteY7" fmla="*/ 72390 h 725898"/>
              <a:gd name="connsiteX8" fmla="*/ 575310 w 4457700"/>
              <a:gd name="connsiteY8" fmla="*/ 0 h 725898"/>
              <a:gd name="connsiteX9" fmla="*/ 575310 w 4457700"/>
              <a:gd name="connsiteY9" fmla="*/ 0 h 725898"/>
              <a:gd name="connsiteX10" fmla="*/ 640080 w 4457700"/>
              <a:gd name="connsiteY10" fmla="*/ 80010 h 725898"/>
              <a:gd name="connsiteX11" fmla="*/ 773430 w 4457700"/>
              <a:gd name="connsiteY11" fmla="*/ 156210 h 725898"/>
              <a:gd name="connsiteX12" fmla="*/ 1009650 w 4457700"/>
              <a:gd name="connsiteY12" fmla="*/ 182880 h 725898"/>
              <a:gd name="connsiteX13" fmla="*/ 1238250 w 4457700"/>
              <a:gd name="connsiteY13" fmla="*/ 209550 h 725898"/>
              <a:gd name="connsiteX14" fmla="*/ 1417320 w 4457700"/>
              <a:gd name="connsiteY14" fmla="*/ 274320 h 725898"/>
              <a:gd name="connsiteX15" fmla="*/ 1512570 w 4457700"/>
              <a:gd name="connsiteY15" fmla="*/ 457200 h 725898"/>
              <a:gd name="connsiteX16" fmla="*/ 1562100 w 4457700"/>
              <a:gd name="connsiteY16" fmla="*/ 594360 h 725898"/>
              <a:gd name="connsiteX17" fmla="*/ 1596390 w 4457700"/>
              <a:gd name="connsiteY17" fmla="*/ 643890 h 725898"/>
              <a:gd name="connsiteX18" fmla="*/ 1760220 w 4457700"/>
              <a:gd name="connsiteY18" fmla="*/ 704850 h 725898"/>
              <a:gd name="connsiteX19" fmla="*/ 2011680 w 4457700"/>
              <a:gd name="connsiteY19" fmla="*/ 693420 h 725898"/>
              <a:gd name="connsiteX20" fmla="*/ 2438400 w 4457700"/>
              <a:gd name="connsiteY20" fmla="*/ 678180 h 725898"/>
              <a:gd name="connsiteX21" fmla="*/ 2727960 w 4457700"/>
              <a:gd name="connsiteY21" fmla="*/ 678180 h 725898"/>
              <a:gd name="connsiteX22" fmla="*/ 2804160 w 4457700"/>
              <a:gd name="connsiteY22" fmla="*/ 678180 h 725898"/>
              <a:gd name="connsiteX23" fmla="*/ 2827020 w 4457700"/>
              <a:gd name="connsiteY23" fmla="*/ 678180 h 725898"/>
              <a:gd name="connsiteX24" fmla="*/ 2827020 w 4457700"/>
              <a:gd name="connsiteY24" fmla="*/ 506730 h 725898"/>
              <a:gd name="connsiteX25" fmla="*/ 2838450 w 4457700"/>
              <a:gd name="connsiteY25" fmla="*/ 320040 h 725898"/>
              <a:gd name="connsiteX26" fmla="*/ 2834640 w 4457700"/>
              <a:gd name="connsiteY26" fmla="*/ 106680 h 725898"/>
              <a:gd name="connsiteX27" fmla="*/ 2834640 w 4457700"/>
              <a:gd name="connsiteY27" fmla="*/ 49530 h 725898"/>
              <a:gd name="connsiteX28" fmla="*/ 2903220 w 4457700"/>
              <a:gd name="connsiteY28" fmla="*/ 118110 h 725898"/>
              <a:gd name="connsiteX29" fmla="*/ 3074670 w 4457700"/>
              <a:gd name="connsiteY29" fmla="*/ 175260 h 725898"/>
              <a:gd name="connsiteX30" fmla="*/ 3379470 w 4457700"/>
              <a:gd name="connsiteY30" fmla="*/ 198120 h 725898"/>
              <a:gd name="connsiteX31" fmla="*/ 3661410 w 4457700"/>
              <a:gd name="connsiteY31" fmla="*/ 285750 h 725898"/>
              <a:gd name="connsiteX32" fmla="*/ 3726180 w 4457700"/>
              <a:gd name="connsiteY32" fmla="*/ 388620 h 725898"/>
              <a:gd name="connsiteX33" fmla="*/ 3779520 w 4457700"/>
              <a:gd name="connsiteY33" fmla="*/ 541020 h 725898"/>
              <a:gd name="connsiteX34" fmla="*/ 3806190 w 4457700"/>
              <a:gd name="connsiteY34" fmla="*/ 655320 h 725898"/>
              <a:gd name="connsiteX35" fmla="*/ 3909060 w 4457700"/>
              <a:gd name="connsiteY35" fmla="*/ 716280 h 725898"/>
              <a:gd name="connsiteX36" fmla="*/ 4251960 w 4457700"/>
              <a:gd name="connsiteY36" fmla="*/ 723900 h 725898"/>
              <a:gd name="connsiteX37" fmla="*/ 4457700 w 4457700"/>
              <a:gd name="connsiteY37" fmla="*/ 697230 h 72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457700" h="725898">
                <a:moveTo>
                  <a:pt x="0" y="670560"/>
                </a:moveTo>
                <a:lnTo>
                  <a:pt x="320040" y="681990"/>
                </a:lnTo>
                <a:lnTo>
                  <a:pt x="480060" y="678180"/>
                </a:lnTo>
                <a:cubicBezTo>
                  <a:pt x="518160" y="677545"/>
                  <a:pt x="548640" y="678180"/>
                  <a:pt x="548640" y="678180"/>
                </a:cubicBezTo>
                <a:cubicBezTo>
                  <a:pt x="563880" y="678180"/>
                  <a:pt x="567690" y="690880"/>
                  <a:pt x="571500" y="678180"/>
                </a:cubicBezTo>
                <a:cubicBezTo>
                  <a:pt x="575310" y="665480"/>
                  <a:pt x="570865" y="655320"/>
                  <a:pt x="571500" y="601980"/>
                </a:cubicBezTo>
                <a:cubicBezTo>
                  <a:pt x="572135" y="548640"/>
                  <a:pt x="574040" y="446405"/>
                  <a:pt x="575310" y="358140"/>
                </a:cubicBezTo>
                <a:cubicBezTo>
                  <a:pt x="576580" y="269875"/>
                  <a:pt x="579120" y="132080"/>
                  <a:pt x="579120" y="72390"/>
                </a:cubicBezTo>
                <a:cubicBezTo>
                  <a:pt x="579120" y="12700"/>
                  <a:pt x="575310" y="0"/>
                  <a:pt x="575310" y="0"/>
                </a:cubicBezTo>
                <a:lnTo>
                  <a:pt x="575310" y="0"/>
                </a:lnTo>
                <a:cubicBezTo>
                  <a:pt x="586105" y="13335"/>
                  <a:pt x="607060" y="53975"/>
                  <a:pt x="640080" y="80010"/>
                </a:cubicBezTo>
                <a:cubicBezTo>
                  <a:pt x="673100" y="106045"/>
                  <a:pt x="711835" y="139065"/>
                  <a:pt x="773430" y="156210"/>
                </a:cubicBezTo>
                <a:cubicBezTo>
                  <a:pt x="835025" y="173355"/>
                  <a:pt x="1009650" y="182880"/>
                  <a:pt x="1009650" y="182880"/>
                </a:cubicBezTo>
                <a:cubicBezTo>
                  <a:pt x="1087120" y="191770"/>
                  <a:pt x="1170305" y="194310"/>
                  <a:pt x="1238250" y="209550"/>
                </a:cubicBezTo>
                <a:cubicBezTo>
                  <a:pt x="1306195" y="224790"/>
                  <a:pt x="1371600" y="233045"/>
                  <a:pt x="1417320" y="274320"/>
                </a:cubicBezTo>
                <a:cubicBezTo>
                  <a:pt x="1463040" y="315595"/>
                  <a:pt x="1488440" y="403860"/>
                  <a:pt x="1512570" y="457200"/>
                </a:cubicBezTo>
                <a:cubicBezTo>
                  <a:pt x="1536700" y="510540"/>
                  <a:pt x="1548130" y="563245"/>
                  <a:pt x="1562100" y="594360"/>
                </a:cubicBezTo>
                <a:cubicBezTo>
                  <a:pt x="1576070" y="625475"/>
                  <a:pt x="1563370" y="625475"/>
                  <a:pt x="1596390" y="643890"/>
                </a:cubicBezTo>
                <a:cubicBezTo>
                  <a:pt x="1629410" y="662305"/>
                  <a:pt x="1691005" y="696595"/>
                  <a:pt x="1760220" y="704850"/>
                </a:cubicBezTo>
                <a:cubicBezTo>
                  <a:pt x="1829435" y="713105"/>
                  <a:pt x="2011680" y="693420"/>
                  <a:pt x="2011680" y="693420"/>
                </a:cubicBezTo>
                <a:lnTo>
                  <a:pt x="2438400" y="678180"/>
                </a:lnTo>
                <a:cubicBezTo>
                  <a:pt x="2557780" y="675640"/>
                  <a:pt x="2727960" y="678180"/>
                  <a:pt x="2727960" y="678180"/>
                </a:cubicBezTo>
                <a:lnTo>
                  <a:pt x="2804160" y="678180"/>
                </a:lnTo>
                <a:cubicBezTo>
                  <a:pt x="2820670" y="678180"/>
                  <a:pt x="2823210" y="706755"/>
                  <a:pt x="2827020" y="678180"/>
                </a:cubicBezTo>
                <a:cubicBezTo>
                  <a:pt x="2830830" y="649605"/>
                  <a:pt x="2825115" y="566420"/>
                  <a:pt x="2827020" y="506730"/>
                </a:cubicBezTo>
                <a:cubicBezTo>
                  <a:pt x="2828925" y="447040"/>
                  <a:pt x="2837180" y="386715"/>
                  <a:pt x="2838450" y="320040"/>
                </a:cubicBezTo>
                <a:cubicBezTo>
                  <a:pt x="2839720" y="253365"/>
                  <a:pt x="2835275" y="151765"/>
                  <a:pt x="2834640" y="106680"/>
                </a:cubicBezTo>
                <a:cubicBezTo>
                  <a:pt x="2834005" y="61595"/>
                  <a:pt x="2823210" y="47625"/>
                  <a:pt x="2834640" y="49530"/>
                </a:cubicBezTo>
                <a:cubicBezTo>
                  <a:pt x="2846070" y="51435"/>
                  <a:pt x="2863215" y="97155"/>
                  <a:pt x="2903220" y="118110"/>
                </a:cubicBezTo>
                <a:cubicBezTo>
                  <a:pt x="2943225" y="139065"/>
                  <a:pt x="2995295" y="161925"/>
                  <a:pt x="3074670" y="175260"/>
                </a:cubicBezTo>
                <a:cubicBezTo>
                  <a:pt x="3154045" y="188595"/>
                  <a:pt x="3281680" y="179705"/>
                  <a:pt x="3379470" y="198120"/>
                </a:cubicBezTo>
                <a:cubicBezTo>
                  <a:pt x="3477260" y="216535"/>
                  <a:pt x="3603625" y="254000"/>
                  <a:pt x="3661410" y="285750"/>
                </a:cubicBezTo>
                <a:cubicBezTo>
                  <a:pt x="3719195" y="317500"/>
                  <a:pt x="3706495" y="346075"/>
                  <a:pt x="3726180" y="388620"/>
                </a:cubicBezTo>
                <a:cubicBezTo>
                  <a:pt x="3745865" y="431165"/>
                  <a:pt x="3766185" y="496570"/>
                  <a:pt x="3779520" y="541020"/>
                </a:cubicBezTo>
                <a:cubicBezTo>
                  <a:pt x="3792855" y="585470"/>
                  <a:pt x="3784600" y="626110"/>
                  <a:pt x="3806190" y="655320"/>
                </a:cubicBezTo>
                <a:cubicBezTo>
                  <a:pt x="3827780" y="684530"/>
                  <a:pt x="3834765" y="704850"/>
                  <a:pt x="3909060" y="716280"/>
                </a:cubicBezTo>
                <a:cubicBezTo>
                  <a:pt x="3983355" y="727710"/>
                  <a:pt x="4160520" y="727075"/>
                  <a:pt x="4251960" y="723900"/>
                </a:cubicBezTo>
                <a:cubicBezTo>
                  <a:pt x="4343400" y="720725"/>
                  <a:pt x="4400550" y="708977"/>
                  <a:pt x="4457700" y="69723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398881" y="4223895"/>
            <a:ext cx="6953189" cy="1055422"/>
          </a:xfrm>
          <a:custGeom>
            <a:avLst/>
            <a:gdLst>
              <a:gd name="connsiteX0" fmla="*/ 0 w 4450080"/>
              <a:gd name="connsiteY0" fmla="*/ 616063 h 675476"/>
              <a:gd name="connsiteX1" fmla="*/ 217170 w 4450080"/>
              <a:gd name="connsiteY1" fmla="*/ 619873 h 675476"/>
              <a:gd name="connsiteX2" fmla="*/ 552450 w 4450080"/>
              <a:gd name="connsiteY2" fmla="*/ 627493 h 675476"/>
              <a:gd name="connsiteX3" fmla="*/ 617220 w 4450080"/>
              <a:gd name="connsiteY3" fmla="*/ 616063 h 675476"/>
              <a:gd name="connsiteX4" fmla="*/ 681990 w 4450080"/>
              <a:gd name="connsiteY4" fmla="*/ 616063 h 675476"/>
              <a:gd name="connsiteX5" fmla="*/ 689610 w 4450080"/>
              <a:gd name="connsiteY5" fmla="*/ 494143 h 675476"/>
              <a:gd name="connsiteX6" fmla="*/ 693420 w 4450080"/>
              <a:gd name="connsiteY6" fmla="*/ 311263 h 675476"/>
              <a:gd name="connsiteX7" fmla="*/ 678180 w 4450080"/>
              <a:gd name="connsiteY7" fmla="*/ 113143 h 675476"/>
              <a:gd name="connsiteX8" fmla="*/ 685800 w 4450080"/>
              <a:gd name="connsiteY8" fmla="*/ 2653 h 675476"/>
              <a:gd name="connsiteX9" fmla="*/ 727710 w 4450080"/>
              <a:gd name="connsiteY9" fmla="*/ 82663 h 675476"/>
              <a:gd name="connsiteX10" fmla="*/ 830580 w 4450080"/>
              <a:gd name="connsiteY10" fmla="*/ 147433 h 675476"/>
              <a:gd name="connsiteX11" fmla="*/ 1143000 w 4450080"/>
              <a:gd name="connsiteY11" fmla="*/ 200773 h 675476"/>
              <a:gd name="connsiteX12" fmla="*/ 1314450 w 4450080"/>
              <a:gd name="connsiteY12" fmla="*/ 265543 h 675476"/>
              <a:gd name="connsiteX13" fmla="*/ 1432560 w 4450080"/>
              <a:gd name="connsiteY13" fmla="*/ 402703 h 675476"/>
              <a:gd name="connsiteX14" fmla="*/ 1501140 w 4450080"/>
              <a:gd name="connsiteY14" fmla="*/ 528433 h 675476"/>
              <a:gd name="connsiteX15" fmla="*/ 1554480 w 4450080"/>
              <a:gd name="connsiteY15" fmla="*/ 593203 h 675476"/>
              <a:gd name="connsiteX16" fmla="*/ 1630680 w 4450080"/>
              <a:gd name="connsiteY16" fmla="*/ 619873 h 675476"/>
              <a:gd name="connsiteX17" fmla="*/ 1992630 w 4450080"/>
              <a:gd name="connsiteY17" fmla="*/ 627493 h 675476"/>
              <a:gd name="connsiteX18" fmla="*/ 2724150 w 4450080"/>
              <a:gd name="connsiteY18" fmla="*/ 627493 h 675476"/>
              <a:gd name="connsiteX19" fmla="*/ 2922270 w 4450080"/>
              <a:gd name="connsiteY19" fmla="*/ 635113 h 675476"/>
              <a:gd name="connsiteX20" fmla="*/ 2929890 w 4450080"/>
              <a:gd name="connsiteY20" fmla="*/ 631303 h 675476"/>
              <a:gd name="connsiteX21" fmla="*/ 2933700 w 4450080"/>
              <a:gd name="connsiteY21" fmla="*/ 570343 h 675476"/>
              <a:gd name="connsiteX22" fmla="*/ 2941320 w 4450080"/>
              <a:gd name="connsiteY22" fmla="*/ 288403 h 675476"/>
              <a:gd name="connsiteX23" fmla="*/ 2945130 w 4450080"/>
              <a:gd name="connsiteY23" fmla="*/ 10273 h 675476"/>
              <a:gd name="connsiteX24" fmla="*/ 2952750 w 4450080"/>
              <a:gd name="connsiteY24" fmla="*/ 67423 h 675476"/>
              <a:gd name="connsiteX25" fmla="*/ 3063240 w 4450080"/>
              <a:gd name="connsiteY25" fmla="*/ 139813 h 675476"/>
              <a:gd name="connsiteX26" fmla="*/ 3268980 w 4450080"/>
              <a:gd name="connsiteY26" fmla="*/ 193153 h 675476"/>
              <a:gd name="connsiteX27" fmla="*/ 3478530 w 4450080"/>
              <a:gd name="connsiteY27" fmla="*/ 227443 h 675476"/>
              <a:gd name="connsiteX28" fmla="*/ 3646170 w 4450080"/>
              <a:gd name="connsiteY28" fmla="*/ 345553 h 675476"/>
              <a:gd name="connsiteX29" fmla="*/ 3768090 w 4450080"/>
              <a:gd name="connsiteY29" fmla="*/ 539863 h 675476"/>
              <a:gd name="connsiteX30" fmla="*/ 3863340 w 4450080"/>
              <a:gd name="connsiteY30" fmla="*/ 638923 h 675476"/>
              <a:gd name="connsiteX31" fmla="*/ 3947160 w 4450080"/>
              <a:gd name="connsiteY31" fmla="*/ 673213 h 675476"/>
              <a:gd name="connsiteX32" fmla="*/ 4118610 w 4450080"/>
              <a:gd name="connsiteY32" fmla="*/ 669403 h 675476"/>
              <a:gd name="connsiteX33" fmla="*/ 4450080 w 4450080"/>
              <a:gd name="connsiteY33" fmla="*/ 646543 h 67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450080" h="675476">
                <a:moveTo>
                  <a:pt x="0" y="616063"/>
                </a:moveTo>
                <a:lnTo>
                  <a:pt x="217170" y="619873"/>
                </a:lnTo>
                <a:lnTo>
                  <a:pt x="552450" y="627493"/>
                </a:lnTo>
                <a:cubicBezTo>
                  <a:pt x="619125" y="626858"/>
                  <a:pt x="595630" y="617968"/>
                  <a:pt x="617220" y="616063"/>
                </a:cubicBezTo>
                <a:cubicBezTo>
                  <a:pt x="638810" y="614158"/>
                  <a:pt x="669925" y="636383"/>
                  <a:pt x="681990" y="616063"/>
                </a:cubicBezTo>
                <a:cubicBezTo>
                  <a:pt x="694055" y="595743"/>
                  <a:pt x="687705" y="544943"/>
                  <a:pt x="689610" y="494143"/>
                </a:cubicBezTo>
                <a:cubicBezTo>
                  <a:pt x="691515" y="443343"/>
                  <a:pt x="695325" y="374763"/>
                  <a:pt x="693420" y="311263"/>
                </a:cubicBezTo>
                <a:cubicBezTo>
                  <a:pt x="691515" y="247763"/>
                  <a:pt x="679450" y="164578"/>
                  <a:pt x="678180" y="113143"/>
                </a:cubicBezTo>
                <a:cubicBezTo>
                  <a:pt x="676910" y="61708"/>
                  <a:pt x="677545" y="7733"/>
                  <a:pt x="685800" y="2653"/>
                </a:cubicBezTo>
                <a:cubicBezTo>
                  <a:pt x="694055" y="-2427"/>
                  <a:pt x="703580" y="58533"/>
                  <a:pt x="727710" y="82663"/>
                </a:cubicBezTo>
                <a:cubicBezTo>
                  <a:pt x="751840" y="106793"/>
                  <a:pt x="761365" y="127748"/>
                  <a:pt x="830580" y="147433"/>
                </a:cubicBezTo>
                <a:cubicBezTo>
                  <a:pt x="899795" y="167118"/>
                  <a:pt x="1062355" y="181088"/>
                  <a:pt x="1143000" y="200773"/>
                </a:cubicBezTo>
                <a:cubicBezTo>
                  <a:pt x="1223645" y="220458"/>
                  <a:pt x="1266190" y="231888"/>
                  <a:pt x="1314450" y="265543"/>
                </a:cubicBezTo>
                <a:cubicBezTo>
                  <a:pt x="1362710" y="299198"/>
                  <a:pt x="1401445" y="358888"/>
                  <a:pt x="1432560" y="402703"/>
                </a:cubicBezTo>
                <a:cubicBezTo>
                  <a:pt x="1463675" y="446518"/>
                  <a:pt x="1480820" y="496683"/>
                  <a:pt x="1501140" y="528433"/>
                </a:cubicBezTo>
                <a:cubicBezTo>
                  <a:pt x="1521460" y="560183"/>
                  <a:pt x="1532890" y="577963"/>
                  <a:pt x="1554480" y="593203"/>
                </a:cubicBezTo>
                <a:cubicBezTo>
                  <a:pt x="1576070" y="608443"/>
                  <a:pt x="1557655" y="614158"/>
                  <a:pt x="1630680" y="619873"/>
                </a:cubicBezTo>
                <a:cubicBezTo>
                  <a:pt x="1703705" y="625588"/>
                  <a:pt x="1992630" y="627493"/>
                  <a:pt x="1992630" y="627493"/>
                </a:cubicBezTo>
                <a:lnTo>
                  <a:pt x="2724150" y="627493"/>
                </a:lnTo>
                <a:cubicBezTo>
                  <a:pt x="2879090" y="628763"/>
                  <a:pt x="2887980" y="634478"/>
                  <a:pt x="2922270" y="635113"/>
                </a:cubicBezTo>
                <a:cubicBezTo>
                  <a:pt x="2956560" y="635748"/>
                  <a:pt x="2927985" y="642098"/>
                  <a:pt x="2929890" y="631303"/>
                </a:cubicBezTo>
                <a:cubicBezTo>
                  <a:pt x="2931795" y="620508"/>
                  <a:pt x="2931795" y="627493"/>
                  <a:pt x="2933700" y="570343"/>
                </a:cubicBezTo>
                <a:cubicBezTo>
                  <a:pt x="2935605" y="513193"/>
                  <a:pt x="2939415" y="381748"/>
                  <a:pt x="2941320" y="288403"/>
                </a:cubicBezTo>
                <a:cubicBezTo>
                  <a:pt x="2943225" y="195058"/>
                  <a:pt x="2943225" y="47103"/>
                  <a:pt x="2945130" y="10273"/>
                </a:cubicBezTo>
                <a:cubicBezTo>
                  <a:pt x="2947035" y="-26557"/>
                  <a:pt x="2933065" y="45833"/>
                  <a:pt x="2952750" y="67423"/>
                </a:cubicBezTo>
                <a:cubicBezTo>
                  <a:pt x="2972435" y="89013"/>
                  <a:pt x="3010535" y="118858"/>
                  <a:pt x="3063240" y="139813"/>
                </a:cubicBezTo>
                <a:cubicBezTo>
                  <a:pt x="3115945" y="160768"/>
                  <a:pt x="3199765" y="178548"/>
                  <a:pt x="3268980" y="193153"/>
                </a:cubicBezTo>
                <a:cubicBezTo>
                  <a:pt x="3338195" y="207758"/>
                  <a:pt x="3415665" y="202043"/>
                  <a:pt x="3478530" y="227443"/>
                </a:cubicBezTo>
                <a:cubicBezTo>
                  <a:pt x="3541395" y="252843"/>
                  <a:pt x="3597910" y="293483"/>
                  <a:pt x="3646170" y="345553"/>
                </a:cubicBezTo>
                <a:cubicBezTo>
                  <a:pt x="3694430" y="397623"/>
                  <a:pt x="3731895" y="490968"/>
                  <a:pt x="3768090" y="539863"/>
                </a:cubicBezTo>
                <a:cubicBezTo>
                  <a:pt x="3804285" y="588758"/>
                  <a:pt x="3833495" y="616698"/>
                  <a:pt x="3863340" y="638923"/>
                </a:cubicBezTo>
                <a:cubicBezTo>
                  <a:pt x="3893185" y="661148"/>
                  <a:pt x="3904615" y="668133"/>
                  <a:pt x="3947160" y="673213"/>
                </a:cubicBezTo>
                <a:cubicBezTo>
                  <a:pt x="3989705" y="678293"/>
                  <a:pt x="4034790" y="673848"/>
                  <a:pt x="4118610" y="669403"/>
                </a:cubicBezTo>
                <a:cubicBezTo>
                  <a:pt x="4202430" y="664958"/>
                  <a:pt x="4326255" y="655750"/>
                  <a:pt x="4450080" y="64654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410787" y="4498433"/>
            <a:ext cx="6935329" cy="991660"/>
          </a:xfrm>
          <a:custGeom>
            <a:avLst/>
            <a:gdLst>
              <a:gd name="connsiteX0" fmla="*/ 0 w 3676650"/>
              <a:gd name="connsiteY0" fmla="*/ 600378 h 615955"/>
              <a:gd name="connsiteX1" fmla="*/ 403860 w 3676650"/>
              <a:gd name="connsiteY1" fmla="*/ 611808 h 615955"/>
              <a:gd name="connsiteX2" fmla="*/ 697230 w 3676650"/>
              <a:gd name="connsiteY2" fmla="*/ 596568 h 615955"/>
              <a:gd name="connsiteX3" fmla="*/ 716280 w 3676650"/>
              <a:gd name="connsiteY3" fmla="*/ 596568 h 615955"/>
              <a:gd name="connsiteX4" fmla="*/ 773430 w 3676650"/>
              <a:gd name="connsiteY4" fmla="*/ 588948 h 615955"/>
              <a:gd name="connsiteX5" fmla="*/ 777240 w 3676650"/>
              <a:gd name="connsiteY5" fmla="*/ 478458 h 615955"/>
              <a:gd name="connsiteX6" fmla="*/ 781050 w 3676650"/>
              <a:gd name="connsiteY6" fmla="*/ 280338 h 615955"/>
              <a:gd name="connsiteX7" fmla="*/ 777240 w 3676650"/>
              <a:gd name="connsiteY7" fmla="*/ 181278 h 615955"/>
              <a:gd name="connsiteX8" fmla="*/ 777240 w 3676650"/>
              <a:gd name="connsiteY8" fmla="*/ 6018 h 615955"/>
              <a:gd name="connsiteX9" fmla="*/ 792480 w 3676650"/>
              <a:gd name="connsiteY9" fmla="*/ 47928 h 615955"/>
              <a:gd name="connsiteX10" fmla="*/ 880110 w 3676650"/>
              <a:gd name="connsiteY10" fmla="*/ 120318 h 615955"/>
              <a:gd name="connsiteX11" fmla="*/ 1062990 w 3676650"/>
              <a:gd name="connsiteY11" fmla="*/ 135558 h 615955"/>
              <a:gd name="connsiteX12" fmla="*/ 1257300 w 3676650"/>
              <a:gd name="connsiteY12" fmla="*/ 150798 h 615955"/>
              <a:gd name="connsiteX13" fmla="*/ 1337310 w 3676650"/>
              <a:gd name="connsiteY13" fmla="*/ 200328 h 615955"/>
              <a:gd name="connsiteX14" fmla="*/ 1432560 w 3676650"/>
              <a:gd name="connsiteY14" fmla="*/ 307008 h 615955"/>
              <a:gd name="connsiteX15" fmla="*/ 1447800 w 3676650"/>
              <a:gd name="connsiteY15" fmla="*/ 455598 h 615955"/>
              <a:gd name="connsiteX16" fmla="*/ 1463040 w 3676650"/>
              <a:gd name="connsiteY16" fmla="*/ 535608 h 615955"/>
              <a:gd name="connsiteX17" fmla="*/ 1531620 w 3676650"/>
              <a:gd name="connsiteY17" fmla="*/ 600378 h 615955"/>
              <a:gd name="connsiteX18" fmla="*/ 1752600 w 3676650"/>
              <a:gd name="connsiteY18" fmla="*/ 611808 h 615955"/>
              <a:gd name="connsiteX19" fmla="*/ 2491740 w 3676650"/>
              <a:gd name="connsiteY19" fmla="*/ 615618 h 615955"/>
              <a:gd name="connsiteX20" fmla="*/ 2766060 w 3676650"/>
              <a:gd name="connsiteY20" fmla="*/ 604188 h 615955"/>
              <a:gd name="connsiteX21" fmla="*/ 2964180 w 3676650"/>
              <a:gd name="connsiteY21" fmla="*/ 604188 h 615955"/>
              <a:gd name="connsiteX22" fmla="*/ 2987040 w 3676650"/>
              <a:gd name="connsiteY22" fmla="*/ 604188 h 615955"/>
              <a:gd name="connsiteX23" fmla="*/ 2990850 w 3676650"/>
              <a:gd name="connsiteY23" fmla="*/ 535608 h 615955"/>
              <a:gd name="connsiteX24" fmla="*/ 2998470 w 3676650"/>
              <a:gd name="connsiteY24" fmla="*/ 295578 h 615955"/>
              <a:gd name="connsiteX25" fmla="*/ 2998470 w 3676650"/>
              <a:gd name="connsiteY25" fmla="*/ 181278 h 615955"/>
              <a:gd name="connsiteX26" fmla="*/ 3002280 w 3676650"/>
              <a:gd name="connsiteY26" fmla="*/ 17448 h 615955"/>
              <a:gd name="connsiteX27" fmla="*/ 3002280 w 3676650"/>
              <a:gd name="connsiteY27" fmla="*/ 13638 h 615955"/>
              <a:gd name="connsiteX28" fmla="*/ 3070860 w 3676650"/>
              <a:gd name="connsiteY28" fmla="*/ 78408 h 615955"/>
              <a:gd name="connsiteX29" fmla="*/ 3200400 w 3676650"/>
              <a:gd name="connsiteY29" fmla="*/ 131748 h 615955"/>
              <a:gd name="connsiteX30" fmla="*/ 3379470 w 3676650"/>
              <a:gd name="connsiteY30" fmla="*/ 139368 h 615955"/>
              <a:gd name="connsiteX31" fmla="*/ 3554730 w 3676650"/>
              <a:gd name="connsiteY31" fmla="*/ 173658 h 615955"/>
              <a:gd name="connsiteX32" fmla="*/ 3649980 w 3676650"/>
              <a:gd name="connsiteY32" fmla="*/ 272718 h 615955"/>
              <a:gd name="connsiteX33" fmla="*/ 3676650 w 3676650"/>
              <a:gd name="connsiteY33" fmla="*/ 432738 h 615955"/>
              <a:gd name="connsiteX0" fmla="*/ 0 w 4438650"/>
              <a:gd name="connsiteY0" fmla="*/ 600378 h 634668"/>
              <a:gd name="connsiteX1" fmla="*/ 403860 w 4438650"/>
              <a:gd name="connsiteY1" fmla="*/ 611808 h 634668"/>
              <a:gd name="connsiteX2" fmla="*/ 697230 w 4438650"/>
              <a:gd name="connsiteY2" fmla="*/ 596568 h 634668"/>
              <a:gd name="connsiteX3" fmla="*/ 716280 w 4438650"/>
              <a:gd name="connsiteY3" fmla="*/ 596568 h 634668"/>
              <a:gd name="connsiteX4" fmla="*/ 773430 w 4438650"/>
              <a:gd name="connsiteY4" fmla="*/ 588948 h 634668"/>
              <a:gd name="connsiteX5" fmla="*/ 777240 w 4438650"/>
              <a:gd name="connsiteY5" fmla="*/ 478458 h 634668"/>
              <a:gd name="connsiteX6" fmla="*/ 781050 w 4438650"/>
              <a:gd name="connsiteY6" fmla="*/ 280338 h 634668"/>
              <a:gd name="connsiteX7" fmla="*/ 777240 w 4438650"/>
              <a:gd name="connsiteY7" fmla="*/ 181278 h 634668"/>
              <a:gd name="connsiteX8" fmla="*/ 777240 w 4438650"/>
              <a:gd name="connsiteY8" fmla="*/ 6018 h 634668"/>
              <a:gd name="connsiteX9" fmla="*/ 792480 w 4438650"/>
              <a:gd name="connsiteY9" fmla="*/ 47928 h 634668"/>
              <a:gd name="connsiteX10" fmla="*/ 880110 w 4438650"/>
              <a:gd name="connsiteY10" fmla="*/ 120318 h 634668"/>
              <a:gd name="connsiteX11" fmla="*/ 1062990 w 4438650"/>
              <a:gd name="connsiteY11" fmla="*/ 135558 h 634668"/>
              <a:gd name="connsiteX12" fmla="*/ 1257300 w 4438650"/>
              <a:gd name="connsiteY12" fmla="*/ 150798 h 634668"/>
              <a:gd name="connsiteX13" fmla="*/ 1337310 w 4438650"/>
              <a:gd name="connsiteY13" fmla="*/ 200328 h 634668"/>
              <a:gd name="connsiteX14" fmla="*/ 1432560 w 4438650"/>
              <a:gd name="connsiteY14" fmla="*/ 307008 h 634668"/>
              <a:gd name="connsiteX15" fmla="*/ 1447800 w 4438650"/>
              <a:gd name="connsiteY15" fmla="*/ 455598 h 634668"/>
              <a:gd name="connsiteX16" fmla="*/ 1463040 w 4438650"/>
              <a:gd name="connsiteY16" fmla="*/ 535608 h 634668"/>
              <a:gd name="connsiteX17" fmla="*/ 1531620 w 4438650"/>
              <a:gd name="connsiteY17" fmla="*/ 600378 h 634668"/>
              <a:gd name="connsiteX18" fmla="*/ 1752600 w 4438650"/>
              <a:gd name="connsiteY18" fmla="*/ 611808 h 634668"/>
              <a:gd name="connsiteX19" fmla="*/ 2491740 w 4438650"/>
              <a:gd name="connsiteY19" fmla="*/ 615618 h 634668"/>
              <a:gd name="connsiteX20" fmla="*/ 2766060 w 4438650"/>
              <a:gd name="connsiteY20" fmla="*/ 604188 h 634668"/>
              <a:gd name="connsiteX21" fmla="*/ 2964180 w 4438650"/>
              <a:gd name="connsiteY21" fmla="*/ 604188 h 634668"/>
              <a:gd name="connsiteX22" fmla="*/ 2987040 w 4438650"/>
              <a:gd name="connsiteY22" fmla="*/ 604188 h 634668"/>
              <a:gd name="connsiteX23" fmla="*/ 2990850 w 4438650"/>
              <a:gd name="connsiteY23" fmla="*/ 535608 h 634668"/>
              <a:gd name="connsiteX24" fmla="*/ 2998470 w 4438650"/>
              <a:gd name="connsiteY24" fmla="*/ 295578 h 634668"/>
              <a:gd name="connsiteX25" fmla="*/ 2998470 w 4438650"/>
              <a:gd name="connsiteY25" fmla="*/ 181278 h 634668"/>
              <a:gd name="connsiteX26" fmla="*/ 3002280 w 4438650"/>
              <a:gd name="connsiteY26" fmla="*/ 17448 h 634668"/>
              <a:gd name="connsiteX27" fmla="*/ 3002280 w 4438650"/>
              <a:gd name="connsiteY27" fmla="*/ 13638 h 634668"/>
              <a:gd name="connsiteX28" fmla="*/ 3070860 w 4438650"/>
              <a:gd name="connsiteY28" fmla="*/ 78408 h 634668"/>
              <a:gd name="connsiteX29" fmla="*/ 3200400 w 4438650"/>
              <a:gd name="connsiteY29" fmla="*/ 131748 h 634668"/>
              <a:gd name="connsiteX30" fmla="*/ 3379470 w 4438650"/>
              <a:gd name="connsiteY30" fmla="*/ 139368 h 634668"/>
              <a:gd name="connsiteX31" fmla="*/ 3554730 w 4438650"/>
              <a:gd name="connsiteY31" fmla="*/ 173658 h 634668"/>
              <a:gd name="connsiteX32" fmla="*/ 3649980 w 4438650"/>
              <a:gd name="connsiteY32" fmla="*/ 272718 h 634668"/>
              <a:gd name="connsiteX33" fmla="*/ 4438650 w 4438650"/>
              <a:gd name="connsiteY33" fmla="*/ 634668 h 634668"/>
              <a:gd name="connsiteX0" fmla="*/ 0 w 4438650"/>
              <a:gd name="connsiteY0" fmla="*/ 600378 h 634668"/>
              <a:gd name="connsiteX1" fmla="*/ 403860 w 4438650"/>
              <a:gd name="connsiteY1" fmla="*/ 611808 h 634668"/>
              <a:gd name="connsiteX2" fmla="*/ 697230 w 4438650"/>
              <a:gd name="connsiteY2" fmla="*/ 596568 h 634668"/>
              <a:gd name="connsiteX3" fmla="*/ 716280 w 4438650"/>
              <a:gd name="connsiteY3" fmla="*/ 596568 h 634668"/>
              <a:gd name="connsiteX4" fmla="*/ 773430 w 4438650"/>
              <a:gd name="connsiteY4" fmla="*/ 588948 h 634668"/>
              <a:gd name="connsiteX5" fmla="*/ 777240 w 4438650"/>
              <a:gd name="connsiteY5" fmla="*/ 478458 h 634668"/>
              <a:gd name="connsiteX6" fmla="*/ 781050 w 4438650"/>
              <a:gd name="connsiteY6" fmla="*/ 280338 h 634668"/>
              <a:gd name="connsiteX7" fmla="*/ 777240 w 4438650"/>
              <a:gd name="connsiteY7" fmla="*/ 181278 h 634668"/>
              <a:gd name="connsiteX8" fmla="*/ 777240 w 4438650"/>
              <a:gd name="connsiteY8" fmla="*/ 6018 h 634668"/>
              <a:gd name="connsiteX9" fmla="*/ 792480 w 4438650"/>
              <a:gd name="connsiteY9" fmla="*/ 47928 h 634668"/>
              <a:gd name="connsiteX10" fmla="*/ 880110 w 4438650"/>
              <a:gd name="connsiteY10" fmla="*/ 120318 h 634668"/>
              <a:gd name="connsiteX11" fmla="*/ 1062990 w 4438650"/>
              <a:gd name="connsiteY11" fmla="*/ 135558 h 634668"/>
              <a:gd name="connsiteX12" fmla="*/ 1257300 w 4438650"/>
              <a:gd name="connsiteY12" fmla="*/ 150798 h 634668"/>
              <a:gd name="connsiteX13" fmla="*/ 1337310 w 4438650"/>
              <a:gd name="connsiteY13" fmla="*/ 200328 h 634668"/>
              <a:gd name="connsiteX14" fmla="*/ 1432560 w 4438650"/>
              <a:gd name="connsiteY14" fmla="*/ 307008 h 634668"/>
              <a:gd name="connsiteX15" fmla="*/ 1447800 w 4438650"/>
              <a:gd name="connsiteY15" fmla="*/ 455598 h 634668"/>
              <a:gd name="connsiteX16" fmla="*/ 1463040 w 4438650"/>
              <a:gd name="connsiteY16" fmla="*/ 535608 h 634668"/>
              <a:gd name="connsiteX17" fmla="*/ 1531620 w 4438650"/>
              <a:gd name="connsiteY17" fmla="*/ 600378 h 634668"/>
              <a:gd name="connsiteX18" fmla="*/ 1752600 w 4438650"/>
              <a:gd name="connsiteY18" fmla="*/ 611808 h 634668"/>
              <a:gd name="connsiteX19" fmla="*/ 2491740 w 4438650"/>
              <a:gd name="connsiteY19" fmla="*/ 615618 h 634668"/>
              <a:gd name="connsiteX20" fmla="*/ 2766060 w 4438650"/>
              <a:gd name="connsiteY20" fmla="*/ 604188 h 634668"/>
              <a:gd name="connsiteX21" fmla="*/ 2964180 w 4438650"/>
              <a:gd name="connsiteY21" fmla="*/ 604188 h 634668"/>
              <a:gd name="connsiteX22" fmla="*/ 2987040 w 4438650"/>
              <a:gd name="connsiteY22" fmla="*/ 604188 h 634668"/>
              <a:gd name="connsiteX23" fmla="*/ 2990850 w 4438650"/>
              <a:gd name="connsiteY23" fmla="*/ 535608 h 634668"/>
              <a:gd name="connsiteX24" fmla="*/ 2998470 w 4438650"/>
              <a:gd name="connsiteY24" fmla="*/ 295578 h 634668"/>
              <a:gd name="connsiteX25" fmla="*/ 2998470 w 4438650"/>
              <a:gd name="connsiteY25" fmla="*/ 181278 h 634668"/>
              <a:gd name="connsiteX26" fmla="*/ 3002280 w 4438650"/>
              <a:gd name="connsiteY26" fmla="*/ 17448 h 634668"/>
              <a:gd name="connsiteX27" fmla="*/ 3002280 w 4438650"/>
              <a:gd name="connsiteY27" fmla="*/ 13638 h 634668"/>
              <a:gd name="connsiteX28" fmla="*/ 3070860 w 4438650"/>
              <a:gd name="connsiteY28" fmla="*/ 78408 h 634668"/>
              <a:gd name="connsiteX29" fmla="*/ 3200400 w 4438650"/>
              <a:gd name="connsiteY29" fmla="*/ 131748 h 634668"/>
              <a:gd name="connsiteX30" fmla="*/ 3379470 w 4438650"/>
              <a:gd name="connsiteY30" fmla="*/ 139368 h 634668"/>
              <a:gd name="connsiteX31" fmla="*/ 3554730 w 4438650"/>
              <a:gd name="connsiteY31" fmla="*/ 173658 h 634668"/>
              <a:gd name="connsiteX32" fmla="*/ 3649980 w 4438650"/>
              <a:gd name="connsiteY32" fmla="*/ 272718 h 634668"/>
              <a:gd name="connsiteX33" fmla="*/ 3992880 w 4438650"/>
              <a:gd name="connsiteY33" fmla="*/ 596567 h 634668"/>
              <a:gd name="connsiteX34" fmla="*/ 4438650 w 4438650"/>
              <a:gd name="connsiteY34" fmla="*/ 634668 h 634668"/>
              <a:gd name="connsiteX0" fmla="*/ 0 w 4438650"/>
              <a:gd name="connsiteY0" fmla="*/ 600378 h 634668"/>
              <a:gd name="connsiteX1" fmla="*/ 403860 w 4438650"/>
              <a:gd name="connsiteY1" fmla="*/ 611808 h 634668"/>
              <a:gd name="connsiteX2" fmla="*/ 697230 w 4438650"/>
              <a:gd name="connsiteY2" fmla="*/ 596568 h 634668"/>
              <a:gd name="connsiteX3" fmla="*/ 716280 w 4438650"/>
              <a:gd name="connsiteY3" fmla="*/ 596568 h 634668"/>
              <a:gd name="connsiteX4" fmla="*/ 773430 w 4438650"/>
              <a:gd name="connsiteY4" fmla="*/ 588948 h 634668"/>
              <a:gd name="connsiteX5" fmla="*/ 777240 w 4438650"/>
              <a:gd name="connsiteY5" fmla="*/ 478458 h 634668"/>
              <a:gd name="connsiteX6" fmla="*/ 781050 w 4438650"/>
              <a:gd name="connsiteY6" fmla="*/ 280338 h 634668"/>
              <a:gd name="connsiteX7" fmla="*/ 777240 w 4438650"/>
              <a:gd name="connsiteY7" fmla="*/ 181278 h 634668"/>
              <a:gd name="connsiteX8" fmla="*/ 777240 w 4438650"/>
              <a:gd name="connsiteY8" fmla="*/ 6018 h 634668"/>
              <a:gd name="connsiteX9" fmla="*/ 792480 w 4438650"/>
              <a:gd name="connsiteY9" fmla="*/ 47928 h 634668"/>
              <a:gd name="connsiteX10" fmla="*/ 880110 w 4438650"/>
              <a:gd name="connsiteY10" fmla="*/ 120318 h 634668"/>
              <a:gd name="connsiteX11" fmla="*/ 1062990 w 4438650"/>
              <a:gd name="connsiteY11" fmla="*/ 135558 h 634668"/>
              <a:gd name="connsiteX12" fmla="*/ 1257300 w 4438650"/>
              <a:gd name="connsiteY12" fmla="*/ 150798 h 634668"/>
              <a:gd name="connsiteX13" fmla="*/ 1337310 w 4438650"/>
              <a:gd name="connsiteY13" fmla="*/ 200328 h 634668"/>
              <a:gd name="connsiteX14" fmla="*/ 1432560 w 4438650"/>
              <a:gd name="connsiteY14" fmla="*/ 307008 h 634668"/>
              <a:gd name="connsiteX15" fmla="*/ 1447800 w 4438650"/>
              <a:gd name="connsiteY15" fmla="*/ 455598 h 634668"/>
              <a:gd name="connsiteX16" fmla="*/ 1463040 w 4438650"/>
              <a:gd name="connsiteY16" fmla="*/ 535608 h 634668"/>
              <a:gd name="connsiteX17" fmla="*/ 1531620 w 4438650"/>
              <a:gd name="connsiteY17" fmla="*/ 600378 h 634668"/>
              <a:gd name="connsiteX18" fmla="*/ 1752600 w 4438650"/>
              <a:gd name="connsiteY18" fmla="*/ 611808 h 634668"/>
              <a:gd name="connsiteX19" fmla="*/ 2491740 w 4438650"/>
              <a:gd name="connsiteY19" fmla="*/ 615618 h 634668"/>
              <a:gd name="connsiteX20" fmla="*/ 2766060 w 4438650"/>
              <a:gd name="connsiteY20" fmla="*/ 604188 h 634668"/>
              <a:gd name="connsiteX21" fmla="*/ 2964180 w 4438650"/>
              <a:gd name="connsiteY21" fmla="*/ 604188 h 634668"/>
              <a:gd name="connsiteX22" fmla="*/ 2987040 w 4438650"/>
              <a:gd name="connsiteY22" fmla="*/ 604188 h 634668"/>
              <a:gd name="connsiteX23" fmla="*/ 2990850 w 4438650"/>
              <a:gd name="connsiteY23" fmla="*/ 535608 h 634668"/>
              <a:gd name="connsiteX24" fmla="*/ 2998470 w 4438650"/>
              <a:gd name="connsiteY24" fmla="*/ 295578 h 634668"/>
              <a:gd name="connsiteX25" fmla="*/ 2998470 w 4438650"/>
              <a:gd name="connsiteY25" fmla="*/ 181278 h 634668"/>
              <a:gd name="connsiteX26" fmla="*/ 3002280 w 4438650"/>
              <a:gd name="connsiteY26" fmla="*/ 17448 h 634668"/>
              <a:gd name="connsiteX27" fmla="*/ 3002280 w 4438650"/>
              <a:gd name="connsiteY27" fmla="*/ 13638 h 634668"/>
              <a:gd name="connsiteX28" fmla="*/ 3070860 w 4438650"/>
              <a:gd name="connsiteY28" fmla="*/ 78408 h 634668"/>
              <a:gd name="connsiteX29" fmla="*/ 3200400 w 4438650"/>
              <a:gd name="connsiteY29" fmla="*/ 131748 h 634668"/>
              <a:gd name="connsiteX30" fmla="*/ 3379470 w 4438650"/>
              <a:gd name="connsiteY30" fmla="*/ 139368 h 634668"/>
              <a:gd name="connsiteX31" fmla="*/ 3554730 w 4438650"/>
              <a:gd name="connsiteY31" fmla="*/ 173658 h 634668"/>
              <a:gd name="connsiteX32" fmla="*/ 3649980 w 4438650"/>
              <a:gd name="connsiteY32" fmla="*/ 272718 h 634668"/>
              <a:gd name="connsiteX33" fmla="*/ 3745230 w 4438650"/>
              <a:gd name="connsiteY33" fmla="*/ 588947 h 634668"/>
              <a:gd name="connsiteX34" fmla="*/ 3992880 w 4438650"/>
              <a:gd name="connsiteY34" fmla="*/ 596567 h 634668"/>
              <a:gd name="connsiteX35" fmla="*/ 4438650 w 4438650"/>
              <a:gd name="connsiteY35" fmla="*/ 634668 h 634668"/>
              <a:gd name="connsiteX0" fmla="*/ 0 w 4438650"/>
              <a:gd name="connsiteY0" fmla="*/ 600378 h 637217"/>
              <a:gd name="connsiteX1" fmla="*/ 403860 w 4438650"/>
              <a:gd name="connsiteY1" fmla="*/ 611808 h 637217"/>
              <a:gd name="connsiteX2" fmla="*/ 697230 w 4438650"/>
              <a:gd name="connsiteY2" fmla="*/ 596568 h 637217"/>
              <a:gd name="connsiteX3" fmla="*/ 716280 w 4438650"/>
              <a:gd name="connsiteY3" fmla="*/ 596568 h 637217"/>
              <a:gd name="connsiteX4" fmla="*/ 773430 w 4438650"/>
              <a:gd name="connsiteY4" fmla="*/ 588948 h 637217"/>
              <a:gd name="connsiteX5" fmla="*/ 777240 w 4438650"/>
              <a:gd name="connsiteY5" fmla="*/ 478458 h 637217"/>
              <a:gd name="connsiteX6" fmla="*/ 781050 w 4438650"/>
              <a:gd name="connsiteY6" fmla="*/ 280338 h 637217"/>
              <a:gd name="connsiteX7" fmla="*/ 777240 w 4438650"/>
              <a:gd name="connsiteY7" fmla="*/ 181278 h 637217"/>
              <a:gd name="connsiteX8" fmla="*/ 777240 w 4438650"/>
              <a:gd name="connsiteY8" fmla="*/ 6018 h 637217"/>
              <a:gd name="connsiteX9" fmla="*/ 792480 w 4438650"/>
              <a:gd name="connsiteY9" fmla="*/ 47928 h 637217"/>
              <a:gd name="connsiteX10" fmla="*/ 880110 w 4438650"/>
              <a:gd name="connsiteY10" fmla="*/ 120318 h 637217"/>
              <a:gd name="connsiteX11" fmla="*/ 1062990 w 4438650"/>
              <a:gd name="connsiteY11" fmla="*/ 135558 h 637217"/>
              <a:gd name="connsiteX12" fmla="*/ 1257300 w 4438650"/>
              <a:gd name="connsiteY12" fmla="*/ 150798 h 637217"/>
              <a:gd name="connsiteX13" fmla="*/ 1337310 w 4438650"/>
              <a:gd name="connsiteY13" fmla="*/ 200328 h 637217"/>
              <a:gd name="connsiteX14" fmla="*/ 1432560 w 4438650"/>
              <a:gd name="connsiteY14" fmla="*/ 307008 h 637217"/>
              <a:gd name="connsiteX15" fmla="*/ 1447800 w 4438650"/>
              <a:gd name="connsiteY15" fmla="*/ 455598 h 637217"/>
              <a:gd name="connsiteX16" fmla="*/ 1463040 w 4438650"/>
              <a:gd name="connsiteY16" fmla="*/ 535608 h 637217"/>
              <a:gd name="connsiteX17" fmla="*/ 1531620 w 4438650"/>
              <a:gd name="connsiteY17" fmla="*/ 600378 h 637217"/>
              <a:gd name="connsiteX18" fmla="*/ 1752600 w 4438650"/>
              <a:gd name="connsiteY18" fmla="*/ 611808 h 637217"/>
              <a:gd name="connsiteX19" fmla="*/ 2491740 w 4438650"/>
              <a:gd name="connsiteY19" fmla="*/ 615618 h 637217"/>
              <a:gd name="connsiteX20" fmla="*/ 2766060 w 4438650"/>
              <a:gd name="connsiteY20" fmla="*/ 604188 h 637217"/>
              <a:gd name="connsiteX21" fmla="*/ 2964180 w 4438650"/>
              <a:gd name="connsiteY21" fmla="*/ 604188 h 637217"/>
              <a:gd name="connsiteX22" fmla="*/ 2987040 w 4438650"/>
              <a:gd name="connsiteY22" fmla="*/ 604188 h 637217"/>
              <a:gd name="connsiteX23" fmla="*/ 2990850 w 4438650"/>
              <a:gd name="connsiteY23" fmla="*/ 535608 h 637217"/>
              <a:gd name="connsiteX24" fmla="*/ 2998470 w 4438650"/>
              <a:gd name="connsiteY24" fmla="*/ 295578 h 637217"/>
              <a:gd name="connsiteX25" fmla="*/ 2998470 w 4438650"/>
              <a:gd name="connsiteY25" fmla="*/ 181278 h 637217"/>
              <a:gd name="connsiteX26" fmla="*/ 3002280 w 4438650"/>
              <a:gd name="connsiteY26" fmla="*/ 17448 h 637217"/>
              <a:gd name="connsiteX27" fmla="*/ 3002280 w 4438650"/>
              <a:gd name="connsiteY27" fmla="*/ 13638 h 637217"/>
              <a:gd name="connsiteX28" fmla="*/ 3070860 w 4438650"/>
              <a:gd name="connsiteY28" fmla="*/ 78408 h 637217"/>
              <a:gd name="connsiteX29" fmla="*/ 3200400 w 4438650"/>
              <a:gd name="connsiteY29" fmla="*/ 131748 h 637217"/>
              <a:gd name="connsiteX30" fmla="*/ 3379470 w 4438650"/>
              <a:gd name="connsiteY30" fmla="*/ 139368 h 637217"/>
              <a:gd name="connsiteX31" fmla="*/ 3554730 w 4438650"/>
              <a:gd name="connsiteY31" fmla="*/ 173658 h 637217"/>
              <a:gd name="connsiteX32" fmla="*/ 3649980 w 4438650"/>
              <a:gd name="connsiteY32" fmla="*/ 272718 h 637217"/>
              <a:gd name="connsiteX33" fmla="*/ 3745230 w 4438650"/>
              <a:gd name="connsiteY33" fmla="*/ 588947 h 637217"/>
              <a:gd name="connsiteX34" fmla="*/ 3992880 w 4438650"/>
              <a:gd name="connsiteY34" fmla="*/ 611807 h 637217"/>
              <a:gd name="connsiteX35" fmla="*/ 4438650 w 4438650"/>
              <a:gd name="connsiteY35" fmla="*/ 634668 h 637217"/>
              <a:gd name="connsiteX0" fmla="*/ 0 w 4438650"/>
              <a:gd name="connsiteY0" fmla="*/ 600378 h 634668"/>
              <a:gd name="connsiteX1" fmla="*/ 403860 w 4438650"/>
              <a:gd name="connsiteY1" fmla="*/ 611808 h 634668"/>
              <a:gd name="connsiteX2" fmla="*/ 697230 w 4438650"/>
              <a:gd name="connsiteY2" fmla="*/ 596568 h 634668"/>
              <a:gd name="connsiteX3" fmla="*/ 716280 w 4438650"/>
              <a:gd name="connsiteY3" fmla="*/ 596568 h 634668"/>
              <a:gd name="connsiteX4" fmla="*/ 773430 w 4438650"/>
              <a:gd name="connsiteY4" fmla="*/ 588948 h 634668"/>
              <a:gd name="connsiteX5" fmla="*/ 777240 w 4438650"/>
              <a:gd name="connsiteY5" fmla="*/ 478458 h 634668"/>
              <a:gd name="connsiteX6" fmla="*/ 781050 w 4438650"/>
              <a:gd name="connsiteY6" fmla="*/ 280338 h 634668"/>
              <a:gd name="connsiteX7" fmla="*/ 777240 w 4438650"/>
              <a:gd name="connsiteY7" fmla="*/ 181278 h 634668"/>
              <a:gd name="connsiteX8" fmla="*/ 777240 w 4438650"/>
              <a:gd name="connsiteY8" fmla="*/ 6018 h 634668"/>
              <a:gd name="connsiteX9" fmla="*/ 792480 w 4438650"/>
              <a:gd name="connsiteY9" fmla="*/ 47928 h 634668"/>
              <a:gd name="connsiteX10" fmla="*/ 880110 w 4438650"/>
              <a:gd name="connsiteY10" fmla="*/ 120318 h 634668"/>
              <a:gd name="connsiteX11" fmla="*/ 1062990 w 4438650"/>
              <a:gd name="connsiteY11" fmla="*/ 135558 h 634668"/>
              <a:gd name="connsiteX12" fmla="*/ 1257300 w 4438650"/>
              <a:gd name="connsiteY12" fmla="*/ 150798 h 634668"/>
              <a:gd name="connsiteX13" fmla="*/ 1337310 w 4438650"/>
              <a:gd name="connsiteY13" fmla="*/ 200328 h 634668"/>
              <a:gd name="connsiteX14" fmla="*/ 1432560 w 4438650"/>
              <a:gd name="connsiteY14" fmla="*/ 307008 h 634668"/>
              <a:gd name="connsiteX15" fmla="*/ 1447800 w 4438650"/>
              <a:gd name="connsiteY15" fmla="*/ 455598 h 634668"/>
              <a:gd name="connsiteX16" fmla="*/ 1463040 w 4438650"/>
              <a:gd name="connsiteY16" fmla="*/ 535608 h 634668"/>
              <a:gd name="connsiteX17" fmla="*/ 1531620 w 4438650"/>
              <a:gd name="connsiteY17" fmla="*/ 600378 h 634668"/>
              <a:gd name="connsiteX18" fmla="*/ 1752600 w 4438650"/>
              <a:gd name="connsiteY18" fmla="*/ 611808 h 634668"/>
              <a:gd name="connsiteX19" fmla="*/ 2491740 w 4438650"/>
              <a:gd name="connsiteY19" fmla="*/ 615618 h 634668"/>
              <a:gd name="connsiteX20" fmla="*/ 2766060 w 4438650"/>
              <a:gd name="connsiteY20" fmla="*/ 604188 h 634668"/>
              <a:gd name="connsiteX21" fmla="*/ 2964180 w 4438650"/>
              <a:gd name="connsiteY21" fmla="*/ 604188 h 634668"/>
              <a:gd name="connsiteX22" fmla="*/ 2987040 w 4438650"/>
              <a:gd name="connsiteY22" fmla="*/ 604188 h 634668"/>
              <a:gd name="connsiteX23" fmla="*/ 2990850 w 4438650"/>
              <a:gd name="connsiteY23" fmla="*/ 535608 h 634668"/>
              <a:gd name="connsiteX24" fmla="*/ 2998470 w 4438650"/>
              <a:gd name="connsiteY24" fmla="*/ 295578 h 634668"/>
              <a:gd name="connsiteX25" fmla="*/ 2998470 w 4438650"/>
              <a:gd name="connsiteY25" fmla="*/ 181278 h 634668"/>
              <a:gd name="connsiteX26" fmla="*/ 3002280 w 4438650"/>
              <a:gd name="connsiteY26" fmla="*/ 17448 h 634668"/>
              <a:gd name="connsiteX27" fmla="*/ 3002280 w 4438650"/>
              <a:gd name="connsiteY27" fmla="*/ 13638 h 634668"/>
              <a:gd name="connsiteX28" fmla="*/ 3070860 w 4438650"/>
              <a:gd name="connsiteY28" fmla="*/ 78408 h 634668"/>
              <a:gd name="connsiteX29" fmla="*/ 3200400 w 4438650"/>
              <a:gd name="connsiteY29" fmla="*/ 131748 h 634668"/>
              <a:gd name="connsiteX30" fmla="*/ 3379470 w 4438650"/>
              <a:gd name="connsiteY30" fmla="*/ 139368 h 634668"/>
              <a:gd name="connsiteX31" fmla="*/ 3554730 w 4438650"/>
              <a:gd name="connsiteY31" fmla="*/ 173658 h 634668"/>
              <a:gd name="connsiteX32" fmla="*/ 3649980 w 4438650"/>
              <a:gd name="connsiteY32" fmla="*/ 272718 h 634668"/>
              <a:gd name="connsiteX33" fmla="*/ 3745230 w 4438650"/>
              <a:gd name="connsiteY33" fmla="*/ 588947 h 634668"/>
              <a:gd name="connsiteX34" fmla="*/ 3992880 w 4438650"/>
              <a:gd name="connsiteY34" fmla="*/ 611807 h 634668"/>
              <a:gd name="connsiteX35" fmla="*/ 4438650 w 4438650"/>
              <a:gd name="connsiteY35" fmla="*/ 634668 h 634668"/>
              <a:gd name="connsiteX0" fmla="*/ 0 w 4438650"/>
              <a:gd name="connsiteY0" fmla="*/ 600378 h 634668"/>
              <a:gd name="connsiteX1" fmla="*/ 403860 w 4438650"/>
              <a:gd name="connsiteY1" fmla="*/ 611808 h 634668"/>
              <a:gd name="connsiteX2" fmla="*/ 697230 w 4438650"/>
              <a:gd name="connsiteY2" fmla="*/ 596568 h 634668"/>
              <a:gd name="connsiteX3" fmla="*/ 716280 w 4438650"/>
              <a:gd name="connsiteY3" fmla="*/ 596568 h 634668"/>
              <a:gd name="connsiteX4" fmla="*/ 773430 w 4438650"/>
              <a:gd name="connsiteY4" fmla="*/ 588948 h 634668"/>
              <a:gd name="connsiteX5" fmla="*/ 777240 w 4438650"/>
              <a:gd name="connsiteY5" fmla="*/ 478458 h 634668"/>
              <a:gd name="connsiteX6" fmla="*/ 781050 w 4438650"/>
              <a:gd name="connsiteY6" fmla="*/ 280338 h 634668"/>
              <a:gd name="connsiteX7" fmla="*/ 777240 w 4438650"/>
              <a:gd name="connsiteY7" fmla="*/ 181278 h 634668"/>
              <a:gd name="connsiteX8" fmla="*/ 777240 w 4438650"/>
              <a:gd name="connsiteY8" fmla="*/ 6018 h 634668"/>
              <a:gd name="connsiteX9" fmla="*/ 792480 w 4438650"/>
              <a:gd name="connsiteY9" fmla="*/ 47928 h 634668"/>
              <a:gd name="connsiteX10" fmla="*/ 880110 w 4438650"/>
              <a:gd name="connsiteY10" fmla="*/ 120318 h 634668"/>
              <a:gd name="connsiteX11" fmla="*/ 1062990 w 4438650"/>
              <a:gd name="connsiteY11" fmla="*/ 135558 h 634668"/>
              <a:gd name="connsiteX12" fmla="*/ 1257300 w 4438650"/>
              <a:gd name="connsiteY12" fmla="*/ 150798 h 634668"/>
              <a:gd name="connsiteX13" fmla="*/ 1337310 w 4438650"/>
              <a:gd name="connsiteY13" fmla="*/ 200328 h 634668"/>
              <a:gd name="connsiteX14" fmla="*/ 1432560 w 4438650"/>
              <a:gd name="connsiteY14" fmla="*/ 307008 h 634668"/>
              <a:gd name="connsiteX15" fmla="*/ 1447800 w 4438650"/>
              <a:gd name="connsiteY15" fmla="*/ 455598 h 634668"/>
              <a:gd name="connsiteX16" fmla="*/ 1463040 w 4438650"/>
              <a:gd name="connsiteY16" fmla="*/ 535608 h 634668"/>
              <a:gd name="connsiteX17" fmla="*/ 1531620 w 4438650"/>
              <a:gd name="connsiteY17" fmla="*/ 600378 h 634668"/>
              <a:gd name="connsiteX18" fmla="*/ 1752600 w 4438650"/>
              <a:gd name="connsiteY18" fmla="*/ 611808 h 634668"/>
              <a:gd name="connsiteX19" fmla="*/ 2491740 w 4438650"/>
              <a:gd name="connsiteY19" fmla="*/ 615618 h 634668"/>
              <a:gd name="connsiteX20" fmla="*/ 2766060 w 4438650"/>
              <a:gd name="connsiteY20" fmla="*/ 604188 h 634668"/>
              <a:gd name="connsiteX21" fmla="*/ 2964180 w 4438650"/>
              <a:gd name="connsiteY21" fmla="*/ 604188 h 634668"/>
              <a:gd name="connsiteX22" fmla="*/ 2987040 w 4438650"/>
              <a:gd name="connsiteY22" fmla="*/ 604188 h 634668"/>
              <a:gd name="connsiteX23" fmla="*/ 2990850 w 4438650"/>
              <a:gd name="connsiteY23" fmla="*/ 535608 h 634668"/>
              <a:gd name="connsiteX24" fmla="*/ 2998470 w 4438650"/>
              <a:gd name="connsiteY24" fmla="*/ 295578 h 634668"/>
              <a:gd name="connsiteX25" fmla="*/ 2998470 w 4438650"/>
              <a:gd name="connsiteY25" fmla="*/ 181278 h 634668"/>
              <a:gd name="connsiteX26" fmla="*/ 3002280 w 4438650"/>
              <a:gd name="connsiteY26" fmla="*/ 17448 h 634668"/>
              <a:gd name="connsiteX27" fmla="*/ 3002280 w 4438650"/>
              <a:gd name="connsiteY27" fmla="*/ 13638 h 634668"/>
              <a:gd name="connsiteX28" fmla="*/ 3070860 w 4438650"/>
              <a:gd name="connsiteY28" fmla="*/ 78408 h 634668"/>
              <a:gd name="connsiteX29" fmla="*/ 3200400 w 4438650"/>
              <a:gd name="connsiteY29" fmla="*/ 131748 h 634668"/>
              <a:gd name="connsiteX30" fmla="*/ 3379470 w 4438650"/>
              <a:gd name="connsiteY30" fmla="*/ 139368 h 634668"/>
              <a:gd name="connsiteX31" fmla="*/ 3554730 w 4438650"/>
              <a:gd name="connsiteY31" fmla="*/ 173658 h 634668"/>
              <a:gd name="connsiteX32" fmla="*/ 3649980 w 4438650"/>
              <a:gd name="connsiteY32" fmla="*/ 272718 h 634668"/>
              <a:gd name="connsiteX33" fmla="*/ 3745230 w 4438650"/>
              <a:gd name="connsiteY33" fmla="*/ 588947 h 634668"/>
              <a:gd name="connsiteX34" fmla="*/ 3992880 w 4438650"/>
              <a:gd name="connsiteY34" fmla="*/ 611807 h 634668"/>
              <a:gd name="connsiteX35" fmla="*/ 4438650 w 4438650"/>
              <a:gd name="connsiteY35" fmla="*/ 634668 h 63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38650" h="634668">
                <a:moveTo>
                  <a:pt x="0" y="600378"/>
                </a:moveTo>
                <a:cubicBezTo>
                  <a:pt x="143827" y="606410"/>
                  <a:pt x="287655" y="612443"/>
                  <a:pt x="403860" y="611808"/>
                </a:cubicBezTo>
                <a:cubicBezTo>
                  <a:pt x="520065" y="611173"/>
                  <a:pt x="645160" y="599108"/>
                  <a:pt x="697230" y="596568"/>
                </a:cubicBezTo>
                <a:cubicBezTo>
                  <a:pt x="749300" y="594028"/>
                  <a:pt x="703580" y="597838"/>
                  <a:pt x="716280" y="596568"/>
                </a:cubicBezTo>
                <a:cubicBezTo>
                  <a:pt x="728980" y="595298"/>
                  <a:pt x="763270" y="608633"/>
                  <a:pt x="773430" y="588948"/>
                </a:cubicBezTo>
                <a:cubicBezTo>
                  <a:pt x="783590" y="569263"/>
                  <a:pt x="775970" y="529893"/>
                  <a:pt x="777240" y="478458"/>
                </a:cubicBezTo>
                <a:cubicBezTo>
                  <a:pt x="778510" y="427023"/>
                  <a:pt x="781050" y="329868"/>
                  <a:pt x="781050" y="280338"/>
                </a:cubicBezTo>
                <a:cubicBezTo>
                  <a:pt x="781050" y="230808"/>
                  <a:pt x="777875" y="226998"/>
                  <a:pt x="777240" y="181278"/>
                </a:cubicBezTo>
                <a:cubicBezTo>
                  <a:pt x="776605" y="135558"/>
                  <a:pt x="774700" y="28243"/>
                  <a:pt x="777240" y="6018"/>
                </a:cubicBezTo>
                <a:cubicBezTo>
                  <a:pt x="779780" y="-16207"/>
                  <a:pt x="775335" y="28878"/>
                  <a:pt x="792480" y="47928"/>
                </a:cubicBezTo>
                <a:cubicBezTo>
                  <a:pt x="809625" y="66978"/>
                  <a:pt x="835025" y="105713"/>
                  <a:pt x="880110" y="120318"/>
                </a:cubicBezTo>
                <a:cubicBezTo>
                  <a:pt x="925195" y="134923"/>
                  <a:pt x="1062990" y="135558"/>
                  <a:pt x="1062990" y="135558"/>
                </a:cubicBezTo>
                <a:cubicBezTo>
                  <a:pt x="1125855" y="140638"/>
                  <a:pt x="1211580" y="140003"/>
                  <a:pt x="1257300" y="150798"/>
                </a:cubicBezTo>
                <a:cubicBezTo>
                  <a:pt x="1303020" y="161593"/>
                  <a:pt x="1308100" y="174293"/>
                  <a:pt x="1337310" y="200328"/>
                </a:cubicBezTo>
                <a:cubicBezTo>
                  <a:pt x="1366520" y="226363"/>
                  <a:pt x="1414145" y="264463"/>
                  <a:pt x="1432560" y="307008"/>
                </a:cubicBezTo>
                <a:cubicBezTo>
                  <a:pt x="1450975" y="349553"/>
                  <a:pt x="1442720" y="417498"/>
                  <a:pt x="1447800" y="455598"/>
                </a:cubicBezTo>
                <a:cubicBezTo>
                  <a:pt x="1452880" y="493698"/>
                  <a:pt x="1449070" y="511478"/>
                  <a:pt x="1463040" y="535608"/>
                </a:cubicBezTo>
                <a:cubicBezTo>
                  <a:pt x="1477010" y="559738"/>
                  <a:pt x="1483360" y="587678"/>
                  <a:pt x="1531620" y="600378"/>
                </a:cubicBezTo>
                <a:cubicBezTo>
                  <a:pt x="1579880" y="613078"/>
                  <a:pt x="1592580" y="609268"/>
                  <a:pt x="1752600" y="611808"/>
                </a:cubicBezTo>
                <a:cubicBezTo>
                  <a:pt x="1912620" y="614348"/>
                  <a:pt x="2322830" y="616888"/>
                  <a:pt x="2491740" y="615618"/>
                </a:cubicBezTo>
                <a:cubicBezTo>
                  <a:pt x="2660650" y="614348"/>
                  <a:pt x="2687320" y="606093"/>
                  <a:pt x="2766060" y="604188"/>
                </a:cubicBezTo>
                <a:cubicBezTo>
                  <a:pt x="2844800" y="602283"/>
                  <a:pt x="2964180" y="604188"/>
                  <a:pt x="2964180" y="604188"/>
                </a:cubicBezTo>
                <a:cubicBezTo>
                  <a:pt x="3001010" y="604188"/>
                  <a:pt x="2982595" y="615618"/>
                  <a:pt x="2987040" y="604188"/>
                </a:cubicBezTo>
                <a:cubicBezTo>
                  <a:pt x="2991485" y="592758"/>
                  <a:pt x="2988945" y="587043"/>
                  <a:pt x="2990850" y="535608"/>
                </a:cubicBezTo>
                <a:cubicBezTo>
                  <a:pt x="2992755" y="484173"/>
                  <a:pt x="2997200" y="354633"/>
                  <a:pt x="2998470" y="295578"/>
                </a:cubicBezTo>
                <a:cubicBezTo>
                  <a:pt x="2999740" y="236523"/>
                  <a:pt x="2997835" y="227633"/>
                  <a:pt x="2998470" y="181278"/>
                </a:cubicBezTo>
                <a:cubicBezTo>
                  <a:pt x="2999105" y="134923"/>
                  <a:pt x="3001645" y="45388"/>
                  <a:pt x="3002280" y="17448"/>
                </a:cubicBezTo>
                <a:cubicBezTo>
                  <a:pt x="3002915" y="-10492"/>
                  <a:pt x="2990850" y="3478"/>
                  <a:pt x="3002280" y="13638"/>
                </a:cubicBezTo>
                <a:cubicBezTo>
                  <a:pt x="3013710" y="23798"/>
                  <a:pt x="3037840" y="58723"/>
                  <a:pt x="3070860" y="78408"/>
                </a:cubicBezTo>
                <a:cubicBezTo>
                  <a:pt x="3103880" y="98093"/>
                  <a:pt x="3148965" y="121588"/>
                  <a:pt x="3200400" y="131748"/>
                </a:cubicBezTo>
                <a:cubicBezTo>
                  <a:pt x="3251835" y="141908"/>
                  <a:pt x="3320415" y="132383"/>
                  <a:pt x="3379470" y="139368"/>
                </a:cubicBezTo>
                <a:cubicBezTo>
                  <a:pt x="3438525" y="146353"/>
                  <a:pt x="3509645" y="151433"/>
                  <a:pt x="3554730" y="173658"/>
                </a:cubicBezTo>
                <a:cubicBezTo>
                  <a:pt x="3599815" y="195883"/>
                  <a:pt x="3618230" y="203503"/>
                  <a:pt x="3649980" y="272718"/>
                </a:cubicBezTo>
                <a:cubicBezTo>
                  <a:pt x="3681730" y="341933"/>
                  <a:pt x="3688080" y="534972"/>
                  <a:pt x="3745230" y="588947"/>
                </a:cubicBezTo>
                <a:cubicBezTo>
                  <a:pt x="3802380" y="642922"/>
                  <a:pt x="3869055" y="597837"/>
                  <a:pt x="3992880" y="611807"/>
                </a:cubicBezTo>
                <a:cubicBezTo>
                  <a:pt x="4131945" y="634032"/>
                  <a:pt x="4374515" y="601648"/>
                  <a:pt x="4438650" y="63466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2"/>
          <p:cNvSpPr/>
          <p:nvPr/>
        </p:nvSpPr>
        <p:spPr>
          <a:xfrm>
            <a:off x="398881" y="4792693"/>
            <a:ext cx="6923423" cy="973445"/>
          </a:xfrm>
          <a:custGeom>
            <a:avLst/>
            <a:gdLst>
              <a:gd name="connsiteX0" fmla="*/ 0 w 4431030"/>
              <a:gd name="connsiteY0" fmla="*/ 591119 h 623010"/>
              <a:gd name="connsiteX1" fmla="*/ 392430 w 4431030"/>
              <a:gd name="connsiteY1" fmla="*/ 594929 h 623010"/>
              <a:gd name="connsiteX2" fmla="*/ 708660 w 4431030"/>
              <a:gd name="connsiteY2" fmla="*/ 591119 h 623010"/>
              <a:gd name="connsiteX3" fmla="*/ 830580 w 4431030"/>
              <a:gd name="connsiteY3" fmla="*/ 591119 h 623010"/>
              <a:gd name="connsiteX4" fmla="*/ 830580 w 4431030"/>
              <a:gd name="connsiteY4" fmla="*/ 572069 h 623010"/>
              <a:gd name="connsiteX5" fmla="*/ 830580 w 4431030"/>
              <a:gd name="connsiteY5" fmla="*/ 392999 h 623010"/>
              <a:gd name="connsiteX6" fmla="*/ 838200 w 4431030"/>
              <a:gd name="connsiteY6" fmla="*/ 27239 h 623010"/>
              <a:gd name="connsiteX7" fmla="*/ 838200 w 4431030"/>
              <a:gd name="connsiteY7" fmla="*/ 34859 h 623010"/>
              <a:gd name="connsiteX8" fmla="*/ 906780 w 4431030"/>
              <a:gd name="connsiteY8" fmla="*/ 99629 h 623010"/>
              <a:gd name="connsiteX9" fmla="*/ 1047750 w 4431030"/>
              <a:gd name="connsiteY9" fmla="*/ 130109 h 623010"/>
              <a:gd name="connsiteX10" fmla="*/ 1203960 w 4431030"/>
              <a:gd name="connsiteY10" fmla="*/ 130109 h 623010"/>
              <a:gd name="connsiteX11" fmla="*/ 1325880 w 4431030"/>
              <a:gd name="connsiteY11" fmla="*/ 141539 h 623010"/>
              <a:gd name="connsiteX12" fmla="*/ 1455420 w 4431030"/>
              <a:gd name="connsiteY12" fmla="*/ 191069 h 623010"/>
              <a:gd name="connsiteX13" fmla="*/ 1501140 w 4431030"/>
              <a:gd name="connsiteY13" fmla="*/ 328229 h 623010"/>
              <a:gd name="connsiteX14" fmla="*/ 1508760 w 4431030"/>
              <a:gd name="connsiteY14" fmla="*/ 446339 h 623010"/>
              <a:gd name="connsiteX15" fmla="*/ 1539240 w 4431030"/>
              <a:gd name="connsiteY15" fmla="*/ 545399 h 623010"/>
              <a:gd name="connsiteX16" fmla="*/ 1649730 w 4431030"/>
              <a:gd name="connsiteY16" fmla="*/ 598739 h 623010"/>
              <a:gd name="connsiteX17" fmla="*/ 1828800 w 4431030"/>
              <a:gd name="connsiteY17" fmla="*/ 598739 h 623010"/>
              <a:gd name="connsiteX18" fmla="*/ 2495550 w 4431030"/>
              <a:gd name="connsiteY18" fmla="*/ 591119 h 623010"/>
              <a:gd name="connsiteX19" fmla="*/ 2758440 w 4431030"/>
              <a:gd name="connsiteY19" fmla="*/ 591119 h 623010"/>
              <a:gd name="connsiteX20" fmla="*/ 2933700 w 4431030"/>
              <a:gd name="connsiteY20" fmla="*/ 591119 h 623010"/>
              <a:gd name="connsiteX21" fmla="*/ 3051810 w 4431030"/>
              <a:gd name="connsiteY21" fmla="*/ 587309 h 623010"/>
              <a:gd name="connsiteX22" fmla="*/ 3059430 w 4431030"/>
              <a:gd name="connsiteY22" fmla="*/ 579689 h 623010"/>
              <a:gd name="connsiteX23" fmla="*/ 3059430 w 4431030"/>
              <a:gd name="connsiteY23" fmla="*/ 499679 h 623010"/>
              <a:gd name="connsiteX24" fmla="*/ 3063240 w 4431030"/>
              <a:gd name="connsiteY24" fmla="*/ 389189 h 623010"/>
              <a:gd name="connsiteX25" fmla="*/ 3063240 w 4431030"/>
              <a:gd name="connsiteY25" fmla="*/ 95819 h 623010"/>
              <a:gd name="connsiteX26" fmla="*/ 3063240 w 4431030"/>
              <a:gd name="connsiteY26" fmla="*/ 4379 h 623010"/>
              <a:gd name="connsiteX27" fmla="*/ 3105150 w 4431030"/>
              <a:gd name="connsiteY27" fmla="*/ 61529 h 623010"/>
              <a:gd name="connsiteX28" fmla="*/ 3238500 w 4431030"/>
              <a:gd name="connsiteY28" fmla="*/ 122489 h 623010"/>
              <a:gd name="connsiteX29" fmla="*/ 3436620 w 4431030"/>
              <a:gd name="connsiteY29" fmla="*/ 133919 h 623010"/>
              <a:gd name="connsiteX30" fmla="*/ 3589020 w 4431030"/>
              <a:gd name="connsiteY30" fmla="*/ 145349 h 623010"/>
              <a:gd name="connsiteX31" fmla="*/ 3707130 w 4431030"/>
              <a:gd name="connsiteY31" fmla="*/ 213929 h 623010"/>
              <a:gd name="connsiteX32" fmla="*/ 3741420 w 4431030"/>
              <a:gd name="connsiteY32" fmla="*/ 301559 h 623010"/>
              <a:gd name="connsiteX33" fmla="*/ 3756660 w 4431030"/>
              <a:gd name="connsiteY33" fmla="*/ 423479 h 623010"/>
              <a:gd name="connsiteX34" fmla="*/ 3787140 w 4431030"/>
              <a:gd name="connsiteY34" fmla="*/ 514919 h 623010"/>
              <a:gd name="connsiteX35" fmla="*/ 3882390 w 4431030"/>
              <a:gd name="connsiteY35" fmla="*/ 602549 h 623010"/>
              <a:gd name="connsiteX36" fmla="*/ 4061460 w 4431030"/>
              <a:gd name="connsiteY36" fmla="*/ 621599 h 623010"/>
              <a:gd name="connsiteX37" fmla="*/ 4240530 w 4431030"/>
              <a:gd name="connsiteY37" fmla="*/ 621599 h 623010"/>
              <a:gd name="connsiteX38" fmla="*/ 4431030 w 4431030"/>
              <a:gd name="connsiteY38" fmla="*/ 617789 h 623010"/>
              <a:gd name="connsiteX39" fmla="*/ 4431030 w 4431030"/>
              <a:gd name="connsiteY39" fmla="*/ 617789 h 62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431030" h="623010">
                <a:moveTo>
                  <a:pt x="0" y="591119"/>
                </a:moveTo>
                <a:lnTo>
                  <a:pt x="392430" y="594929"/>
                </a:lnTo>
                <a:cubicBezTo>
                  <a:pt x="510540" y="594929"/>
                  <a:pt x="708660" y="591119"/>
                  <a:pt x="708660" y="591119"/>
                </a:cubicBezTo>
                <a:cubicBezTo>
                  <a:pt x="781685" y="590484"/>
                  <a:pt x="810260" y="594294"/>
                  <a:pt x="830580" y="591119"/>
                </a:cubicBezTo>
                <a:cubicBezTo>
                  <a:pt x="850900" y="587944"/>
                  <a:pt x="830580" y="572069"/>
                  <a:pt x="830580" y="572069"/>
                </a:cubicBezTo>
                <a:cubicBezTo>
                  <a:pt x="830580" y="539049"/>
                  <a:pt x="829310" y="483804"/>
                  <a:pt x="830580" y="392999"/>
                </a:cubicBezTo>
                <a:cubicBezTo>
                  <a:pt x="831850" y="302194"/>
                  <a:pt x="836930" y="86929"/>
                  <a:pt x="838200" y="27239"/>
                </a:cubicBezTo>
                <a:cubicBezTo>
                  <a:pt x="839470" y="-32451"/>
                  <a:pt x="826770" y="22794"/>
                  <a:pt x="838200" y="34859"/>
                </a:cubicBezTo>
                <a:cubicBezTo>
                  <a:pt x="849630" y="46924"/>
                  <a:pt x="871855" y="83754"/>
                  <a:pt x="906780" y="99629"/>
                </a:cubicBezTo>
                <a:cubicBezTo>
                  <a:pt x="941705" y="115504"/>
                  <a:pt x="998220" y="125029"/>
                  <a:pt x="1047750" y="130109"/>
                </a:cubicBezTo>
                <a:cubicBezTo>
                  <a:pt x="1097280" y="135189"/>
                  <a:pt x="1157605" y="128204"/>
                  <a:pt x="1203960" y="130109"/>
                </a:cubicBezTo>
                <a:cubicBezTo>
                  <a:pt x="1250315" y="132014"/>
                  <a:pt x="1283970" y="131379"/>
                  <a:pt x="1325880" y="141539"/>
                </a:cubicBezTo>
                <a:cubicBezTo>
                  <a:pt x="1367790" y="151699"/>
                  <a:pt x="1426210" y="159954"/>
                  <a:pt x="1455420" y="191069"/>
                </a:cubicBezTo>
                <a:cubicBezTo>
                  <a:pt x="1484630" y="222184"/>
                  <a:pt x="1492250" y="285684"/>
                  <a:pt x="1501140" y="328229"/>
                </a:cubicBezTo>
                <a:cubicBezTo>
                  <a:pt x="1510030" y="370774"/>
                  <a:pt x="1502410" y="410144"/>
                  <a:pt x="1508760" y="446339"/>
                </a:cubicBezTo>
                <a:cubicBezTo>
                  <a:pt x="1515110" y="482534"/>
                  <a:pt x="1515745" y="519999"/>
                  <a:pt x="1539240" y="545399"/>
                </a:cubicBezTo>
                <a:cubicBezTo>
                  <a:pt x="1562735" y="570799"/>
                  <a:pt x="1601470" y="589849"/>
                  <a:pt x="1649730" y="598739"/>
                </a:cubicBezTo>
                <a:cubicBezTo>
                  <a:pt x="1697990" y="607629"/>
                  <a:pt x="1828800" y="598739"/>
                  <a:pt x="1828800" y="598739"/>
                </a:cubicBezTo>
                <a:lnTo>
                  <a:pt x="2495550" y="591119"/>
                </a:lnTo>
                <a:lnTo>
                  <a:pt x="2758440" y="591119"/>
                </a:lnTo>
                <a:lnTo>
                  <a:pt x="2933700" y="591119"/>
                </a:lnTo>
                <a:cubicBezTo>
                  <a:pt x="2982595" y="590484"/>
                  <a:pt x="3030855" y="589214"/>
                  <a:pt x="3051810" y="587309"/>
                </a:cubicBezTo>
                <a:cubicBezTo>
                  <a:pt x="3072765" y="585404"/>
                  <a:pt x="3058160" y="594294"/>
                  <a:pt x="3059430" y="579689"/>
                </a:cubicBezTo>
                <a:cubicBezTo>
                  <a:pt x="3060700" y="565084"/>
                  <a:pt x="3058795" y="531429"/>
                  <a:pt x="3059430" y="499679"/>
                </a:cubicBezTo>
                <a:cubicBezTo>
                  <a:pt x="3060065" y="467929"/>
                  <a:pt x="3062605" y="456499"/>
                  <a:pt x="3063240" y="389189"/>
                </a:cubicBezTo>
                <a:cubicBezTo>
                  <a:pt x="3063875" y="321879"/>
                  <a:pt x="3063240" y="95819"/>
                  <a:pt x="3063240" y="95819"/>
                </a:cubicBezTo>
                <a:cubicBezTo>
                  <a:pt x="3063240" y="31684"/>
                  <a:pt x="3056255" y="10094"/>
                  <a:pt x="3063240" y="4379"/>
                </a:cubicBezTo>
                <a:cubicBezTo>
                  <a:pt x="3070225" y="-1336"/>
                  <a:pt x="3075940" y="41844"/>
                  <a:pt x="3105150" y="61529"/>
                </a:cubicBezTo>
                <a:cubicBezTo>
                  <a:pt x="3134360" y="81214"/>
                  <a:pt x="3183255" y="110424"/>
                  <a:pt x="3238500" y="122489"/>
                </a:cubicBezTo>
                <a:cubicBezTo>
                  <a:pt x="3293745" y="134554"/>
                  <a:pt x="3436620" y="133919"/>
                  <a:pt x="3436620" y="133919"/>
                </a:cubicBezTo>
                <a:cubicBezTo>
                  <a:pt x="3495040" y="137729"/>
                  <a:pt x="3543935" y="132014"/>
                  <a:pt x="3589020" y="145349"/>
                </a:cubicBezTo>
                <a:cubicBezTo>
                  <a:pt x="3634105" y="158684"/>
                  <a:pt x="3681730" y="187894"/>
                  <a:pt x="3707130" y="213929"/>
                </a:cubicBezTo>
                <a:cubicBezTo>
                  <a:pt x="3732530" y="239964"/>
                  <a:pt x="3733165" y="266634"/>
                  <a:pt x="3741420" y="301559"/>
                </a:cubicBezTo>
                <a:cubicBezTo>
                  <a:pt x="3749675" y="336484"/>
                  <a:pt x="3749040" y="387919"/>
                  <a:pt x="3756660" y="423479"/>
                </a:cubicBezTo>
                <a:cubicBezTo>
                  <a:pt x="3764280" y="459039"/>
                  <a:pt x="3766185" y="485074"/>
                  <a:pt x="3787140" y="514919"/>
                </a:cubicBezTo>
                <a:cubicBezTo>
                  <a:pt x="3808095" y="544764"/>
                  <a:pt x="3836670" y="584769"/>
                  <a:pt x="3882390" y="602549"/>
                </a:cubicBezTo>
                <a:cubicBezTo>
                  <a:pt x="3928110" y="620329"/>
                  <a:pt x="4001770" y="618424"/>
                  <a:pt x="4061460" y="621599"/>
                </a:cubicBezTo>
                <a:cubicBezTo>
                  <a:pt x="4121150" y="624774"/>
                  <a:pt x="4240530" y="621599"/>
                  <a:pt x="4240530" y="621599"/>
                </a:cubicBezTo>
                <a:lnTo>
                  <a:pt x="4431030" y="617789"/>
                </a:lnTo>
                <a:lnTo>
                  <a:pt x="4431030" y="617789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815040" cy="3816424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395536" y="838453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Následná depolarizace - vznik AP v relativní refrakterní fázi – patologické </a:t>
            </a:r>
            <a:br>
              <a:rPr lang="cs-CZ" dirty="0" smtClean="0"/>
            </a:br>
            <a:r>
              <a:rPr lang="cs-CZ" dirty="0" smtClean="0"/>
              <a:t>(netřeba znát ke zkoušce z fyziologie)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36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2470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Elektrický dipól</a:t>
            </a:r>
            <a:endParaRPr lang="cs-CZ" sz="28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2975728" y="1243221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d</a:t>
            </a:r>
            <a:r>
              <a:rPr lang="cs-CZ" sz="2000" dirty="0" smtClean="0"/>
              <a:t>epolarizovaná buňka</a:t>
            </a:r>
            <a:endParaRPr lang="cs-CZ" sz="2000" dirty="0"/>
          </a:p>
        </p:txBody>
      </p:sp>
      <p:sp>
        <p:nvSpPr>
          <p:cNvPr id="3" name="Ovál 2"/>
          <p:cNvSpPr/>
          <p:nvPr/>
        </p:nvSpPr>
        <p:spPr>
          <a:xfrm>
            <a:off x="3635896" y="3405475"/>
            <a:ext cx="1872208" cy="792088"/>
          </a:xfrm>
          <a:prstGeom prst="ellipse">
            <a:avLst/>
          </a:prstGeom>
          <a:solidFill>
            <a:srgbClr val="A3E7FF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995936" y="407881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+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364360" y="3468107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– </a:t>
            </a:r>
            <a:endParaRPr lang="cs-CZ" b="1" dirty="0"/>
          </a:p>
        </p:txBody>
      </p:sp>
      <p:sp>
        <p:nvSpPr>
          <p:cNvPr id="7" name="Ovál 6"/>
          <p:cNvSpPr/>
          <p:nvPr/>
        </p:nvSpPr>
        <p:spPr>
          <a:xfrm>
            <a:off x="2051720" y="2132856"/>
            <a:ext cx="187220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555776" y="227687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+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339752" y="280445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– </a:t>
            </a:r>
            <a:endParaRPr lang="cs-CZ" b="1" dirty="0"/>
          </a:p>
        </p:txBody>
      </p:sp>
      <p:sp>
        <p:nvSpPr>
          <p:cNvPr id="11" name="Volný tvar 10"/>
          <p:cNvSpPr/>
          <p:nvPr/>
        </p:nvSpPr>
        <p:spPr>
          <a:xfrm>
            <a:off x="1140031" y="1643331"/>
            <a:ext cx="4512624" cy="2505694"/>
          </a:xfrm>
          <a:custGeom>
            <a:avLst/>
            <a:gdLst>
              <a:gd name="connsiteX0" fmla="*/ 4512624 w 4512624"/>
              <a:gd name="connsiteY0" fmla="*/ 0 h 2505694"/>
              <a:gd name="connsiteX1" fmla="*/ 3610099 w 4512624"/>
              <a:gd name="connsiteY1" fmla="*/ 973777 h 2505694"/>
              <a:gd name="connsiteX2" fmla="*/ 1900052 w 4512624"/>
              <a:gd name="connsiteY2" fmla="*/ 2090057 h 2505694"/>
              <a:gd name="connsiteX3" fmla="*/ 0 w 4512624"/>
              <a:gd name="connsiteY3" fmla="*/ 2505694 h 250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2624" h="2505694">
                <a:moveTo>
                  <a:pt x="4512624" y="0"/>
                </a:moveTo>
                <a:cubicBezTo>
                  <a:pt x="4279076" y="312717"/>
                  <a:pt x="4045528" y="625434"/>
                  <a:pt x="3610099" y="973777"/>
                </a:cubicBezTo>
                <a:cubicBezTo>
                  <a:pt x="3174670" y="1322120"/>
                  <a:pt x="2501735" y="1834738"/>
                  <a:pt x="1900052" y="2090057"/>
                </a:cubicBezTo>
                <a:cubicBezTo>
                  <a:pt x="1298369" y="2345377"/>
                  <a:pt x="0" y="2505694"/>
                  <a:pt x="0" y="250569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3419872" y="2348880"/>
            <a:ext cx="1656184" cy="127261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059832" y="468538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nedepolarizovaná</a:t>
            </a:r>
            <a:r>
              <a:rPr lang="cs-CZ" sz="2000" dirty="0" smtClean="0"/>
              <a:t> buňka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739924" y="272314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Elektrický vektor</a:t>
            </a:r>
            <a:endParaRPr lang="cs-CZ" sz="2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39552" y="418101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Depolarizační vlna</a:t>
            </a:r>
            <a:endParaRPr lang="cs-CZ" sz="2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95536" y="76470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EKG: Elektrická aktivita srdce měřená z povrchu těla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3968" y="32531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d</a:t>
            </a:r>
            <a:r>
              <a:rPr lang="cs-CZ" sz="2000" dirty="0" smtClean="0"/>
              <a:t>epolarizovaná tkáň</a:t>
            </a:r>
            <a:endParaRPr lang="cs-CZ" sz="2000" dirty="0"/>
          </a:p>
        </p:txBody>
      </p:sp>
      <p:sp>
        <p:nvSpPr>
          <p:cNvPr id="3" name="Ovál 2"/>
          <p:cNvSpPr/>
          <p:nvPr/>
        </p:nvSpPr>
        <p:spPr>
          <a:xfrm>
            <a:off x="3635896" y="3405475"/>
            <a:ext cx="1872208" cy="792088"/>
          </a:xfrm>
          <a:prstGeom prst="ellipse">
            <a:avLst/>
          </a:prstGeom>
          <a:solidFill>
            <a:srgbClr val="A3E7FF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995936" y="407881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+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364360" y="3468107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– </a:t>
            </a:r>
            <a:endParaRPr lang="cs-CZ" b="1" dirty="0"/>
          </a:p>
        </p:txBody>
      </p:sp>
      <p:sp>
        <p:nvSpPr>
          <p:cNvPr id="7" name="Ovál 6"/>
          <p:cNvSpPr/>
          <p:nvPr/>
        </p:nvSpPr>
        <p:spPr>
          <a:xfrm>
            <a:off x="2051720" y="2132856"/>
            <a:ext cx="187220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555776" y="227687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+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339752" y="280445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– </a:t>
            </a:r>
            <a:endParaRPr lang="cs-CZ" b="1" dirty="0"/>
          </a:p>
        </p:txBody>
      </p:sp>
      <p:sp>
        <p:nvSpPr>
          <p:cNvPr id="11" name="Volný tvar 10"/>
          <p:cNvSpPr/>
          <p:nvPr/>
        </p:nvSpPr>
        <p:spPr>
          <a:xfrm>
            <a:off x="1140031" y="1643331"/>
            <a:ext cx="4512624" cy="2505694"/>
          </a:xfrm>
          <a:custGeom>
            <a:avLst/>
            <a:gdLst>
              <a:gd name="connsiteX0" fmla="*/ 4512624 w 4512624"/>
              <a:gd name="connsiteY0" fmla="*/ 0 h 2505694"/>
              <a:gd name="connsiteX1" fmla="*/ 3610099 w 4512624"/>
              <a:gd name="connsiteY1" fmla="*/ 973777 h 2505694"/>
              <a:gd name="connsiteX2" fmla="*/ 1900052 w 4512624"/>
              <a:gd name="connsiteY2" fmla="*/ 2090057 h 2505694"/>
              <a:gd name="connsiteX3" fmla="*/ 0 w 4512624"/>
              <a:gd name="connsiteY3" fmla="*/ 2505694 h 250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2624" h="2505694">
                <a:moveTo>
                  <a:pt x="4512624" y="0"/>
                </a:moveTo>
                <a:cubicBezTo>
                  <a:pt x="4279076" y="312717"/>
                  <a:pt x="4045528" y="625434"/>
                  <a:pt x="3610099" y="973777"/>
                </a:cubicBezTo>
                <a:cubicBezTo>
                  <a:pt x="3174670" y="1322120"/>
                  <a:pt x="2501735" y="1834738"/>
                  <a:pt x="1900052" y="2090057"/>
                </a:cubicBezTo>
                <a:cubicBezTo>
                  <a:pt x="1298369" y="2345377"/>
                  <a:pt x="0" y="2505694"/>
                  <a:pt x="0" y="250569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3203848" y="2348880"/>
            <a:ext cx="4464496" cy="345638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059832" y="468538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nedepolarizovaná</a:t>
            </a:r>
            <a:r>
              <a:rPr lang="cs-CZ" sz="2000" dirty="0" smtClean="0"/>
              <a:t> tkáň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292853" y="587727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Elektrický vektor</a:t>
            </a:r>
            <a:endParaRPr lang="cs-CZ" sz="2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39552" y="418101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Depolarizační vlna</a:t>
            </a:r>
            <a:endParaRPr lang="cs-CZ" sz="2000" dirty="0"/>
          </a:p>
        </p:txBody>
      </p:sp>
      <p:sp>
        <p:nvSpPr>
          <p:cNvPr id="17" name="Ovál 16"/>
          <p:cNvSpPr/>
          <p:nvPr/>
        </p:nvSpPr>
        <p:spPr>
          <a:xfrm>
            <a:off x="3347864" y="1030952"/>
            <a:ext cx="187220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3851920" y="117496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+</a:t>
            </a:r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635896" y="1702549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– </a:t>
            </a:r>
            <a:endParaRPr lang="cs-CZ" b="1" dirty="0"/>
          </a:p>
        </p:txBody>
      </p:sp>
      <p:sp>
        <p:nvSpPr>
          <p:cNvPr id="20" name="Ovál 19"/>
          <p:cNvSpPr/>
          <p:nvPr/>
        </p:nvSpPr>
        <p:spPr>
          <a:xfrm>
            <a:off x="1187624" y="1052736"/>
            <a:ext cx="187220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1691680" y="119675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+</a:t>
            </a:r>
            <a:endParaRPr lang="cs-CZ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1475656" y="172433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– </a:t>
            </a:r>
            <a:endParaRPr lang="cs-CZ" b="1" dirty="0"/>
          </a:p>
        </p:txBody>
      </p:sp>
      <p:sp>
        <p:nvSpPr>
          <p:cNvPr id="23" name="Ovál 22"/>
          <p:cNvSpPr/>
          <p:nvPr/>
        </p:nvSpPr>
        <p:spPr>
          <a:xfrm>
            <a:off x="5724128" y="3557875"/>
            <a:ext cx="1872208" cy="792088"/>
          </a:xfrm>
          <a:prstGeom prst="ellipse">
            <a:avLst/>
          </a:prstGeom>
          <a:solidFill>
            <a:srgbClr val="A3E7FF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6084168" y="423121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+</a:t>
            </a:r>
            <a:endParaRPr lang="cs-CZ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452592" y="3620507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– </a:t>
            </a:r>
            <a:endParaRPr lang="cs-CZ" b="1" dirty="0"/>
          </a:p>
        </p:txBody>
      </p:sp>
      <p:sp>
        <p:nvSpPr>
          <p:cNvPr id="26" name="Ovál 25"/>
          <p:cNvSpPr/>
          <p:nvPr/>
        </p:nvSpPr>
        <p:spPr>
          <a:xfrm>
            <a:off x="5292080" y="2348880"/>
            <a:ext cx="1872208" cy="792088"/>
          </a:xfrm>
          <a:prstGeom prst="ellipse">
            <a:avLst/>
          </a:prstGeom>
          <a:solidFill>
            <a:srgbClr val="A3E7FF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5652120" y="302221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+</a:t>
            </a:r>
            <a:endParaRPr lang="cs-CZ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6020544" y="241151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– </a:t>
            </a:r>
            <a:endParaRPr lang="cs-CZ" b="1" dirty="0"/>
          </a:p>
        </p:txBody>
      </p:sp>
      <p:sp>
        <p:nvSpPr>
          <p:cNvPr id="29" name="Obdélník 28"/>
          <p:cNvSpPr/>
          <p:nvPr/>
        </p:nvSpPr>
        <p:spPr>
          <a:xfrm>
            <a:off x="446068" y="297031"/>
            <a:ext cx="2470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Elektrický dipól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44519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kupina 28"/>
          <p:cNvGrpSpPr/>
          <p:nvPr/>
        </p:nvGrpSpPr>
        <p:grpSpPr>
          <a:xfrm>
            <a:off x="4301259" y="394831"/>
            <a:ext cx="5067533" cy="2944799"/>
            <a:chOff x="1140031" y="687582"/>
            <a:chExt cx="7320400" cy="4954882"/>
          </a:xfrm>
        </p:grpSpPr>
        <p:sp>
          <p:nvSpPr>
            <p:cNvPr id="9" name="TextovéPole 8"/>
            <p:cNvSpPr txBox="1"/>
            <p:nvPr/>
          </p:nvSpPr>
          <p:spPr>
            <a:xfrm>
              <a:off x="2339752" y="2804453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 </a:t>
              </a:r>
              <a:endParaRPr lang="cs-CZ" b="1" dirty="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1140031" y="1643331"/>
              <a:ext cx="4512624" cy="2505694"/>
            </a:xfrm>
            <a:custGeom>
              <a:avLst/>
              <a:gdLst>
                <a:gd name="connsiteX0" fmla="*/ 4512624 w 4512624"/>
                <a:gd name="connsiteY0" fmla="*/ 0 h 2505694"/>
                <a:gd name="connsiteX1" fmla="*/ 3610099 w 4512624"/>
                <a:gd name="connsiteY1" fmla="*/ 973777 h 2505694"/>
                <a:gd name="connsiteX2" fmla="*/ 1900052 w 4512624"/>
                <a:gd name="connsiteY2" fmla="*/ 2090057 h 2505694"/>
                <a:gd name="connsiteX3" fmla="*/ 0 w 4512624"/>
                <a:gd name="connsiteY3" fmla="*/ 2505694 h 250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2624" h="2505694">
                  <a:moveTo>
                    <a:pt x="4512624" y="0"/>
                  </a:moveTo>
                  <a:cubicBezTo>
                    <a:pt x="4279076" y="312717"/>
                    <a:pt x="4045528" y="625434"/>
                    <a:pt x="3610099" y="973777"/>
                  </a:cubicBezTo>
                  <a:cubicBezTo>
                    <a:pt x="3174670" y="1322120"/>
                    <a:pt x="2501735" y="1834738"/>
                    <a:pt x="1900052" y="2090057"/>
                  </a:cubicBezTo>
                  <a:cubicBezTo>
                    <a:pt x="1298369" y="2345377"/>
                    <a:pt x="0" y="2505694"/>
                    <a:pt x="0" y="2505694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5724128" y="687582"/>
              <a:ext cx="2736303" cy="1191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Depolarizační vlna</a:t>
              </a:r>
              <a:endParaRPr lang="cs-CZ" sz="2000" dirty="0"/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1187624" y="946446"/>
              <a:ext cx="4032448" cy="1978498"/>
              <a:chOff x="1187624" y="946446"/>
              <a:chExt cx="4032448" cy="1978498"/>
            </a:xfrm>
          </p:grpSpPr>
          <p:sp>
            <p:nvSpPr>
              <p:cNvPr id="7" name="Ovál 6"/>
              <p:cNvSpPr/>
              <p:nvPr/>
            </p:nvSpPr>
            <p:spPr>
              <a:xfrm>
                <a:off x="2051720" y="2132856"/>
                <a:ext cx="1872208" cy="79208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" name="TextovéPole 7"/>
              <p:cNvSpPr txBox="1"/>
              <p:nvPr/>
            </p:nvSpPr>
            <p:spPr>
              <a:xfrm>
                <a:off x="2555776" y="2048350"/>
                <a:ext cx="432047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 smtClean="0"/>
                  <a:t>+</a:t>
                </a:r>
                <a:endParaRPr lang="cs-CZ" b="1" dirty="0"/>
              </a:p>
            </p:txBody>
          </p:sp>
          <p:sp>
            <p:nvSpPr>
              <p:cNvPr id="17" name="Ovál 16"/>
              <p:cNvSpPr/>
              <p:nvPr/>
            </p:nvSpPr>
            <p:spPr>
              <a:xfrm>
                <a:off x="3347864" y="1030952"/>
                <a:ext cx="1872208" cy="79208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3851920" y="946446"/>
                <a:ext cx="432047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 smtClean="0"/>
                  <a:t>+</a:t>
                </a:r>
                <a:endParaRPr lang="cs-CZ" b="1" dirty="0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3956262" y="1702548"/>
                <a:ext cx="432047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 smtClean="0"/>
                  <a:t>– </a:t>
                </a:r>
                <a:endParaRPr lang="cs-CZ" b="1" dirty="0"/>
              </a:p>
            </p:txBody>
          </p:sp>
          <p:sp>
            <p:nvSpPr>
              <p:cNvPr id="20" name="Ovál 19"/>
              <p:cNvSpPr/>
              <p:nvPr/>
            </p:nvSpPr>
            <p:spPr>
              <a:xfrm>
                <a:off x="1187624" y="1052736"/>
                <a:ext cx="1872208" cy="79208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1691680" y="968230"/>
                <a:ext cx="432047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 smtClean="0"/>
                  <a:t>+</a:t>
                </a:r>
                <a:endParaRPr lang="cs-CZ" b="1" dirty="0"/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1475656" y="1724333"/>
                <a:ext cx="4320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 smtClean="0"/>
                  <a:t>– </a:t>
                </a:r>
                <a:endParaRPr lang="cs-CZ" b="1" dirty="0"/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>
              <a:off x="3635896" y="2158044"/>
              <a:ext cx="3960440" cy="3008277"/>
              <a:chOff x="3635896" y="2158044"/>
              <a:chExt cx="3960440" cy="3008277"/>
            </a:xfrm>
          </p:grpSpPr>
          <p:sp>
            <p:nvSpPr>
              <p:cNvPr id="3" name="Ovál 2"/>
              <p:cNvSpPr/>
              <p:nvPr/>
            </p:nvSpPr>
            <p:spPr>
              <a:xfrm>
                <a:off x="3635896" y="3405475"/>
                <a:ext cx="1872208" cy="792088"/>
              </a:xfrm>
              <a:prstGeom prst="ellipse">
                <a:avLst/>
              </a:prstGeom>
              <a:solidFill>
                <a:srgbClr val="A3E7FF"/>
              </a:solidFill>
              <a:ln w="571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" name="TextovéPole 4"/>
              <p:cNvSpPr txBox="1"/>
              <p:nvPr/>
            </p:nvSpPr>
            <p:spPr>
              <a:xfrm>
                <a:off x="3995935" y="4078813"/>
                <a:ext cx="584448" cy="1087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 smtClean="0"/>
                  <a:t>+</a:t>
                </a:r>
                <a:endParaRPr lang="cs-CZ" b="1" dirty="0"/>
              </a:p>
            </p:txBody>
          </p:sp>
          <p:sp>
            <p:nvSpPr>
              <p:cNvPr id="6" name="TextovéPole 5"/>
              <p:cNvSpPr txBox="1"/>
              <p:nvPr/>
            </p:nvSpPr>
            <p:spPr>
              <a:xfrm>
                <a:off x="4364360" y="3214638"/>
                <a:ext cx="432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 smtClean="0"/>
                  <a:t>– </a:t>
                </a:r>
                <a:endParaRPr lang="cs-CZ" b="1" dirty="0"/>
              </a:p>
            </p:txBody>
          </p:sp>
          <p:sp>
            <p:nvSpPr>
              <p:cNvPr id="23" name="Ovál 22"/>
              <p:cNvSpPr/>
              <p:nvPr/>
            </p:nvSpPr>
            <p:spPr>
              <a:xfrm>
                <a:off x="5724128" y="3557875"/>
                <a:ext cx="1872208" cy="792088"/>
              </a:xfrm>
              <a:prstGeom prst="ellipse">
                <a:avLst/>
              </a:prstGeom>
              <a:solidFill>
                <a:srgbClr val="A3E7FF"/>
              </a:solidFill>
              <a:ln w="571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6452756" y="4231213"/>
                <a:ext cx="432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 smtClean="0"/>
                  <a:t>+</a:t>
                </a:r>
                <a:endParaRPr lang="cs-CZ" b="1" dirty="0"/>
              </a:p>
            </p:txBody>
          </p:sp>
          <p:sp>
            <p:nvSpPr>
              <p:cNvPr id="25" name="TextovéPole 24"/>
              <p:cNvSpPr txBox="1"/>
              <p:nvPr/>
            </p:nvSpPr>
            <p:spPr>
              <a:xfrm>
                <a:off x="6452591" y="3367038"/>
                <a:ext cx="432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 smtClean="0"/>
                  <a:t>– </a:t>
                </a:r>
                <a:endParaRPr lang="cs-CZ" b="1" dirty="0"/>
              </a:p>
            </p:txBody>
          </p:sp>
          <p:sp>
            <p:nvSpPr>
              <p:cNvPr id="26" name="Ovál 25"/>
              <p:cNvSpPr/>
              <p:nvPr/>
            </p:nvSpPr>
            <p:spPr>
              <a:xfrm>
                <a:off x="5292080" y="2348880"/>
                <a:ext cx="1872208" cy="792088"/>
              </a:xfrm>
              <a:prstGeom prst="ellipse">
                <a:avLst/>
              </a:prstGeom>
              <a:solidFill>
                <a:srgbClr val="A3E7FF"/>
              </a:solidFill>
              <a:ln w="571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5652120" y="2844471"/>
                <a:ext cx="432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 smtClean="0"/>
                  <a:t>+</a:t>
                </a:r>
                <a:endParaRPr lang="cs-CZ" b="1" dirty="0"/>
              </a:p>
            </p:txBody>
          </p:sp>
          <p:sp>
            <p:nvSpPr>
              <p:cNvPr id="28" name="TextovéPole 27"/>
              <p:cNvSpPr txBox="1"/>
              <p:nvPr/>
            </p:nvSpPr>
            <p:spPr>
              <a:xfrm>
                <a:off x="6020544" y="2158044"/>
                <a:ext cx="432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 smtClean="0"/>
                  <a:t>– </a:t>
                </a:r>
                <a:endParaRPr lang="cs-CZ" b="1" dirty="0"/>
              </a:p>
            </p:txBody>
          </p:sp>
        </p:grpSp>
        <p:cxnSp>
          <p:nvCxnSpPr>
            <p:cNvPr id="13" name="Přímá spojnice se šipkou 12"/>
            <p:cNvCxnSpPr/>
            <p:nvPr/>
          </p:nvCxnSpPr>
          <p:spPr>
            <a:xfrm>
              <a:off x="3203847" y="2348880"/>
              <a:ext cx="4152436" cy="329358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Skupina 29"/>
          <p:cNvGrpSpPr/>
          <p:nvPr/>
        </p:nvGrpSpPr>
        <p:grpSpPr>
          <a:xfrm rot="2218972">
            <a:off x="179156" y="1435980"/>
            <a:ext cx="4469366" cy="3262479"/>
            <a:chOff x="1140031" y="946446"/>
            <a:chExt cx="6456305" cy="5489407"/>
          </a:xfrm>
        </p:grpSpPr>
        <p:sp>
          <p:nvSpPr>
            <p:cNvPr id="31" name="TextovéPole 30"/>
            <p:cNvSpPr txBox="1"/>
            <p:nvPr/>
          </p:nvSpPr>
          <p:spPr>
            <a:xfrm>
              <a:off x="2339752" y="2804453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 </a:t>
              </a:r>
              <a:endParaRPr lang="cs-CZ" b="1" dirty="0"/>
            </a:p>
          </p:txBody>
        </p:sp>
        <p:sp>
          <p:nvSpPr>
            <p:cNvPr id="32" name="Volný tvar 31"/>
            <p:cNvSpPr/>
            <p:nvPr/>
          </p:nvSpPr>
          <p:spPr>
            <a:xfrm>
              <a:off x="1140031" y="1643331"/>
              <a:ext cx="4512624" cy="2505694"/>
            </a:xfrm>
            <a:custGeom>
              <a:avLst/>
              <a:gdLst>
                <a:gd name="connsiteX0" fmla="*/ 4512624 w 4512624"/>
                <a:gd name="connsiteY0" fmla="*/ 0 h 2505694"/>
                <a:gd name="connsiteX1" fmla="*/ 3610099 w 4512624"/>
                <a:gd name="connsiteY1" fmla="*/ 973777 h 2505694"/>
                <a:gd name="connsiteX2" fmla="*/ 1900052 w 4512624"/>
                <a:gd name="connsiteY2" fmla="*/ 2090057 h 2505694"/>
                <a:gd name="connsiteX3" fmla="*/ 0 w 4512624"/>
                <a:gd name="connsiteY3" fmla="*/ 2505694 h 250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2624" h="2505694">
                  <a:moveTo>
                    <a:pt x="4512624" y="0"/>
                  </a:moveTo>
                  <a:cubicBezTo>
                    <a:pt x="4279076" y="312717"/>
                    <a:pt x="4045528" y="625434"/>
                    <a:pt x="3610099" y="973777"/>
                  </a:cubicBezTo>
                  <a:cubicBezTo>
                    <a:pt x="3174670" y="1322120"/>
                    <a:pt x="2501735" y="1834738"/>
                    <a:pt x="1900052" y="2090057"/>
                  </a:cubicBezTo>
                  <a:cubicBezTo>
                    <a:pt x="1298369" y="2345377"/>
                    <a:pt x="0" y="2505694"/>
                    <a:pt x="0" y="2505694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4" name="Skupina 33"/>
            <p:cNvGrpSpPr/>
            <p:nvPr/>
          </p:nvGrpSpPr>
          <p:grpSpPr>
            <a:xfrm>
              <a:off x="1187624" y="946446"/>
              <a:ext cx="4032448" cy="1978498"/>
              <a:chOff x="1187624" y="946446"/>
              <a:chExt cx="4032448" cy="1978498"/>
            </a:xfrm>
          </p:grpSpPr>
          <p:sp>
            <p:nvSpPr>
              <p:cNvPr id="46" name="Ovál 45"/>
              <p:cNvSpPr/>
              <p:nvPr/>
            </p:nvSpPr>
            <p:spPr>
              <a:xfrm>
                <a:off x="2051720" y="2132856"/>
                <a:ext cx="1872208" cy="79208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2555776" y="2048350"/>
                <a:ext cx="432047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 smtClean="0"/>
                  <a:t>+</a:t>
                </a:r>
                <a:endParaRPr lang="cs-CZ" b="1" dirty="0"/>
              </a:p>
            </p:txBody>
          </p:sp>
          <p:sp>
            <p:nvSpPr>
              <p:cNvPr id="48" name="Ovál 47"/>
              <p:cNvSpPr/>
              <p:nvPr/>
            </p:nvSpPr>
            <p:spPr>
              <a:xfrm>
                <a:off x="3347864" y="1030952"/>
                <a:ext cx="1872208" cy="79208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" name="TextovéPole 48"/>
              <p:cNvSpPr txBox="1"/>
              <p:nvPr/>
            </p:nvSpPr>
            <p:spPr>
              <a:xfrm>
                <a:off x="3851920" y="946446"/>
                <a:ext cx="432047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 smtClean="0"/>
                  <a:t>+</a:t>
                </a:r>
                <a:endParaRPr lang="cs-CZ" b="1" dirty="0"/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3956262" y="1702548"/>
                <a:ext cx="432047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 smtClean="0"/>
                  <a:t>– </a:t>
                </a:r>
                <a:endParaRPr lang="cs-CZ" b="1" dirty="0"/>
              </a:p>
            </p:txBody>
          </p:sp>
          <p:sp>
            <p:nvSpPr>
              <p:cNvPr id="51" name="Ovál 50"/>
              <p:cNvSpPr/>
              <p:nvPr/>
            </p:nvSpPr>
            <p:spPr>
              <a:xfrm>
                <a:off x="1187624" y="1052736"/>
                <a:ext cx="1872208" cy="79208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TextovéPole 51"/>
              <p:cNvSpPr txBox="1"/>
              <p:nvPr/>
            </p:nvSpPr>
            <p:spPr>
              <a:xfrm>
                <a:off x="1691680" y="968230"/>
                <a:ext cx="432047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 smtClean="0"/>
                  <a:t>+</a:t>
                </a:r>
                <a:endParaRPr lang="cs-CZ" b="1" dirty="0"/>
              </a:p>
            </p:txBody>
          </p:sp>
          <p:sp>
            <p:nvSpPr>
              <p:cNvPr id="53" name="TextovéPole 52"/>
              <p:cNvSpPr txBox="1"/>
              <p:nvPr/>
            </p:nvSpPr>
            <p:spPr>
              <a:xfrm>
                <a:off x="1475656" y="1724333"/>
                <a:ext cx="4320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 smtClean="0"/>
                  <a:t>– </a:t>
                </a:r>
                <a:endParaRPr lang="cs-CZ" b="1" dirty="0"/>
              </a:p>
            </p:txBody>
          </p:sp>
        </p:grpSp>
        <p:grpSp>
          <p:nvGrpSpPr>
            <p:cNvPr id="35" name="Skupina 34"/>
            <p:cNvGrpSpPr/>
            <p:nvPr/>
          </p:nvGrpSpPr>
          <p:grpSpPr>
            <a:xfrm>
              <a:off x="3635896" y="2158044"/>
              <a:ext cx="3960440" cy="2719500"/>
              <a:chOff x="3635896" y="2158044"/>
              <a:chExt cx="3960440" cy="2719500"/>
            </a:xfrm>
          </p:grpSpPr>
          <p:sp>
            <p:nvSpPr>
              <p:cNvPr id="37" name="Ovál 36"/>
              <p:cNvSpPr/>
              <p:nvPr/>
            </p:nvSpPr>
            <p:spPr>
              <a:xfrm>
                <a:off x="3635896" y="3405475"/>
                <a:ext cx="1872208" cy="792088"/>
              </a:xfrm>
              <a:prstGeom prst="ellipse">
                <a:avLst/>
              </a:prstGeom>
              <a:solidFill>
                <a:srgbClr val="A3E7FF"/>
              </a:solidFill>
              <a:ln w="571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3995936" y="4078813"/>
                <a:ext cx="4320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 smtClean="0"/>
                  <a:t>+</a:t>
                </a:r>
                <a:endParaRPr lang="cs-CZ" b="1" dirty="0"/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4364360" y="3214638"/>
                <a:ext cx="432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 smtClean="0"/>
                  <a:t>– </a:t>
                </a:r>
                <a:endParaRPr lang="cs-CZ" b="1" dirty="0"/>
              </a:p>
            </p:txBody>
          </p:sp>
          <p:sp>
            <p:nvSpPr>
              <p:cNvPr id="40" name="Ovál 39"/>
              <p:cNvSpPr/>
              <p:nvPr/>
            </p:nvSpPr>
            <p:spPr>
              <a:xfrm>
                <a:off x="5724128" y="3557875"/>
                <a:ext cx="1872208" cy="792088"/>
              </a:xfrm>
              <a:prstGeom prst="ellipse">
                <a:avLst/>
              </a:prstGeom>
              <a:solidFill>
                <a:srgbClr val="A3E7FF"/>
              </a:solidFill>
              <a:ln w="571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6452756" y="4231213"/>
                <a:ext cx="432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 smtClean="0"/>
                  <a:t>+</a:t>
                </a:r>
                <a:endParaRPr lang="cs-CZ" b="1" dirty="0"/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6452591" y="3367038"/>
                <a:ext cx="432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 smtClean="0"/>
                  <a:t>– </a:t>
                </a:r>
                <a:endParaRPr lang="cs-CZ" b="1" dirty="0"/>
              </a:p>
            </p:txBody>
          </p:sp>
          <p:sp>
            <p:nvSpPr>
              <p:cNvPr id="43" name="Ovál 42"/>
              <p:cNvSpPr/>
              <p:nvPr/>
            </p:nvSpPr>
            <p:spPr>
              <a:xfrm>
                <a:off x="5292080" y="2348880"/>
                <a:ext cx="1872208" cy="792088"/>
              </a:xfrm>
              <a:prstGeom prst="ellipse">
                <a:avLst/>
              </a:prstGeom>
              <a:solidFill>
                <a:srgbClr val="A3E7FF"/>
              </a:solidFill>
              <a:ln w="571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5652120" y="2844471"/>
                <a:ext cx="432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 smtClean="0"/>
                  <a:t>+</a:t>
                </a:r>
                <a:endParaRPr lang="cs-CZ" b="1" dirty="0"/>
              </a:p>
            </p:txBody>
          </p:sp>
          <p:sp>
            <p:nvSpPr>
              <p:cNvPr id="45" name="TextovéPole 44"/>
              <p:cNvSpPr txBox="1"/>
              <p:nvPr/>
            </p:nvSpPr>
            <p:spPr>
              <a:xfrm>
                <a:off x="6020544" y="2158044"/>
                <a:ext cx="432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600" b="1" dirty="0" smtClean="0"/>
                  <a:t>– </a:t>
                </a:r>
                <a:endParaRPr lang="cs-CZ" b="1" dirty="0"/>
              </a:p>
            </p:txBody>
          </p:sp>
        </p:grpSp>
        <p:cxnSp>
          <p:nvCxnSpPr>
            <p:cNvPr id="36" name="Přímá spojnice se šipkou 35"/>
            <p:cNvCxnSpPr/>
            <p:nvPr/>
          </p:nvCxnSpPr>
          <p:spPr>
            <a:xfrm rot="19381028">
              <a:off x="4377304" y="1273538"/>
              <a:ext cx="1587140" cy="516231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Přímá spojnice se šipkou 53"/>
          <p:cNvCxnSpPr/>
          <p:nvPr/>
        </p:nvCxnSpPr>
        <p:spPr>
          <a:xfrm>
            <a:off x="3195459" y="260648"/>
            <a:ext cx="4484326" cy="633670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1187624" y="4149080"/>
            <a:ext cx="1894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Dílčí elektrický vektor pro daný úsek tkáně</a:t>
            </a:r>
            <a:endParaRPr lang="cs-CZ" sz="2000" dirty="0"/>
          </a:p>
        </p:txBody>
      </p:sp>
      <p:sp>
        <p:nvSpPr>
          <p:cNvPr id="58" name="TextovéPole 57"/>
          <p:cNvSpPr txBox="1"/>
          <p:nvPr/>
        </p:nvSpPr>
        <p:spPr>
          <a:xfrm>
            <a:off x="6588224" y="2924944"/>
            <a:ext cx="1894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Dílčí elektrický vektor pro daný úsek tkáně</a:t>
            </a:r>
            <a:endParaRPr lang="cs-CZ" sz="2000" dirty="0"/>
          </a:p>
        </p:txBody>
      </p:sp>
      <p:sp>
        <p:nvSpPr>
          <p:cNvPr id="59" name="TextovéPole 58"/>
          <p:cNvSpPr txBox="1"/>
          <p:nvPr/>
        </p:nvSpPr>
        <p:spPr>
          <a:xfrm>
            <a:off x="5331153" y="5164743"/>
            <a:ext cx="1894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Výsledný elektrický vektor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641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hanka\Pictures\další\PhD vtipy a další\keep_calm_and_____by_chengwesley-d6do3k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63" y="332656"/>
            <a:ext cx="36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0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>
          <a:xfrm>
            <a:off x="1466850" y="471487"/>
            <a:ext cx="6210300" cy="476925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46068" y="297031"/>
            <a:ext cx="2470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Elektrický dipól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2875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3034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Elektrokardiografie</a:t>
            </a:r>
            <a:endParaRPr lang="cs-CZ" sz="28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5"/>
          <a:stretch/>
        </p:blipFill>
        <p:spPr>
          <a:xfrm>
            <a:off x="5005699" y="2967153"/>
            <a:ext cx="4030797" cy="3846223"/>
          </a:xfrm>
          <a:prstGeom prst="rect">
            <a:avLst/>
          </a:prstGeom>
        </p:spPr>
      </p:pic>
      <p:sp>
        <p:nvSpPr>
          <p:cNvPr id="6" name="Tětiva 5"/>
          <p:cNvSpPr/>
          <p:nvPr/>
        </p:nvSpPr>
        <p:spPr>
          <a:xfrm rot="12776945">
            <a:off x="5340611" y="2881017"/>
            <a:ext cx="1339472" cy="2384547"/>
          </a:xfrm>
          <a:prstGeom prst="chord">
            <a:avLst>
              <a:gd name="adj1" fmla="val 6605999"/>
              <a:gd name="adj2" fmla="val 17034893"/>
            </a:avLst>
          </a:prstGeom>
          <a:gradFill flip="none" rotWithShape="1">
            <a:gsLst>
              <a:gs pos="0">
                <a:srgbClr val="FFFF00"/>
              </a:gs>
              <a:gs pos="69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5076056" y="3565334"/>
            <a:ext cx="2026156" cy="1519850"/>
          </a:xfrm>
          <a:prstGeom prst="straightConnector1">
            <a:avLst/>
          </a:prstGeom>
          <a:ln w="1143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6325695" y="2554859"/>
            <a:ext cx="1790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Depolarizační vlna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46068" y="1124744"/>
            <a:ext cx="85184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Elektrický vektor srdeční </a:t>
            </a:r>
            <a:r>
              <a:rPr lang="cs-CZ" sz="2400" dirty="0" smtClean="0"/>
              <a:t>vzniká součtem dílčích elektrických vektorů v srdci</a:t>
            </a:r>
          </a:p>
          <a:p>
            <a:r>
              <a:rPr lang="cs-CZ" sz="2400" dirty="0" smtClean="0"/>
              <a:t>Elektrický vektor má v daném čase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Velikost</a:t>
            </a:r>
            <a:r>
              <a:rPr lang="cs-CZ" sz="2400" dirty="0" smtClean="0"/>
              <a:t> – určená počtem buněk, které mění svoji polaritu v daném směru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Směr</a:t>
            </a:r>
            <a:r>
              <a:rPr lang="cs-CZ" sz="2400" dirty="0" smtClean="0"/>
              <a:t> -  kolmý na depolarizační</a:t>
            </a:r>
            <a:br>
              <a:rPr lang="cs-CZ" sz="2400" dirty="0" smtClean="0"/>
            </a:br>
            <a:r>
              <a:rPr lang="cs-CZ" sz="2400" dirty="0" smtClean="0"/>
              <a:t> vlnu</a:t>
            </a:r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95536" y="76470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EKG: Elektrická aktivita srdce měřená z povrchu těla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776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3034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Elektrokardiografie</a:t>
            </a:r>
            <a:endParaRPr lang="cs-CZ" sz="28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446068" y="1124744"/>
            <a:ext cx="85184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Elektrický vektor srdeční </a:t>
            </a:r>
            <a:r>
              <a:rPr lang="cs-CZ" sz="2400" dirty="0" smtClean="0"/>
              <a:t>vzniká součtem dílčích elektrických vektorů v srdci</a:t>
            </a:r>
          </a:p>
          <a:p>
            <a:r>
              <a:rPr lang="cs-CZ" sz="2400" dirty="0" smtClean="0"/>
              <a:t>Elektrický vektor má v daném čase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Velikost</a:t>
            </a:r>
            <a:r>
              <a:rPr lang="cs-CZ" sz="2400" dirty="0" smtClean="0"/>
              <a:t> – určená počtem buněk, které mění svoji polaritu v daném směru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Směr</a:t>
            </a:r>
            <a:r>
              <a:rPr lang="cs-CZ" sz="2400" dirty="0" smtClean="0"/>
              <a:t> -  kolmý na depolarizační</a:t>
            </a:r>
            <a:br>
              <a:rPr lang="cs-CZ" sz="2400" dirty="0" smtClean="0"/>
            </a:br>
            <a:r>
              <a:rPr lang="cs-CZ" sz="2400" dirty="0" smtClean="0"/>
              <a:t> vlnu</a:t>
            </a:r>
          </a:p>
          <a:p>
            <a:endParaRPr lang="cs-CZ" sz="2400" dirty="0"/>
          </a:p>
          <a:p>
            <a:r>
              <a:rPr lang="cs-CZ" sz="2400" b="1" dirty="0" smtClean="0"/>
              <a:t>El. vektor je proměnlivý v čase</a:t>
            </a:r>
          </a:p>
          <a:p>
            <a:r>
              <a:rPr lang="cs-CZ" sz="2400" dirty="0" smtClean="0"/>
              <a:t>(tak, jak se šíří depolarizační</a:t>
            </a:r>
            <a:br>
              <a:rPr lang="cs-CZ" sz="2400" dirty="0" smtClean="0"/>
            </a:br>
            <a:r>
              <a:rPr lang="cs-CZ" sz="2400" dirty="0" smtClean="0"/>
              <a:t> nebo repolarizační vlna)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5"/>
          <a:stretch/>
        </p:blipFill>
        <p:spPr>
          <a:xfrm>
            <a:off x="5005699" y="2967153"/>
            <a:ext cx="4030797" cy="3846223"/>
          </a:xfrm>
          <a:prstGeom prst="rect">
            <a:avLst/>
          </a:prstGeom>
        </p:spPr>
      </p:pic>
      <p:sp>
        <p:nvSpPr>
          <p:cNvPr id="6" name="Tětiva 5"/>
          <p:cNvSpPr/>
          <p:nvPr/>
        </p:nvSpPr>
        <p:spPr>
          <a:xfrm rot="11032564">
            <a:off x="6550771" y="4310411"/>
            <a:ext cx="1619131" cy="2384547"/>
          </a:xfrm>
          <a:prstGeom prst="chord">
            <a:avLst>
              <a:gd name="adj1" fmla="val 6605999"/>
              <a:gd name="adj2" fmla="val 19981890"/>
            </a:avLst>
          </a:prstGeom>
          <a:gradFill flip="none" rotWithShape="1">
            <a:gsLst>
              <a:gs pos="0">
                <a:srgbClr val="FFFF00"/>
              </a:gs>
              <a:gs pos="69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5005699" y="5058094"/>
            <a:ext cx="3621915" cy="759925"/>
          </a:xfrm>
          <a:prstGeom prst="straightConnector1">
            <a:avLst/>
          </a:prstGeom>
          <a:ln w="1143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0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1712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EKG svody</a:t>
            </a:r>
            <a:endParaRPr lang="cs-CZ" sz="28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-6575620" y="-2230841"/>
            <a:ext cx="85184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Elektrický vektor srdeční </a:t>
            </a:r>
            <a:r>
              <a:rPr lang="cs-CZ" sz="2000" dirty="0" smtClean="0"/>
              <a:t>vzniká součtem dílčích elektrických vektorů v srdci</a:t>
            </a:r>
          </a:p>
          <a:p>
            <a:r>
              <a:rPr lang="cs-CZ" sz="2000" dirty="0" smtClean="0"/>
              <a:t>Vyznačuje 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Velikostí – určená počtem buněk, které mění svoji polaritu v daném směru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Směrem -  kolmý na depolarizační vlnu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5"/>
          <a:stretch/>
        </p:blipFill>
        <p:spPr>
          <a:xfrm>
            <a:off x="3923928" y="1700808"/>
            <a:ext cx="4030797" cy="3846223"/>
          </a:xfrm>
          <a:prstGeom prst="rect">
            <a:avLst/>
          </a:prstGeom>
        </p:spPr>
      </p:pic>
      <p:sp>
        <p:nvSpPr>
          <p:cNvPr id="6" name="Tětiva 5"/>
          <p:cNvSpPr/>
          <p:nvPr/>
        </p:nvSpPr>
        <p:spPr>
          <a:xfrm rot="13104160">
            <a:off x="5001815" y="2891880"/>
            <a:ext cx="1933542" cy="2384547"/>
          </a:xfrm>
          <a:prstGeom prst="chord">
            <a:avLst>
              <a:gd name="adj1" fmla="val 5072923"/>
              <a:gd name="adj2" fmla="val 18236296"/>
            </a:avLst>
          </a:prstGeom>
          <a:gradFill flip="none" rotWithShape="1">
            <a:gsLst>
              <a:gs pos="0">
                <a:srgbClr val="FFFF00"/>
              </a:gs>
              <a:gs pos="69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4222150" y="1946631"/>
            <a:ext cx="2880320" cy="3456384"/>
          </a:xfrm>
          <a:prstGeom prst="straightConnector1">
            <a:avLst/>
          </a:prstGeom>
          <a:ln w="1143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V="1">
            <a:off x="2987824" y="558641"/>
            <a:ext cx="3394566" cy="114216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1644506" y="2972556"/>
            <a:ext cx="5015726" cy="369680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5662310" y="820251"/>
            <a:ext cx="1440160" cy="458276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019523" y="1340768"/>
            <a:ext cx="192437" cy="48699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V="1">
            <a:off x="2796011" y="2094376"/>
            <a:ext cx="1343941" cy="169466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V="1">
            <a:off x="6382390" y="5445225"/>
            <a:ext cx="709890" cy="100811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V="1">
            <a:off x="4019523" y="820251"/>
            <a:ext cx="1642787" cy="5334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>
            <a:off x="2796011" y="3789041"/>
            <a:ext cx="3586379" cy="26642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Skupina 52"/>
          <p:cNvGrpSpPr/>
          <p:nvPr/>
        </p:nvGrpSpPr>
        <p:grpSpPr>
          <a:xfrm>
            <a:off x="6382390" y="235475"/>
            <a:ext cx="432048" cy="646331"/>
            <a:chOff x="6382390" y="235475"/>
            <a:chExt cx="432048" cy="646331"/>
          </a:xfrm>
        </p:grpSpPr>
        <p:sp>
          <p:nvSpPr>
            <p:cNvPr id="52" name="Ovál 51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4" name="Skupina 53"/>
          <p:cNvGrpSpPr/>
          <p:nvPr/>
        </p:nvGrpSpPr>
        <p:grpSpPr>
          <a:xfrm>
            <a:off x="2609248" y="1377642"/>
            <a:ext cx="432048" cy="646331"/>
            <a:chOff x="2609248" y="1377642"/>
            <a:chExt cx="432048" cy="646331"/>
          </a:xfrm>
        </p:grpSpPr>
        <p:sp>
          <p:nvSpPr>
            <p:cNvPr id="48" name="Ovál 47"/>
            <p:cNvSpPr/>
            <p:nvPr/>
          </p:nvSpPr>
          <p:spPr>
            <a:xfrm>
              <a:off x="2645272" y="152080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2609248" y="137764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solidFill>
                    <a:srgbClr val="FFFF00"/>
                  </a:solidFill>
                </a:rPr>
                <a:t>–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5" name="Skupina 54"/>
          <p:cNvGrpSpPr/>
          <p:nvPr/>
        </p:nvGrpSpPr>
        <p:grpSpPr>
          <a:xfrm>
            <a:off x="6444208" y="6311061"/>
            <a:ext cx="432048" cy="646331"/>
            <a:chOff x="6382390" y="235475"/>
            <a:chExt cx="432048" cy="646331"/>
          </a:xfrm>
        </p:grpSpPr>
        <p:sp>
          <p:nvSpPr>
            <p:cNvPr id="56" name="Ovál 55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8" name="Skupina 57"/>
          <p:cNvGrpSpPr/>
          <p:nvPr/>
        </p:nvGrpSpPr>
        <p:grpSpPr>
          <a:xfrm>
            <a:off x="1403648" y="2638653"/>
            <a:ext cx="432048" cy="646331"/>
            <a:chOff x="2609248" y="1377642"/>
            <a:chExt cx="432048" cy="646331"/>
          </a:xfrm>
        </p:grpSpPr>
        <p:sp>
          <p:nvSpPr>
            <p:cNvPr id="59" name="Ovál 58"/>
            <p:cNvSpPr/>
            <p:nvPr/>
          </p:nvSpPr>
          <p:spPr>
            <a:xfrm>
              <a:off x="2645272" y="152080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2609248" y="137764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solidFill>
                    <a:srgbClr val="FFFF00"/>
                  </a:solidFill>
                </a:rPr>
                <a:t>–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61" name="Obdélník 60"/>
          <p:cNvSpPr/>
          <p:nvPr/>
        </p:nvSpPr>
        <p:spPr>
          <a:xfrm rot="20437667">
            <a:off x="2904139" y="891225"/>
            <a:ext cx="1127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El. svod</a:t>
            </a:r>
            <a:endParaRPr lang="cs-CZ" sz="2400" dirty="0"/>
          </a:p>
        </p:txBody>
      </p:sp>
      <p:sp>
        <p:nvSpPr>
          <p:cNvPr id="62" name="Obdélník 61"/>
          <p:cNvSpPr/>
          <p:nvPr/>
        </p:nvSpPr>
        <p:spPr>
          <a:xfrm>
            <a:off x="1285737" y="1988840"/>
            <a:ext cx="2477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Záporná elektroda</a:t>
            </a:r>
            <a:endParaRPr lang="cs-CZ" sz="2400" dirty="0"/>
          </a:p>
        </p:txBody>
      </p:sp>
      <p:sp>
        <p:nvSpPr>
          <p:cNvPr id="63" name="Obdélník 62"/>
          <p:cNvSpPr/>
          <p:nvPr/>
        </p:nvSpPr>
        <p:spPr>
          <a:xfrm>
            <a:off x="6979753" y="235475"/>
            <a:ext cx="1768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Kladná elektroda</a:t>
            </a:r>
            <a:endParaRPr lang="cs-CZ" sz="2400" dirty="0"/>
          </a:p>
        </p:txBody>
      </p:sp>
      <p:sp>
        <p:nvSpPr>
          <p:cNvPr id="64" name="Obdélník 63"/>
          <p:cNvSpPr/>
          <p:nvPr/>
        </p:nvSpPr>
        <p:spPr>
          <a:xfrm rot="2144159">
            <a:off x="2038663" y="5076026"/>
            <a:ext cx="4674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Kolmý průmět elektrického vektoru na svod</a:t>
            </a:r>
            <a:endParaRPr lang="cs-CZ" sz="2400" dirty="0"/>
          </a:p>
        </p:txBody>
      </p:sp>
      <p:sp>
        <p:nvSpPr>
          <p:cNvPr id="66" name="Obdélník 65"/>
          <p:cNvSpPr/>
          <p:nvPr/>
        </p:nvSpPr>
        <p:spPr>
          <a:xfrm>
            <a:off x="1714001" y="3577116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sym typeface="Symbol"/>
              </a:rPr>
              <a:t></a:t>
            </a:r>
            <a:r>
              <a:rPr lang="cs-CZ" sz="2400" baseline="-25000" dirty="0" smtClean="0">
                <a:sym typeface="Symbol"/>
              </a:rPr>
              <a:t>1</a:t>
            </a:r>
            <a:endParaRPr lang="cs-CZ" sz="2400" baseline="-25000" dirty="0"/>
          </a:p>
        </p:txBody>
      </p:sp>
      <p:sp>
        <p:nvSpPr>
          <p:cNvPr id="67" name="Obdélník 66"/>
          <p:cNvSpPr/>
          <p:nvPr/>
        </p:nvSpPr>
        <p:spPr>
          <a:xfrm>
            <a:off x="6109760" y="5847655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sym typeface="Symbol"/>
              </a:rPr>
              <a:t></a:t>
            </a:r>
            <a:r>
              <a:rPr lang="cs-CZ" sz="2400" baseline="-25000" dirty="0">
                <a:sym typeface="Symbol"/>
              </a:rPr>
              <a:t>2</a:t>
            </a:r>
            <a:endParaRPr lang="cs-CZ" sz="2400" baseline="-25000" dirty="0"/>
          </a:p>
        </p:txBody>
      </p:sp>
      <p:cxnSp>
        <p:nvCxnSpPr>
          <p:cNvPr id="68" name="Přímá spojnice 67"/>
          <p:cNvCxnSpPr>
            <a:stCxn id="66" idx="3"/>
          </p:cNvCxnSpPr>
          <p:nvPr/>
        </p:nvCxnSpPr>
        <p:spPr>
          <a:xfrm>
            <a:off x="2238504" y="3807949"/>
            <a:ext cx="40676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bdélník 70"/>
          <p:cNvSpPr/>
          <p:nvPr/>
        </p:nvSpPr>
        <p:spPr>
          <a:xfrm>
            <a:off x="84539" y="4730368"/>
            <a:ext cx="37834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ym typeface="Symbol"/>
              </a:rPr>
              <a:t>Svod měří rozdíl el. potenciálů na elektrodách – napětí mezi elektrodami</a:t>
            </a:r>
          </a:p>
          <a:p>
            <a:r>
              <a:rPr lang="cs-CZ" sz="2400" dirty="0" smtClean="0">
                <a:sym typeface="Symbol"/>
              </a:rPr>
              <a:t>Napětí snímané na svodu</a:t>
            </a:r>
          </a:p>
          <a:p>
            <a:r>
              <a:rPr lang="cs-CZ" sz="2400" dirty="0" smtClean="0">
                <a:sym typeface="Symbol"/>
              </a:rPr>
              <a:t>V = </a:t>
            </a:r>
            <a:r>
              <a:rPr lang="cs-CZ" sz="2400" baseline="-25000" dirty="0">
                <a:sym typeface="Symbol"/>
              </a:rPr>
              <a:t>2 </a:t>
            </a:r>
            <a:r>
              <a:rPr lang="cs-CZ" sz="2400" dirty="0" smtClean="0">
                <a:sym typeface="Symbol"/>
              </a:rPr>
              <a:t>- </a:t>
            </a:r>
            <a:r>
              <a:rPr lang="cs-CZ" sz="2400" baseline="-25000" dirty="0" smtClean="0">
                <a:sym typeface="Symbol"/>
              </a:rPr>
              <a:t>1</a:t>
            </a:r>
            <a:endParaRPr lang="cs-CZ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66066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6" grpId="0"/>
      <p:bldP spid="67" grpId="0"/>
      <p:bldP spid="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7220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EKG – základní, bipolární  (</a:t>
            </a:r>
            <a:r>
              <a:rPr lang="cs-CZ" sz="2800" b="1" dirty="0" err="1"/>
              <a:t>E</a:t>
            </a:r>
            <a:r>
              <a:rPr lang="cs-CZ" sz="2800" b="1" dirty="0" err="1" smtClean="0"/>
              <a:t>inthovenovy</a:t>
            </a:r>
            <a:r>
              <a:rPr lang="cs-CZ" sz="2800" b="1" dirty="0" smtClean="0"/>
              <a:t> svody)</a:t>
            </a:r>
            <a:endParaRPr lang="cs-CZ" sz="28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4365104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Elektrokardiogram vzniká promítáním elektrického srdečního vektoru na svod v čase</a:t>
            </a:r>
            <a:endParaRPr lang="cs-CZ" sz="2400" dirty="0"/>
          </a:p>
        </p:txBody>
      </p:sp>
      <p:sp>
        <p:nvSpPr>
          <p:cNvPr id="3" name="Rovnoramenný trojúhelník 2"/>
          <p:cNvSpPr/>
          <p:nvPr/>
        </p:nvSpPr>
        <p:spPr>
          <a:xfrm rot="10800000">
            <a:off x="1963182" y="1772816"/>
            <a:ext cx="5472608" cy="4176464"/>
          </a:xfrm>
          <a:prstGeom prst="triangle">
            <a:avLst/>
          </a:prstGeom>
          <a:solidFill>
            <a:srgbClr val="FFFF66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195736" y="1126485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–</a:t>
            </a:r>
            <a:r>
              <a:rPr lang="cs-CZ" sz="3600" b="1" dirty="0" smtClean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63688" y="192521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–</a:t>
            </a:r>
            <a:r>
              <a:rPr lang="cs-CZ" sz="3600" b="1" dirty="0" smtClean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219766" y="207761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–</a:t>
            </a:r>
            <a:r>
              <a:rPr lang="cs-CZ" sz="3600" b="1" dirty="0" smtClean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20072" y="5302950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+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707904" y="5302949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+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15183" y="1124310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+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497193" y="997888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I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411760" y="3537828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II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106061" y="3541078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III</a:t>
            </a:r>
            <a:endParaRPr lang="cs-CZ" b="1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26" b="16704"/>
          <a:stretch/>
        </p:blipFill>
        <p:spPr>
          <a:xfrm>
            <a:off x="3794216" y="1981437"/>
            <a:ext cx="1810537" cy="2319062"/>
          </a:xfrm>
          <a:prstGeom prst="rect">
            <a:avLst/>
          </a:prstGeom>
        </p:spPr>
      </p:pic>
      <p:cxnSp>
        <p:nvCxnSpPr>
          <p:cNvPr id="16" name="Přímá spojnice se šipkou 15"/>
          <p:cNvCxnSpPr/>
          <p:nvPr/>
        </p:nvCxnSpPr>
        <p:spPr>
          <a:xfrm>
            <a:off x="4619965" y="3167047"/>
            <a:ext cx="984788" cy="1133452"/>
          </a:xfrm>
          <a:prstGeom prst="straightConnector1">
            <a:avLst/>
          </a:prstGeom>
          <a:ln w="1143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939126" y="128574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R</a:t>
            </a:r>
            <a:endParaRPr lang="cs-CZ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646079" y="127888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L</a:t>
            </a:r>
            <a:endParaRPr lang="cs-CZ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236900" y="5949281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F</a:t>
            </a:r>
            <a:endParaRPr lang="cs-CZ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6277927" y="451750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Bipolární svody: obě elektrody jsou aktivní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776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84078"/>
            <a:ext cx="7802002" cy="585729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46068" y="297031"/>
            <a:ext cx="7220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EKG </a:t>
            </a:r>
            <a:r>
              <a:rPr lang="cs-CZ" sz="2800" b="1" dirty="0"/>
              <a:t>– </a:t>
            </a:r>
            <a:r>
              <a:rPr lang="cs-CZ" sz="2800" b="1" dirty="0" smtClean="0"/>
              <a:t>základní, </a:t>
            </a:r>
            <a:r>
              <a:rPr lang="cs-CZ" sz="2800" b="1" dirty="0"/>
              <a:t>bipolární </a:t>
            </a:r>
            <a:r>
              <a:rPr lang="cs-CZ" sz="2800" b="1" dirty="0" smtClean="0"/>
              <a:t>(</a:t>
            </a:r>
            <a:r>
              <a:rPr lang="cs-CZ" sz="2800" b="1" dirty="0" err="1"/>
              <a:t>E</a:t>
            </a:r>
            <a:r>
              <a:rPr lang="cs-CZ" sz="2800" b="1" dirty="0" err="1" smtClean="0"/>
              <a:t>inthovenovy</a:t>
            </a:r>
            <a:r>
              <a:rPr lang="cs-CZ" sz="2800" b="1" dirty="0" smtClean="0"/>
              <a:t> svody)</a:t>
            </a:r>
            <a:endParaRPr lang="cs-CZ" sz="2800" b="1" dirty="0"/>
          </a:p>
        </p:txBody>
      </p:sp>
      <p:sp>
        <p:nvSpPr>
          <p:cNvPr id="3" name="Rovnoramenný trojúhelník 2"/>
          <p:cNvSpPr/>
          <p:nvPr/>
        </p:nvSpPr>
        <p:spPr>
          <a:xfrm rot="10800000">
            <a:off x="1963182" y="1772816"/>
            <a:ext cx="5472608" cy="4176464"/>
          </a:xfrm>
          <a:prstGeom prst="triangle">
            <a:avLst/>
          </a:prstGeom>
          <a:solidFill>
            <a:srgbClr val="FFFF66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195736" y="1126485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–</a:t>
            </a:r>
            <a:r>
              <a:rPr lang="cs-CZ" sz="3600" b="1" dirty="0" smtClean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63688" y="192521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–</a:t>
            </a:r>
            <a:r>
              <a:rPr lang="cs-CZ" sz="3600" b="1" dirty="0" smtClean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219766" y="207761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–</a:t>
            </a:r>
            <a:r>
              <a:rPr lang="cs-CZ" sz="3600" b="1" dirty="0" smtClean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20072" y="5302950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+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707904" y="5302949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+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15183" y="1124310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+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497193" y="997888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I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411760" y="3537828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II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106061" y="3541078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III</a:t>
            </a:r>
            <a:endParaRPr lang="cs-CZ" b="1" dirty="0"/>
          </a:p>
        </p:txBody>
      </p:sp>
      <p:sp>
        <p:nvSpPr>
          <p:cNvPr id="17" name="Volný tvar 16"/>
          <p:cNvSpPr/>
          <p:nvPr/>
        </p:nvSpPr>
        <p:spPr>
          <a:xfrm rot="1012294">
            <a:off x="4352269" y="2883417"/>
            <a:ext cx="1631457" cy="1308822"/>
          </a:xfrm>
          <a:custGeom>
            <a:avLst/>
            <a:gdLst>
              <a:gd name="connsiteX0" fmla="*/ 182667 w 1526716"/>
              <a:gd name="connsiteY0" fmla="*/ 445652 h 1386804"/>
              <a:gd name="connsiteX1" fmla="*/ 212356 w 1526716"/>
              <a:gd name="connsiteY1" fmla="*/ 611907 h 1386804"/>
              <a:gd name="connsiteX2" fmla="*/ 372673 w 1526716"/>
              <a:gd name="connsiteY2" fmla="*/ 718784 h 1386804"/>
              <a:gd name="connsiteX3" fmla="*/ 491426 w 1526716"/>
              <a:gd name="connsiteY3" fmla="*/ 706909 h 1386804"/>
              <a:gd name="connsiteX4" fmla="*/ 491426 w 1526716"/>
              <a:gd name="connsiteY4" fmla="*/ 564405 h 1386804"/>
              <a:gd name="connsiteX5" fmla="*/ 313296 w 1526716"/>
              <a:gd name="connsiteY5" fmla="*/ 439714 h 1386804"/>
              <a:gd name="connsiteX6" fmla="*/ 224231 w 1526716"/>
              <a:gd name="connsiteY6" fmla="*/ 415964 h 1386804"/>
              <a:gd name="connsiteX7" fmla="*/ 105478 w 1526716"/>
              <a:gd name="connsiteY7" fmla="*/ 427839 h 1386804"/>
              <a:gd name="connsiteX8" fmla="*/ 16413 w 1526716"/>
              <a:gd name="connsiteY8" fmla="*/ 552530 h 1386804"/>
              <a:gd name="connsiteX9" fmla="*/ 34226 w 1526716"/>
              <a:gd name="connsiteY9" fmla="*/ 855351 h 1386804"/>
              <a:gd name="connsiteX10" fmla="*/ 348922 w 1526716"/>
              <a:gd name="connsiteY10" fmla="*/ 1128483 h 1386804"/>
              <a:gd name="connsiteX11" fmla="*/ 972376 w 1526716"/>
              <a:gd name="connsiteY11" fmla="*/ 1365990 h 1386804"/>
              <a:gd name="connsiteX12" fmla="*/ 1334574 w 1526716"/>
              <a:gd name="connsiteY12" fmla="*/ 1365990 h 1386804"/>
              <a:gd name="connsiteX13" fmla="*/ 1471140 w 1526716"/>
              <a:gd name="connsiteY13" fmla="*/ 1288800 h 1386804"/>
              <a:gd name="connsiteX14" fmla="*/ 1524579 w 1526716"/>
              <a:gd name="connsiteY14" fmla="*/ 956291 h 1386804"/>
              <a:gd name="connsiteX15" fmla="*/ 1405826 w 1526716"/>
              <a:gd name="connsiteY15" fmla="*/ 540655 h 1386804"/>
              <a:gd name="connsiteX16" fmla="*/ 978314 w 1526716"/>
              <a:gd name="connsiteY16" fmla="*/ 136894 h 1386804"/>
              <a:gd name="connsiteX17" fmla="*/ 497363 w 1526716"/>
              <a:gd name="connsiteY17" fmla="*/ 327 h 1386804"/>
              <a:gd name="connsiteX18" fmla="*/ 99540 w 1526716"/>
              <a:gd name="connsiteY18" fmla="*/ 166582 h 1386804"/>
              <a:gd name="connsiteX19" fmla="*/ 123291 w 1526716"/>
              <a:gd name="connsiteY19" fmla="*/ 368462 h 1386804"/>
              <a:gd name="connsiteX20" fmla="*/ 301421 w 1526716"/>
              <a:gd name="connsiteY20" fmla="*/ 516904 h 1386804"/>
              <a:gd name="connsiteX21" fmla="*/ 627992 w 1526716"/>
              <a:gd name="connsiteY21" fmla="*/ 623782 h 1386804"/>
              <a:gd name="connsiteX22" fmla="*/ 871436 w 1526716"/>
              <a:gd name="connsiteY22" fmla="*/ 677221 h 1386804"/>
              <a:gd name="connsiteX23" fmla="*/ 972376 w 1526716"/>
              <a:gd name="connsiteY23" fmla="*/ 623782 h 1386804"/>
              <a:gd name="connsiteX24" fmla="*/ 764558 w 1526716"/>
              <a:gd name="connsiteY24" fmla="*/ 463465 h 1386804"/>
              <a:gd name="connsiteX25" fmla="*/ 592366 w 1526716"/>
              <a:gd name="connsiteY25" fmla="*/ 427839 h 1386804"/>
              <a:gd name="connsiteX26" fmla="*/ 271732 w 1526716"/>
              <a:gd name="connsiteY26" fmla="*/ 356587 h 1386804"/>
              <a:gd name="connsiteX27" fmla="*/ 206418 w 1526716"/>
              <a:gd name="connsiteY27" fmla="*/ 374400 h 1386804"/>
              <a:gd name="connsiteX0" fmla="*/ 182667 w 1526716"/>
              <a:gd name="connsiteY0" fmla="*/ 445652 h 1386804"/>
              <a:gd name="connsiteX1" fmla="*/ 212356 w 1526716"/>
              <a:gd name="connsiteY1" fmla="*/ 611907 h 1386804"/>
              <a:gd name="connsiteX2" fmla="*/ 372673 w 1526716"/>
              <a:gd name="connsiteY2" fmla="*/ 718784 h 1386804"/>
              <a:gd name="connsiteX3" fmla="*/ 491426 w 1526716"/>
              <a:gd name="connsiteY3" fmla="*/ 706909 h 1386804"/>
              <a:gd name="connsiteX4" fmla="*/ 491426 w 1526716"/>
              <a:gd name="connsiteY4" fmla="*/ 564405 h 1386804"/>
              <a:gd name="connsiteX5" fmla="*/ 313296 w 1526716"/>
              <a:gd name="connsiteY5" fmla="*/ 439714 h 1386804"/>
              <a:gd name="connsiteX6" fmla="*/ 224231 w 1526716"/>
              <a:gd name="connsiteY6" fmla="*/ 415964 h 1386804"/>
              <a:gd name="connsiteX7" fmla="*/ 105478 w 1526716"/>
              <a:gd name="connsiteY7" fmla="*/ 427839 h 1386804"/>
              <a:gd name="connsiteX8" fmla="*/ 16413 w 1526716"/>
              <a:gd name="connsiteY8" fmla="*/ 552530 h 1386804"/>
              <a:gd name="connsiteX9" fmla="*/ 34226 w 1526716"/>
              <a:gd name="connsiteY9" fmla="*/ 855351 h 1386804"/>
              <a:gd name="connsiteX10" fmla="*/ 348922 w 1526716"/>
              <a:gd name="connsiteY10" fmla="*/ 1128483 h 1386804"/>
              <a:gd name="connsiteX11" fmla="*/ 972376 w 1526716"/>
              <a:gd name="connsiteY11" fmla="*/ 1365990 h 1386804"/>
              <a:gd name="connsiteX12" fmla="*/ 1334574 w 1526716"/>
              <a:gd name="connsiteY12" fmla="*/ 1365990 h 1386804"/>
              <a:gd name="connsiteX13" fmla="*/ 1471140 w 1526716"/>
              <a:gd name="connsiteY13" fmla="*/ 1288800 h 1386804"/>
              <a:gd name="connsiteX14" fmla="*/ 1524579 w 1526716"/>
              <a:gd name="connsiteY14" fmla="*/ 956291 h 1386804"/>
              <a:gd name="connsiteX15" fmla="*/ 1405826 w 1526716"/>
              <a:gd name="connsiteY15" fmla="*/ 540655 h 1386804"/>
              <a:gd name="connsiteX16" fmla="*/ 978314 w 1526716"/>
              <a:gd name="connsiteY16" fmla="*/ 136894 h 1386804"/>
              <a:gd name="connsiteX17" fmla="*/ 497363 w 1526716"/>
              <a:gd name="connsiteY17" fmla="*/ 327 h 1386804"/>
              <a:gd name="connsiteX18" fmla="*/ 99540 w 1526716"/>
              <a:gd name="connsiteY18" fmla="*/ 166582 h 1386804"/>
              <a:gd name="connsiteX19" fmla="*/ 123291 w 1526716"/>
              <a:gd name="connsiteY19" fmla="*/ 368462 h 1386804"/>
              <a:gd name="connsiteX20" fmla="*/ 301421 w 1526716"/>
              <a:gd name="connsiteY20" fmla="*/ 516904 h 1386804"/>
              <a:gd name="connsiteX21" fmla="*/ 627992 w 1526716"/>
              <a:gd name="connsiteY21" fmla="*/ 623782 h 1386804"/>
              <a:gd name="connsiteX22" fmla="*/ 871436 w 1526716"/>
              <a:gd name="connsiteY22" fmla="*/ 677221 h 1386804"/>
              <a:gd name="connsiteX23" fmla="*/ 972376 w 1526716"/>
              <a:gd name="connsiteY23" fmla="*/ 623782 h 1386804"/>
              <a:gd name="connsiteX24" fmla="*/ 764558 w 1526716"/>
              <a:gd name="connsiteY24" fmla="*/ 463465 h 1386804"/>
              <a:gd name="connsiteX25" fmla="*/ 544865 w 1526716"/>
              <a:gd name="connsiteY25" fmla="*/ 368463 h 1386804"/>
              <a:gd name="connsiteX26" fmla="*/ 271732 w 1526716"/>
              <a:gd name="connsiteY26" fmla="*/ 356587 h 1386804"/>
              <a:gd name="connsiteX27" fmla="*/ 206418 w 1526716"/>
              <a:gd name="connsiteY27" fmla="*/ 374400 h 1386804"/>
              <a:gd name="connsiteX0" fmla="*/ 182667 w 1526716"/>
              <a:gd name="connsiteY0" fmla="*/ 445652 h 1386804"/>
              <a:gd name="connsiteX1" fmla="*/ 212356 w 1526716"/>
              <a:gd name="connsiteY1" fmla="*/ 611907 h 1386804"/>
              <a:gd name="connsiteX2" fmla="*/ 372673 w 1526716"/>
              <a:gd name="connsiteY2" fmla="*/ 718784 h 1386804"/>
              <a:gd name="connsiteX3" fmla="*/ 491426 w 1526716"/>
              <a:gd name="connsiteY3" fmla="*/ 706909 h 1386804"/>
              <a:gd name="connsiteX4" fmla="*/ 432049 w 1526716"/>
              <a:gd name="connsiteY4" fmla="*/ 528779 h 1386804"/>
              <a:gd name="connsiteX5" fmla="*/ 313296 w 1526716"/>
              <a:gd name="connsiteY5" fmla="*/ 439714 h 1386804"/>
              <a:gd name="connsiteX6" fmla="*/ 224231 w 1526716"/>
              <a:gd name="connsiteY6" fmla="*/ 415964 h 1386804"/>
              <a:gd name="connsiteX7" fmla="*/ 105478 w 1526716"/>
              <a:gd name="connsiteY7" fmla="*/ 427839 h 1386804"/>
              <a:gd name="connsiteX8" fmla="*/ 16413 w 1526716"/>
              <a:gd name="connsiteY8" fmla="*/ 552530 h 1386804"/>
              <a:gd name="connsiteX9" fmla="*/ 34226 w 1526716"/>
              <a:gd name="connsiteY9" fmla="*/ 855351 h 1386804"/>
              <a:gd name="connsiteX10" fmla="*/ 348922 w 1526716"/>
              <a:gd name="connsiteY10" fmla="*/ 1128483 h 1386804"/>
              <a:gd name="connsiteX11" fmla="*/ 972376 w 1526716"/>
              <a:gd name="connsiteY11" fmla="*/ 1365990 h 1386804"/>
              <a:gd name="connsiteX12" fmla="*/ 1334574 w 1526716"/>
              <a:gd name="connsiteY12" fmla="*/ 1365990 h 1386804"/>
              <a:gd name="connsiteX13" fmla="*/ 1471140 w 1526716"/>
              <a:gd name="connsiteY13" fmla="*/ 1288800 h 1386804"/>
              <a:gd name="connsiteX14" fmla="*/ 1524579 w 1526716"/>
              <a:gd name="connsiteY14" fmla="*/ 956291 h 1386804"/>
              <a:gd name="connsiteX15" fmla="*/ 1405826 w 1526716"/>
              <a:gd name="connsiteY15" fmla="*/ 540655 h 1386804"/>
              <a:gd name="connsiteX16" fmla="*/ 978314 w 1526716"/>
              <a:gd name="connsiteY16" fmla="*/ 136894 h 1386804"/>
              <a:gd name="connsiteX17" fmla="*/ 497363 w 1526716"/>
              <a:gd name="connsiteY17" fmla="*/ 327 h 1386804"/>
              <a:gd name="connsiteX18" fmla="*/ 99540 w 1526716"/>
              <a:gd name="connsiteY18" fmla="*/ 166582 h 1386804"/>
              <a:gd name="connsiteX19" fmla="*/ 123291 w 1526716"/>
              <a:gd name="connsiteY19" fmla="*/ 368462 h 1386804"/>
              <a:gd name="connsiteX20" fmla="*/ 301421 w 1526716"/>
              <a:gd name="connsiteY20" fmla="*/ 516904 h 1386804"/>
              <a:gd name="connsiteX21" fmla="*/ 627992 w 1526716"/>
              <a:gd name="connsiteY21" fmla="*/ 623782 h 1386804"/>
              <a:gd name="connsiteX22" fmla="*/ 871436 w 1526716"/>
              <a:gd name="connsiteY22" fmla="*/ 677221 h 1386804"/>
              <a:gd name="connsiteX23" fmla="*/ 972376 w 1526716"/>
              <a:gd name="connsiteY23" fmla="*/ 623782 h 1386804"/>
              <a:gd name="connsiteX24" fmla="*/ 764558 w 1526716"/>
              <a:gd name="connsiteY24" fmla="*/ 463465 h 1386804"/>
              <a:gd name="connsiteX25" fmla="*/ 544865 w 1526716"/>
              <a:gd name="connsiteY25" fmla="*/ 368463 h 1386804"/>
              <a:gd name="connsiteX26" fmla="*/ 271732 w 1526716"/>
              <a:gd name="connsiteY26" fmla="*/ 356587 h 1386804"/>
              <a:gd name="connsiteX27" fmla="*/ 206418 w 1526716"/>
              <a:gd name="connsiteY27" fmla="*/ 374400 h 1386804"/>
              <a:gd name="connsiteX0" fmla="*/ 182667 w 1526716"/>
              <a:gd name="connsiteY0" fmla="*/ 445652 h 1386804"/>
              <a:gd name="connsiteX1" fmla="*/ 212356 w 1526716"/>
              <a:gd name="connsiteY1" fmla="*/ 611907 h 1386804"/>
              <a:gd name="connsiteX2" fmla="*/ 372673 w 1526716"/>
              <a:gd name="connsiteY2" fmla="*/ 718784 h 1386804"/>
              <a:gd name="connsiteX3" fmla="*/ 432049 w 1526716"/>
              <a:gd name="connsiteY3" fmla="*/ 647533 h 1386804"/>
              <a:gd name="connsiteX4" fmla="*/ 432049 w 1526716"/>
              <a:gd name="connsiteY4" fmla="*/ 528779 h 1386804"/>
              <a:gd name="connsiteX5" fmla="*/ 313296 w 1526716"/>
              <a:gd name="connsiteY5" fmla="*/ 439714 h 1386804"/>
              <a:gd name="connsiteX6" fmla="*/ 224231 w 1526716"/>
              <a:gd name="connsiteY6" fmla="*/ 415964 h 1386804"/>
              <a:gd name="connsiteX7" fmla="*/ 105478 w 1526716"/>
              <a:gd name="connsiteY7" fmla="*/ 427839 h 1386804"/>
              <a:gd name="connsiteX8" fmla="*/ 16413 w 1526716"/>
              <a:gd name="connsiteY8" fmla="*/ 552530 h 1386804"/>
              <a:gd name="connsiteX9" fmla="*/ 34226 w 1526716"/>
              <a:gd name="connsiteY9" fmla="*/ 855351 h 1386804"/>
              <a:gd name="connsiteX10" fmla="*/ 348922 w 1526716"/>
              <a:gd name="connsiteY10" fmla="*/ 1128483 h 1386804"/>
              <a:gd name="connsiteX11" fmla="*/ 972376 w 1526716"/>
              <a:gd name="connsiteY11" fmla="*/ 1365990 h 1386804"/>
              <a:gd name="connsiteX12" fmla="*/ 1334574 w 1526716"/>
              <a:gd name="connsiteY12" fmla="*/ 1365990 h 1386804"/>
              <a:gd name="connsiteX13" fmla="*/ 1471140 w 1526716"/>
              <a:gd name="connsiteY13" fmla="*/ 1288800 h 1386804"/>
              <a:gd name="connsiteX14" fmla="*/ 1524579 w 1526716"/>
              <a:gd name="connsiteY14" fmla="*/ 956291 h 1386804"/>
              <a:gd name="connsiteX15" fmla="*/ 1405826 w 1526716"/>
              <a:gd name="connsiteY15" fmla="*/ 540655 h 1386804"/>
              <a:gd name="connsiteX16" fmla="*/ 978314 w 1526716"/>
              <a:gd name="connsiteY16" fmla="*/ 136894 h 1386804"/>
              <a:gd name="connsiteX17" fmla="*/ 497363 w 1526716"/>
              <a:gd name="connsiteY17" fmla="*/ 327 h 1386804"/>
              <a:gd name="connsiteX18" fmla="*/ 99540 w 1526716"/>
              <a:gd name="connsiteY18" fmla="*/ 166582 h 1386804"/>
              <a:gd name="connsiteX19" fmla="*/ 123291 w 1526716"/>
              <a:gd name="connsiteY19" fmla="*/ 368462 h 1386804"/>
              <a:gd name="connsiteX20" fmla="*/ 301421 w 1526716"/>
              <a:gd name="connsiteY20" fmla="*/ 516904 h 1386804"/>
              <a:gd name="connsiteX21" fmla="*/ 627992 w 1526716"/>
              <a:gd name="connsiteY21" fmla="*/ 623782 h 1386804"/>
              <a:gd name="connsiteX22" fmla="*/ 871436 w 1526716"/>
              <a:gd name="connsiteY22" fmla="*/ 677221 h 1386804"/>
              <a:gd name="connsiteX23" fmla="*/ 972376 w 1526716"/>
              <a:gd name="connsiteY23" fmla="*/ 623782 h 1386804"/>
              <a:gd name="connsiteX24" fmla="*/ 764558 w 1526716"/>
              <a:gd name="connsiteY24" fmla="*/ 463465 h 1386804"/>
              <a:gd name="connsiteX25" fmla="*/ 544865 w 1526716"/>
              <a:gd name="connsiteY25" fmla="*/ 368463 h 1386804"/>
              <a:gd name="connsiteX26" fmla="*/ 271732 w 1526716"/>
              <a:gd name="connsiteY26" fmla="*/ 356587 h 1386804"/>
              <a:gd name="connsiteX27" fmla="*/ 206418 w 1526716"/>
              <a:gd name="connsiteY27" fmla="*/ 374400 h 1386804"/>
              <a:gd name="connsiteX0" fmla="*/ 182667 w 1526716"/>
              <a:gd name="connsiteY0" fmla="*/ 445652 h 1386804"/>
              <a:gd name="connsiteX1" fmla="*/ 212356 w 1526716"/>
              <a:gd name="connsiteY1" fmla="*/ 611907 h 1386804"/>
              <a:gd name="connsiteX2" fmla="*/ 331109 w 1526716"/>
              <a:gd name="connsiteY2" fmla="*/ 671283 h 1386804"/>
              <a:gd name="connsiteX3" fmla="*/ 432049 w 1526716"/>
              <a:gd name="connsiteY3" fmla="*/ 647533 h 1386804"/>
              <a:gd name="connsiteX4" fmla="*/ 432049 w 1526716"/>
              <a:gd name="connsiteY4" fmla="*/ 528779 h 1386804"/>
              <a:gd name="connsiteX5" fmla="*/ 313296 w 1526716"/>
              <a:gd name="connsiteY5" fmla="*/ 439714 h 1386804"/>
              <a:gd name="connsiteX6" fmla="*/ 224231 w 1526716"/>
              <a:gd name="connsiteY6" fmla="*/ 415964 h 1386804"/>
              <a:gd name="connsiteX7" fmla="*/ 105478 w 1526716"/>
              <a:gd name="connsiteY7" fmla="*/ 427839 h 1386804"/>
              <a:gd name="connsiteX8" fmla="*/ 16413 w 1526716"/>
              <a:gd name="connsiteY8" fmla="*/ 552530 h 1386804"/>
              <a:gd name="connsiteX9" fmla="*/ 34226 w 1526716"/>
              <a:gd name="connsiteY9" fmla="*/ 855351 h 1386804"/>
              <a:gd name="connsiteX10" fmla="*/ 348922 w 1526716"/>
              <a:gd name="connsiteY10" fmla="*/ 1128483 h 1386804"/>
              <a:gd name="connsiteX11" fmla="*/ 972376 w 1526716"/>
              <a:gd name="connsiteY11" fmla="*/ 1365990 h 1386804"/>
              <a:gd name="connsiteX12" fmla="*/ 1334574 w 1526716"/>
              <a:gd name="connsiteY12" fmla="*/ 1365990 h 1386804"/>
              <a:gd name="connsiteX13" fmla="*/ 1471140 w 1526716"/>
              <a:gd name="connsiteY13" fmla="*/ 1288800 h 1386804"/>
              <a:gd name="connsiteX14" fmla="*/ 1524579 w 1526716"/>
              <a:gd name="connsiteY14" fmla="*/ 956291 h 1386804"/>
              <a:gd name="connsiteX15" fmla="*/ 1405826 w 1526716"/>
              <a:gd name="connsiteY15" fmla="*/ 540655 h 1386804"/>
              <a:gd name="connsiteX16" fmla="*/ 978314 w 1526716"/>
              <a:gd name="connsiteY16" fmla="*/ 136894 h 1386804"/>
              <a:gd name="connsiteX17" fmla="*/ 497363 w 1526716"/>
              <a:gd name="connsiteY17" fmla="*/ 327 h 1386804"/>
              <a:gd name="connsiteX18" fmla="*/ 99540 w 1526716"/>
              <a:gd name="connsiteY18" fmla="*/ 166582 h 1386804"/>
              <a:gd name="connsiteX19" fmla="*/ 123291 w 1526716"/>
              <a:gd name="connsiteY19" fmla="*/ 368462 h 1386804"/>
              <a:gd name="connsiteX20" fmla="*/ 301421 w 1526716"/>
              <a:gd name="connsiteY20" fmla="*/ 516904 h 1386804"/>
              <a:gd name="connsiteX21" fmla="*/ 627992 w 1526716"/>
              <a:gd name="connsiteY21" fmla="*/ 623782 h 1386804"/>
              <a:gd name="connsiteX22" fmla="*/ 871436 w 1526716"/>
              <a:gd name="connsiteY22" fmla="*/ 677221 h 1386804"/>
              <a:gd name="connsiteX23" fmla="*/ 972376 w 1526716"/>
              <a:gd name="connsiteY23" fmla="*/ 623782 h 1386804"/>
              <a:gd name="connsiteX24" fmla="*/ 764558 w 1526716"/>
              <a:gd name="connsiteY24" fmla="*/ 463465 h 1386804"/>
              <a:gd name="connsiteX25" fmla="*/ 544865 w 1526716"/>
              <a:gd name="connsiteY25" fmla="*/ 368463 h 1386804"/>
              <a:gd name="connsiteX26" fmla="*/ 271732 w 1526716"/>
              <a:gd name="connsiteY26" fmla="*/ 356587 h 1386804"/>
              <a:gd name="connsiteX27" fmla="*/ 206418 w 1526716"/>
              <a:gd name="connsiteY27" fmla="*/ 374400 h 1386804"/>
              <a:gd name="connsiteX0" fmla="*/ 182667 w 1525086"/>
              <a:gd name="connsiteY0" fmla="*/ 445627 h 1386779"/>
              <a:gd name="connsiteX1" fmla="*/ 212356 w 1525086"/>
              <a:gd name="connsiteY1" fmla="*/ 611882 h 1386779"/>
              <a:gd name="connsiteX2" fmla="*/ 331109 w 1525086"/>
              <a:gd name="connsiteY2" fmla="*/ 671258 h 1386779"/>
              <a:gd name="connsiteX3" fmla="*/ 432049 w 1525086"/>
              <a:gd name="connsiteY3" fmla="*/ 647508 h 1386779"/>
              <a:gd name="connsiteX4" fmla="*/ 432049 w 1525086"/>
              <a:gd name="connsiteY4" fmla="*/ 528754 h 1386779"/>
              <a:gd name="connsiteX5" fmla="*/ 313296 w 1525086"/>
              <a:gd name="connsiteY5" fmla="*/ 439689 h 1386779"/>
              <a:gd name="connsiteX6" fmla="*/ 224231 w 1525086"/>
              <a:gd name="connsiteY6" fmla="*/ 415939 h 1386779"/>
              <a:gd name="connsiteX7" fmla="*/ 105478 w 1525086"/>
              <a:gd name="connsiteY7" fmla="*/ 427814 h 1386779"/>
              <a:gd name="connsiteX8" fmla="*/ 16413 w 1525086"/>
              <a:gd name="connsiteY8" fmla="*/ 552505 h 1386779"/>
              <a:gd name="connsiteX9" fmla="*/ 34226 w 1525086"/>
              <a:gd name="connsiteY9" fmla="*/ 855326 h 1386779"/>
              <a:gd name="connsiteX10" fmla="*/ 348922 w 1525086"/>
              <a:gd name="connsiteY10" fmla="*/ 1128458 h 1386779"/>
              <a:gd name="connsiteX11" fmla="*/ 972376 w 1525086"/>
              <a:gd name="connsiteY11" fmla="*/ 1365965 h 1386779"/>
              <a:gd name="connsiteX12" fmla="*/ 1334574 w 1525086"/>
              <a:gd name="connsiteY12" fmla="*/ 1365965 h 1386779"/>
              <a:gd name="connsiteX13" fmla="*/ 1471140 w 1525086"/>
              <a:gd name="connsiteY13" fmla="*/ 1288775 h 1386779"/>
              <a:gd name="connsiteX14" fmla="*/ 1524579 w 1525086"/>
              <a:gd name="connsiteY14" fmla="*/ 956266 h 1386779"/>
              <a:gd name="connsiteX15" fmla="*/ 1453327 w 1525086"/>
              <a:gd name="connsiteY15" fmla="*/ 510942 h 1386779"/>
              <a:gd name="connsiteX16" fmla="*/ 978314 w 1525086"/>
              <a:gd name="connsiteY16" fmla="*/ 136869 h 1386779"/>
              <a:gd name="connsiteX17" fmla="*/ 497363 w 1525086"/>
              <a:gd name="connsiteY17" fmla="*/ 302 h 1386779"/>
              <a:gd name="connsiteX18" fmla="*/ 99540 w 1525086"/>
              <a:gd name="connsiteY18" fmla="*/ 166557 h 1386779"/>
              <a:gd name="connsiteX19" fmla="*/ 123291 w 1525086"/>
              <a:gd name="connsiteY19" fmla="*/ 368437 h 1386779"/>
              <a:gd name="connsiteX20" fmla="*/ 301421 w 1525086"/>
              <a:gd name="connsiteY20" fmla="*/ 516879 h 1386779"/>
              <a:gd name="connsiteX21" fmla="*/ 627992 w 1525086"/>
              <a:gd name="connsiteY21" fmla="*/ 623757 h 1386779"/>
              <a:gd name="connsiteX22" fmla="*/ 871436 w 1525086"/>
              <a:gd name="connsiteY22" fmla="*/ 677196 h 1386779"/>
              <a:gd name="connsiteX23" fmla="*/ 972376 w 1525086"/>
              <a:gd name="connsiteY23" fmla="*/ 623757 h 1386779"/>
              <a:gd name="connsiteX24" fmla="*/ 764558 w 1525086"/>
              <a:gd name="connsiteY24" fmla="*/ 463440 h 1386779"/>
              <a:gd name="connsiteX25" fmla="*/ 544865 w 1525086"/>
              <a:gd name="connsiteY25" fmla="*/ 368438 h 1386779"/>
              <a:gd name="connsiteX26" fmla="*/ 271732 w 1525086"/>
              <a:gd name="connsiteY26" fmla="*/ 356562 h 1386779"/>
              <a:gd name="connsiteX27" fmla="*/ 206418 w 1525086"/>
              <a:gd name="connsiteY27" fmla="*/ 374375 h 1386779"/>
              <a:gd name="connsiteX0" fmla="*/ 182667 w 1631513"/>
              <a:gd name="connsiteY0" fmla="*/ 445627 h 1386779"/>
              <a:gd name="connsiteX1" fmla="*/ 212356 w 1631513"/>
              <a:gd name="connsiteY1" fmla="*/ 611882 h 1386779"/>
              <a:gd name="connsiteX2" fmla="*/ 331109 w 1631513"/>
              <a:gd name="connsiteY2" fmla="*/ 671258 h 1386779"/>
              <a:gd name="connsiteX3" fmla="*/ 432049 w 1631513"/>
              <a:gd name="connsiteY3" fmla="*/ 647508 h 1386779"/>
              <a:gd name="connsiteX4" fmla="*/ 432049 w 1631513"/>
              <a:gd name="connsiteY4" fmla="*/ 528754 h 1386779"/>
              <a:gd name="connsiteX5" fmla="*/ 313296 w 1631513"/>
              <a:gd name="connsiteY5" fmla="*/ 439689 h 1386779"/>
              <a:gd name="connsiteX6" fmla="*/ 224231 w 1631513"/>
              <a:gd name="connsiteY6" fmla="*/ 415939 h 1386779"/>
              <a:gd name="connsiteX7" fmla="*/ 105478 w 1631513"/>
              <a:gd name="connsiteY7" fmla="*/ 427814 h 1386779"/>
              <a:gd name="connsiteX8" fmla="*/ 16413 w 1631513"/>
              <a:gd name="connsiteY8" fmla="*/ 552505 h 1386779"/>
              <a:gd name="connsiteX9" fmla="*/ 34226 w 1631513"/>
              <a:gd name="connsiteY9" fmla="*/ 855326 h 1386779"/>
              <a:gd name="connsiteX10" fmla="*/ 348922 w 1631513"/>
              <a:gd name="connsiteY10" fmla="*/ 1128458 h 1386779"/>
              <a:gd name="connsiteX11" fmla="*/ 972376 w 1631513"/>
              <a:gd name="connsiteY11" fmla="*/ 1365965 h 1386779"/>
              <a:gd name="connsiteX12" fmla="*/ 1334574 w 1631513"/>
              <a:gd name="connsiteY12" fmla="*/ 1365965 h 1386779"/>
              <a:gd name="connsiteX13" fmla="*/ 1471140 w 1631513"/>
              <a:gd name="connsiteY13" fmla="*/ 1288775 h 1386779"/>
              <a:gd name="connsiteX14" fmla="*/ 1631457 w 1631513"/>
              <a:gd name="connsiteY14" fmla="*/ 950328 h 1386779"/>
              <a:gd name="connsiteX15" fmla="*/ 1453327 w 1631513"/>
              <a:gd name="connsiteY15" fmla="*/ 510942 h 1386779"/>
              <a:gd name="connsiteX16" fmla="*/ 978314 w 1631513"/>
              <a:gd name="connsiteY16" fmla="*/ 136869 h 1386779"/>
              <a:gd name="connsiteX17" fmla="*/ 497363 w 1631513"/>
              <a:gd name="connsiteY17" fmla="*/ 302 h 1386779"/>
              <a:gd name="connsiteX18" fmla="*/ 99540 w 1631513"/>
              <a:gd name="connsiteY18" fmla="*/ 166557 h 1386779"/>
              <a:gd name="connsiteX19" fmla="*/ 123291 w 1631513"/>
              <a:gd name="connsiteY19" fmla="*/ 368437 h 1386779"/>
              <a:gd name="connsiteX20" fmla="*/ 301421 w 1631513"/>
              <a:gd name="connsiteY20" fmla="*/ 516879 h 1386779"/>
              <a:gd name="connsiteX21" fmla="*/ 627992 w 1631513"/>
              <a:gd name="connsiteY21" fmla="*/ 623757 h 1386779"/>
              <a:gd name="connsiteX22" fmla="*/ 871436 w 1631513"/>
              <a:gd name="connsiteY22" fmla="*/ 677196 h 1386779"/>
              <a:gd name="connsiteX23" fmla="*/ 972376 w 1631513"/>
              <a:gd name="connsiteY23" fmla="*/ 623757 h 1386779"/>
              <a:gd name="connsiteX24" fmla="*/ 764558 w 1631513"/>
              <a:gd name="connsiteY24" fmla="*/ 463440 h 1386779"/>
              <a:gd name="connsiteX25" fmla="*/ 544865 w 1631513"/>
              <a:gd name="connsiteY25" fmla="*/ 368438 h 1386779"/>
              <a:gd name="connsiteX26" fmla="*/ 271732 w 1631513"/>
              <a:gd name="connsiteY26" fmla="*/ 356562 h 1386779"/>
              <a:gd name="connsiteX27" fmla="*/ 206418 w 1631513"/>
              <a:gd name="connsiteY27" fmla="*/ 374375 h 1386779"/>
              <a:gd name="connsiteX0" fmla="*/ 182667 w 1631457"/>
              <a:gd name="connsiteY0" fmla="*/ 445627 h 1392418"/>
              <a:gd name="connsiteX1" fmla="*/ 212356 w 1631457"/>
              <a:gd name="connsiteY1" fmla="*/ 611882 h 1392418"/>
              <a:gd name="connsiteX2" fmla="*/ 331109 w 1631457"/>
              <a:gd name="connsiteY2" fmla="*/ 671258 h 1392418"/>
              <a:gd name="connsiteX3" fmla="*/ 432049 w 1631457"/>
              <a:gd name="connsiteY3" fmla="*/ 647508 h 1392418"/>
              <a:gd name="connsiteX4" fmla="*/ 432049 w 1631457"/>
              <a:gd name="connsiteY4" fmla="*/ 528754 h 1392418"/>
              <a:gd name="connsiteX5" fmla="*/ 313296 w 1631457"/>
              <a:gd name="connsiteY5" fmla="*/ 439689 h 1392418"/>
              <a:gd name="connsiteX6" fmla="*/ 224231 w 1631457"/>
              <a:gd name="connsiteY6" fmla="*/ 415939 h 1392418"/>
              <a:gd name="connsiteX7" fmla="*/ 105478 w 1631457"/>
              <a:gd name="connsiteY7" fmla="*/ 427814 h 1392418"/>
              <a:gd name="connsiteX8" fmla="*/ 16413 w 1631457"/>
              <a:gd name="connsiteY8" fmla="*/ 552505 h 1392418"/>
              <a:gd name="connsiteX9" fmla="*/ 34226 w 1631457"/>
              <a:gd name="connsiteY9" fmla="*/ 855326 h 1392418"/>
              <a:gd name="connsiteX10" fmla="*/ 348922 w 1631457"/>
              <a:gd name="connsiteY10" fmla="*/ 1128458 h 1392418"/>
              <a:gd name="connsiteX11" fmla="*/ 972376 w 1631457"/>
              <a:gd name="connsiteY11" fmla="*/ 1365965 h 1392418"/>
              <a:gd name="connsiteX12" fmla="*/ 1334574 w 1631457"/>
              <a:gd name="connsiteY12" fmla="*/ 1365965 h 1392418"/>
              <a:gd name="connsiteX13" fmla="*/ 1453327 w 1631457"/>
              <a:gd name="connsiteY13" fmla="*/ 1181897 h 1392418"/>
              <a:gd name="connsiteX14" fmla="*/ 1631457 w 1631457"/>
              <a:gd name="connsiteY14" fmla="*/ 950328 h 1392418"/>
              <a:gd name="connsiteX15" fmla="*/ 1453327 w 1631457"/>
              <a:gd name="connsiteY15" fmla="*/ 510942 h 1392418"/>
              <a:gd name="connsiteX16" fmla="*/ 978314 w 1631457"/>
              <a:gd name="connsiteY16" fmla="*/ 136869 h 1392418"/>
              <a:gd name="connsiteX17" fmla="*/ 497363 w 1631457"/>
              <a:gd name="connsiteY17" fmla="*/ 302 h 1392418"/>
              <a:gd name="connsiteX18" fmla="*/ 99540 w 1631457"/>
              <a:gd name="connsiteY18" fmla="*/ 166557 h 1392418"/>
              <a:gd name="connsiteX19" fmla="*/ 123291 w 1631457"/>
              <a:gd name="connsiteY19" fmla="*/ 368437 h 1392418"/>
              <a:gd name="connsiteX20" fmla="*/ 301421 w 1631457"/>
              <a:gd name="connsiteY20" fmla="*/ 516879 h 1392418"/>
              <a:gd name="connsiteX21" fmla="*/ 627992 w 1631457"/>
              <a:gd name="connsiteY21" fmla="*/ 623757 h 1392418"/>
              <a:gd name="connsiteX22" fmla="*/ 871436 w 1631457"/>
              <a:gd name="connsiteY22" fmla="*/ 677196 h 1392418"/>
              <a:gd name="connsiteX23" fmla="*/ 972376 w 1631457"/>
              <a:gd name="connsiteY23" fmla="*/ 623757 h 1392418"/>
              <a:gd name="connsiteX24" fmla="*/ 764558 w 1631457"/>
              <a:gd name="connsiteY24" fmla="*/ 463440 h 1392418"/>
              <a:gd name="connsiteX25" fmla="*/ 544865 w 1631457"/>
              <a:gd name="connsiteY25" fmla="*/ 368438 h 1392418"/>
              <a:gd name="connsiteX26" fmla="*/ 271732 w 1631457"/>
              <a:gd name="connsiteY26" fmla="*/ 356562 h 1392418"/>
              <a:gd name="connsiteX27" fmla="*/ 206418 w 1631457"/>
              <a:gd name="connsiteY27" fmla="*/ 374375 h 1392418"/>
              <a:gd name="connsiteX0" fmla="*/ 182667 w 1631457"/>
              <a:gd name="connsiteY0" fmla="*/ 445627 h 1376286"/>
              <a:gd name="connsiteX1" fmla="*/ 212356 w 1631457"/>
              <a:gd name="connsiteY1" fmla="*/ 611882 h 1376286"/>
              <a:gd name="connsiteX2" fmla="*/ 331109 w 1631457"/>
              <a:gd name="connsiteY2" fmla="*/ 671258 h 1376286"/>
              <a:gd name="connsiteX3" fmla="*/ 432049 w 1631457"/>
              <a:gd name="connsiteY3" fmla="*/ 647508 h 1376286"/>
              <a:gd name="connsiteX4" fmla="*/ 432049 w 1631457"/>
              <a:gd name="connsiteY4" fmla="*/ 528754 h 1376286"/>
              <a:gd name="connsiteX5" fmla="*/ 313296 w 1631457"/>
              <a:gd name="connsiteY5" fmla="*/ 439689 h 1376286"/>
              <a:gd name="connsiteX6" fmla="*/ 224231 w 1631457"/>
              <a:gd name="connsiteY6" fmla="*/ 415939 h 1376286"/>
              <a:gd name="connsiteX7" fmla="*/ 105478 w 1631457"/>
              <a:gd name="connsiteY7" fmla="*/ 427814 h 1376286"/>
              <a:gd name="connsiteX8" fmla="*/ 16413 w 1631457"/>
              <a:gd name="connsiteY8" fmla="*/ 552505 h 1376286"/>
              <a:gd name="connsiteX9" fmla="*/ 34226 w 1631457"/>
              <a:gd name="connsiteY9" fmla="*/ 855326 h 1376286"/>
              <a:gd name="connsiteX10" fmla="*/ 348922 w 1631457"/>
              <a:gd name="connsiteY10" fmla="*/ 1128458 h 1376286"/>
              <a:gd name="connsiteX11" fmla="*/ 972376 w 1631457"/>
              <a:gd name="connsiteY11" fmla="*/ 1365965 h 1376286"/>
              <a:gd name="connsiteX12" fmla="*/ 1275198 w 1631457"/>
              <a:gd name="connsiteY12" fmla="*/ 1318463 h 1376286"/>
              <a:gd name="connsiteX13" fmla="*/ 1453327 w 1631457"/>
              <a:gd name="connsiteY13" fmla="*/ 1181897 h 1376286"/>
              <a:gd name="connsiteX14" fmla="*/ 1631457 w 1631457"/>
              <a:gd name="connsiteY14" fmla="*/ 950328 h 1376286"/>
              <a:gd name="connsiteX15" fmla="*/ 1453327 w 1631457"/>
              <a:gd name="connsiteY15" fmla="*/ 510942 h 1376286"/>
              <a:gd name="connsiteX16" fmla="*/ 978314 w 1631457"/>
              <a:gd name="connsiteY16" fmla="*/ 136869 h 1376286"/>
              <a:gd name="connsiteX17" fmla="*/ 497363 w 1631457"/>
              <a:gd name="connsiteY17" fmla="*/ 302 h 1376286"/>
              <a:gd name="connsiteX18" fmla="*/ 99540 w 1631457"/>
              <a:gd name="connsiteY18" fmla="*/ 166557 h 1376286"/>
              <a:gd name="connsiteX19" fmla="*/ 123291 w 1631457"/>
              <a:gd name="connsiteY19" fmla="*/ 368437 h 1376286"/>
              <a:gd name="connsiteX20" fmla="*/ 301421 w 1631457"/>
              <a:gd name="connsiteY20" fmla="*/ 516879 h 1376286"/>
              <a:gd name="connsiteX21" fmla="*/ 627992 w 1631457"/>
              <a:gd name="connsiteY21" fmla="*/ 623757 h 1376286"/>
              <a:gd name="connsiteX22" fmla="*/ 871436 w 1631457"/>
              <a:gd name="connsiteY22" fmla="*/ 677196 h 1376286"/>
              <a:gd name="connsiteX23" fmla="*/ 972376 w 1631457"/>
              <a:gd name="connsiteY23" fmla="*/ 623757 h 1376286"/>
              <a:gd name="connsiteX24" fmla="*/ 764558 w 1631457"/>
              <a:gd name="connsiteY24" fmla="*/ 463440 h 1376286"/>
              <a:gd name="connsiteX25" fmla="*/ 544865 w 1631457"/>
              <a:gd name="connsiteY25" fmla="*/ 368438 h 1376286"/>
              <a:gd name="connsiteX26" fmla="*/ 271732 w 1631457"/>
              <a:gd name="connsiteY26" fmla="*/ 356562 h 1376286"/>
              <a:gd name="connsiteX27" fmla="*/ 206418 w 1631457"/>
              <a:gd name="connsiteY27" fmla="*/ 374375 h 1376286"/>
              <a:gd name="connsiteX0" fmla="*/ 182667 w 1631457"/>
              <a:gd name="connsiteY0" fmla="*/ 445627 h 1319973"/>
              <a:gd name="connsiteX1" fmla="*/ 212356 w 1631457"/>
              <a:gd name="connsiteY1" fmla="*/ 611882 h 1319973"/>
              <a:gd name="connsiteX2" fmla="*/ 331109 w 1631457"/>
              <a:gd name="connsiteY2" fmla="*/ 671258 h 1319973"/>
              <a:gd name="connsiteX3" fmla="*/ 432049 w 1631457"/>
              <a:gd name="connsiteY3" fmla="*/ 647508 h 1319973"/>
              <a:gd name="connsiteX4" fmla="*/ 432049 w 1631457"/>
              <a:gd name="connsiteY4" fmla="*/ 528754 h 1319973"/>
              <a:gd name="connsiteX5" fmla="*/ 313296 w 1631457"/>
              <a:gd name="connsiteY5" fmla="*/ 439689 h 1319973"/>
              <a:gd name="connsiteX6" fmla="*/ 224231 w 1631457"/>
              <a:gd name="connsiteY6" fmla="*/ 415939 h 1319973"/>
              <a:gd name="connsiteX7" fmla="*/ 105478 w 1631457"/>
              <a:gd name="connsiteY7" fmla="*/ 427814 h 1319973"/>
              <a:gd name="connsiteX8" fmla="*/ 16413 w 1631457"/>
              <a:gd name="connsiteY8" fmla="*/ 552505 h 1319973"/>
              <a:gd name="connsiteX9" fmla="*/ 34226 w 1631457"/>
              <a:gd name="connsiteY9" fmla="*/ 855326 h 1319973"/>
              <a:gd name="connsiteX10" fmla="*/ 348922 w 1631457"/>
              <a:gd name="connsiteY10" fmla="*/ 1128458 h 1319973"/>
              <a:gd name="connsiteX11" fmla="*/ 835810 w 1631457"/>
              <a:gd name="connsiteY11" fmla="*/ 1247212 h 1319973"/>
              <a:gd name="connsiteX12" fmla="*/ 1275198 w 1631457"/>
              <a:gd name="connsiteY12" fmla="*/ 1318463 h 1319973"/>
              <a:gd name="connsiteX13" fmla="*/ 1453327 w 1631457"/>
              <a:gd name="connsiteY13" fmla="*/ 1181897 h 1319973"/>
              <a:gd name="connsiteX14" fmla="*/ 1631457 w 1631457"/>
              <a:gd name="connsiteY14" fmla="*/ 950328 h 1319973"/>
              <a:gd name="connsiteX15" fmla="*/ 1453327 w 1631457"/>
              <a:gd name="connsiteY15" fmla="*/ 510942 h 1319973"/>
              <a:gd name="connsiteX16" fmla="*/ 978314 w 1631457"/>
              <a:gd name="connsiteY16" fmla="*/ 136869 h 1319973"/>
              <a:gd name="connsiteX17" fmla="*/ 497363 w 1631457"/>
              <a:gd name="connsiteY17" fmla="*/ 302 h 1319973"/>
              <a:gd name="connsiteX18" fmla="*/ 99540 w 1631457"/>
              <a:gd name="connsiteY18" fmla="*/ 166557 h 1319973"/>
              <a:gd name="connsiteX19" fmla="*/ 123291 w 1631457"/>
              <a:gd name="connsiteY19" fmla="*/ 368437 h 1319973"/>
              <a:gd name="connsiteX20" fmla="*/ 301421 w 1631457"/>
              <a:gd name="connsiteY20" fmla="*/ 516879 h 1319973"/>
              <a:gd name="connsiteX21" fmla="*/ 627992 w 1631457"/>
              <a:gd name="connsiteY21" fmla="*/ 623757 h 1319973"/>
              <a:gd name="connsiteX22" fmla="*/ 871436 w 1631457"/>
              <a:gd name="connsiteY22" fmla="*/ 677196 h 1319973"/>
              <a:gd name="connsiteX23" fmla="*/ 972376 w 1631457"/>
              <a:gd name="connsiteY23" fmla="*/ 623757 h 1319973"/>
              <a:gd name="connsiteX24" fmla="*/ 764558 w 1631457"/>
              <a:gd name="connsiteY24" fmla="*/ 463440 h 1319973"/>
              <a:gd name="connsiteX25" fmla="*/ 544865 w 1631457"/>
              <a:gd name="connsiteY25" fmla="*/ 368438 h 1319973"/>
              <a:gd name="connsiteX26" fmla="*/ 271732 w 1631457"/>
              <a:gd name="connsiteY26" fmla="*/ 356562 h 1319973"/>
              <a:gd name="connsiteX27" fmla="*/ 206418 w 1631457"/>
              <a:gd name="connsiteY27" fmla="*/ 374375 h 1319973"/>
              <a:gd name="connsiteX0" fmla="*/ 182667 w 1631457"/>
              <a:gd name="connsiteY0" fmla="*/ 445627 h 1325906"/>
              <a:gd name="connsiteX1" fmla="*/ 212356 w 1631457"/>
              <a:gd name="connsiteY1" fmla="*/ 611882 h 1325906"/>
              <a:gd name="connsiteX2" fmla="*/ 331109 w 1631457"/>
              <a:gd name="connsiteY2" fmla="*/ 671258 h 1325906"/>
              <a:gd name="connsiteX3" fmla="*/ 432049 w 1631457"/>
              <a:gd name="connsiteY3" fmla="*/ 647508 h 1325906"/>
              <a:gd name="connsiteX4" fmla="*/ 432049 w 1631457"/>
              <a:gd name="connsiteY4" fmla="*/ 528754 h 1325906"/>
              <a:gd name="connsiteX5" fmla="*/ 313296 w 1631457"/>
              <a:gd name="connsiteY5" fmla="*/ 439689 h 1325906"/>
              <a:gd name="connsiteX6" fmla="*/ 224231 w 1631457"/>
              <a:gd name="connsiteY6" fmla="*/ 415939 h 1325906"/>
              <a:gd name="connsiteX7" fmla="*/ 105478 w 1631457"/>
              <a:gd name="connsiteY7" fmla="*/ 427814 h 1325906"/>
              <a:gd name="connsiteX8" fmla="*/ 16413 w 1631457"/>
              <a:gd name="connsiteY8" fmla="*/ 552505 h 1325906"/>
              <a:gd name="connsiteX9" fmla="*/ 34226 w 1631457"/>
              <a:gd name="connsiteY9" fmla="*/ 855326 h 1325906"/>
              <a:gd name="connsiteX10" fmla="*/ 348922 w 1631457"/>
              <a:gd name="connsiteY10" fmla="*/ 1128458 h 1325906"/>
              <a:gd name="connsiteX11" fmla="*/ 835810 w 1631457"/>
              <a:gd name="connsiteY11" fmla="*/ 1288776 h 1325906"/>
              <a:gd name="connsiteX12" fmla="*/ 1275198 w 1631457"/>
              <a:gd name="connsiteY12" fmla="*/ 1318463 h 1325906"/>
              <a:gd name="connsiteX13" fmla="*/ 1453327 w 1631457"/>
              <a:gd name="connsiteY13" fmla="*/ 1181897 h 1325906"/>
              <a:gd name="connsiteX14" fmla="*/ 1631457 w 1631457"/>
              <a:gd name="connsiteY14" fmla="*/ 950328 h 1325906"/>
              <a:gd name="connsiteX15" fmla="*/ 1453327 w 1631457"/>
              <a:gd name="connsiteY15" fmla="*/ 510942 h 1325906"/>
              <a:gd name="connsiteX16" fmla="*/ 978314 w 1631457"/>
              <a:gd name="connsiteY16" fmla="*/ 136869 h 1325906"/>
              <a:gd name="connsiteX17" fmla="*/ 497363 w 1631457"/>
              <a:gd name="connsiteY17" fmla="*/ 302 h 1325906"/>
              <a:gd name="connsiteX18" fmla="*/ 99540 w 1631457"/>
              <a:gd name="connsiteY18" fmla="*/ 166557 h 1325906"/>
              <a:gd name="connsiteX19" fmla="*/ 123291 w 1631457"/>
              <a:gd name="connsiteY19" fmla="*/ 368437 h 1325906"/>
              <a:gd name="connsiteX20" fmla="*/ 301421 w 1631457"/>
              <a:gd name="connsiteY20" fmla="*/ 516879 h 1325906"/>
              <a:gd name="connsiteX21" fmla="*/ 627992 w 1631457"/>
              <a:gd name="connsiteY21" fmla="*/ 623757 h 1325906"/>
              <a:gd name="connsiteX22" fmla="*/ 871436 w 1631457"/>
              <a:gd name="connsiteY22" fmla="*/ 677196 h 1325906"/>
              <a:gd name="connsiteX23" fmla="*/ 972376 w 1631457"/>
              <a:gd name="connsiteY23" fmla="*/ 623757 h 1325906"/>
              <a:gd name="connsiteX24" fmla="*/ 764558 w 1631457"/>
              <a:gd name="connsiteY24" fmla="*/ 463440 h 1325906"/>
              <a:gd name="connsiteX25" fmla="*/ 544865 w 1631457"/>
              <a:gd name="connsiteY25" fmla="*/ 368438 h 1325906"/>
              <a:gd name="connsiteX26" fmla="*/ 271732 w 1631457"/>
              <a:gd name="connsiteY26" fmla="*/ 356562 h 1325906"/>
              <a:gd name="connsiteX27" fmla="*/ 206418 w 1631457"/>
              <a:gd name="connsiteY27" fmla="*/ 374375 h 1325906"/>
              <a:gd name="connsiteX0" fmla="*/ 182667 w 1631457"/>
              <a:gd name="connsiteY0" fmla="*/ 445627 h 1308822"/>
              <a:gd name="connsiteX1" fmla="*/ 212356 w 1631457"/>
              <a:gd name="connsiteY1" fmla="*/ 611882 h 1308822"/>
              <a:gd name="connsiteX2" fmla="*/ 331109 w 1631457"/>
              <a:gd name="connsiteY2" fmla="*/ 671258 h 1308822"/>
              <a:gd name="connsiteX3" fmla="*/ 432049 w 1631457"/>
              <a:gd name="connsiteY3" fmla="*/ 647508 h 1308822"/>
              <a:gd name="connsiteX4" fmla="*/ 432049 w 1631457"/>
              <a:gd name="connsiteY4" fmla="*/ 528754 h 1308822"/>
              <a:gd name="connsiteX5" fmla="*/ 313296 w 1631457"/>
              <a:gd name="connsiteY5" fmla="*/ 439689 h 1308822"/>
              <a:gd name="connsiteX6" fmla="*/ 224231 w 1631457"/>
              <a:gd name="connsiteY6" fmla="*/ 415939 h 1308822"/>
              <a:gd name="connsiteX7" fmla="*/ 105478 w 1631457"/>
              <a:gd name="connsiteY7" fmla="*/ 427814 h 1308822"/>
              <a:gd name="connsiteX8" fmla="*/ 16413 w 1631457"/>
              <a:gd name="connsiteY8" fmla="*/ 552505 h 1308822"/>
              <a:gd name="connsiteX9" fmla="*/ 34226 w 1631457"/>
              <a:gd name="connsiteY9" fmla="*/ 855326 h 1308822"/>
              <a:gd name="connsiteX10" fmla="*/ 348922 w 1631457"/>
              <a:gd name="connsiteY10" fmla="*/ 1128458 h 1308822"/>
              <a:gd name="connsiteX11" fmla="*/ 835810 w 1631457"/>
              <a:gd name="connsiteY11" fmla="*/ 1288776 h 1308822"/>
              <a:gd name="connsiteX12" fmla="*/ 1251448 w 1631457"/>
              <a:gd name="connsiteY12" fmla="*/ 1294712 h 1308822"/>
              <a:gd name="connsiteX13" fmla="*/ 1453327 w 1631457"/>
              <a:gd name="connsiteY13" fmla="*/ 1181897 h 1308822"/>
              <a:gd name="connsiteX14" fmla="*/ 1631457 w 1631457"/>
              <a:gd name="connsiteY14" fmla="*/ 950328 h 1308822"/>
              <a:gd name="connsiteX15" fmla="*/ 1453327 w 1631457"/>
              <a:gd name="connsiteY15" fmla="*/ 510942 h 1308822"/>
              <a:gd name="connsiteX16" fmla="*/ 978314 w 1631457"/>
              <a:gd name="connsiteY16" fmla="*/ 136869 h 1308822"/>
              <a:gd name="connsiteX17" fmla="*/ 497363 w 1631457"/>
              <a:gd name="connsiteY17" fmla="*/ 302 h 1308822"/>
              <a:gd name="connsiteX18" fmla="*/ 99540 w 1631457"/>
              <a:gd name="connsiteY18" fmla="*/ 166557 h 1308822"/>
              <a:gd name="connsiteX19" fmla="*/ 123291 w 1631457"/>
              <a:gd name="connsiteY19" fmla="*/ 368437 h 1308822"/>
              <a:gd name="connsiteX20" fmla="*/ 301421 w 1631457"/>
              <a:gd name="connsiteY20" fmla="*/ 516879 h 1308822"/>
              <a:gd name="connsiteX21" fmla="*/ 627992 w 1631457"/>
              <a:gd name="connsiteY21" fmla="*/ 623757 h 1308822"/>
              <a:gd name="connsiteX22" fmla="*/ 871436 w 1631457"/>
              <a:gd name="connsiteY22" fmla="*/ 677196 h 1308822"/>
              <a:gd name="connsiteX23" fmla="*/ 972376 w 1631457"/>
              <a:gd name="connsiteY23" fmla="*/ 623757 h 1308822"/>
              <a:gd name="connsiteX24" fmla="*/ 764558 w 1631457"/>
              <a:gd name="connsiteY24" fmla="*/ 463440 h 1308822"/>
              <a:gd name="connsiteX25" fmla="*/ 544865 w 1631457"/>
              <a:gd name="connsiteY25" fmla="*/ 368438 h 1308822"/>
              <a:gd name="connsiteX26" fmla="*/ 271732 w 1631457"/>
              <a:gd name="connsiteY26" fmla="*/ 356562 h 1308822"/>
              <a:gd name="connsiteX27" fmla="*/ 206418 w 1631457"/>
              <a:gd name="connsiteY27" fmla="*/ 374375 h 130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31457" h="1308822">
                <a:moveTo>
                  <a:pt x="182667" y="445627"/>
                </a:moveTo>
                <a:cubicBezTo>
                  <a:pt x="181677" y="505993"/>
                  <a:pt x="187616" y="574277"/>
                  <a:pt x="212356" y="611882"/>
                </a:cubicBezTo>
                <a:cubicBezTo>
                  <a:pt x="237096" y="649487"/>
                  <a:pt x="294494" y="665320"/>
                  <a:pt x="331109" y="671258"/>
                </a:cubicBezTo>
                <a:cubicBezTo>
                  <a:pt x="367724" y="677196"/>
                  <a:pt x="415226" y="671259"/>
                  <a:pt x="432049" y="647508"/>
                </a:cubicBezTo>
                <a:cubicBezTo>
                  <a:pt x="448872" y="623757"/>
                  <a:pt x="451841" y="563390"/>
                  <a:pt x="432049" y="528754"/>
                </a:cubicBezTo>
                <a:cubicBezTo>
                  <a:pt x="412257" y="494118"/>
                  <a:pt x="347932" y="458491"/>
                  <a:pt x="313296" y="439689"/>
                </a:cubicBezTo>
                <a:cubicBezTo>
                  <a:pt x="278660" y="420887"/>
                  <a:pt x="258867" y="417918"/>
                  <a:pt x="224231" y="415939"/>
                </a:cubicBezTo>
                <a:cubicBezTo>
                  <a:pt x="189595" y="413960"/>
                  <a:pt x="140114" y="405053"/>
                  <a:pt x="105478" y="427814"/>
                </a:cubicBezTo>
                <a:cubicBezTo>
                  <a:pt x="70842" y="450575"/>
                  <a:pt x="28288" y="481253"/>
                  <a:pt x="16413" y="552505"/>
                </a:cubicBezTo>
                <a:cubicBezTo>
                  <a:pt x="4538" y="623757"/>
                  <a:pt x="-21192" y="759334"/>
                  <a:pt x="34226" y="855326"/>
                </a:cubicBezTo>
                <a:cubicBezTo>
                  <a:pt x="89644" y="951318"/>
                  <a:pt x="215325" y="1056216"/>
                  <a:pt x="348922" y="1128458"/>
                </a:cubicBezTo>
                <a:cubicBezTo>
                  <a:pt x="482519" y="1200700"/>
                  <a:pt x="685389" y="1261067"/>
                  <a:pt x="835810" y="1288776"/>
                </a:cubicBezTo>
                <a:cubicBezTo>
                  <a:pt x="986231" y="1316485"/>
                  <a:pt x="1148529" y="1312525"/>
                  <a:pt x="1251448" y="1294712"/>
                </a:cubicBezTo>
                <a:cubicBezTo>
                  <a:pt x="1354367" y="1276899"/>
                  <a:pt x="1389992" y="1239294"/>
                  <a:pt x="1453327" y="1181897"/>
                </a:cubicBezTo>
                <a:cubicBezTo>
                  <a:pt x="1516662" y="1124500"/>
                  <a:pt x="1631457" y="1062154"/>
                  <a:pt x="1631457" y="950328"/>
                </a:cubicBezTo>
                <a:cubicBezTo>
                  <a:pt x="1631457" y="838502"/>
                  <a:pt x="1562184" y="646518"/>
                  <a:pt x="1453327" y="510942"/>
                </a:cubicBezTo>
                <a:cubicBezTo>
                  <a:pt x="1344470" y="375366"/>
                  <a:pt x="1137641" y="221976"/>
                  <a:pt x="978314" y="136869"/>
                </a:cubicBezTo>
                <a:cubicBezTo>
                  <a:pt x="818987" y="51762"/>
                  <a:pt x="643825" y="-4646"/>
                  <a:pt x="497363" y="302"/>
                </a:cubicBezTo>
                <a:cubicBezTo>
                  <a:pt x="350901" y="5250"/>
                  <a:pt x="161885" y="105201"/>
                  <a:pt x="99540" y="166557"/>
                </a:cubicBezTo>
                <a:cubicBezTo>
                  <a:pt x="37195" y="227913"/>
                  <a:pt x="89644" y="310050"/>
                  <a:pt x="123291" y="368437"/>
                </a:cubicBezTo>
                <a:cubicBezTo>
                  <a:pt x="156938" y="426824"/>
                  <a:pt x="217304" y="474326"/>
                  <a:pt x="301421" y="516879"/>
                </a:cubicBezTo>
                <a:cubicBezTo>
                  <a:pt x="385538" y="559432"/>
                  <a:pt x="532989" y="597037"/>
                  <a:pt x="627992" y="623757"/>
                </a:cubicBezTo>
                <a:cubicBezTo>
                  <a:pt x="722995" y="650477"/>
                  <a:pt x="814039" y="677196"/>
                  <a:pt x="871436" y="677196"/>
                </a:cubicBezTo>
                <a:cubicBezTo>
                  <a:pt x="928833" y="677196"/>
                  <a:pt x="990189" y="659383"/>
                  <a:pt x="972376" y="623757"/>
                </a:cubicBezTo>
                <a:cubicBezTo>
                  <a:pt x="954563" y="588131"/>
                  <a:pt x="835810" y="505993"/>
                  <a:pt x="764558" y="463440"/>
                </a:cubicBezTo>
                <a:cubicBezTo>
                  <a:pt x="693306" y="420887"/>
                  <a:pt x="544865" y="368438"/>
                  <a:pt x="544865" y="368438"/>
                </a:cubicBezTo>
                <a:cubicBezTo>
                  <a:pt x="462727" y="350625"/>
                  <a:pt x="328140" y="355573"/>
                  <a:pt x="271732" y="356562"/>
                </a:cubicBezTo>
                <a:cubicBezTo>
                  <a:pt x="215324" y="357551"/>
                  <a:pt x="206418" y="374375"/>
                  <a:pt x="206418" y="3743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4619965" y="3167047"/>
            <a:ext cx="984788" cy="113345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179512" y="3632634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EKG vzniká promítáním elektrického srdečního vektoru na svod v čase</a:t>
            </a:r>
            <a:endParaRPr lang="cs-CZ" sz="2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779881" y="4001966"/>
            <a:ext cx="2385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Elektrický vektor v čase opisuje tři smyčky:</a:t>
            </a:r>
          </a:p>
          <a:p>
            <a:r>
              <a:rPr lang="cs-CZ" sz="2400" dirty="0" err="1" smtClean="0"/>
              <a:t>vektokardiogram</a:t>
            </a:r>
            <a:endParaRPr lang="cs-CZ" sz="2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454475" y="3284984"/>
            <a:ext cx="475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5004048" y="2966992"/>
            <a:ext cx="475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T</a:t>
            </a:r>
            <a:endParaRPr lang="cs-CZ" sz="20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5704512" y="3228945"/>
            <a:ext cx="475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R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910195" y="3013731"/>
            <a:ext cx="475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Q</a:t>
            </a:r>
            <a:endParaRPr lang="cs-CZ" sz="20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4572000" y="2367120"/>
            <a:ext cx="475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</a:t>
            </a:r>
            <a:endParaRPr lang="cs-CZ" sz="2000" dirty="0"/>
          </a:p>
        </p:txBody>
      </p:sp>
      <p:cxnSp>
        <p:nvCxnSpPr>
          <p:cNvPr id="29" name="Přímá spojnice se šipkou 28"/>
          <p:cNvCxnSpPr/>
          <p:nvPr/>
        </p:nvCxnSpPr>
        <p:spPr>
          <a:xfrm>
            <a:off x="4385596" y="3733773"/>
            <a:ext cx="306579" cy="343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939126" y="128574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R</a:t>
            </a:r>
            <a:endParaRPr lang="cs-CZ" b="1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7646079" y="127888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L</a:t>
            </a:r>
            <a:endParaRPr lang="cs-CZ" b="1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4236900" y="5949281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F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850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5630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EKG – základní (</a:t>
            </a:r>
            <a:r>
              <a:rPr lang="cs-CZ" sz="2800" b="1" dirty="0" err="1"/>
              <a:t>E</a:t>
            </a:r>
            <a:r>
              <a:rPr lang="cs-CZ" sz="2800" b="1" dirty="0" err="1" smtClean="0"/>
              <a:t>inthovenovy</a:t>
            </a:r>
            <a:r>
              <a:rPr lang="cs-CZ" sz="2800" b="1" dirty="0" smtClean="0"/>
              <a:t> svody)</a:t>
            </a:r>
            <a:endParaRPr lang="cs-CZ" sz="28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203848" y="298204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video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9996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5799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EKG – základní (</a:t>
            </a:r>
            <a:r>
              <a:rPr lang="cs-CZ" sz="2800" b="1" dirty="0" err="1"/>
              <a:t>E</a:t>
            </a:r>
            <a:r>
              <a:rPr lang="cs-CZ" sz="2800" b="1" dirty="0" err="1" smtClean="0"/>
              <a:t>inthovenovy</a:t>
            </a:r>
            <a:r>
              <a:rPr lang="cs-CZ" sz="2800" b="1" dirty="0" smtClean="0"/>
              <a:t> svody)</a:t>
            </a:r>
            <a:endParaRPr lang="cs-CZ" sz="2800" b="1" dirty="0"/>
          </a:p>
        </p:txBody>
      </p:sp>
      <p:sp>
        <p:nvSpPr>
          <p:cNvPr id="3" name="Rovnoramenný trojúhelník 2"/>
          <p:cNvSpPr/>
          <p:nvPr/>
        </p:nvSpPr>
        <p:spPr>
          <a:xfrm rot="10800000">
            <a:off x="1963182" y="1772816"/>
            <a:ext cx="5472608" cy="4176464"/>
          </a:xfrm>
          <a:prstGeom prst="triangle">
            <a:avLst/>
          </a:prstGeom>
          <a:solidFill>
            <a:srgbClr val="FFFF66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195736" y="1126485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–</a:t>
            </a:r>
            <a:r>
              <a:rPr lang="cs-CZ" sz="3600" b="1" dirty="0" smtClean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63688" y="192521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–</a:t>
            </a:r>
            <a:r>
              <a:rPr lang="cs-CZ" sz="3600" b="1" dirty="0" smtClean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219766" y="207761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–</a:t>
            </a:r>
            <a:r>
              <a:rPr lang="cs-CZ" sz="3600" b="1" dirty="0" smtClean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20072" y="5302950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+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707904" y="5302949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+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15183" y="1124310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+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497193" y="997888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I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411760" y="3537828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II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106061" y="3541078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III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939126" y="128574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R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646079" y="127888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L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236900" y="5949281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F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850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2176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EKG - historie</a:t>
            </a:r>
            <a:endParaRPr lang="cs-CZ" sz="2800" b="1" dirty="0"/>
          </a:p>
        </p:txBody>
      </p:sp>
      <p:pic>
        <p:nvPicPr>
          <p:cNvPr id="1027" name="Picture 3" descr="D:\záloha některých dat a výsledků\historie ECG\obrázky a materiály\14383-60427-1-P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013" y="982663"/>
            <a:ext cx="4562475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záloha některých dat a výsledků\historie ECG\obrázky a materiály\F1.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960440" cy="458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6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2176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EKG - historie</a:t>
            </a:r>
            <a:endParaRPr lang="cs-CZ" sz="2800" b="1" dirty="0"/>
          </a:p>
        </p:txBody>
      </p:sp>
      <p:pic>
        <p:nvPicPr>
          <p:cNvPr id="1026" name="Picture 2" descr="D:\záloha některých dat a výsledků\historie ECG\obrázky a materiály\000088-05v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4" y="2124439"/>
            <a:ext cx="3546475" cy="463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záloha některých dat a výsledků\historie ECG\obrázky a materiály\09761_gr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72805"/>
            <a:ext cx="4938732" cy="55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8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anka\Pictures\další\PhD vtipy a další\12806222_10206294792710510_556015010299721763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1412776"/>
            <a:ext cx="328612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1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3731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EKG – Wilsonova svorka</a:t>
            </a:r>
            <a:endParaRPr lang="cs-CZ" sz="2800" b="1" dirty="0"/>
          </a:p>
        </p:txBody>
      </p:sp>
      <p:sp>
        <p:nvSpPr>
          <p:cNvPr id="3" name="Rovnoramenný trojúhelník 2"/>
          <p:cNvSpPr/>
          <p:nvPr/>
        </p:nvSpPr>
        <p:spPr>
          <a:xfrm rot="10800000">
            <a:off x="1963182" y="1772816"/>
            <a:ext cx="5472608" cy="4176464"/>
          </a:xfrm>
          <a:prstGeom prst="triangle">
            <a:avLst/>
          </a:prstGeom>
          <a:solidFill>
            <a:srgbClr val="FFFF66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14"/>
          <p:cNvCxnSpPr>
            <a:stCxn id="3" idx="2"/>
          </p:cNvCxnSpPr>
          <p:nvPr/>
        </p:nvCxnSpPr>
        <p:spPr>
          <a:xfrm flipH="1">
            <a:off x="4699486" y="1772816"/>
            <a:ext cx="2736304" cy="144016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699486" y="3212976"/>
            <a:ext cx="17787" cy="255541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1951204" y="1772816"/>
            <a:ext cx="2748282" cy="144016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3387803" y="3297178"/>
            <a:ext cx="1346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Wilsonova svorka</a:t>
            </a:r>
            <a:endParaRPr lang="cs-CZ" sz="1100" b="1" dirty="0"/>
          </a:p>
        </p:txBody>
      </p:sp>
      <p:grpSp>
        <p:nvGrpSpPr>
          <p:cNvPr id="25" name="Skupina 24"/>
          <p:cNvGrpSpPr/>
          <p:nvPr/>
        </p:nvGrpSpPr>
        <p:grpSpPr>
          <a:xfrm>
            <a:off x="4483462" y="2894747"/>
            <a:ext cx="432048" cy="646331"/>
            <a:chOff x="2609248" y="1377642"/>
            <a:chExt cx="432048" cy="646331"/>
          </a:xfrm>
        </p:grpSpPr>
        <p:sp>
          <p:nvSpPr>
            <p:cNvPr id="26" name="Ovál 25"/>
            <p:cNvSpPr/>
            <p:nvPr/>
          </p:nvSpPr>
          <p:spPr>
            <a:xfrm>
              <a:off x="2645272" y="152080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609248" y="137764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rgbClr val="FFFF00"/>
                  </a:solidFill>
                </a:rPr>
                <a:t>-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7207891" y="1484784"/>
            <a:ext cx="432048" cy="646331"/>
            <a:chOff x="6382390" y="235475"/>
            <a:chExt cx="432048" cy="646331"/>
          </a:xfrm>
        </p:grpSpPr>
        <p:sp>
          <p:nvSpPr>
            <p:cNvPr id="29" name="Ovál 28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4478971" y="5445224"/>
            <a:ext cx="432048" cy="646331"/>
            <a:chOff x="6382390" y="235475"/>
            <a:chExt cx="432048" cy="646331"/>
          </a:xfrm>
        </p:grpSpPr>
        <p:sp>
          <p:nvSpPr>
            <p:cNvPr id="32" name="Ovál 31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1735180" y="1414516"/>
            <a:ext cx="432048" cy="646331"/>
            <a:chOff x="6382390" y="235475"/>
            <a:chExt cx="432048" cy="646331"/>
          </a:xfrm>
        </p:grpSpPr>
        <p:sp>
          <p:nvSpPr>
            <p:cNvPr id="35" name="Ovál 34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7" name="TextovéPole 36"/>
          <p:cNvSpPr txBox="1"/>
          <p:nvPr/>
        </p:nvSpPr>
        <p:spPr>
          <a:xfrm>
            <a:off x="167048" y="2352301"/>
            <a:ext cx="24607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Wilsonova svorka:</a:t>
            </a:r>
            <a:r>
              <a:rPr lang="cs-CZ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Vzniká spojením končetinových elektrod přes odpory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elektricky představuje střed srdce (reálně je vyvedena stranou nebo dopočítána)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Pasivní elektroda (konstantní potenciál)</a:t>
            </a:r>
            <a:endParaRPr lang="cs-CZ" sz="1100" dirty="0"/>
          </a:p>
        </p:txBody>
      </p:sp>
      <p:sp>
        <p:nvSpPr>
          <p:cNvPr id="41" name="Obdélník 40"/>
          <p:cNvSpPr/>
          <p:nvPr/>
        </p:nvSpPr>
        <p:spPr>
          <a:xfrm rot="1688240">
            <a:off x="3095679" y="2406419"/>
            <a:ext cx="778355" cy="323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/>
        </p:nvSpPr>
        <p:spPr>
          <a:xfrm rot="9019058">
            <a:off x="5451312" y="2419895"/>
            <a:ext cx="778355" cy="323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/>
        </p:nvSpPr>
        <p:spPr>
          <a:xfrm rot="5161516">
            <a:off x="4298986" y="4329098"/>
            <a:ext cx="778355" cy="323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5292080" y="4845059"/>
            <a:ext cx="33377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Aktivní elektroda: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proměnný potenciál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Pasivní elektroda </a:t>
            </a:r>
            <a:r>
              <a:rPr lang="cs-CZ" dirty="0" smtClean="0"/>
              <a:t>(neaktivní): </a:t>
            </a:r>
            <a:br>
              <a:rPr lang="cs-CZ" dirty="0" smtClean="0"/>
            </a:br>
            <a:r>
              <a:rPr lang="cs-CZ" dirty="0" smtClean="0"/>
              <a:t>konstantní potenciál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29432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3731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EKG – Wilsonova svorka</a:t>
            </a:r>
            <a:endParaRPr lang="cs-CZ" sz="2800" b="1" dirty="0"/>
          </a:p>
        </p:txBody>
      </p:sp>
      <p:sp>
        <p:nvSpPr>
          <p:cNvPr id="3" name="Rovnoramenný trojúhelník 2"/>
          <p:cNvSpPr/>
          <p:nvPr/>
        </p:nvSpPr>
        <p:spPr>
          <a:xfrm rot="10800000">
            <a:off x="1963182" y="1772816"/>
            <a:ext cx="5472608" cy="4176464"/>
          </a:xfrm>
          <a:prstGeom prst="triangle">
            <a:avLst/>
          </a:prstGeom>
          <a:solidFill>
            <a:srgbClr val="FFFF66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14"/>
          <p:cNvCxnSpPr>
            <a:stCxn id="3" idx="2"/>
          </p:cNvCxnSpPr>
          <p:nvPr/>
        </p:nvCxnSpPr>
        <p:spPr>
          <a:xfrm flipH="1">
            <a:off x="4699486" y="1772816"/>
            <a:ext cx="2736304" cy="144016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699486" y="3212976"/>
            <a:ext cx="17787" cy="255541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1951204" y="1772816"/>
            <a:ext cx="2748282" cy="144016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3387803" y="3297178"/>
            <a:ext cx="1346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Wilsonova svorka</a:t>
            </a:r>
            <a:endParaRPr lang="cs-CZ" sz="1100" b="1" dirty="0"/>
          </a:p>
        </p:txBody>
      </p:sp>
      <p:grpSp>
        <p:nvGrpSpPr>
          <p:cNvPr id="25" name="Skupina 24"/>
          <p:cNvGrpSpPr/>
          <p:nvPr/>
        </p:nvGrpSpPr>
        <p:grpSpPr>
          <a:xfrm>
            <a:off x="4483462" y="2894747"/>
            <a:ext cx="432048" cy="646331"/>
            <a:chOff x="2609248" y="1377642"/>
            <a:chExt cx="432048" cy="646331"/>
          </a:xfrm>
        </p:grpSpPr>
        <p:sp>
          <p:nvSpPr>
            <p:cNvPr id="26" name="Ovál 25"/>
            <p:cNvSpPr/>
            <p:nvPr/>
          </p:nvSpPr>
          <p:spPr>
            <a:xfrm>
              <a:off x="2645272" y="152080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609248" y="137764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rgbClr val="FFFF00"/>
                  </a:solidFill>
                </a:rPr>
                <a:t>-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7207891" y="1484784"/>
            <a:ext cx="432048" cy="646331"/>
            <a:chOff x="6382390" y="235475"/>
            <a:chExt cx="432048" cy="646331"/>
          </a:xfrm>
        </p:grpSpPr>
        <p:sp>
          <p:nvSpPr>
            <p:cNvPr id="29" name="Ovál 28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4478971" y="5445224"/>
            <a:ext cx="432048" cy="646331"/>
            <a:chOff x="6382390" y="235475"/>
            <a:chExt cx="432048" cy="646331"/>
          </a:xfrm>
        </p:grpSpPr>
        <p:sp>
          <p:nvSpPr>
            <p:cNvPr id="32" name="Ovál 31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1735180" y="1414516"/>
            <a:ext cx="432048" cy="646331"/>
            <a:chOff x="6382390" y="235475"/>
            <a:chExt cx="432048" cy="646331"/>
          </a:xfrm>
        </p:grpSpPr>
        <p:sp>
          <p:nvSpPr>
            <p:cNvPr id="35" name="Ovál 34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7" name="TextovéPole 36"/>
          <p:cNvSpPr txBox="1"/>
          <p:nvPr/>
        </p:nvSpPr>
        <p:spPr>
          <a:xfrm>
            <a:off x="167048" y="2352301"/>
            <a:ext cx="24607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Wilsonova svorka:</a:t>
            </a:r>
            <a:r>
              <a:rPr lang="cs-CZ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Vzniká spojením končetinových elektrod přes odpory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elektricky představuje střed srdce (reálně je vyvedena stranou nebo dopočítána)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Pasivní elektroda (konstantní potenciál)</a:t>
            </a:r>
            <a:endParaRPr lang="cs-CZ" sz="1100" dirty="0"/>
          </a:p>
        </p:txBody>
      </p:sp>
      <p:sp>
        <p:nvSpPr>
          <p:cNvPr id="41" name="Obdélník 40"/>
          <p:cNvSpPr/>
          <p:nvPr/>
        </p:nvSpPr>
        <p:spPr>
          <a:xfrm rot="1688240">
            <a:off x="3095679" y="2406419"/>
            <a:ext cx="778355" cy="323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/>
        </p:nvSpPr>
        <p:spPr>
          <a:xfrm rot="9019058">
            <a:off x="5451312" y="2419895"/>
            <a:ext cx="778355" cy="323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/>
        </p:nvSpPr>
        <p:spPr>
          <a:xfrm rot="5161516">
            <a:off x="4298986" y="4329098"/>
            <a:ext cx="778355" cy="323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Volný tvar 1"/>
          <p:cNvSpPr/>
          <p:nvPr/>
        </p:nvSpPr>
        <p:spPr>
          <a:xfrm>
            <a:off x="1924334" y="688312"/>
            <a:ext cx="6307897" cy="3748800"/>
          </a:xfrm>
          <a:custGeom>
            <a:avLst/>
            <a:gdLst>
              <a:gd name="connsiteX0" fmla="*/ 0 w 6307897"/>
              <a:gd name="connsiteY0" fmla="*/ 910066 h 3748800"/>
              <a:gd name="connsiteX1" fmla="*/ 3002508 w 6307897"/>
              <a:gd name="connsiteY1" fmla="*/ 254973 h 3748800"/>
              <a:gd name="connsiteX2" fmla="*/ 5895833 w 6307897"/>
              <a:gd name="connsiteY2" fmla="*/ 295917 h 3748800"/>
              <a:gd name="connsiteX3" fmla="*/ 6223379 w 6307897"/>
              <a:gd name="connsiteY3" fmla="*/ 3748800 h 37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7897" h="3748800">
                <a:moveTo>
                  <a:pt x="0" y="910066"/>
                </a:moveTo>
                <a:cubicBezTo>
                  <a:pt x="1009934" y="633698"/>
                  <a:pt x="2019869" y="357331"/>
                  <a:pt x="3002508" y="254973"/>
                </a:cubicBezTo>
                <a:cubicBezTo>
                  <a:pt x="3985147" y="152615"/>
                  <a:pt x="5359021" y="-286387"/>
                  <a:pt x="5895833" y="295917"/>
                </a:cubicBezTo>
                <a:cubicBezTo>
                  <a:pt x="6432645" y="878221"/>
                  <a:pt x="6328012" y="2313510"/>
                  <a:pt x="6223379" y="37488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olný tvar 4"/>
          <p:cNvSpPr/>
          <p:nvPr/>
        </p:nvSpPr>
        <p:spPr>
          <a:xfrm>
            <a:off x="7533564" y="1965278"/>
            <a:ext cx="641445" cy="2470244"/>
          </a:xfrm>
          <a:custGeom>
            <a:avLst/>
            <a:gdLst>
              <a:gd name="connsiteX0" fmla="*/ 0 w 641445"/>
              <a:gd name="connsiteY0" fmla="*/ 0 h 2470244"/>
              <a:gd name="connsiteX1" fmla="*/ 382137 w 641445"/>
              <a:gd name="connsiteY1" fmla="*/ 832513 h 2470244"/>
              <a:gd name="connsiteX2" fmla="*/ 450376 w 641445"/>
              <a:gd name="connsiteY2" fmla="*/ 2033516 h 2470244"/>
              <a:gd name="connsiteX3" fmla="*/ 641445 w 641445"/>
              <a:gd name="connsiteY3" fmla="*/ 2470244 h 247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445" h="2470244">
                <a:moveTo>
                  <a:pt x="0" y="0"/>
                </a:moveTo>
                <a:cubicBezTo>
                  <a:pt x="153537" y="246797"/>
                  <a:pt x="307074" y="493594"/>
                  <a:pt x="382137" y="832513"/>
                </a:cubicBezTo>
                <a:cubicBezTo>
                  <a:pt x="457200" y="1171432"/>
                  <a:pt x="407158" y="1760561"/>
                  <a:pt x="450376" y="2033516"/>
                </a:cubicBezTo>
                <a:cubicBezTo>
                  <a:pt x="493594" y="2306471"/>
                  <a:pt x="641445" y="2470244"/>
                  <a:pt x="641445" y="24702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/>
        </p:nvSpPr>
        <p:spPr>
          <a:xfrm>
            <a:off x="4817660" y="4394579"/>
            <a:ext cx="3316406" cy="1473958"/>
          </a:xfrm>
          <a:custGeom>
            <a:avLst/>
            <a:gdLst>
              <a:gd name="connsiteX0" fmla="*/ 0 w 3316406"/>
              <a:gd name="connsiteY0" fmla="*/ 1473958 h 1473958"/>
              <a:gd name="connsiteX1" fmla="*/ 736979 w 3316406"/>
              <a:gd name="connsiteY1" fmla="*/ 1091821 h 1473958"/>
              <a:gd name="connsiteX2" fmla="*/ 2033516 w 3316406"/>
              <a:gd name="connsiteY2" fmla="*/ 532263 h 1473958"/>
              <a:gd name="connsiteX3" fmla="*/ 2920621 w 3316406"/>
              <a:gd name="connsiteY3" fmla="*/ 368490 h 1473958"/>
              <a:gd name="connsiteX4" fmla="*/ 3316406 w 3316406"/>
              <a:gd name="connsiteY4" fmla="*/ 0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6406" h="1473958">
                <a:moveTo>
                  <a:pt x="0" y="1473958"/>
                </a:moveTo>
                <a:cubicBezTo>
                  <a:pt x="199030" y="1361364"/>
                  <a:pt x="398060" y="1248770"/>
                  <a:pt x="736979" y="1091821"/>
                </a:cubicBezTo>
                <a:cubicBezTo>
                  <a:pt x="1075898" y="934872"/>
                  <a:pt x="1669576" y="652818"/>
                  <a:pt x="2033516" y="532263"/>
                </a:cubicBezTo>
                <a:cubicBezTo>
                  <a:pt x="2397456" y="411708"/>
                  <a:pt x="2706806" y="457200"/>
                  <a:pt x="2920621" y="368490"/>
                </a:cubicBezTo>
                <a:cubicBezTo>
                  <a:pt x="3134436" y="279779"/>
                  <a:pt x="3316406" y="0"/>
                  <a:pt x="331640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8" name="Skupina 37"/>
          <p:cNvGrpSpPr/>
          <p:nvPr/>
        </p:nvGrpSpPr>
        <p:grpSpPr>
          <a:xfrm>
            <a:off x="7958985" y="4167515"/>
            <a:ext cx="432048" cy="646331"/>
            <a:chOff x="2609248" y="1377642"/>
            <a:chExt cx="432048" cy="646331"/>
          </a:xfrm>
        </p:grpSpPr>
        <p:sp>
          <p:nvSpPr>
            <p:cNvPr id="39" name="Ovál 38"/>
            <p:cNvSpPr/>
            <p:nvPr/>
          </p:nvSpPr>
          <p:spPr>
            <a:xfrm>
              <a:off x="2645272" y="152080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2609248" y="137764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rgbClr val="FFFF00"/>
                  </a:solidFill>
                </a:rPr>
                <a:t>-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44" name="TextovéPole 43"/>
          <p:cNvSpPr txBox="1"/>
          <p:nvPr/>
        </p:nvSpPr>
        <p:spPr>
          <a:xfrm>
            <a:off x="7595650" y="4813846"/>
            <a:ext cx="1346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Wilsonova svorka</a:t>
            </a:r>
          </a:p>
          <a:p>
            <a:pPr algn="ctr"/>
            <a:r>
              <a:rPr lang="cs-CZ" sz="2000" b="1" dirty="0" smtClean="0"/>
              <a:t>reálně</a:t>
            </a:r>
            <a:endParaRPr lang="cs-CZ" sz="1100" b="1" dirty="0"/>
          </a:p>
        </p:txBody>
      </p:sp>
    </p:spTree>
    <p:extLst>
      <p:ext uri="{BB962C8B-B14F-4D97-AF65-F5344CB8AC3E}">
        <p14:creationId xmlns:p14="http://schemas.microsoft.com/office/powerpoint/2010/main" val="10430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5457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EKG – </a:t>
            </a:r>
            <a:r>
              <a:rPr lang="cs-CZ" sz="2800" b="1" dirty="0"/>
              <a:t>Wilsonovy svody (unipolární)</a:t>
            </a:r>
          </a:p>
        </p:txBody>
      </p:sp>
      <p:sp>
        <p:nvSpPr>
          <p:cNvPr id="3" name="Rovnoramenný trojúhelník 2"/>
          <p:cNvSpPr/>
          <p:nvPr/>
        </p:nvSpPr>
        <p:spPr>
          <a:xfrm rot="10800000">
            <a:off x="1963182" y="1772816"/>
            <a:ext cx="5472608" cy="4176464"/>
          </a:xfrm>
          <a:prstGeom prst="triangle">
            <a:avLst/>
          </a:prstGeom>
          <a:solidFill>
            <a:srgbClr val="FFFF66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5422363" y="265748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VL</a:t>
            </a:r>
            <a:endParaRPr lang="cs-CZ" b="1" dirty="0"/>
          </a:p>
        </p:txBody>
      </p:sp>
      <p:cxnSp>
        <p:nvCxnSpPr>
          <p:cNvPr id="15" name="Přímá spojnice 14"/>
          <p:cNvCxnSpPr>
            <a:stCxn id="3" idx="2"/>
          </p:cNvCxnSpPr>
          <p:nvPr/>
        </p:nvCxnSpPr>
        <p:spPr>
          <a:xfrm flipH="1">
            <a:off x="4699486" y="1772816"/>
            <a:ext cx="2736304" cy="144016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699486" y="3212976"/>
            <a:ext cx="17787" cy="255541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1951204" y="1772816"/>
            <a:ext cx="2748282" cy="144016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3387803" y="3297178"/>
            <a:ext cx="1346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Wilsonova svorka</a:t>
            </a:r>
            <a:endParaRPr lang="cs-CZ" sz="1100" b="1" dirty="0"/>
          </a:p>
        </p:txBody>
      </p:sp>
      <p:grpSp>
        <p:nvGrpSpPr>
          <p:cNvPr id="25" name="Skupina 24"/>
          <p:cNvGrpSpPr/>
          <p:nvPr/>
        </p:nvGrpSpPr>
        <p:grpSpPr>
          <a:xfrm>
            <a:off x="4483462" y="2894747"/>
            <a:ext cx="432048" cy="646331"/>
            <a:chOff x="2609248" y="1377642"/>
            <a:chExt cx="432048" cy="646331"/>
          </a:xfrm>
        </p:grpSpPr>
        <p:sp>
          <p:nvSpPr>
            <p:cNvPr id="26" name="Ovál 25"/>
            <p:cNvSpPr/>
            <p:nvPr/>
          </p:nvSpPr>
          <p:spPr>
            <a:xfrm>
              <a:off x="2645272" y="152080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609248" y="137764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rgbClr val="FFFF00"/>
                  </a:solidFill>
                </a:rPr>
                <a:t>-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7207891" y="1484784"/>
            <a:ext cx="432048" cy="646331"/>
            <a:chOff x="6382390" y="235475"/>
            <a:chExt cx="432048" cy="646331"/>
          </a:xfrm>
        </p:grpSpPr>
        <p:sp>
          <p:nvSpPr>
            <p:cNvPr id="29" name="Ovál 28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4478971" y="5445224"/>
            <a:ext cx="432048" cy="646331"/>
            <a:chOff x="6382390" y="235475"/>
            <a:chExt cx="432048" cy="646331"/>
          </a:xfrm>
        </p:grpSpPr>
        <p:sp>
          <p:nvSpPr>
            <p:cNvPr id="32" name="Ovál 31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1735180" y="1414516"/>
            <a:ext cx="432048" cy="646331"/>
            <a:chOff x="6382390" y="235475"/>
            <a:chExt cx="432048" cy="646331"/>
          </a:xfrm>
        </p:grpSpPr>
        <p:sp>
          <p:nvSpPr>
            <p:cNvPr id="35" name="Ovál 34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7" name="TextovéPole 36"/>
          <p:cNvSpPr txBox="1"/>
          <p:nvPr/>
        </p:nvSpPr>
        <p:spPr>
          <a:xfrm>
            <a:off x="167048" y="2622391"/>
            <a:ext cx="24607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Wilsonovy svody:</a:t>
            </a:r>
            <a:r>
              <a:rPr lang="cs-CZ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Spojeni Wilsonovy svorky s aktivní končetinovou elektrodou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Aktivní elektrody mají vždy kladný náboj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939126" y="128574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R</a:t>
            </a:r>
            <a:endParaRPr lang="cs-CZ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7646079" y="127888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L</a:t>
            </a:r>
            <a:endParaRPr lang="cs-CZ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4236900" y="5949281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F</a:t>
            </a:r>
            <a:endParaRPr lang="cs-CZ" b="1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3163788" y="1944448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VR</a:t>
            </a:r>
            <a:endParaRPr lang="cs-CZ" b="1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4686253" y="3684129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VF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830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8219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EKG – </a:t>
            </a:r>
            <a:r>
              <a:rPr lang="cs-CZ" sz="2800" b="1" dirty="0" err="1" smtClean="0"/>
              <a:t>augmentované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Golbergerovy</a:t>
            </a:r>
            <a:r>
              <a:rPr lang="cs-CZ" sz="2800" b="1" dirty="0"/>
              <a:t> svody (unipolární)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407696" y="391029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Neaktivní elektroda</a:t>
            </a:r>
            <a:endParaRPr lang="cs-CZ" sz="2000" dirty="0"/>
          </a:p>
        </p:txBody>
      </p:sp>
      <p:sp>
        <p:nvSpPr>
          <p:cNvPr id="3" name="Rovnoramenný trojúhelník 2"/>
          <p:cNvSpPr/>
          <p:nvPr/>
        </p:nvSpPr>
        <p:spPr>
          <a:xfrm rot="10800000">
            <a:off x="1963182" y="1772816"/>
            <a:ext cx="5472608" cy="4176464"/>
          </a:xfrm>
          <a:prstGeom prst="triangle">
            <a:avLst/>
          </a:prstGeom>
          <a:solidFill>
            <a:srgbClr val="FFFF66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nice 20"/>
          <p:cNvCxnSpPr>
            <a:endCxn id="3" idx="1"/>
          </p:cNvCxnSpPr>
          <p:nvPr/>
        </p:nvCxnSpPr>
        <p:spPr>
          <a:xfrm>
            <a:off x="1951204" y="1772816"/>
            <a:ext cx="4116434" cy="2088232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Skupina 24"/>
          <p:cNvGrpSpPr/>
          <p:nvPr/>
        </p:nvGrpSpPr>
        <p:grpSpPr>
          <a:xfrm>
            <a:off x="5851614" y="3607185"/>
            <a:ext cx="432048" cy="646331"/>
            <a:chOff x="2609248" y="1377642"/>
            <a:chExt cx="432048" cy="646331"/>
          </a:xfrm>
        </p:grpSpPr>
        <p:sp>
          <p:nvSpPr>
            <p:cNvPr id="26" name="Ovál 25"/>
            <p:cNvSpPr/>
            <p:nvPr/>
          </p:nvSpPr>
          <p:spPr>
            <a:xfrm>
              <a:off x="2645272" y="152080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609248" y="137764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rgbClr val="FFFF00"/>
                  </a:solidFill>
                </a:rPr>
                <a:t>-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7207891" y="1484784"/>
            <a:ext cx="432048" cy="646331"/>
            <a:chOff x="6382390" y="235475"/>
            <a:chExt cx="432048" cy="646331"/>
          </a:xfrm>
        </p:grpSpPr>
        <p:sp>
          <p:nvSpPr>
            <p:cNvPr id="29" name="Ovál 28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4478971" y="5445224"/>
            <a:ext cx="432048" cy="646331"/>
            <a:chOff x="6382390" y="235475"/>
            <a:chExt cx="432048" cy="646331"/>
          </a:xfrm>
        </p:grpSpPr>
        <p:sp>
          <p:nvSpPr>
            <p:cNvPr id="32" name="Ovál 31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1735180" y="1414516"/>
            <a:ext cx="432048" cy="646331"/>
            <a:chOff x="6382390" y="235475"/>
            <a:chExt cx="432048" cy="646331"/>
          </a:xfrm>
        </p:grpSpPr>
        <p:sp>
          <p:nvSpPr>
            <p:cNvPr id="35" name="Ovál 34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7" name="TextovéPole 36"/>
          <p:cNvSpPr txBox="1"/>
          <p:nvPr/>
        </p:nvSpPr>
        <p:spPr>
          <a:xfrm>
            <a:off x="167048" y="2996952"/>
            <a:ext cx="28207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augmentované</a:t>
            </a:r>
            <a:r>
              <a:rPr lang="cs-CZ" sz="2000" b="1" dirty="0" smtClean="0"/>
              <a:t> svody:</a:t>
            </a:r>
            <a:r>
              <a:rPr lang="cs-CZ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Svod </a:t>
            </a:r>
            <a:r>
              <a:rPr lang="cs-CZ" sz="2000" dirty="0" err="1" smtClean="0"/>
              <a:t>aVR</a:t>
            </a:r>
            <a:r>
              <a:rPr lang="cs-CZ" sz="2000" dirty="0" smtClean="0"/>
              <a:t> vzniká spojením aktivní končetinové elektrody (zde R) s elektrodou vzniklou spojením zbývajících dvou končetinových elektrod (F a L) přes odpory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939126" y="128574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R</a:t>
            </a:r>
            <a:endParaRPr lang="cs-CZ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7646079" y="127888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L</a:t>
            </a:r>
            <a:endParaRPr lang="cs-CZ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4236900" y="5949281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F</a:t>
            </a:r>
            <a:endParaRPr lang="cs-CZ" b="1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3400648" y="1917681"/>
            <a:ext cx="153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/>
              <a:t>aVR</a:t>
            </a:r>
            <a:endParaRPr lang="cs-CZ" b="1" dirty="0"/>
          </a:p>
        </p:txBody>
      </p:sp>
      <p:sp>
        <p:nvSpPr>
          <p:cNvPr id="41" name="Obdélník 40"/>
          <p:cNvSpPr/>
          <p:nvPr/>
        </p:nvSpPr>
        <p:spPr>
          <a:xfrm rot="7461366">
            <a:off x="6332062" y="2655348"/>
            <a:ext cx="778355" cy="323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/>
        </p:nvSpPr>
        <p:spPr>
          <a:xfrm rot="7461366">
            <a:off x="5183915" y="4504403"/>
            <a:ext cx="778355" cy="323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ovéPole 42"/>
          <p:cNvSpPr txBox="1"/>
          <p:nvPr/>
        </p:nvSpPr>
        <p:spPr>
          <a:xfrm>
            <a:off x="904699" y="108467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aktivní elektroda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450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8219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EKG – </a:t>
            </a:r>
            <a:r>
              <a:rPr lang="cs-CZ" sz="2800" b="1" dirty="0" err="1" smtClean="0"/>
              <a:t>augmentované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Golbergerovy</a:t>
            </a:r>
            <a:r>
              <a:rPr lang="cs-CZ" sz="2800" b="1" dirty="0" smtClean="0"/>
              <a:t> svody (unipolární)</a:t>
            </a:r>
            <a:endParaRPr lang="cs-CZ" sz="2800" b="1" dirty="0"/>
          </a:p>
        </p:txBody>
      </p:sp>
      <p:sp>
        <p:nvSpPr>
          <p:cNvPr id="3" name="Rovnoramenný trojúhelník 2"/>
          <p:cNvSpPr/>
          <p:nvPr/>
        </p:nvSpPr>
        <p:spPr>
          <a:xfrm rot="10800000">
            <a:off x="1963182" y="1772816"/>
            <a:ext cx="5472608" cy="4176464"/>
          </a:xfrm>
          <a:prstGeom prst="triangle">
            <a:avLst/>
          </a:prstGeom>
          <a:solidFill>
            <a:srgbClr val="FFFF66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nice 20"/>
          <p:cNvCxnSpPr>
            <a:endCxn id="3" idx="1"/>
          </p:cNvCxnSpPr>
          <p:nvPr/>
        </p:nvCxnSpPr>
        <p:spPr>
          <a:xfrm>
            <a:off x="1951204" y="1772816"/>
            <a:ext cx="4116434" cy="2088232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Skupina 24"/>
          <p:cNvGrpSpPr/>
          <p:nvPr/>
        </p:nvGrpSpPr>
        <p:grpSpPr>
          <a:xfrm>
            <a:off x="5851614" y="3607185"/>
            <a:ext cx="432048" cy="646331"/>
            <a:chOff x="2609248" y="1377642"/>
            <a:chExt cx="432048" cy="646331"/>
          </a:xfrm>
        </p:grpSpPr>
        <p:sp>
          <p:nvSpPr>
            <p:cNvPr id="26" name="Ovál 25"/>
            <p:cNvSpPr/>
            <p:nvPr/>
          </p:nvSpPr>
          <p:spPr>
            <a:xfrm>
              <a:off x="2645272" y="152080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609248" y="137764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rgbClr val="FFFF00"/>
                  </a:solidFill>
                </a:rPr>
                <a:t>-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1735180" y="1414516"/>
            <a:ext cx="432048" cy="646331"/>
            <a:chOff x="6382390" y="235475"/>
            <a:chExt cx="432048" cy="646331"/>
          </a:xfrm>
        </p:grpSpPr>
        <p:sp>
          <p:nvSpPr>
            <p:cNvPr id="35" name="Ovál 34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8" name="TextovéPole 37"/>
          <p:cNvSpPr txBox="1"/>
          <p:nvPr/>
        </p:nvSpPr>
        <p:spPr>
          <a:xfrm>
            <a:off x="939126" y="128574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R</a:t>
            </a:r>
            <a:endParaRPr lang="cs-CZ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7646079" y="127888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L</a:t>
            </a:r>
            <a:endParaRPr lang="cs-CZ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4236900" y="5949281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F</a:t>
            </a:r>
            <a:endParaRPr lang="cs-CZ" b="1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3059832" y="1844824"/>
            <a:ext cx="153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/>
              <a:t>aVR</a:t>
            </a:r>
            <a:endParaRPr lang="cs-CZ" b="1" dirty="0"/>
          </a:p>
        </p:txBody>
      </p:sp>
      <p:cxnSp>
        <p:nvCxnSpPr>
          <p:cNvPr id="43" name="Přímá spojnice 42"/>
          <p:cNvCxnSpPr>
            <a:endCxn id="3" idx="5"/>
          </p:cNvCxnSpPr>
          <p:nvPr/>
        </p:nvCxnSpPr>
        <p:spPr>
          <a:xfrm flipH="1">
            <a:off x="3331334" y="1772816"/>
            <a:ext cx="4092582" cy="2088232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Skupina 44"/>
          <p:cNvGrpSpPr/>
          <p:nvPr/>
        </p:nvGrpSpPr>
        <p:grpSpPr>
          <a:xfrm>
            <a:off x="3059832" y="3501008"/>
            <a:ext cx="432048" cy="646331"/>
            <a:chOff x="2609248" y="1377642"/>
            <a:chExt cx="432048" cy="646331"/>
          </a:xfrm>
        </p:grpSpPr>
        <p:sp>
          <p:nvSpPr>
            <p:cNvPr id="46" name="Ovál 45"/>
            <p:cNvSpPr/>
            <p:nvPr/>
          </p:nvSpPr>
          <p:spPr>
            <a:xfrm>
              <a:off x="2645272" y="152080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2609248" y="137764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rgbClr val="FFFF00"/>
                  </a:solidFill>
                </a:rPr>
                <a:t>-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7207891" y="1484784"/>
            <a:ext cx="432048" cy="646331"/>
            <a:chOff x="6382390" y="235475"/>
            <a:chExt cx="432048" cy="646331"/>
          </a:xfrm>
        </p:grpSpPr>
        <p:sp>
          <p:nvSpPr>
            <p:cNvPr id="29" name="Ovál 28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51" name="Přímá spojnice 50"/>
          <p:cNvCxnSpPr>
            <a:stCxn id="3" idx="3"/>
          </p:cNvCxnSpPr>
          <p:nvPr/>
        </p:nvCxnSpPr>
        <p:spPr>
          <a:xfrm flipH="1">
            <a:off x="4694996" y="1772816"/>
            <a:ext cx="4490" cy="399557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Skupina 47"/>
          <p:cNvGrpSpPr/>
          <p:nvPr/>
        </p:nvGrpSpPr>
        <p:grpSpPr>
          <a:xfrm>
            <a:off x="4504297" y="1484784"/>
            <a:ext cx="432048" cy="646331"/>
            <a:chOff x="2609248" y="1377642"/>
            <a:chExt cx="432048" cy="646331"/>
          </a:xfrm>
        </p:grpSpPr>
        <p:sp>
          <p:nvSpPr>
            <p:cNvPr id="49" name="Ovál 48"/>
            <p:cNvSpPr/>
            <p:nvPr/>
          </p:nvSpPr>
          <p:spPr>
            <a:xfrm>
              <a:off x="2645272" y="152080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2609248" y="137764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rgbClr val="FFFF00"/>
                  </a:solidFill>
                </a:rPr>
                <a:t>-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4478971" y="5445224"/>
            <a:ext cx="432048" cy="646331"/>
            <a:chOff x="6382390" y="235475"/>
            <a:chExt cx="432048" cy="646331"/>
          </a:xfrm>
        </p:grpSpPr>
        <p:sp>
          <p:nvSpPr>
            <p:cNvPr id="32" name="Ovál 31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2" name="TextovéPole 51"/>
          <p:cNvSpPr txBox="1"/>
          <p:nvPr/>
        </p:nvSpPr>
        <p:spPr>
          <a:xfrm>
            <a:off x="5196543" y="1916832"/>
            <a:ext cx="153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/>
              <a:t>aVL</a:t>
            </a:r>
            <a:endParaRPr lang="cs-CZ" b="1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4644008" y="4006805"/>
            <a:ext cx="153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/>
              <a:t>aVF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26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6272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EKG – Wilsonovy a </a:t>
            </a:r>
            <a:r>
              <a:rPr lang="cs-CZ" sz="2800" b="1" dirty="0" err="1" smtClean="0"/>
              <a:t>augmentované</a:t>
            </a:r>
            <a:r>
              <a:rPr lang="cs-CZ" sz="2800" b="1" dirty="0" smtClean="0"/>
              <a:t> svody</a:t>
            </a:r>
            <a:endParaRPr lang="cs-CZ" sz="28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20" y="3499463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Augmentované</a:t>
            </a:r>
            <a:r>
              <a:rPr lang="cs-CZ" sz="2000" dirty="0" smtClean="0"/>
              <a:t> svody mají sice stejný směr, jako Wilsonovy svody („dívají se na srdce ze stejného směru“), ale poskytují zesílený signál</a:t>
            </a:r>
            <a:endParaRPr lang="cs-CZ" sz="2000" dirty="0"/>
          </a:p>
        </p:txBody>
      </p:sp>
      <p:sp>
        <p:nvSpPr>
          <p:cNvPr id="3" name="Rovnoramenný trojúhelník 2"/>
          <p:cNvSpPr/>
          <p:nvPr/>
        </p:nvSpPr>
        <p:spPr>
          <a:xfrm rot="10800000">
            <a:off x="1963182" y="1772816"/>
            <a:ext cx="5472608" cy="4176464"/>
          </a:xfrm>
          <a:prstGeom prst="triangle">
            <a:avLst/>
          </a:prstGeom>
          <a:solidFill>
            <a:srgbClr val="FFFF66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nice 20"/>
          <p:cNvCxnSpPr>
            <a:endCxn id="3" idx="1"/>
          </p:cNvCxnSpPr>
          <p:nvPr/>
        </p:nvCxnSpPr>
        <p:spPr>
          <a:xfrm>
            <a:off x="1951204" y="1772816"/>
            <a:ext cx="4116434" cy="20882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Skupina 24"/>
          <p:cNvGrpSpPr/>
          <p:nvPr/>
        </p:nvGrpSpPr>
        <p:grpSpPr>
          <a:xfrm>
            <a:off x="5851614" y="3607185"/>
            <a:ext cx="432048" cy="646331"/>
            <a:chOff x="2609248" y="1377642"/>
            <a:chExt cx="432048" cy="646331"/>
          </a:xfrm>
        </p:grpSpPr>
        <p:sp>
          <p:nvSpPr>
            <p:cNvPr id="26" name="Ovál 25"/>
            <p:cNvSpPr/>
            <p:nvPr/>
          </p:nvSpPr>
          <p:spPr>
            <a:xfrm>
              <a:off x="2645272" y="152080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609248" y="137764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rgbClr val="FFFF00"/>
                  </a:solidFill>
                </a:rPr>
                <a:t>-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7207891" y="1484784"/>
            <a:ext cx="432048" cy="646331"/>
            <a:chOff x="6382390" y="235475"/>
            <a:chExt cx="432048" cy="646331"/>
          </a:xfrm>
        </p:grpSpPr>
        <p:sp>
          <p:nvSpPr>
            <p:cNvPr id="29" name="Ovál 28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4478971" y="5445224"/>
            <a:ext cx="432048" cy="646331"/>
            <a:chOff x="6382390" y="235475"/>
            <a:chExt cx="432048" cy="646331"/>
          </a:xfrm>
        </p:grpSpPr>
        <p:sp>
          <p:nvSpPr>
            <p:cNvPr id="32" name="Ovál 31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8" name="TextovéPole 37"/>
          <p:cNvSpPr txBox="1"/>
          <p:nvPr/>
        </p:nvSpPr>
        <p:spPr>
          <a:xfrm>
            <a:off x="939126" y="128574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R</a:t>
            </a:r>
            <a:endParaRPr lang="cs-CZ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7646079" y="127888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L</a:t>
            </a:r>
            <a:endParaRPr lang="cs-CZ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4236900" y="5949281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F</a:t>
            </a:r>
            <a:endParaRPr lang="cs-CZ" b="1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4284606" y="3360964"/>
            <a:ext cx="153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/>
              <a:t>aVR</a:t>
            </a:r>
            <a:endParaRPr lang="cs-CZ" b="1" dirty="0"/>
          </a:p>
        </p:txBody>
      </p:sp>
      <p:sp>
        <p:nvSpPr>
          <p:cNvPr id="41" name="Obdélník 40"/>
          <p:cNvSpPr/>
          <p:nvPr/>
        </p:nvSpPr>
        <p:spPr>
          <a:xfrm rot="7461366">
            <a:off x="6332062" y="2655348"/>
            <a:ext cx="778355" cy="323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/>
        </p:nvSpPr>
        <p:spPr>
          <a:xfrm rot="7461366">
            <a:off x="5183915" y="4504403"/>
            <a:ext cx="778355" cy="323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/>
        </p:nvSpPr>
        <p:spPr>
          <a:xfrm>
            <a:off x="6044540" y="1805049"/>
            <a:ext cx="333144" cy="1959429"/>
          </a:xfrm>
          <a:custGeom>
            <a:avLst/>
            <a:gdLst>
              <a:gd name="connsiteX0" fmla="*/ 0 w 333144"/>
              <a:gd name="connsiteY0" fmla="*/ 1959429 h 1959429"/>
              <a:gd name="connsiteX1" fmla="*/ 178130 w 333144"/>
              <a:gd name="connsiteY1" fmla="*/ 1413164 h 1959429"/>
              <a:gd name="connsiteX2" fmla="*/ 296883 w 333144"/>
              <a:gd name="connsiteY2" fmla="*/ 724395 h 1959429"/>
              <a:gd name="connsiteX3" fmla="*/ 332509 w 333144"/>
              <a:gd name="connsiteY3" fmla="*/ 190006 h 1959429"/>
              <a:gd name="connsiteX4" fmla="*/ 320634 w 333144"/>
              <a:gd name="connsiteY4" fmla="*/ 0 h 195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144" h="1959429">
                <a:moveTo>
                  <a:pt x="0" y="1959429"/>
                </a:moveTo>
                <a:cubicBezTo>
                  <a:pt x="64325" y="1789216"/>
                  <a:pt x="128650" y="1619003"/>
                  <a:pt x="178130" y="1413164"/>
                </a:cubicBezTo>
                <a:cubicBezTo>
                  <a:pt x="227610" y="1207325"/>
                  <a:pt x="271153" y="928255"/>
                  <a:pt x="296883" y="724395"/>
                </a:cubicBezTo>
                <a:cubicBezTo>
                  <a:pt x="322613" y="520535"/>
                  <a:pt x="328551" y="310738"/>
                  <a:pt x="332509" y="190006"/>
                </a:cubicBezTo>
                <a:cubicBezTo>
                  <a:pt x="336467" y="69274"/>
                  <a:pt x="320634" y="0"/>
                  <a:pt x="32063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3" name="Přímá spojnice 42"/>
          <p:cNvCxnSpPr/>
          <p:nvPr/>
        </p:nvCxnSpPr>
        <p:spPr>
          <a:xfrm flipV="1">
            <a:off x="2094678" y="1646145"/>
            <a:ext cx="4273540" cy="190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>
            <a:off x="1941713" y="1628800"/>
            <a:ext cx="2753282" cy="138809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V="1">
            <a:off x="1963181" y="1557681"/>
            <a:ext cx="2989354" cy="1174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Skupina 33"/>
          <p:cNvGrpSpPr/>
          <p:nvPr/>
        </p:nvGrpSpPr>
        <p:grpSpPr>
          <a:xfrm>
            <a:off x="1735180" y="1414516"/>
            <a:ext cx="432048" cy="646331"/>
            <a:chOff x="6382390" y="235475"/>
            <a:chExt cx="432048" cy="646331"/>
          </a:xfrm>
        </p:grpSpPr>
        <p:sp>
          <p:nvSpPr>
            <p:cNvPr id="35" name="Ovál 34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47" name="Volný tvar 46"/>
          <p:cNvSpPr/>
          <p:nvPr/>
        </p:nvSpPr>
        <p:spPr>
          <a:xfrm>
            <a:off x="4716462" y="1484785"/>
            <a:ext cx="188681" cy="1532110"/>
          </a:xfrm>
          <a:custGeom>
            <a:avLst/>
            <a:gdLst>
              <a:gd name="connsiteX0" fmla="*/ 0 w 333144"/>
              <a:gd name="connsiteY0" fmla="*/ 1959429 h 1959429"/>
              <a:gd name="connsiteX1" fmla="*/ 178130 w 333144"/>
              <a:gd name="connsiteY1" fmla="*/ 1413164 h 1959429"/>
              <a:gd name="connsiteX2" fmla="*/ 296883 w 333144"/>
              <a:gd name="connsiteY2" fmla="*/ 724395 h 1959429"/>
              <a:gd name="connsiteX3" fmla="*/ 332509 w 333144"/>
              <a:gd name="connsiteY3" fmla="*/ 190006 h 1959429"/>
              <a:gd name="connsiteX4" fmla="*/ 320634 w 333144"/>
              <a:gd name="connsiteY4" fmla="*/ 0 h 195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144" h="1959429">
                <a:moveTo>
                  <a:pt x="0" y="1959429"/>
                </a:moveTo>
                <a:cubicBezTo>
                  <a:pt x="64325" y="1789216"/>
                  <a:pt x="128650" y="1619003"/>
                  <a:pt x="178130" y="1413164"/>
                </a:cubicBezTo>
                <a:cubicBezTo>
                  <a:pt x="227610" y="1207325"/>
                  <a:pt x="271153" y="928255"/>
                  <a:pt x="296883" y="724395"/>
                </a:cubicBezTo>
                <a:cubicBezTo>
                  <a:pt x="322613" y="520535"/>
                  <a:pt x="328551" y="310738"/>
                  <a:pt x="332509" y="190006"/>
                </a:cubicBezTo>
                <a:cubicBezTo>
                  <a:pt x="336467" y="69274"/>
                  <a:pt x="320634" y="0"/>
                  <a:pt x="32063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ovéPole 47"/>
          <p:cNvSpPr txBox="1"/>
          <p:nvPr/>
        </p:nvSpPr>
        <p:spPr>
          <a:xfrm>
            <a:off x="3469051" y="1917681"/>
            <a:ext cx="153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VR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4809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5631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Končetinové svody – frontální rovina</a:t>
            </a:r>
            <a:endParaRPr lang="cs-CZ" sz="2800" b="1" dirty="0"/>
          </a:p>
        </p:txBody>
      </p:sp>
      <p:sp>
        <p:nvSpPr>
          <p:cNvPr id="3" name="Rovnoramenný trojúhelník 2"/>
          <p:cNvSpPr/>
          <p:nvPr/>
        </p:nvSpPr>
        <p:spPr>
          <a:xfrm rot="10800000">
            <a:off x="1963182" y="1772816"/>
            <a:ext cx="5472608" cy="4176464"/>
          </a:xfrm>
          <a:prstGeom prst="triangle">
            <a:avLst/>
          </a:prstGeom>
          <a:solidFill>
            <a:srgbClr val="FFFF66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162070" y="5265223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+</a:t>
            </a:r>
            <a:endParaRPr lang="cs-CZ" b="1" dirty="0"/>
          </a:p>
        </p:txBody>
      </p:sp>
      <p:cxnSp>
        <p:nvCxnSpPr>
          <p:cNvPr id="6" name="Přímá spojnice 5"/>
          <p:cNvCxnSpPr>
            <a:endCxn id="3" idx="1"/>
          </p:cNvCxnSpPr>
          <p:nvPr/>
        </p:nvCxnSpPr>
        <p:spPr>
          <a:xfrm>
            <a:off x="1951204" y="1772816"/>
            <a:ext cx="4116434" cy="2088232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Skupina 6"/>
          <p:cNvGrpSpPr/>
          <p:nvPr/>
        </p:nvGrpSpPr>
        <p:grpSpPr>
          <a:xfrm>
            <a:off x="5851614" y="3607185"/>
            <a:ext cx="432048" cy="646331"/>
            <a:chOff x="2609248" y="1377642"/>
            <a:chExt cx="432048" cy="646331"/>
          </a:xfrm>
        </p:grpSpPr>
        <p:sp>
          <p:nvSpPr>
            <p:cNvPr id="8" name="Ovál 7"/>
            <p:cNvSpPr/>
            <p:nvPr/>
          </p:nvSpPr>
          <p:spPr>
            <a:xfrm>
              <a:off x="2645272" y="152080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609248" y="137764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rgbClr val="FFFF00"/>
                  </a:solidFill>
                </a:rPr>
                <a:t>-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1735180" y="1414516"/>
            <a:ext cx="432048" cy="646331"/>
            <a:chOff x="6382390" y="235475"/>
            <a:chExt cx="432048" cy="646331"/>
          </a:xfrm>
        </p:grpSpPr>
        <p:sp>
          <p:nvSpPr>
            <p:cNvPr id="11" name="Ovál 10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939126" y="128574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R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646079" y="127888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L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236900" y="5949281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F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059832" y="1844824"/>
            <a:ext cx="153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/>
              <a:t>aVR</a:t>
            </a:r>
            <a:endParaRPr lang="cs-CZ" b="1" dirty="0"/>
          </a:p>
        </p:txBody>
      </p:sp>
      <p:cxnSp>
        <p:nvCxnSpPr>
          <p:cNvPr id="17" name="Přímá spojnice 16"/>
          <p:cNvCxnSpPr>
            <a:endCxn id="3" idx="5"/>
          </p:cNvCxnSpPr>
          <p:nvPr/>
        </p:nvCxnSpPr>
        <p:spPr>
          <a:xfrm flipH="1">
            <a:off x="3331334" y="1772816"/>
            <a:ext cx="4092582" cy="2088232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Skupina 17"/>
          <p:cNvGrpSpPr/>
          <p:nvPr/>
        </p:nvGrpSpPr>
        <p:grpSpPr>
          <a:xfrm>
            <a:off x="3059832" y="3501008"/>
            <a:ext cx="432048" cy="646331"/>
            <a:chOff x="2609248" y="1377642"/>
            <a:chExt cx="432048" cy="646331"/>
          </a:xfrm>
        </p:grpSpPr>
        <p:sp>
          <p:nvSpPr>
            <p:cNvPr id="19" name="Ovál 18"/>
            <p:cNvSpPr/>
            <p:nvPr/>
          </p:nvSpPr>
          <p:spPr>
            <a:xfrm>
              <a:off x="2645272" y="152080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2609248" y="137764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rgbClr val="FFFF00"/>
                  </a:solidFill>
                </a:rPr>
                <a:t>-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7207891" y="1484784"/>
            <a:ext cx="432048" cy="646331"/>
            <a:chOff x="6382390" y="235475"/>
            <a:chExt cx="432048" cy="646331"/>
          </a:xfrm>
        </p:grpSpPr>
        <p:sp>
          <p:nvSpPr>
            <p:cNvPr id="22" name="Ovál 21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24" name="Přímá spojnice 23"/>
          <p:cNvCxnSpPr>
            <a:stCxn id="3" idx="3"/>
          </p:cNvCxnSpPr>
          <p:nvPr/>
        </p:nvCxnSpPr>
        <p:spPr>
          <a:xfrm flipH="1">
            <a:off x="4694996" y="1772816"/>
            <a:ext cx="4490" cy="399557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Skupina 24"/>
          <p:cNvGrpSpPr/>
          <p:nvPr/>
        </p:nvGrpSpPr>
        <p:grpSpPr>
          <a:xfrm>
            <a:off x="4504297" y="1484784"/>
            <a:ext cx="432048" cy="646331"/>
            <a:chOff x="2609248" y="1377642"/>
            <a:chExt cx="432048" cy="646331"/>
          </a:xfrm>
        </p:grpSpPr>
        <p:sp>
          <p:nvSpPr>
            <p:cNvPr id="26" name="Ovál 25"/>
            <p:cNvSpPr/>
            <p:nvPr/>
          </p:nvSpPr>
          <p:spPr>
            <a:xfrm>
              <a:off x="2645272" y="152080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609248" y="137764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rgbClr val="FFFF00"/>
                  </a:solidFill>
                </a:rPr>
                <a:t>-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4478971" y="5445224"/>
            <a:ext cx="432048" cy="646331"/>
            <a:chOff x="6382390" y="235475"/>
            <a:chExt cx="432048" cy="646331"/>
          </a:xfrm>
        </p:grpSpPr>
        <p:sp>
          <p:nvSpPr>
            <p:cNvPr id="29" name="Ovál 28"/>
            <p:cNvSpPr/>
            <p:nvPr/>
          </p:nvSpPr>
          <p:spPr>
            <a:xfrm>
              <a:off x="6418414" y="37864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382390" y="235475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solidFill>
                    <a:srgbClr val="FFFF00"/>
                  </a:solidFill>
                </a:rPr>
                <a:t>+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1" name="TextovéPole 30"/>
          <p:cNvSpPr txBox="1"/>
          <p:nvPr/>
        </p:nvSpPr>
        <p:spPr>
          <a:xfrm>
            <a:off x="5196543" y="1916832"/>
            <a:ext cx="153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/>
              <a:t>aVL</a:t>
            </a:r>
            <a:endParaRPr lang="cs-CZ" b="1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4644008" y="4006805"/>
            <a:ext cx="153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/>
              <a:t>aVF</a:t>
            </a:r>
            <a:endParaRPr lang="cs-CZ" b="1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1763688" y="192521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–</a:t>
            </a:r>
            <a:r>
              <a:rPr lang="cs-CZ" sz="3600" b="1" dirty="0" smtClean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2348136" y="106022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–</a:t>
            </a:r>
            <a:r>
              <a:rPr lang="cs-CZ" sz="3600" b="1" dirty="0" smtClean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3860304" y="5455349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+</a:t>
            </a:r>
            <a:endParaRPr lang="cs-CZ" b="1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6803308" y="1091350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+</a:t>
            </a:r>
            <a:endParaRPr lang="cs-CZ" b="1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7243915" y="195695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–</a:t>
            </a:r>
            <a:r>
              <a:rPr lang="cs-CZ" sz="3600" b="1" dirty="0" smtClean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319243" y="820251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I</a:t>
            </a:r>
            <a:endParaRPr lang="cs-CZ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6292252" y="3658708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III</a:t>
            </a:r>
            <a:endParaRPr lang="cs-CZ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1979712" y="3787185"/>
            <a:ext cx="92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II</a:t>
            </a:r>
            <a:endParaRPr lang="cs-CZ" b="1" dirty="0"/>
          </a:p>
        </p:txBody>
      </p:sp>
      <p:sp>
        <p:nvSpPr>
          <p:cNvPr id="41" name="Obdélník 40"/>
          <p:cNvSpPr/>
          <p:nvPr/>
        </p:nvSpPr>
        <p:spPr>
          <a:xfrm>
            <a:off x="379300" y="6002124"/>
            <a:ext cx="3328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I, II, III, </a:t>
            </a:r>
            <a:r>
              <a:rPr lang="cs-CZ" sz="2800" b="1" dirty="0" err="1" smtClean="0"/>
              <a:t>aVL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aVR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aVF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2837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 smtClean="0"/>
              <a:t>Vektokardiografie</a:t>
            </a:r>
            <a:endParaRPr lang="cs-CZ" sz="28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23528" y="1659572"/>
            <a:ext cx="3456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Elektrický vektor se pohybuje ve třech rozměrech. Křivka EKG záleží na směru svodu, na který se vektor promítá.</a:t>
            </a:r>
          </a:p>
          <a:p>
            <a:endParaRPr lang="cs-CZ" sz="2000" dirty="0"/>
          </a:p>
          <a:p>
            <a:r>
              <a:rPr lang="cs-CZ" sz="2000" dirty="0" smtClean="0"/>
              <a:t>Končetinové svody se „dívají“ na srdeční elektrickou aktivitu jen ve frontální rovině. </a:t>
            </a:r>
          </a:p>
          <a:p>
            <a:r>
              <a:rPr lang="cs-CZ" sz="2000" dirty="0" smtClean="0"/>
              <a:t>Ale co ostatní roviny?</a:t>
            </a:r>
          </a:p>
          <a:p>
            <a:r>
              <a:rPr lang="cs-CZ" sz="2000" dirty="0" smtClean="0">
                <a:sym typeface="Symbol"/>
              </a:rPr>
              <a:t> hrudní svody</a:t>
            </a:r>
            <a:r>
              <a:rPr lang="cs-CZ" sz="2000" dirty="0" smtClean="0"/>
              <a:t> </a:t>
            </a:r>
          </a:p>
          <a:p>
            <a:endParaRPr lang="cs-CZ" sz="2000" dirty="0"/>
          </a:p>
          <a:p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r="9404"/>
          <a:stretch/>
        </p:blipFill>
        <p:spPr>
          <a:xfrm>
            <a:off x="3740857" y="1124744"/>
            <a:ext cx="5367647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4879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EKG – hrudní svody (unipolární)</a:t>
            </a:r>
            <a:endParaRPr lang="cs-CZ" sz="28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3" b="11656"/>
          <a:stretch/>
        </p:blipFill>
        <p:spPr>
          <a:xfrm>
            <a:off x="0" y="2564904"/>
            <a:ext cx="9144000" cy="403611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1052736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Spojení hrudní elektrody (aktivní, kladné) s Wilsonovou svorkou (záporná, neaktivní)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6 hrudních svodů – V1,… V6</a:t>
            </a: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645" y="1714717"/>
            <a:ext cx="2096769" cy="15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779912" y="297031"/>
            <a:ext cx="3458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EKG – 12 svodové EKG</a:t>
            </a:r>
            <a:endParaRPr lang="cs-CZ" sz="2800" b="1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3" r="54447" b="11656"/>
          <a:stretch/>
        </p:blipFill>
        <p:spPr>
          <a:xfrm>
            <a:off x="14740" y="764703"/>
            <a:ext cx="4917300" cy="476473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5" t="21923" b="25710"/>
          <a:stretch/>
        </p:blipFill>
        <p:spPr>
          <a:xfrm>
            <a:off x="4139952" y="4119909"/>
            <a:ext cx="5000427" cy="2693467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4886397" y="1651799"/>
            <a:ext cx="36460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3 </a:t>
            </a:r>
            <a:r>
              <a:rPr lang="cs-CZ" sz="2000" dirty="0" err="1" smtClean="0"/>
              <a:t>Einthovenovy</a:t>
            </a:r>
            <a:r>
              <a:rPr lang="cs-CZ" sz="2000" dirty="0" smtClean="0"/>
              <a:t> svody (bipolární) – I, II, III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3 </a:t>
            </a:r>
            <a:r>
              <a:rPr lang="cs-CZ" sz="2000" dirty="0" err="1" smtClean="0"/>
              <a:t>Golgbergerovy</a:t>
            </a:r>
            <a:r>
              <a:rPr lang="cs-CZ" sz="2000" dirty="0" smtClean="0"/>
              <a:t> </a:t>
            </a:r>
            <a:r>
              <a:rPr lang="cs-CZ" sz="2000" dirty="0" err="1" smtClean="0"/>
              <a:t>augmentované</a:t>
            </a:r>
            <a:r>
              <a:rPr lang="cs-CZ" sz="2000" dirty="0" smtClean="0"/>
              <a:t> svody (unipolární) – </a:t>
            </a:r>
            <a:r>
              <a:rPr lang="cs-CZ" sz="2000" dirty="0" err="1" smtClean="0"/>
              <a:t>aVL</a:t>
            </a:r>
            <a:r>
              <a:rPr lang="cs-CZ" sz="2000" dirty="0" smtClean="0"/>
              <a:t>, </a:t>
            </a:r>
            <a:r>
              <a:rPr lang="cs-CZ" sz="2000" dirty="0" err="1" smtClean="0"/>
              <a:t>aVR</a:t>
            </a:r>
            <a:r>
              <a:rPr lang="cs-CZ" sz="2000" dirty="0" smtClean="0"/>
              <a:t>, </a:t>
            </a:r>
            <a:r>
              <a:rPr lang="cs-CZ" sz="2000" dirty="0" err="1" smtClean="0"/>
              <a:t>aVF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6 hrudních svodů (</a:t>
            </a:r>
            <a:r>
              <a:rPr lang="cs-CZ" sz="2000" smtClean="0"/>
              <a:t>unipolární)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81114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1231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Funkce</a:t>
            </a:r>
            <a:endParaRPr lang="cs-CZ" sz="2800" b="1" dirty="0"/>
          </a:p>
        </p:txBody>
      </p:sp>
      <p:sp>
        <p:nvSpPr>
          <p:cNvPr id="3" name="Obdélník 2"/>
          <p:cNvSpPr/>
          <p:nvPr/>
        </p:nvSpPr>
        <p:spPr>
          <a:xfrm>
            <a:off x="446068" y="989338"/>
            <a:ext cx="830239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Srdce je pumpa : </a:t>
            </a:r>
          </a:p>
          <a:p>
            <a:r>
              <a:rPr lang="cs-CZ" sz="2400" dirty="0" smtClean="0"/>
              <a:t>Funkcí srdce je přečerpávání (pumpování) krve do cévního systému. Protože cévní systém je uzavřený, srdce vytváří klesající tlakový gradient na začátku a na konci cévního systému, který je hnací silou pro tok krve cévami.</a:t>
            </a:r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>
            <a:off x="471933" y="4077072"/>
            <a:ext cx="830239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Srdeční aktivita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Elektrická – srdeční buňky jsou schopné vytvářet akční potenciál a vést vzruch (EKG, VKG,…)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Mechanická – pumpa, kontrakce srdečního svalu (FKG, TK, pulzová vlna, ultrazvuk)</a:t>
            </a:r>
          </a:p>
        </p:txBody>
      </p:sp>
    </p:spTree>
    <p:extLst>
      <p:ext uri="{BB962C8B-B14F-4D97-AF65-F5344CB8AC3E}">
        <p14:creationId xmlns:p14="http://schemas.microsoft.com/office/powerpoint/2010/main" val="7802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3458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EKG – 12 svodové EKG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12886" b="10923"/>
          <a:stretch/>
        </p:blipFill>
        <p:spPr>
          <a:xfrm>
            <a:off x="460243" y="1484784"/>
            <a:ext cx="8360229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468218" y="3304798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I</a:t>
            </a:r>
            <a:endParaRPr lang="cs-CZ" sz="2800" b="1" dirty="0"/>
          </a:p>
        </p:txBody>
      </p:sp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6018533" y="116632"/>
            <a:ext cx="3161979" cy="2401950"/>
            <a:chOff x="939126" y="820251"/>
            <a:chExt cx="7632123" cy="5797627"/>
          </a:xfrm>
        </p:grpSpPr>
        <p:sp>
          <p:nvSpPr>
            <p:cNvPr id="3" name="Rovnoramenný trojúhelník 2"/>
            <p:cNvSpPr/>
            <p:nvPr/>
          </p:nvSpPr>
          <p:spPr>
            <a:xfrm rot="10800000">
              <a:off x="1963182" y="1772816"/>
              <a:ext cx="5472608" cy="4176464"/>
            </a:xfrm>
            <a:prstGeom prst="triangle">
              <a:avLst/>
            </a:prstGeom>
            <a:solidFill>
              <a:srgbClr val="FFFF66"/>
            </a:solidFill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80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5162069" y="5265222"/>
              <a:ext cx="404582" cy="66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+</a:t>
              </a:r>
              <a:endParaRPr lang="cs-CZ" sz="800" b="1" dirty="0"/>
            </a:p>
          </p:txBody>
        </p:sp>
        <p:cxnSp>
          <p:nvCxnSpPr>
            <p:cNvPr id="6" name="Přímá spojnice 5"/>
            <p:cNvCxnSpPr>
              <a:endCxn id="3" idx="1"/>
            </p:cNvCxnSpPr>
            <p:nvPr/>
          </p:nvCxnSpPr>
          <p:spPr>
            <a:xfrm>
              <a:off x="1951204" y="1772816"/>
              <a:ext cx="4116434" cy="2088232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Skupina 6"/>
            <p:cNvGrpSpPr/>
            <p:nvPr/>
          </p:nvGrpSpPr>
          <p:grpSpPr>
            <a:xfrm>
              <a:off x="5851614" y="3607185"/>
              <a:ext cx="432048" cy="1114329"/>
              <a:chOff x="2609248" y="1377642"/>
              <a:chExt cx="432048" cy="1114329"/>
            </a:xfrm>
          </p:grpSpPr>
          <p:sp>
            <p:nvSpPr>
              <p:cNvPr id="8" name="Ovál 7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800"/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2609248" y="1377642"/>
                <a:ext cx="432048" cy="1114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b="1" dirty="0">
                    <a:solidFill>
                      <a:srgbClr val="FFFF00"/>
                    </a:solidFill>
                  </a:rPr>
                  <a:t>-</a:t>
                </a:r>
                <a:r>
                  <a:rPr lang="cs-CZ" sz="1200" b="1" dirty="0" smtClean="0">
                    <a:solidFill>
                      <a:srgbClr val="FFFF00"/>
                    </a:solidFill>
                  </a:rPr>
                  <a:t> </a:t>
                </a:r>
                <a:endParaRPr lang="cs-CZ" sz="8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0" name="Skupina 9"/>
            <p:cNvGrpSpPr/>
            <p:nvPr/>
          </p:nvGrpSpPr>
          <p:grpSpPr>
            <a:xfrm>
              <a:off x="1735180" y="1414516"/>
              <a:ext cx="432048" cy="668597"/>
              <a:chOff x="6382390" y="235475"/>
              <a:chExt cx="432048" cy="668597"/>
            </a:xfrm>
          </p:grpSpPr>
          <p:sp>
            <p:nvSpPr>
              <p:cNvPr id="11" name="Ovál 10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800"/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6382390" y="235475"/>
                <a:ext cx="432048" cy="668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b="1" dirty="0" smtClean="0">
                    <a:solidFill>
                      <a:srgbClr val="FFFF00"/>
                    </a:solidFill>
                  </a:rPr>
                  <a:t>+</a:t>
                </a:r>
                <a:endParaRPr lang="cs-CZ" sz="8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3" name="TextovéPole 12"/>
            <p:cNvSpPr txBox="1"/>
            <p:nvPr/>
          </p:nvSpPr>
          <p:spPr>
            <a:xfrm>
              <a:off x="939126" y="1285746"/>
              <a:ext cx="925171" cy="66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R</a:t>
              </a:r>
              <a:endParaRPr lang="cs-CZ" sz="800" b="1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7646078" y="1278886"/>
              <a:ext cx="925171" cy="66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smtClean="0"/>
                <a:t>L</a:t>
              </a:r>
              <a:endParaRPr lang="cs-CZ" sz="800" b="1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4236901" y="5949281"/>
              <a:ext cx="925171" cy="66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F</a:t>
              </a:r>
              <a:endParaRPr lang="cs-CZ" sz="800" b="1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3059832" y="1844823"/>
              <a:ext cx="1535696" cy="66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err="1" smtClean="0"/>
                <a:t>aVR</a:t>
              </a:r>
              <a:endParaRPr lang="cs-CZ" sz="800" b="1" dirty="0"/>
            </a:p>
          </p:txBody>
        </p:sp>
        <p:cxnSp>
          <p:nvCxnSpPr>
            <p:cNvPr id="17" name="Přímá spojnice 16"/>
            <p:cNvCxnSpPr>
              <a:endCxn id="3" idx="5"/>
            </p:cNvCxnSpPr>
            <p:nvPr/>
          </p:nvCxnSpPr>
          <p:spPr>
            <a:xfrm flipH="1">
              <a:off x="3331334" y="1772816"/>
              <a:ext cx="4092582" cy="2088232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Skupina 17"/>
            <p:cNvGrpSpPr/>
            <p:nvPr/>
          </p:nvGrpSpPr>
          <p:grpSpPr>
            <a:xfrm>
              <a:off x="3059832" y="3501008"/>
              <a:ext cx="432048" cy="1114329"/>
              <a:chOff x="2609248" y="1377642"/>
              <a:chExt cx="432048" cy="1114329"/>
            </a:xfrm>
          </p:grpSpPr>
          <p:sp>
            <p:nvSpPr>
              <p:cNvPr id="19" name="Ovál 18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800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2609248" y="1377642"/>
                <a:ext cx="432048" cy="1114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b="1" dirty="0">
                    <a:solidFill>
                      <a:srgbClr val="FFFF00"/>
                    </a:solidFill>
                  </a:rPr>
                  <a:t>-</a:t>
                </a:r>
                <a:r>
                  <a:rPr lang="cs-CZ" sz="1200" b="1" dirty="0" smtClean="0">
                    <a:solidFill>
                      <a:srgbClr val="FFFF00"/>
                    </a:solidFill>
                  </a:rPr>
                  <a:t> </a:t>
                </a:r>
                <a:endParaRPr lang="cs-CZ" sz="8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21" name="Skupina 20"/>
            <p:cNvGrpSpPr/>
            <p:nvPr/>
          </p:nvGrpSpPr>
          <p:grpSpPr>
            <a:xfrm>
              <a:off x="7207891" y="1484784"/>
              <a:ext cx="432048" cy="668597"/>
              <a:chOff x="6382390" y="235475"/>
              <a:chExt cx="432048" cy="668597"/>
            </a:xfrm>
          </p:grpSpPr>
          <p:sp>
            <p:nvSpPr>
              <p:cNvPr id="22" name="Ovál 21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800"/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6382390" y="235475"/>
                <a:ext cx="432048" cy="668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b="1" dirty="0" smtClean="0">
                    <a:solidFill>
                      <a:srgbClr val="FFFF00"/>
                    </a:solidFill>
                  </a:rPr>
                  <a:t>+</a:t>
                </a:r>
                <a:endParaRPr lang="cs-CZ" sz="800" b="1" dirty="0">
                  <a:solidFill>
                    <a:srgbClr val="FFFF00"/>
                  </a:solidFill>
                </a:endParaRPr>
              </a:p>
            </p:txBody>
          </p:sp>
        </p:grpSp>
        <p:cxnSp>
          <p:nvCxnSpPr>
            <p:cNvPr id="24" name="Přímá spojnice 23"/>
            <p:cNvCxnSpPr>
              <a:stCxn id="3" idx="3"/>
            </p:cNvCxnSpPr>
            <p:nvPr/>
          </p:nvCxnSpPr>
          <p:spPr>
            <a:xfrm flipH="1">
              <a:off x="4694996" y="1772816"/>
              <a:ext cx="4490" cy="399557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Skupina 24"/>
            <p:cNvGrpSpPr/>
            <p:nvPr/>
          </p:nvGrpSpPr>
          <p:grpSpPr>
            <a:xfrm>
              <a:off x="4504297" y="1484784"/>
              <a:ext cx="432048" cy="1114329"/>
              <a:chOff x="2609248" y="1377642"/>
              <a:chExt cx="432048" cy="1114329"/>
            </a:xfrm>
          </p:grpSpPr>
          <p:sp>
            <p:nvSpPr>
              <p:cNvPr id="26" name="Ovál 25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800"/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2609248" y="1377642"/>
                <a:ext cx="432048" cy="1114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b="1" dirty="0">
                    <a:solidFill>
                      <a:srgbClr val="FFFF00"/>
                    </a:solidFill>
                  </a:rPr>
                  <a:t>-</a:t>
                </a:r>
                <a:r>
                  <a:rPr lang="cs-CZ" sz="1200" b="1" dirty="0" smtClean="0">
                    <a:solidFill>
                      <a:srgbClr val="FFFF00"/>
                    </a:solidFill>
                  </a:rPr>
                  <a:t> </a:t>
                </a:r>
                <a:endParaRPr lang="cs-CZ" sz="8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28" name="Skupina 27"/>
            <p:cNvGrpSpPr/>
            <p:nvPr/>
          </p:nvGrpSpPr>
          <p:grpSpPr>
            <a:xfrm>
              <a:off x="4478971" y="5445224"/>
              <a:ext cx="432048" cy="668597"/>
              <a:chOff x="6382390" y="235475"/>
              <a:chExt cx="432048" cy="668597"/>
            </a:xfrm>
          </p:grpSpPr>
          <p:sp>
            <p:nvSpPr>
              <p:cNvPr id="29" name="Ovál 28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800"/>
              </a:p>
            </p:txBody>
          </p:sp>
          <p:sp>
            <p:nvSpPr>
              <p:cNvPr id="30" name="TextovéPole 29"/>
              <p:cNvSpPr txBox="1"/>
              <p:nvPr/>
            </p:nvSpPr>
            <p:spPr>
              <a:xfrm>
                <a:off x="6382390" y="235475"/>
                <a:ext cx="432048" cy="668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b="1" dirty="0" smtClean="0">
                    <a:solidFill>
                      <a:srgbClr val="FFFF00"/>
                    </a:solidFill>
                  </a:rPr>
                  <a:t>+</a:t>
                </a:r>
                <a:endParaRPr lang="cs-CZ" sz="8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1" name="TextovéPole 30"/>
            <p:cNvSpPr txBox="1"/>
            <p:nvPr/>
          </p:nvSpPr>
          <p:spPr>
            <a:xfrm>
              <a:off x="5196544" y="1916831"/>
              <a:ext cx="1535696" cy="66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err="1" smtClean="0"/>
                <a:t>aVL</a:t>
              </a:r>
              <a:endParaRPr lang="cs-CZ" sz="800" b="1" dirty="0"/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4644008" y="4006806"/>
              <a:ext cx="1535696" cy="66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err="1" smtClean="0"/>
                <a:t>aVF</a:t>
              </a:r>
              <a:endParaRPr lang="cs-CZ" sz="800" b="1" dirty="0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1763688" y="1925217"/>
              <a:ext cx="432048" cy="1114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–</a:t>
              </a:r>
              <a:r>
                <a:rPr lang="cs-CZ" sz="1200" b="1" dirty="0" smtClean="0">
                  <a:solidFill>
                    <a:srgbClr val="FFFF00"/>
                  </a:solidFill>
                </a:rPr>
                <a:t> </a:t>
              </a:r>
              <a:endParaRPr lang="cs-CZ" sz="800" b="1" dirty="0">
                <a:solidFill>
                  <a:srgbClr val="FFFF00"/>
                </a:solidFill>
              </a:endParaRPr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2348136" y="1060223"/>
              <a:ext cx="432048" cy="1114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–</a:t>
              </a:r>
              <a:r>
                <a:rPr lang="cs-CZ" sz="1200" b="1" dirty="0" smtClean="0">
                  <a:solidFill>
                    <a:srgbClr val="FFFF00"/>
                  </a:solidFill>
                </a:rPr>
                <a:t> </a:t>
              </a:r>
              <a:endParaRPr lang="cs-CZ" sz="800" b="1" dirty="0">
                <a:solidFill>
                  <a:srgbClr val="FFFF00"/>
                </a:solidFill>
              </a:endParaRPr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3860303" y="5455350"/>
              <a:ext cx="404582" cy="66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+</a:t>
              </a:r>
              <a:endParaRPr lang="cs-CZ" sz="800" b="1" dirty="0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6803307" y="1091350"/>
              <a:ext cx="404582" cy="66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+</a:t>
              </a:r>
              <a:endParaRPr lang="cs-CZ" sz="800" b="1" dirty="0"/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7243915" y="1956957"/>
              <a:ext cx="432048" cy="1114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–</a:t>
              </a:r>
              <a:r>
                <a:rPr lang="cs-CZ" sz="1200" b="1" dirty="0" smtClean="0">
                  <a:solidFill>
                    <a:srgbClr val="FFFF00"/>
                  </a:solidFill>
                </a:rPr>
                <a:t> </a:t>
              </a:r>
              <a:endParaRPr lang="cs-CZ" sz="800" b="1" dirty="0">
                <a:solidFill>
                  <a:srgbClr val="FFFF00"/>
                </a:solidFill>
              </a:endParaRPr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4319242" y="820251"/>
              <a:ext cx="925171" cy="66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smtClean="0"/>
                <a:t>I</a:t>
              </a:r>
              <a:endParaRPr lang="cs-CZ" sz="800" b="1" dirty="0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6292251" y="3658707"/>
              <a:ext cx="925171" cy="66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smtClean="0"/>
                <a:t>III</a:t>
              </a:r>
              <a:endParaRPr lang="cs-CZ" sz="800" b="1" dirty="0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1979711" y="3787184"/>
              <a:ext cx="925171" cy="66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smtClean="0"/>
                <a:t>II</a:t>
              </a:r>
              <a:endParaRPr lang="cs-CZ" sz="800" b="1" dirty="0"/>
            </a:p>
          </p:txBody>
        </p:sp>
      </p:grpSp>
      <p:grpSp>
        <p:nvGrpSpPr>
          <p:cNvPr id="47" name="Skupina 46"/>
          <p:cNvGrpSpPr/>
          <p:nvPr/>
        </p:nvGrpSpPr>
        <p:grpSpPr>
          <a:xfrm>
            <a:off x="992800" y="1406410"/>
            <a:ext cx="4320000" cy="4320000"/>
            <a:chOff x="764200" y="1177810"/>
            <a:chExt cx="4320000" cy="4320000"/>
          </a:xfrm>
        </p:grpSpPr>
        <p:cxnSp>
          <p:nvCxnSpPr>
            <p:cNvPr id="42" name="Přímá spojnice 41"/>
            <p:cNvCxnSpPr/>
            <p:nvPr/>
          </p:nvCxnSpPr>
          <p:spPr>
            <a:xfrm flipH="1">
              <a:off x="2924200" y="1177810"/>
              <a:ext cx="0" cy="43200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/>
            <p:nvPr/>
          </p:nvCxnSpPr>
          <p:spPr>
            <a:xfrm rot="16200000" flipH="1">
              <a:off x="2924200" y="1177811"/>
              <a:ext cx="0" cy="43200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Skupina 47"/>
          <p:cNvGrpSpPr/>
          <p:nvPr/>
        </p:nvGrpSpPr>
        <p:grpSpPr>
          <a:xfrm rot="1800000">
            <a:off x="992800" y="1406410"/>
            <a:ext cx="4320000" cy="4320000"/>
            <a:chOff x="764200" y="1177810"/>
            <a:chExt cx="4320000" cy="4320000"/>
          </a:xfrm>
        </p:grpSpPr>
        <p:cxnSp>
          <p:nvCxnSpPr>
            <p:cNvPr id="49" name="Přímá spojnice 48"/>
            <p:cNvCxnSpPr/>
            <p:nvPr/>
          </p:nvCxnSpPr>
          <p:spPr>
            <a:xfrm flipH="1">
              <a:off x="2924200" y="1177810"/>
              <a:ext cx="0" cy="43200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/>
            <p:cNvCxnSpPr/>
            <p:nvPr/>
          </p:nvCxnSpPr>
          <p:spPr>
            <a:xfrm rot="16200000" flipH="1">
              <a:off x="2924200" y="1177811"/>
              <a:ext cx="0" cy="43200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Skupina 50"/>
          <p:cNvGrpSpPr/>
          <p:nvPr/>
        </p:nvGrpSpPr>
        <p:grpSpPr>
          <a:xfrm rot="19800000" flipV="1">
            <a:off x="992800" y="1406410"/>
            <a:ext cx="4320000" cy="4320000"/>
            <a:chOff x="764200" y="1177810"/>
            <a:chExt cx="4320000" cy="4320000"/>
          </a:xfrm>
        </p:grpSpPr>
        <p:cxnSp>
          <p:nvCxnSpPr>
            <p:cNvPr id="52" name="Přímá spojnice 51"/>
            <p:cNvCxnSpPr/>
            <p:nvPr/>
          </p:nvCxnSpPr>
          <p:spPr>
            <a:xfrm flipH="1">
              <a:off x="2924200" y="1177810"/>
              <a:ext cx="0" cy="43200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/>
            <p:nvPr/>
          </p:nvCxnSpPr>
          <p:spPr>
            <a:xfrm rot="16200000" flipH="1">
              <a:off x="2924200" y="1177811"/>
              <a:ext cx="0" cy="43200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Obdélník 53"/>
          <p:cNvSpPr/>
          <p:nvPr/>
        </p:nvSpPr>
        <p:spPr>
          <a:xfrm>
            <a:off x="2783147" y="5700830"/>
            <a:ext cx="739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 smtClean="0"/>
              <a:t>aVF</a:t>
            </a:r>
            <a:endParaRPr lang="cs-CZ" sz="2800" b="1" dirty="0"/>
          </a:p>
        </p:txBody>
      </p:sp>
      <p:sp>
        <p:nvSpPr>
          <p:cNvPr id="55" name="Obdélník 54"/>
          <p:cNvSpPr/>
          <p:nvPr/>
        </p:nvSpPr>
        <p:spPr>
          <a:xfrm>
            <a:off x="4283968" y="5301208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II</a:t>
            </a:r>
            <a:endParaRPr lang="cs-CZ" sz="2800" b="1" dirty="0"/>
          </a:p>
        </p:txBody>
      </p:sp>
      <p:sp>
        <p:nvSpPr>
          <p:cNvPr id="56" name="Obdélník 55"/>
          <p:cNvSpPr/>
          <p:nvPr/>
        </p:nvSpPr>
        <p:spPr>
          <a:xfrm>
            <a:off x="1650522" y="5445224"/>
            <a:ext cx="473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III</a:t>
            </a:r>
            <a:endParaRPr lang="cs-CZ" sz="2800" b="1" dirty="0"/>
          </a:p>
        </p:txBody>
      </p:sp>
      <p:sp>
        <p:nvSpPr>
          <p:cNvPr id="57" name="Obdélník 56"/>
          <p:cNvSpPr/>
          <p:nvPr/>
        </p:nvSpPr>
        <p:spPr>
          <a:xfrm>
            <a:off x="5083242" y="4437112"/>
            <a:ext cx="77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 smtClean="0"/>
              <a:t>aVR</a:t>
            </a:r>
            <a:endParaRPr lang="cs-CZ" sz="2800" b="1" dirty="0"/>
          </a:p>
        </p:txBody>
      </p:sp>
      <p:sp>
        <p:nvSpPr>
          <p:cNvPr id="58" name="Obdélník 57"/>
          <p:cNvSpPr/>
          <p:nvPr/>
        </p:nvSpPr>
        <p:spPr>
          <a:xfrm>
            <a:off x="5139601" y="2138985"/>
            <a:ext cx="808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 smtClean="0"/>
              <a:t>aVL</a:t>
            </a:r>
            <a:r>
              <a:rPr lang="cs-CZ" sz="2800" b="1" dirty="0" smtClean="0"/>
              <a:t> </a:t>
            </a:r>
            <a:endParaRPr lang="cs-CZ" sz="2800" b="1" dirty="0"/>
          </a:p>
        </p:txBody>
      </p:sp>
      <p:sp>
        <p:nvSpPr>
          <p:cNvPr id="59" name="TextovéPole 58"/>
          <p:cNvSpPr txBox="1"/>
          <p:nvPr/>
        </p:nvSpPr>
        <p:spPr>
          <a:xfrm>
            <a:off x="2106599" y="1342509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–</a:t>
            </a:r>
            <a:r>
              <a:rPr lang="cs-CZ" sz="3600" b="1" dirty="0" smtClean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4139952" y="4726885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+</a:t>
            </a:r>
            <a:endParaRPr lang="cs-CZ" b="1" dirty="0"/>
          </a:p>
        </p:txBody>
      </p:sp>
      <p:sp>
        <p:nvSpPr>
          <p:cNvPr id="61" name="TextovéPole 60"/>
          <p:cNvSpPr txBox="1"/>
          <p:nvPr/>
        </p:nvSpPr>
        <p:spPr>
          <a:xfrm>
            <a:off x="4574840" y="400007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–</a:t>
            </a:r>
            <a:r>
              <a:rPr lang="cs-CZ" sz="3600" b="1" dirty="0" smtClean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4926274" y="2998693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+</a:t>
            </a:r>
            <a:endParaRPr lang="cs-CZ" b="1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3153327" y="5230941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+</a:t>
            </a:r>
            <a:endParaRPr lang="cs-CZ" b="1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2089884" y="4968354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+</a:t>
            </a:r>
            <a:endParaRPr lang="cs-CZ" b="1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4688959" y="2015874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+</a:t>
            </a:r>
            <a:endParaRPr lang="cs-CZ" b="1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1282185" y="2077429"/>
            <a:ext cx="4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+</a:t>
            </a:r>
            <a:endParaRPr lang="cs-CZ" b="1" dirty="0"/>
          </a:p>
        </p:txBody>
      </p:sp>
      <p:sp>
        <p:nvSpPr>
          <p:cNvPr id="67" name="TextovéPole 66"/>
          <p:cNvSpPr txBox="1"/>
          <p:nvPr/>
        </p:nvSpPr>
        <p:spPr>
          <a:xfrm>
            <a:off x="3131840" y="119675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–</a:t>
            </a:r>
            <a:r>
              <a:rPr lang="cs-CZ" sz="3600" b="1" dirty="0" smtClean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4067944" y="1702549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–</a:t>
            </a:r>
            <a:r>
              <a:rPr lang="cs-CZ" sz="3600" b="1" dirty="0" smtClean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971600" y="299695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–</a:t>
            </a:r>
            <a:r>
              <a:rPr lang="cs-CZ" sz="3600" b="1" dirty="0" smtClean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1115616" y="407881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–</a:t>
            </a:r>
            <a:r>
              <a:rPr lang="cs-CZ" sz="3600" b="1" dirty="0" smtClean="0">
                <a:solidFill>
                  <a:srgbClr val="FFFF00"/>
                </a:solidFill>
              </a:rPr>
              <a:t>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71" name="Obdélník 70"/>
          <p:cNvSpPr/>
          <p:nvPr/>
        </p:nvSpPr>
        <p:spPr>
          <a:xfrm>
            <a:off x="1138315" y="5968444"/>
            <a:ext cx="856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120°</a:t>
            </a:r>
            <a:endParaRPr lang="cs-CZ" sz="2800" dirty="0"/>
          </a:p>
        </p:txBody>
      </p:sp>
      <p:sp>
        <p:nvSpPr>
          <p:cNvPr id="72" name="Obdélník 71"/>
          <p:cNvSpPr/>
          <p:nvPr/>
        </p:nvSpPr>
        <p:spPr>
          <a:xfrm>
            <a:off x="2890306" y="6230054"/>
            <a:ext cx="673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90°</a:t>
            </a:r>
          </a:p>
        </p:txBody>
      </p:sp>
      <p:sp>
        <p:nvSpPr>
          <p:cNvPr id="73" name="Obdélník 72"/>
          <p:cNvSpPr/>
          <p:nvPr/>
        </p:nvSpPr>
        <p:spPr>
          <a:xfrm>
            <a:off x="4598542" y="5824428"/>
            <a:ext cx="673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60°</a:t>
            </a:r>
          </a:p>
        </p:txBody>
      </p:sp>
      <p:sp>
        <p:nvSpPr>
          <p:cNvPr id="74" name="Obdélník 73"/>
          <p:cNvSpPr/>
          <p:nvPr/>
        </p:nvSpPr>
        <p:spPr>
          <a:xfrm>
            <a:off x="5880587" y="4768299"/>
            <a:ext cx="673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30°</a:t>
            </a:r>
          </a:p>
        </p:txBody>
      </p:sp>
      <p:sp>
        <p:nvSpPr>
          <p:cNvPr id="75" name="Obdélník 74"/>
          <p:cNvSpPr/>
          <p:nvPr/>
        </p:nvSpPr>
        <p:spPr>
          <a:xfrm>
            <a:off x="5853752" y="3285211"/>
            <a:ext cx="490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0</a:t>
            </a:r>
            <a:r>
              <a:rPr lang="cs-CZ" sz="2800" b="1" dirty="0"/>
              <a:t>°</a:t>
            </a:r>
          </a:p>
        </p:txBody>
      </p:sp>
      <p:sp>
        <p:nvSpPr>
          <p:cNvPr id="76" name="Obdélník 75"/>
          <p:cNvSpPr/>
          <p:nvPr/>
        </p:nvSpPr>
        <p:spPr>
          <a:xfrm>
            <a:off x="5853752" y="2118472"/>
            <a:ext cx="673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30°</a:t>
            </a:r>
          </a:p>
        </p:txBody>
      </p:sp>
      <p:sp>
        <p:nvSpPr>
          <p:cNvPr id="77" name="Šipka doprava 76"/>
          <p:cNvSpPr/>
          <p:nvPr/>
        </p:nvSpPr>
        <p:spPr>
          <a:xfrm rot="8038403">
            <a:off x="5391292" y="1206431"/>
            <a:ext cx="1023040" cy="399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TextovéPole 77"/>
          <p:cNvSpPr txBox="1"/>
          <p:nvPr/>
        </p:nvSpPr>
        <p:spPr>
          <a:xfrm>
            <a:off x="6660232" y="3933056"/>
            <a:ext cx="2221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Směry končetinových svodů jsou zachované. Jsou pouze přeskládané tak, aby se protínaly ve středu.</a:t>
            </a:r>
            <a:endParaRPr lang="cs-CZ" sz="2000" dirty="0"/>
          </a:p>
        </p:txBody>
      </p:sp>
      <p:sp>
        <p:nvSpPr>
          <p:cNvPr id="79" name="Obdélník 78"/>
          <p:cNvSpPr/>
          <p:nvPr/>
        </p:nvSpPr>
        <p:spPr>
          <a:xfrm>
            <a:off x="467544" y="260648"/>
            <a:ext cx="4713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EKG svody podle </a:t>
            </a:r>
            <a:r>
              <a:rPr lang="cs-CZ" sz="2800" b="1" dirty="0" err="1" smtClean="0"/>
              <a:t>Cabrery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ovéPole 77"/>
          <p:cNvSpPr txBox="1"/>
          <p:nvPr/>
        </p:nvSpPr>
        <p:spPr>
          <a:xfrm>
            <a:off x="4644008" y="504254"/>
            <a:ext cx="43427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Elektrická osa srdeční: průměrný směr elektrického vektoru srdečního v průběhu depolarizace komor : QRS komplexu (lze odhadnout podle velikosti kmitu R)</a:t>
            </a:r>
          </a:p>
        </p:txBody>
      </p:sp>
      <p:sp>
        <p:nvSpPr>
          <p:cNvPr id="79" name="Obdélník 78"/>
          <p:cNvSpPr/>
          <p:nvPr/>
        </p:nvSpPr>
        <p:spPr>
          <a:xfrm>
            <a:off x="467544" y="260648"/>
            <a:ext cx="4713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Elektrická osa srdeční</a:t>
            </a:r>
            <a:endParaRPr lang="cs-CZ" sz="2800" b="1" dirty="0"/>
          </a:p>
        </p:txBody>
      </p:sp>
      <p:grpSp>
        <p:nvGrpSpPr>
          <p:cNvPr id="90" name="Skupina 89"/>
          <p:cNvGrpSpPr/>
          <p:nvPr/>
        </p:nvGrpSpPr>
        <p:grpSpPr>
          <a:xfrm>
            <a:off x="228847" y="1196752"/>
            <a:ext cx="5666341" cy="5556522"/>
            <a:chOff x="228847" y="1196752"/>
            <a:chExt cx="5666341" cy="5556522"/>
          </a:xfrm>
        </p:grpSpPr>
        <p:sp>
          <p:nvSpPr>
            <p:cNvPr id="4" name="Obdélník 3"/>
            <p:cNvSpPr/>
            <p:nvPr/>
          </p:nvSpPr>
          <p:spPr>
            <a:xfrm>
              <a:off x="4725465" y="3304798"/>
              <a:ext cx="2808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smtClean="0"/>
                <a:t>I</a:t>
              </a:r>
              <a:endParaRPr lang="cs-CZ" sz="2800" b="1" dirty="0"/>
            </a:p>
          </p:txBody>
        </p:sp>
        <p:sp>
          <p:nvSpPr>
            <p:cNvPr id="54" name="Obdélník 53"/>
            <p:cNvSpPr/>
            <p:nvPr/>
          </p:nvSpPr>
          <p:spPr>
            <a:xfrm>
              <a:off x="2040394" y="5700830"/>
              <a:ext cx="73930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err="1" smtClean="0"/>
                <a:t>aVF</a:t>
              </a:r>
              <a:endParaRPr lang="cs-CZ" sz="2800" b="1" dirty="0"/>
            </a:p>
          </p:txBody>
        </p:sp>
        <p:sp>
          <p:nvSpPr>
            <p:cNvPr id="55" name="Obdélník 54"/>
            <p:cNvSpPr/>
            <p:nvPr/>
          </p:nvSpPr>
          <p:spPr>
            <a:xfrm>
              <a:off x="3541215" y="5301208"/>
              <a:ext cx="3770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smtClean="0"/>
                <a:t>II</a:t>
              </a:r>
              <a:endParaRPr lang="cs-CZ" sz="2800" b="1" dirty="0"/>
            </a:p>
          </p:txBody>
        </p:sp>
        <p:sp>
          <p:nvSpPr>
            <p:cNvPr id="56" name="Obdélník 55"/>
            <p:cNvSpPr/>
            <p:nvPr/>
          </p:nvSpPr>
          <p:spPr>
            <a:xfrm>
              <a:off x="907769" y="5445224"/>
              <a:ext cx="4732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smtClean="0"/>
                <a:t>III</a:t>
              </a:r>
              <a:endParaRPr lang="cs-CZ" sz="2800" b="1" dirty="0"/>
            </a:p>
          </p:txBody>
        </p:sp>
        <p:sp>
          <p:nvSpPr>
            <p:cNvPr id="57" name="Obdélník 56"/>
            <p:cNvSpPr/>
            <p:nvPr/>
          </p:nvSpPr>
          <p:spPr>
            <a:xfrm>
              <a:off x="4340489" y="4437112"/>
              <a:ext cx="776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err="1" smtClean="0"/>
                <a:t>aVR</a:t>
              </a:r>
              <a:endParaRPr lang="cs-CZ" sz="2800" b="1" dirty="0"/>
            </a:p>
          </p:txBody>
        </p:sp>
        <p:sp>
          <p:nvSpPr>
            <p:cNvPr id="58" name="Obdélník 57"/>
            <p:cNvSpPr/>
            <p:nvPr/>
          </p:nvSpPr>
          <p:spPr>
            <a:xfrm>
              <a:off x="4396848" y="2138985"/>
              <a:ext cx="8082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err="1" smtClean="0"/>
                <a:t>aVL</a:t>
              </a:r>
              <a:r>
                <a:rPr lang="cs-CZ" sz="2800" b="1" dirty="0" smtClean="0"/>
                <a:t> </a:t>
              </a:r>
              <a:endParaRPr lang="cs-CZ" sz="2800" b="1" dirty="0"/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1363846" y="1342509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3397199" y="4726885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3832087" y="4000078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4183521" y="2998693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2410574" y="5230941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64" name="TextovéPole 63"/>
            <p:cNvSpPr txBox="1"/>
            <p:nvPr/>
          </p:nvSpPr>
          <p:spPr>
            <a:xfrm>
              <a:off x="1347131" y="4968354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65" name="TextovéPole 64"/>
            <p:cNvSpPr txBox="1"/>
            <p:nvPr/>
          </p:nvSpPr>
          <p:spPr>
            <a:xfrm>
              <a:off x="3852785" y="2163244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66" name="TextovéPole 65"/>
            <p:cNvSpPr txBox="1"/>
            <p:nvPr/>
          </p:nvSpPr>
          <p:spPr>
            <a:xfrm>
              <a:off x="539432" y="2077429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67" name="TextovéPole 66"/>
            <p:cNvSpPr txBox="1"/>
            <p:nvPr/>
          </p:nvSpPr>
          <p:spPr>
            <a:xfrm>
              <a:off x="2389087" y="119675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68" name="TextovéPole 67"/>
            <p:cNvSpPr txBox="1"/>
            <p:nvPr/>
          </p:nvSpPr>
          <p:spPr>
            <a:xfrm>
              <a:off x="3325191" y="1702549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69" name="TextovéPole 68"/>
            <p:cNvSpPr txBox="1"/>
            <p:nvPr/>
          </p:nvSpPr>
          <p:spPr>
            <a:xfrm>
              <a:off x="228847" y="299695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70" name="TextovéPole 69"/>
            <p:cNvSpPr txBox="1"/>
            <p:nvPr/>
          </p:nvSpPr>
          <p:spPr>
            <a:xfrm>
              <a:off x="372863" y="4078813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71" name="Obdélník 70"/>
            <p:cNvSpPr/>
            <p:nvPr/>
          </p:nvSpPr>
          <p:spPr>
            <a:xfrm>
              <a:off x="395562" y="5968444"/>
              <a:ext cx="8563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120°</a:t>
              </a:r>
              <a:endParaRPr lang="cs-CZ" sz="2800" dirty="0"/>
            </a:p>
          </p:txBody>
        </p:sp>
        <p:sp>
          <p:nvSpPr>
            <p:cNvPr id="72" name="Obdélník 71"/>
            <p:cNvSpPr/>
            <p:nvPr/>
          </p:nvSpPr>
          <p:spPr>
            <a:xfrm>
              <a:off x="2147553" y="6230054"/>
              <a:ext cx="6735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90°</a:t>
              </a:r>
            </a:p>
          </p:txBody>
        </p:sp>
        <p:sp>
          <p:nvSpPr>
            <p:cNvPr id="73" name="Obdélník 72"/>
            <p:cNvSpPr/>
            <p:nvPr/>
          </p:nvSpPr>
          <p:spPr>
            <a:xfrm>
              <a:off x="3855789" y="5824428"/>
              <a:ext cx="6735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60°</a:t>
              </a:r>
            </a:p>
          </p:txBody>
        </p:sp>
        <p:sp>
          <p:nvSpPr>
            <p:cNvPr id="74" name="Obdélník 73"/>
            <p:cNvSpPr/>
            <p:nvPr/>
          </p:nvSpPr>
          <p:spPr>
            <a:xfrm>
              <a:off x="5137834" y="4768299"/>
              <a:ext cx="6735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30°</a:t>
              </a:r>
            </a:p>
          </p:txBody>
        </p:sp>
        <p:sp>
          <p:nvSpPr>
            <p:cNvPr id="75" name="Obdélník 74"/>
            <p:cNvSpPr/>
            <p:nvPr/>
          </p:nvSpPr>
          <p:spPr>
            <a:xfrm>
              <a:off x="5110999" y="3285211"/>
              <a:ext cx="4908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smtClean="0"/>
                <a:t>0</a:t>
              </a:r>
              <a:r>
                <a:rPr lang="cs-CZ" sz="2800" b="1" dirty="0"/>
                <a:t>°</a:t>
              </a:r>
            </a:p>
          </p:txBody>
        </p:sp>
        <p:sp>
          <p:nvSpPr>
            <p:cNvPr id="76" name="Obdélník 75"/>
            <p:cNvSpPr/>
            <p:nvPr/>
          </p:nvSpPr>
          <p:spPr>
            <a:xfrm>
              <a:off x="5110999" y="2118472"/>
              <a:ext cx="7841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smtClean="0"/>
                <a:t>-30</a:t>
              </a:r>
              <a:r>
                <a:rPr lang="cs-CZ" sz="2800" b="1" dirty="0"/>
                <a:t>°</a:t>
              </a:r>
            </a:p>
          </p:txBody>
        </p:sp>
        <p:grpSp>
          <p:nvGrpSpPr>
            <p:cNvPr id="46" name="Skupina 45"/>
            <p:cNvGrpSpPr/>
            <p:nvPr/>
          </p:nvGrpSpPr>
          <p:grpSpPr>
            <a:xfrm>
              <a:off x="250047" y="1406410"/>
              <a:ext cx="4320000" cy="4320000"/>
              <a:chOff x="250047" y="1406410"/>
              <a:chExt cx="4320000" cy="4320000"/>
            </a:xfrm>
          </p:grpSpPr>
          <p:cxnSp>
            <p:nvCxnSpPr>
              <p:cNvPr id="42" name="Přímá spojnice 41"/>
              <p:cNvCxnSpPr/>
              <p:nvPr/>
            </p:nvCxnSpPr>
            <p:spPr>
              <a:xfrm flipH="1">
                <a:off x="2410047" y="14064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Přímá spojnice 42"/>
              <p:cNvCxnSpPr/>
              <p:nvPr/>
            </p:nvCxnSpPr>
            <p:spPr>
              <a:xfrm rot="16200000" flipH="1">
                <a:off x="2410047" y="14064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Přímá spojnice 48"/>
              <p:cNvCxnSpPr/>
              <p:nvPr/>
            </p:nvCxnSpPr>
            <p:spPr>
              <a:xfrm rot="1800000" flipH="1">
                <a:off x="2410047" y="14064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římá spojnice 49"/>
              <p:cNvCxnSpPr/>
              <p:nvPr/>
            </p:nvCxnSpPr>
            <p:spPr>
              <a:xfrm rot="18000000" flipH="1">
                <a:off x="2410047" y="14064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51"/>
              <p:cNvCxnSpPr/>
              <p:nvPr/>
            </p:nvCxnSpPr>
            <p:spPr>
              <a:xfrm rot="19800000" flipH="1" flipV="1">
                <a:off x="2410047" y="14064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/>
              <p:cNvCxnSpPr/>
              <p:nvPr/>
            </p:nvCxnSpPr>
            <p:spPr>
              <a:xfrm rot="3600000" flipH="1" flipV="1">
                <a:off x="2410047" y="1406409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Volný tvar 79"/>
              <p:cNvSpPr/>
              <p:nvPr/>
            </p:nvSpPr>
            <p:spPr>
              <a:xfrm rot="1012294">
                <a:off x="2183089" y="3297225"/>
                <a:ext cx="1631457" cy="1308822"/>
              </a:xfrm>
              <a:custGeom>
                <a:avLst/>
                <a:gdLst>
                  <a:gd name="connsiteX0" fmla="*/ 182667 w 1526716"/>
                  <a:gd name="connsiteY0" fmla="*/ 445652 h 1386804"/>
                  <a:gd name="connsiteX1" fmla="*/ 212356 w 1526716"/>
                  <a:gd name="connsiteY1" fmla="*/ 611907 h 1386804"/>
                  <a:gd name="connsiteX2" fmla="*/ 372673 w 1526716"/>
                  <a:gd name="connsiteY2" fmla="*/ 718784 h 1386804"/>
                  <a:gd name="connsiteX3" fmla="*/ 491426 w 1526716"/>
                  <a:gd name="connsiteY3" fmla="*/ 706909 h 1386804"/>
                  <a:gd name="connsiteX4" fmla="*/ 491426 w 1526716"/>
                  <a:gd name="connsiteY4" fmla="*/ 564405 h 1386804"/>
                  <a:gd name="connsiteX5" fmla="*/ 313296 w 1526716"/>
                  <a:gd name="connsiteY5" fmla="*/ 439714 h 1386804"/>
                  <a:gd name="connsiteX6" fmla="*/ 224231 w 1526716"/>
                  <a:gd name="connsiteY6" fmla="*/ 415964 h 1386804"/>
                  <a:gd name="connsiteX7" fmla="*/ 105478 w 1526716"/>
                  <a:gd name="connsiteY7" fmla="*/ 427839 h 1386804"/>
                  <a:gd name="connsiteX8" fmla="*/ 16413 w 1526716"/>
                  <a:gd name="connsiteY8" fmla="*/ 552530 h 1386804"/>
                  <a:gd name="connsiteX9" fmla="*/ 34226 w 1526716"/>
                  <a:gd name="connsiteY9" fmla="*/ 855351 h 1386804"/>
                  <a:gd name="connsiteX10" fmla="*/ 348922 w 1526716"/>
                  <a:gd name="connsiteY10" fmla="*/ 1128483 h 1386804"/>
                  <a:gd name="connsiteX11" fmla="*/ 972376 w 1526716"/>
                  <a:gd name="connsiteY11" fmla="*/ 1365990 h 1386804"/>
                  <a:gd name="connsiteX12" fmla="*/ 1334574 w 1526716"/>
                  <a:gd name="connsiteY12" fmla="*/ 1365990 h 1386804"/>
                  <a:gd name="connsiteX13" fmla="*/ 1471140 w 1526716"/>
                  <a:gd name="connsiteY13" fmla="*/ 1288800 h 1386804"/>
                  <a:gd name="connsiteX14" fmla="*/ 1524579 w 1526716"/>
                  <a:gd name="connsiteY14" fmla="*/ 956291 h 1386804"/>
                  <a:gd name="connsiteX15" fmla="*/ 1405826 w 1526716"/>
                  <a:gd name="connsiteY15" fmla="*/ 540655 h 1386804"/>
                  <a:gd name="connsiteX16" fmla="*/ 978314 w 1526716"/>
                  <a:gd name="connsiteY16" fmla="*/ 136894 h 1386804"/>
                  <a:gd name="connsiteX17" fmla="*/ 497363 w 1526716"/>
                  <a:gd name="connsiteY17" fmla="*/ 327 h 1386804"/>
                  <a:gd name="connsiteX18" fmla="*/ 99540 w 1526716"/>
                  <a:gd name="connsiteY18" fmla="*/ 166582 h 1386804"/>
                  <a:gd name="connsiteX19" fmla="*/ 123291 w 1526716"/>
                  <a:gd name="connsiteY19" fmla="*/ 368462 h 1386804"/>
                  <a:gd name="connsiteX20" fmla="*/ 301421 w 1526716"/>
                  <a:gd name="connsiteY20" fmla="*/ 516904 h 1386804"/>
                  <a:gd name="connsiteX21" fmla="*/ 627992 w 1526716"/>
                  <a:gd name="connsiteY21" fmla="*/ 623782 h 1386804"/>
                  <a:gd name="connsiteX22" fmla="*/ 871436 w 1526716"/>
                  <a:gd name="connsiteY22" fmla="*/ 677221 h 1386804"/>
                  <a:gd name="connsiteX23" fmla="*/ 972376 w 1526716"/>
                  <a:gd name="connsiteY23" fmla="*/ 623782 h 1386804"/>
                  <a:gd name="connsiteX24" fmla="*/ 764558 w 1526716"/>
                  <a:gd name="connsiteY24" fmla="*/ 463465 h 1386804"/>
                  <a:gd name="connsiteX25" fmla="*/ 592366 w 1526716"/>
                  <a:gd name="connsiteY25" fmla="*/ 427839 h 1386804"/>
                  <a:gd name="connsiteX26" fmla="*/ 271732 w 1526716"/>
                  <a:gd name="connsiteY26" fmla="*/ 356587 h 1386804"/>
                  <a:gd name="connsiteX27" fmla="*/ 206418 w 1526716"/>
                  <a:gd name="connsiteY27" fmla="*/ 374400 h 1386804"/>
                  <a:gd name="connsiteX0" fmla="*/ 182667 w 1526716"/>
                  <a:gd name="connsiteY0" fmla="*/ 445652 h 1386804"/>
                  <a:gd name="connsiteX1" fmla="*/ 212356 w 1526716"/>
                  <a:gd name="connsiteY1" fmla="*/ 611907 h 1386804"/>
                  <a:gd name="connsiteX2" fmla="*/ 372673 w 1526716"/>
                  <a:gd name="connsiteY2" fmla="*/ 718784 h 1386804"/>
                  <a:gd name="connsiteX3" fmla="*/ 491426 w 1526716"/>
                  <a:gd name="connsiteY3" fmla="*/ 706909 h 1386804"/>
                  <a:gd name="connsiteX4" fmla="*/ 491426 w 1526716"/>
                  <a:gd name="connsiteY4" fmla="*/ 564405 h 1386804"/>
                  <a:gd name="connsiteX5" fmla="*/ 313296 w 1526716"/>
                  <a:gd name="connsiteY5" fmla="*/ 439714 h 1386804"/>
                  <a:gd name="connsiteX6" fmla="*/ 224231 w 1526716"/>
                  <a:gd name="connsiteY6" fmla="*/ 415964 h 1386804"/>
                  <a:gd name="connsiteX7" fmla="*/ 105478 w 1526716"/>
                  <a:gd name="connsiteY7" fmla="*/ 427839 h 1386804"/>
                  <a:gd name="connsiteX8" fmla="*/ 16413 w 1526716"/>
                  <a:gd name="connsiteY8" fmla="*/ 552530 h 1386804"/>
                  <a:gd name="connsiteX9" fmla="*/ 34226 w 1526716"/>
                  <a:gd name="connsiteY9" fmla="*/ 855351 h 1386804"/>
                  <a:gd name="connsiteX10" fmla="*/ 348922 w 1526716"/>
                  <a:gd name="connsiteY10" fmla="*/ 1128483 h 1386804"/>
                  <a:gd name="connsiteX11" fmla="*/ 972376 w 1526716"/>
                  <a:gd name="connsiteY11" fmla="*/ 1365990 h 1386804"/>
                  <a:gd name="connsiteX12" fmla="*/ 1334574 w 1526716"/>
                  <a:gd name="connsiteY12" fmla="*/ 1365990 h 1386804"/>
                  <a:gd name="connsiteX13" fmla="*/ 1471140 w 1526716"/>
                  <a:gd name="connsiteY13" fmla="*/ 1288800 h 1386804"/>
                  <a:gd name="connsiteX14" fmla="*/ 1524579 w 1526716"/>
                  <a:gd name="connsiteY14" fmla="*/ 956291 h 1386804"/>
                  <a:gd name="connsiteX15" fmla="*/ 1405826 w 1526716"/>
                  <a:gd name="connsiteY15" fmla="*/ 540655 h 1386804"/>
                  <a:gd name="connsiteX16" fmla="*/ 978314 w 1526716"/>
                  <a:gd name="connsiteY16" fmla="*/ 136894 h 1386804"/>
                  <a:gd name="connsiteX17" fmla="*/ 497363 w 1526716"/>
                  <a:gd name="connsiteY17" fmla="*/ 327 h 1386804"/>
                  <a:gd name="connsiteX18" fmla="*/ 99540 w 1526716"/>
                  <a:gd name="connsiteY18" fmla="*/ 166582 h 1386804"/>
                  <a:gd name="connsiteX19" fmla="*/ 123291 w 1526716"/>
                  <a:gd name="connsiteY19" fmla="*/ 368462 h 1386804"/>
                  <a:gd name="connsiteX20" fmla="*/ 301421 w 1526716"/>
                  <a:gd name="connsiteY20" fmla="*/ 516904 h 1386804"/>
                  <a:gd name="connsiteX21" fmla="*/ 627992 w 1526716"/>
                  <a:gd name="connsiteY21" fmla="*/ 623782 h 1386804"/>
                  <a:gd name="connsiteX22" fmla="*/ 871436 w 1526716"/>
                  <a:gd name="connsiteY22" fmla="*/ 677221 h 1386804"/>
                  <a:gd name="connsiteX23" fmla="*/ 972376 w 1526716"/>
                  <a:gd name="connsiteY23" fmla="*/ 623782 h 1386804"/>
                  <a:gd name="connsiteX24" fmla="*/ 764558 w 1526716"/>
                  <a:gd name="connsiteY24" fmla="*/ 463465 h 1386804"/>
                  <a:gd name="connsiteX25" fmla="*/ 544865 w 1526716"/>
                  <a:gd name="connsiteY25" fmla="*/ 368463 h 1386804"/>
                  <a:gd name="connsiteX26" fmla="*/ 271732 w 1526716"/>
                  <a:gd name="connsiteY26" fmla="*/ 356587 h 1386804"/>
                  <a:gd name="connsiteX27" fmla="*/ 206418 w 1526716"/>
                  <a:gd name="connsiteY27" fmla="*/ 374400 h 1386804"/>
                  <a:gd name="connsiteX0" fmla="*/ 182667 w 1526716"/>
                  <a:gd name="connsiteY0" fmla="*/ 445652 h 1386804"/>
                  <a:gd name="connsiteX1" fmla="*/ 212356 w 1526716"/>
                  <a:gd name="connsiteY1" fmla="*/ 611907 h 1386804"/>
                  <a:gd name="connsiteX2" fmla="*/ 372673 w 1526716"/>
                  <a:gd name="connsiteY2" fmla="*/ 718784 h 1386804"/>
                  <a:gd name="connsiteX3" fmla="*/ 491426 w 1526716"/>
                  <a:gd name="connsiteY3" fmla="*/ 706909 h 1386804"/>
                  <a:gd name="connsiteX4" fmla="*/ 432049 w 1526716"/>
                  <a:gd name="connsiteY4" fmla="*/ 528779 h 1386804"/>
                  <a:gd name="connsiteX5" fmla="*/ 313296 w 1526716"/>
                  <a:gd name="connsiteY5" fmla="*/ 439714 h 1386804"/>
                  <a:gd name="connsiteX6" fmla="*/ 224231 w 1526716"/>
                  <a:gd name="connsiteY6" fmla="*/ 415964 h 1386804"/>
                  <a:gd name="connsiteX7" fmla="*/ 105478 w 1526716"/>
                  <a:gd name="connsiteY7" fmla="*/ 427839 h 1386804"/>
                  <a:gd name="connsiteX8" fmla="*/ 16413 w 1526716"/>
                  <a:gd name="connsiteY8" fmla="*/ 552530 h 1386804"/>
                  <a:gd name="connsiteX9" fmla="*/ 34226 w 1526716"/>
                  <a:gd name="connsiteY9" fmla="*/ 855351 h 1386804"/>
                  <a:gd name="connsiteX10" fmla="*/ 348922 w 1526716"/>
                  <a:gd name="connsiteY10" fmla="*/ 1128483 h 1386804"/>
                  <a:gd name="connsiteX11" fmla="*/ 972376 w 1526716"/>
                  <a:gd name="connsiteY11" fmla="*/ 1365990 h 1386804"/>
                  <a:gd name="connsiteX12" fmla="*/ 1334574 w 1526716"/>
                  <a:gd name="connsiteY12" fmla="*/ 1365990 h 1386804"/>
                  <a:gd name="connsiteX13" fmla="*/ 1471140 w 1526716"/>
                  <a:gd name="connsiteY13" fmla="*/ 1288800 h 1386804"/>
                  <a:gd name="connsiteX14" fmla="*/ 1524579 w 1526716"/>
                  <a:gd name="connsiteY14" fmla="*/ 956291 h 1386804"/>
                  <a:gd name="connsiteX15" fmla="*/ 1405826 w 1526716"/>
                  <a:gd name="connsiteY15" fmla="*/ 540655 h 1386804"/>
                  <a:gd name="connsiteX16" fmla="*/ 978314 w 1526716"/>
                  <a:gd name="connsiteY16" fmla="*/ 136894 h 1386804"/>
                  <a:gd name="connsiteX17" fmla="*/ 497363 w 1526716"/>
                  <a:gd name="connsiteY17" fmla="*/ 327 h 1386804"/>
                  <a:gd name="connsiteX18" fmla="*/ 99540 w 1526716"/>
                  <a:gd name="connsiteY18" fmla="*/ 166582 h 1386804"/>
                  <a:gd name="connsiteX19" fmla="*/ 123291 w 1526716"/>
                  <a:gd name="connsiteY19" fmla="*/ 368462 h 1386804"/>
                  <a:gd name="connsiteX20" fmla="*/ 301421 w 1526716"/>
                  <a:gd name="connsiteY20" fmla="*/ 516904 h 1386804"/>
                  <a:gd name="connsiteX21" fmla="*/ 627992 w 1526716"/>
                  <a:gd name="connsiteY21" fmla="*/ 623782 h 1386804"/>
                  <a:gd name="connsiteX22" fmla="*/ 871436 w 1526716"/>
                  <a:gd name="connsiteY22" fmla="*/ 677221 h 1386804"/>
                  <a:gd name="connsiteX23" fmla="*/ 972376 w 1526716"/>
                  <a:gd name="connsiteY23" fmla="*/ 623782 h 1386804"/>
                  <a:gd name="connsiteX24" fmla="*/ 764558 w 1526716"/>
                  <a:gd name="connsiteY24" fmla="*/ 463465 h 1386804"/>
                  <a:gd name="connsiteX25" fmla="*/ 544865 w 1526716"/>
                  <a:gd name="connsiteY25" fmla="*/ 368463 h 1386804"/>
                  <a:gd name="connsiteX26" fmla="*/ 271732 w 1526716"/>
                  <a:gd name="connsiteY26" fmla="*/ 356587 h 1386804"/>
                  <a:gd name="connsiteX27" fmla="*/ 206418 w 1526716"/>
                  <a:gd name="connsiteY27" fmla="*/ 374400 h 1386804"/>
                  <a:gd name="connsiteX0" fmla="*/ 182667 w 1526716"/>
                  <a:gd name="connsiteY0" fmla="*/ 445652 h 1386804"/>
                  <a:gd name="connsiteX1" fmla="*/ 212356 w 1526716"/>
                  <a:gd name="connsiteY1" fmla="*/ 611907 h 1386804"/>
                  <a:gd name="connsiteX2" fmla="*/ 372673 w 1526716"/>
                  <a:gd name="connsiteY2" fmla="*/ 718784 h 1386804"/>
                  <a:gd name="connsiteX3" fmla="*/ 432049 w 1526716"/>
                  <a:gd name="connsiteY3" fmla="*/ 647533 h 1386804"/>
                  <a:gd name="connsiteX4" fmla="*/ 432049 w 1526716"/>
                  <a:gd name="connsiteY4" fmla="*/ 528779 h 1386804"/>
                  <a:gd name="connsiteX5" fmla="*/ 313296 w 1526716"/>
                  <a:gd name="connsiteY5" fmla="*/ 439714 h 1386804"/>
                  <a:gd name="connsiteX6" fmla="*/ 224231 w 1526716"/>
                  <a:gd name="connsiteY6" fmla="*/ 415964 h 1386804"/>
                  <a:gd name="connsiteX7" fmla="*/ 105478 w 1526716"/>
                  <a:gd name="connsiteY7" fmla="*/ 427839 h 1386804"/>
                  <a:gd name="connsiteX8" fmla="*/ 16413 w 1526716"/>
                  <a:gd name="connsiteY8" fmla="*/ 552530 h 1386804"/>
                  <a:gd name="connsiteX9" fmla="*/ 34226 w 1526716"/>
                  <a:gd name="connsiteY9" fmla="*/ 855351 h 1386804"/>
                  <a:gd name="connsiteX10" fmla="*/ 348922 w 1526716"/>
                  <a:gd name="connsiteY10" fmla="*/ 1128483 h 1386804"/>
                  <a:gd name="connsiteX11" fmla="*/ 972376 w 1526716"/>
                  <a:gd name="connsiteY11" fmla="*/ 1365990 h 1386804"/>
                  <a:gd name="connsiteX12" fmla="*/ 1334574 w 1526716"/>
                  <a:gd name="connsiteY12" fmla="*/ 1365990 h 1386804"/>
                  <a:gd name="connsiteX13" fmla="*/ 1471140 w 1526716"/>
                  <a:gd name="connsiteY13" fmla="*/ 1288800 h 1386804"/>
                  <a:gd name="connsiteX14" fmla="*/ 1524579 w 1526716"/>
                  <a:gd name="connsiteY14" fmla="*/ 956291 h 1386804"/>
                  <a:gd name="connsiteX15" fmla="*/ 1405826 w 1526716"/>
                  <a:gd name="connsiteY15" fmla="*/ 540655 h 1386804"/>
                  <a:gd name="connsiteX16" fmla="*/ 978314 w 1526716"/>
                  <a:gd name="connsiteY16" fmla="*/ 136894 h 1386804"/>
                  <a:gd name="connsiteX17" fmla="*/ 497363 w 1526716"/>
                  <a:gd name="connsiteY17" fmla="*/ 327 h 1386804"/>
                  <a:gd name="connsiteX18" fmla="*/ 99540 w 1526716"/>
                  <a:gd name="connsiteY18" fmla="*/ 166582 h 1386804"/>
                  <a:gd name="connsiteX19" fmla="*/ 123291 w 1526716"/>
                  <a:gd name="connsiteY19" fmla="*/ 368462 h 1386804"/>
                  <a:gd name="connsiteX20" fmla="*/ 301421 w 1526716"/>
                  <a:gd name="connsiteY20" fmla="*/ 516904 h 1386804"/>
                  <a:gd name="connsiteX21" fmla="*/ 627992 w 1526716"/>
                  <a:gd name="connsiteY21" fmla="*/ 623782 h 1386804"/>
                  <a:gd name="connsiteX22" fmla="*/ 871436 w 1526716"/>
                  <a:gd name="connsiteY22" fmla="*/ 677221 h 1386804"/>
                  <a:gd name="connsiteX23" fmla="*/ 972376 w 1526716"/>
                  <a:gd name="connsiteY23" fmla="*/ 623782 h 1386804"/>
                  <a:gd name="connsiteX24" fmla="*/ 764558 w 1526716"/>
                  <a:gd name="connsiteY24" fmla="*/ 463465 h 1386804"/>
                  <a:gd name="connsiteX25" fmla="*/ 544865 w 1526716"/>
                  <a:gd name="connsiteY25" fmla="*/ 368463 h 1386804"/>
                  <a:gd name="connsiteX26" fmla="*/ 271732 w 1526716"/>
                  <a:gd name="connsiteY26" fmla="*/ 356587 h 1386804"/>
                  <a:gd name="connsiteX27" fmla="*/ 206418 w 1526716"/>
                  <a:gd name="connsiteY27" fmla="*/ 374400 h 1386804"/>
                  <a:gd name="connsiteX0" fmla="*/ 182667 w 1526716"/>
                  <a:gd name="connsiteY0" fmla="*/ 445652 h 1386804"/>
                  <a:gd name="connsiteX1" fmla="*/ 212356 w 1526716"/>
                  <a:gd name="connsiteY1" fmla="*/ 611907 h 1386804"/>
                  <a:gd name="connsiteX2" fmla="*/ 331109 w 1526716"/>
                  <a:gd name="connsiteY2" fmla="*/ 671283 h 1386804"/>
                  <a:gd name="connsiteX3" fmla="*/ 432049 w 1526716"/>
                  <a:gd name="connsiteY3" fmla="*/ 647533 h 1386804"/>
                  <a:gd name="connsiteX4" fmla="*/ 432049 w 1526716"/>
                  <a:gd name="connsiteY4" fmla="*/ 528779 h 1386804"/>
                  <a:gd name="connsiteX5" fmla="*/ 313296 w 1526716"/>
                  <a:gd name="connsiteY5" fmla="*/ 439714 h 1386804"/>
                  <a:gd name="connsiteX6" fmla="*/ 224231 w 1526716"/>
                  <a:gd name="connsiteY6" fmla="*/ 415964 h 1386804"/>
                  <a:gd name="connsiteX7" fmla="*/ 105478 w 1526716"/>
                  <a:gd name="connsiteY7" fmla="*/ 427839 h 1386804"/>
                  <a:gd name="connsiteX8" fmla="*/ 16413 w 1526716"/>
                  <a:gd name="connsiteY8" fmla="*/ 552530 h 1386804"/>
                  <a:gd name="connsiteX9" fmla="*/ 34226 w 1526716"/>
                  <a:gd name="connsiteY9" fmla="*/ 855351 h 1386804"/>
                  <a:gd name="connsiteX10" fmla="*/ 348922 w 1526716"/>
                  <a:gd name="connsiteY10" fmla="*/ 1128483 h 1386804"/>
                  <a:gd name="connsiteX11" fmla="*/ 972376 w 1526716"/>
                  <a:gd name="connsiteY11" fmla="*/ 1365990 h 1386804"/>
                  <a:gd name="connsiteX12" fmla="*/ 1334574 w 1526716"/>
                  <a:gd name="connsiteY12" fmla="*/ 1365990 h 1386804"/>
                  <a:gd name="connsiteX13" fmla="*/ 1471140 w 1526716"/>
                  <a:gd name="connsiteY13" fmla="*/ 1288800 h 1386804"/>
                  <a:gd name="connsiteX14" fmla="*/ 1524579 w 1526716"/>
                  <a:gd name="connsiteY14" fmla="*/ 956291 h 1386804"/>
                  <a:gd name="connsiteX15" fmla="*/ 1405826 w 1526716"/>
                  <a:gd name="connsiteY15" fmla="*/ 540655 h 1386804"/>
                  <a:gd name="connsiteX16" fmla="*/ 978314 w 1526716"/>
                  <a:gd name="connsiteY16" fmla="*/ 136894 h 1386804"/>
                  <a:gd name="connsiteX17" fmla="*/ 497363 w 1526716"/>
                  <a:gd name="connsiteY17" fmla="*/ 327 h 1386804"/>
                  <a:gd name="connsiteX18" fmla="*/ 99540 w 1526716"/>
                  <a:gd name="connsiteY18" fmla="*/ 166582 h 1386804"/>
                  <a:gd name="connsiteX19" fmla="*/ 123291 w 1526716"/>
                  <a:gd name="connsiteY19" fmla="*/ 368462 h 1386804"/>
                  <a:gd name="connsiteX20" fmla="*/ 301421 w 1526716"/>
                  <a:gd name="connsiteY20" fmla="*/ 516904 h 1386804"/>
                  <a:gd name="connsiteX21" fmla="*/ 627992 w 1526716"/>
                  <a:gd name="connsiteY21" fmla="*/ 623782 h 1386804"/>
                  <a:gd name="connsiteX22" fmla="*/ 871436 w 1526716"/>
                  <a:gd name="connsiteY22" fmla="*/ 677221 h 1386804"/>
                  <a:gd name="connsiteX23" fmla="*/ 972376 w 1526716"/>
                  <a:gd name="connsiteY23" fmla="*/ 623782 h 1386804"/>
                  <a:gd name="connsiteX24" fmla="*/ 764558 w 1526716"/>
                  <a:gd name="connsiteY24" fmla="*/ 463465 h 1386804"/>
                  <a:gd name="connsiteX25" fmla="*/ 544865 w 1526716"/>
                  <a:gd name="connsiteY25" fmla="*/ 368463 h 1386804"/>
                  <a:gd name="connsiteX26" fmla="*/ 271732 w 1526716"/>
                  <a:gd name="connsiteY26" fmla="*/ 356587 h 1386804"/>
                  <a:gd name="connsiteX27" fmla="*/ 206418 w 1526716"/>
                  <a:gd name="connsiteY27" fmla="*/ 374400 h 1386804"/>
                  <a:gd name="connsiteX0" fmla="*/ 182667 w 1525086"/>
                  <a:gd name="connsiteY0" fmla="*/ 445627 h 1386779"/>
                  <a:gd name="connsiteX1" fmla="*/ 212356 w 1525086"/>
                  <a:gd name="connsiteY1" fmla="*/ 611882 h 1386779"/>
                  <a:gd name="connsiteX2" fmla="*/ 331109 w 1525086"/>
                  <a:gd name="connsiteY2" fmla="*/ 671258 h 1386779"/>
                  <a:gd name="connsiteX3" fmla="*/ 432049 w 1525086"/>
                  <a:gd name="connsiteY3" fmla="*/ 647508 h 1386779"/>
                  <a:gd name="connsiteX4" fmla="*/ 432049 w 1525086"/>
                  <a:gd name="connsiteY4" fmla="*/ 528754 h 1386779"/>
                  <a:gd name="connsiteX5" fmla="*/ 313296 w 1525086"/>
                  <a:gd name="connsiteY5" fmla="*/ 439689 h 1386779"/>
                  <a:gd name="connsiteX6" fmla="*/ 224231 w 1525086"/>
                  <a:gd name="connsiteY6" fmla="*/ 415939 h 1386779"/>
                  <a:gd name="connsiteX7" fmla="*/ 105478 w 1525086"/>
                  <a:gd name="connsiteY7" fmla="*/ 427814 h 1386779"/>
                  <a:gd name="connsiteX8" fmla="*/ 16413 w 1525086"/>
                  <a:gd name="connsiteY8" fmla="*/ 552505 h 1386779"/>
                  <a:gd name="connsiteX9" fmla="*/ 34226 w 1525086"/>
                  <a:gd name="connsiteY9" fmla="*/ 855326 h 1386779"/>
                  <a:gd name="connsiteX10" fmla="*/ 348922 w 1525086"/>
                  <a:gd name="connsiteY10" fmla="*/ 1128458 h 1386779"/>
                  <a:gd name="connsiteX11" fmla="*/ 972376 w 1525086"/>
                  <a:gd name="connsiteY11" fmla="*/ 1365965 h 1386779"/>
                  <a:gd name="connsiteX12" fmla="*/ 1334574 w 1525086"/>
                  <a:gd name="connsiteY12" fmla="*/ 1365965 h 1386779"/>
                  <a:gd name="connsiteX13" fmla="*/ 1471140 w 1525086"/>
                  <a:gd name="connsiteY13" fmla="*/ 1288775 h 1386779"/>
                  <a:gd name="connsiteX14" fmla="*/ 1524579 w 1525086"/>
                  <a:gd name="connsiteY14" fmla="*/ 956266 h 1386779"/>
                  <a:gd name="connsiteX15" fmla="*/ 1453327 w 1525086"/>
                  <a:gd name="connsiteY15" fmla="*/ 510942 h 1386779"/>
                  <a:gd name="connsiteX16" fmla="*/ 978314 w 1525086"/>
                  <a:gd name="connsiteY16" fmla="*/ 136869 h 1386779"/>
                  <a:gd name="connsiteX17" fmla="*/ 497363 w 1525086"/>
                  <a:gd name="connsiteY17" fmla="*/ 302 h 1386779"/>
                  <a:gd name="connsiteX18" fmla="*/ 99540 w 1525086"/>
                  <a:gd name="connsiteY18" fmla="*/ 166557 h 1386779"/>
                  <a:gd name="connsiteX19" fmla="*/ 123291 w 1525086"/>
                  <a:gd name="connsiteY19" fmla="*/ 368437 h 1386779"/>
                  <a:gd name="connsiteX20" fmla="*/ 301421 w 1525086"/>
                  <a:gd name="connsiteY20" fmla="*/ 516879 h 1386779"/>
                  <a:gd name="connsiteX21" fmla="*/ 627992 w 1525086"/>
                  <a:gd name="connsiteY21" fmla="*/ 623757 h 1386779"/>
                  <a:gd name="connsiteX22" fmla="*/ 871436 w 1525086"/>
                  <a:gd name="connsiteY22" fmla="*/ 677196 h 1386779"/>
                  <a:gd name="connsiteX23" fmla="*/ 972376 w 1525086"/>
                  <a:gd name="connsiteY23" fmla="*/ 623757 h 1386779"/>
                  <a:gd name="connsiteX24" fmla="*/ 764558 w 1525086"/>
                  <a:gd name="connsiteY24" fmla="*/ 463440 h 1386779"/>
                  <a:gd name="connsiteX25" fmla="*/ 544865 w 1525086"/>
                  <a:gd name="connsiteY25" fmla="*/ 368438 h 1386779"/>
                  <a:gd name="connsiteX26" fmla="*/ 271732 w 1525086"/>
                  <a:gd name="connsiteY26" fmla="*/ 356562 h 1386779"/>
                  <a:gd name="connsiteX27" fmla="*/ 206418 w 1525086"/>
                  <a:gd name="connsiteY27" fmla="*/ 374375 h 1386779"/>
                  <a:gd name="connsiteX0" fmla="*/ 182667 w 1631513"/>
                  <a:gd name="connsiteY0" fmla="*/ 445627 h 1386779"/>
                  <a:gd name="connsiteX1" fmla="*/ 212356 w 1631513"/>
                  <a:gd name="connsiteY1" fmla="*/ 611882 h 1386779"/>
                  <a:gd name="connsiteX2" fmla="*/ 331109 w 1631513"/>
                  <a:gd name="connsiteY2" fmla="*/ 671258 h 1386779"/>
                  <a:gd name="connsiteX3" fmla="*/ 432049 w 1631513"/>
                  <a:gd name="connsiteY3" fmla="*/ 647508 h 1386779"/>
                  <a:gd name="connsiteX4" fmla="*/ 432049 w 1631513"/>
                  <a:gd name="connsiteY4" fmla="*/ 528754 h 1386779"/>
                  <a:gd name="connsiteX5" fmla="*/ 313296 w 1631513"/>
                  <a:gd name="connsiteY5" fmla="*/ 439689 h 1386779"/>
                  <a:gd name="connsiteX6" fmla="*/ 224231 w 1631513"/>
                  <a:gd name="connsiteY6" fmla="*/ 415939 h 1386779"/>
                  <a:gd name="connsiteX7" fmla="*/ 105478 w 1631513"/>
                  <a:gd name="connsiteY7" fmla="*/ 427814 h 1386779"/>
                  <a:gd name="connsiteX8" fmla="*/ 16413 w 1631513"/>
                  <a:gd name="connsiteY8" fmla="*/ 552505 h 1386779"/>
                  <a:gd name="connsiteX9" fmla="*/ 34226 w 1631513"/>
                  <a:gd name="connsiteY9" fmla="*/ 855326 h 1386779"/>
                  <a:gd name="connsiteX10" fmla="*/ 348922 w 1631513"/>
                  <a:gd name="connsiteY10" fmla="*/ 1128458 h 1386779"/>
                  <a:gd name="connsiteX11" fmla="*/ 972376 w 1631513"/>
                  <a:gd name="connsiteY11" fmla="*/ 1365965 h 1386779"/>
                  <a:gd name="connsiteX12" fmla="*/ 1334574 w 1631513"/>
                  <a:gd name="connsiteY12" fmla="*/ 1365965 h 1386779"/>
                  <a:gd name="connsiteX13" fmla="*/ 1471140 w 1631513"/>
                  <a:gd name="connsiteY13" fmla="*/ 1288775 h 1386779"/>
                  <a:gd name="connsiteX14" fmla="*/ 1631457 w 1631513"/>
                  <a:gd name="connsiteY14" fmla="*/ 950328 h 1386779"/>
                  <a:gd name="connsiteX15" fmla="*/ 1453327 w 1631513"/>
                  <a:gd name="connsiteY15" fmla="*/ 510942 h 1386779"/>
                  <a:gd name="connsiteX16" fmla="*/ 978314 w 1631513"/>
                  <a:gd name="connsiteY16" fmla="*/ 136869 h 1386779"/>
                  <a:gd name="connsiteX17" fmla="*/ 497363 w 1631513"/>
                  <a:gd name="connsiteY17" fmla="*/ 302 h 1386779"/>
                  <a:gd name="connsiteX18" fmla="*/ 99540 w 1631513"/>
                  <a:gd name="connsiteY18" fmla="*/ 166557 h 1386779"/>
                  <a:gd name="connsiteX19" fmla="*/ 123291 w 1631513"/>
                  <a:gd name="connsiteY19" fmla="*/ 368437 h 1386779"/>
                  <a:gd name="connsiteX20" fmla="*/ 301421 w 1631513"/>
                  <a:gd name="connsiteY20" fmla="*/ 516879 h 1386779"/>
                  <a:gd name="connsiteX21" fmla="*/ 627992 w 1631513"/>
                  <a:gd name="connsiteY21" fmla="*/ 623757 h 1386779"/>
                  <a:gd name="connsiteX22" fmla="*/ 871436 w 1631513"/>
                  <a:gd name="connsiteY22" fmla="*/ 677196 h 1386779"/>
                  <a:gd name="connsiteX23" fmla="*/ 972376 w 1631513"/>
                  <a:gd name="connsiteY23" fmla="*/ 623757 h 1386779"/>
                  <a:gd name="connsiteX24" fmla="*/ 764558 w 1631513"/>
                  <a:gd name="connsiteY24" fmla="*/ 463440 h 1386779"/>
                  <a:gd name="connsiteX25" fmla="*/ 544865 w 1631513"/>
                  <a:gd name="connsiteY25" fmla="*/ 368438 h 1386779"/>
                  <a:gd name="connsiteX26" fmla="*/ 271732 w 1631513"/>
                  <a:gd name="connsiteY26" fmla="*/ 356562 h 1386779"/>
                  <a:gd name="connsiteX27" fmla="*/ 206418 w 1631513"/>
                  <a:gd name="connsiteY27" fmla="*/ 374375 h 1386779"/>
                  <a:gd name="connsiteX0" fmla="*/ 182667 w 1631457"/>
                  <a:gd name="connsiteY0" fmla="*/ 445627 h 1392418"/>
                  <a:gd name="connsiteX1" fmla="*/ 212356 w 1631457"/>
                  <a:gd name="connsiteY1" fmla="*/ 611882 h 1392418"/>
                  <a:gd name="connsiteX2" fmla="*/ 331109 w 1631457"/>
                  <a:gd name="connsiteY2" fmla="*/ 671258 h 1392418"/>
                  <a:gd name="connsiteX3" fmla="*/ 432049 w 1631457"/>
                  <a:gd name="connsiteY3" fmla="*/ 647508 h 1392418"/>
                  <a:gd name="connsiteX4" fmla="*/ 432049 w 1631457"/>
                  <a:gd name="connsiteY4" fmla="*/ 528754 h 1392418"/>
                  <a:gd name="connsiteX5" fmla="*/ 313296 w 1631457"/>
                  <a:gd name="connsiteY5" fmla="*/ 439689 h 1392418"/>
                  <a:gd name="connsiteX6" fmla="*/ 224231 w 1631457"/>
                  <a:gd name="connsiteY6" fmla="*/ 415939 h 1392418"/>
                  <a:gd name="connsiteX7" fmla="*/ 105478 w 1631457"/>
                  <a:gd name="connsiteY7" fmla="*/ 427814 h 1392418"/>
                  <a:gd name="connsiteX8" fmla="*/ 16413 w 1631457"/>
                  <a:gd name="connsiteY8" fmla="*/ 552505 h 1392418"/>
                  <a:gd name="connsiteX9" fmla="*/ 34226 w 1631457"/>
                  <a:gd name="connsiteY9" fmla="*/ 855326 h 1392418"/>
                  <a:gd name="connsiteX10" fmla="*/ 348922 w 1631457"/>
                  <a:gd name="connsiteY10" fmla="*/ 1128458 h 1392418"/>
                  <a:gd name="connsiteX11" fmla="*/ 972376 w 1631457"/>
                  <a:gd name="connsiteY11" fmla="*/ 1365965 h 1392418"/>
                  <a:gd name="connsiteX12" fmla="*/ 1334574 w 1631457"/>
                  <a:gd name="connsiteY12" fmla="*/ 1365965 h 1392418"/>
                  <a:gd name="connsiteX13" fmla="*/ 1453327 w 1631457"/>
                  <a:gd name="connsiteY13" fmla="*/ 1181897 h 1392418"/>
                  <a:gd name="connsiteX14" fmla="*/ 1631457 w 1631457"/>
                  <a:gd name="connsiteY14" fmla="*/ 950328 h 1392418"/>
                  <a:gd name="connsiteX15" fmla="*/ 1453327 w 1631457"/>
                  <a:gd name="connsiteY15" fmla="*/ 510942 h 1392418"/>
                  <a:gd name="connsiteX16" fmla="*/ 978314 w 1631457"/>
                  <a:gd name="connsiteY16" fmla="*/ 136869 h 1392418"/>
                  <a:gd name="connsiteX17" fmla="*/ 497363 w 1631457"/>
                  <a:gd name="connsiteY17" fmla="*/ 302 h 1392418"/>
                  <a:gd name="connsiteX18" fmla="*/ 99540 w 1631457"/>
                  <a:gd name="connsiteY18" fmla="*/ 166557 h 1392418"/>
                  <a:gd name="connsiteX19" fmla="*/ 123291 w 1631457"/>
                  <a:gd name="connsiteY19" fmla="*/ 368437 h 1392418"/>
                  <a:gd name="connsiteX20" fmla="*/ 301421 w 1631457"/>
                  <a:gd name="connsiteY20" fmla="*/ 516879 h 1392418"/>
                  <a:gd name="connsiteX21" fmla="*/ 627992 w 1631457"/>
                  <a:gd name="connsiteY21" fmla="*/ 623757 h 1392418"/>
                  <a:gd name="connsiteX22" fmla="*/ 871436 w 1631457"/>
                  <a:gd name="connsiteY22" fmla="*/ 677196 h 1392418"/>
                  <a:gd name="connsiteX23" fmla="*/ 972376 w 1631457"/>
                  <a:gd name="connsiteY23" fmla="*/ 623757 h 1392418"/>
                  <a:gd name="connsiteX24" fmla="*/ 764558 w 1631457"/>
                  <a:gd name="connsiteY24" fmla="*/ 463440 h 1392418"/>
                  <a:gd name="connsiteX25" fmla="*/ 544865 w 1631457"/>
                  <a:gd name="connsiteY25" fmla="*/ 368438 h 1392418"/>
                  <a:gd name="connsiteX26" fmla="*/ 271732 w 1631457"/>
                  <a:gd name="connsiteY26" fmla="*/ 356562 h 1392418"/>
                  <a:gd name="connsiteX27" fmla="*/ 206418 w 1631457"/>
                  <a:gd name="connsiteY27" fmla="*/ 374375 h 1392418"/>
                  <a:gd name="connsiteX0" fmla="*/ 182667 w 1631457"/>
                  <a:gd name="connsiteY0" fmla="*/ 445627 h 1376286"/>
                  <a:gd name="connsiteX1" fmla="*/ 212356 w 1631457"/>
                  <a:gd name="connsiteY1" fmla="*/ 611882 h 1376286"/>
                  <a:gd name="connsiteX2" fmla="*/ 331109 w 1631457"/>
                  <a:gd name="connsiteY2" fmla="*/ 671258 h 1376286"/>
                  <a:gd name="connsiteX3" fmla="*/ 432049 w 1631457"/>
                  <a:gd name="connsiteY3" fmla="*/ 647508 h 1376286"/>
                  <a:gd name="connsiteX4" fmla="*/ 432049 w 1631457"/>
                  <a:gd name="connsiteY4" fmla="*/ 528754 h 1376286"/>
                  <a:gd name="connsiteX5" fmla="*/ 313296 w 1631457"/>
                  <a:gd name="connsiteY5" fmla="*/ 439689 h 1376286"/>
                  <a:gd name="connsiteX6" fmla="*/ 224231 w 1631457"/>
                  <a:gd name="connsiteY6" fmla="*/ 415939 h 1376286"/>
                  <a:gd name="connsiteX7" fmla="*/ 105478 w 1631457"/>
                  <a:gd name="connsiteY7" fmla="*/ 427814 h 1376286"/>
                  <a:gd name="connsiteX8" fmla="*/ 16413 w 1631457"/>
                  <a:gd name="connsiteY8" fmla="*/ 552505 h 1376286"/>
                  <a:gd name="connsiteX9" fmla="*/ 34226 w 1631457"/>
                  <a:gd name="connsiteY9" fmla="*/ 855326 h 1376286"/>
                  <a:gd name="connsiteX10" fmla="*/ 348922 w 1631457"/>
                  <a:gd name="connsiteY10" fmla="*/ 1128458 h 1376286"/>
                  <a:gd name="connsiteX11" fmla="*/ 972376 w 1631457"/>
                  <a:gd name="connsiteY11" fmla="*/ 1365965 h 1376286"/>
                  <a:gd name="connsiteX12" fmla="*/ 1275198 w 1631457"/>
                  <a:gd name="connsiteY12" fmla="*/ 1318463 h 1376286"/>
                  <a:gd name="connsiteX13" fmla="*/ 1453327 w 1631457"/>
                  <a:gd name="connsiteY13" fmla="*/ 1181897 h 1376286"/>
                  <a:gd name="connsiteX14" fmla="*/ 1631457 w 1631457"/>
                  <a:gd name="connsiteY14" fmla="*/ 950328 h 1376286"/>
                  <a:gd name="connsiteX15" fmla="*/ 1453327 w 1631457"/>
                  <a:gd name="connsiteY15" fmla="*/ 510942 h 1376286"/>
                  <a:gd name="connsiteX16" fmla="*/ 978314 w 1631457"/>
                  <a:gd name="connsiteY16" fmla="*/ 136869 h 1376286"/>
                  <a:gd name="connsiteX17" fmla="*/ 497363 w 1631457"/>
                  <a:gd name="connsiteY17" fmla="*/ 302 h 1376286"/>
                  <a:gd name="connsiteX18" fmla="*/ 99540 w 1631457"/>
                  <a:gd name="connsiteY18" fmla="*/ 166557 h 1376286"/>
                  <a:gd name="connsiteX19" fmla="*/ 123291 w 1631457"/>
                  <a:gd name="connsiteY19" fmla="*/ 368437 h 1376286"/>
                  <a:gd name="connsiteX20" fmla="*/ 301421 w 1631457"/>
                  <a:gd name="connsiteY20" fmla="*/ 516879 h 1376286"/>
                  <a:gd name="connsiteX21" fmla="*/ 627992 w 1631457"/>
                  <a:gd name="connsiteY21" fmla="*/ 623757 h 1376286"/>
                  <a:gd name="connsiteX22" fmla="*/ 871436 w 1631457"/>
                  <a:gd name="connsiteY22" fmla="*/ 677196 h 1376286"/>
                  <a:gd name="connsiteX23" fmla="*/ 972376 w 1631457"/>
                  <a:gd name="connsiteY23" fmla="*/ 623757 h 1376286"/>
                  <a:gd name="connsiteX24" fmla="*/ 764558 w 1631457"/>
                  <a:gd name="connsiteY24" fmla="*/ 463440 h 1376286"/>
                  <a:gd name="connsiteX25" fmla="*/ 544865 w 1631457"/>
                  <a:gd name="connsiteY25" fmla="*/ 368438 h 1376286"/>
                  <a:gd name="connsiteX26" fmla="*/ 271732 w 1631457"/>
                  <a:gd name="connsiteY26" fmla="*/ 356562 h 1376286"/>
                  <a:gd name="connsiteX27" fmla="*/ 206418 w 1631457"/>
                  <a:gd name="connsiteY27" fmla="*/ 374375 h 1376286"/>
                  <a:gd name="connsiteX0" fmla="*/ 182667 w 1631457"/>
                  <a:gd name="connsiteY0" fmla="*/ 445627 h 1319973"/>
                  <a:gd name="connsiteX1" fmla="*/ 212356 w 1631457"/>
                  <a:gd name="connsiteY1" fmla="*/ 611882 h 1319973"/>
                  <a:gd name="connsiteX2" fmla="*/ 331109 w 1631457"/>
                  <a:gd name="connsiteY2" fmla="*/ 671258 h 1319973"/>
                  <a:gd name="connsiteX3" fmla="*/ 432049 w 1631457"/>
                  <a:gd name="connsiteY3" fmla="*/ 647508 h 1319973"/>
                  <a:gd name="connsiteX4" fmla="*/ 432049 w 1631457"/>
                  <a:gd name="connsiteY4" fmla="*/ 528754 h 1319973"/>
                  <a:gd name="connsiteX5" fmla="*/ 313296 w 1631457"/>
                  <a:gd name="connsiteY5" fmla="*/ 439689 h 1319973"/>
                  <a:gd name="connsiteX6" fmla="*/ 224231 w 1631457"/>
                  <a:gd name="connsiteY6" fmla="*/ 415939 h 1319973"/>
                  <a:gd name="connsiteX7" fmla="*/ 105478 w 1631457"/>
                  <a:gd name="connsiteY7" fmla="*/ 427814 h 1319973"/>
                  <a:gd name="connsiteX8" fmla="*/ 16413 w 1631457"/>
                  <a:gd name="connsiteY8" fmla="*/ 552505 h 1319973"/>
                  <a:gd name="connsiteX9" fmla="*/ 34226 w 1631457"/>
                  <a:gd name="connsiteY9" fmla="*/ 855326 h 1319973"/>
                  <a:gd name="connsiteX10" fmla="*/ 348922 w 1631457"/>
                  <a:gd name="connsiteY10" fmla="*/ 1128458 h 1319973"/>
                  <a:gd name="connsiteX11" fmla="*/ 835810 w 1631457"/>
                  <a:gd name="connsiteY11" fmla="*/ 1247212 h 1319973"/>
                  <a:gd name="connsiteX12" fmla="*/ 1275198 w 1631457"/>
                  <a:gd name="connsiteY12" fmla="*/ 1318463 h 1319973"/>
                  <a:gd name="connsiteX13" fmla="*/ 1453327 w 1631457"/>
                  <a:gd name="connsiteY13" fmla="*/ 1181897 h 1319973"/>
                  <a:gd name="connsiteX14" fmla="*/ 1631457 w 1631457"/>
                  <a:gd name="connsiteY14" fmla="*/ 950328 h 1319973"/>
                  <a:gd name="connsiteX15" fmla="*/ 1453327 w 1631457"/>
                  <a:gd name="connsiteY15" fmla="*/ 510942 h 1319973"/>
                  <a:gd name="connsiteX16" fmla="*/ 978314 w 1631457"/>
                  <a:gd name="connsiteY16" fmla="*/ 136869 h 1319973"/>
                  <a:gd name="connsiteX17" fmla="*/ 497363 w 1631457"/>
                  <a:gd name="connsiteY17" fmla="*/ 302 h 1319973"/>
                  <a:gd name="connsiteX18" fmla="*/ 99540 w 1631457"/>
                  <a:gd name="connsiteY18" fmla="*/ 166557 h 1319973"/>
                  <a:gd name="connsiteX19" fmla="*/ 123291 w 1631457"/>
                  <a:gd name="connsiteY19" fmla="*/ 368437 h 1319973"/>
                  <a:gd name="connsiteX20" fmla="*/ 301421 w 1631457"/>
                  <a:gd name="connsiteY20" fmla="*/ 516879 h 1319973"/>
                  <a:gd name="connsiteX21" fmla="*/ 627992 w 1631457"/>
                  <a:gd name="connsiteY21" fmla="*/ 623757 h 1319973"/>
                  <a:gd name="connsiteX22" fmla="*/ 871436 w 1631457"/>
                  <a:gd name="connsiteY22" fmla="*/ 677196 h 1319973"/>
                  <a:gd name="connsiteX23" fmla="*/ 972376 w 1631457"/>
                  <a:gd name="connsiteY23" fmla="*/ 623757 h 1319973"/>
                  <a:gd name="connsiteX24" fmla="*/ 764558 w 1631457"/>
                  <a:gd name="connsiteY24" fmla="*/ 463440 h 1319973"/>
                  <a:gd name="connsiteX25" fmla="*/ 544865 w 1631457"/>
                  <a:gd name="connsiteY25" fmla="*/ 368438 h 1319973"/>
                  <a:gd name="connsiteX26" fmla="*/ 271732 w 1631457"/>
                  <a:gd name="connsiteY26" fmla="*/ 356562 h 1319973"/>
                  <a:gd name="connsiteX27" fmla="*/ 206418 w 1631457"/>
                  <a:gd name="connsiteY27" fmla="*/ 374375 h 1319973"/>
                  <a:gd name="connsiteX0" fmla="*/ 182667 w 1631457"/>
                  <a:gd name="connsiteY0" fmla="*/ 445627 h 1325906"/>
                  <a:gd name="connsiteX1" fmla="*/ 212356 w 1631457"/>
                  <a:gd name="connsiteY1" fmla="*/ 611882 h 1325906"/>
                  <a:gd name="connsiteX2" fmla="*/ 331109 w 1631457"/>
                  <a:gd name="connsiteY2" fmla="*/ 671258 h 1325906"/>
                  <a:gd name="connsiteX3" fmla="*/ 432049 w 1631457"/>
                  <a:gd name="connsiteY3" fmla="*/ 647508 h 1325906"/>
                  <a:gd name="connsiteX4" fmla="*/ 432049 w 1631457"/>
                  <a:gd name="connsiteY4" fmla="*/ 528754 h 1325906"/>
                  <a:gd name="connsiteX5" fmla="*/ 313296 w 1631457"/>
                  <a:gd name="connsiteY5" fmla="*/ 439689 h 1325906"/>
                  <a:gd name="connsiteX6" fmla="*/ 224231 w 1631457"/>
                  <a:gd name="connsiteY6" fmla="*/ 415939 h 1325906"/>
                  <a:gd name="connsiteX7" fmla="*/ 105478 w 1631457"/>
                  <a:gd name="connsiteY7" fmla="*/ 427814 h 1325906"/>
                  <a:gd name="connsiteX8" fmla="*/ 16413 w 1631457"/>
                  <a:gd name="connsiteY8" fmla="*/ 552505 h 1325906"/>
                  <a:gd name="connsiteX9" fmla="*/ 34226 w 1631457"/>
                  <a:gd name="connsiteY9" fmla="*/ 855326 h 1325906"/>
                  <a:gd name="connsiteX10" fmla="*/ 348922 w 1631457"/>
                  <a:gd name="connsiteY10" fmla="*/ 1128458 h 1325906"/>
                  <a:gd name="connsiteX11" fmla="*/ 835810 w 1631457"/>
                  <a:gd name="connsiteY11" fmla="*/ 1288776 h 1325906"/>
                  <a:gd name="connsiteX12" fmla="*/ 1275198 w 1631457"/>
                  <a:gd name="connsiteY12" fmla="*/ 1318463 h 1325906"/>
                  <a:gd name="connsiteX13" fmla="*/ 1453327 w 1631457"/>
                  <a:gd name="connsiteY13" fmla="*/ 1181897 h 1325906"/>
                  <a:gd name="connsiteX14" fmla="*/ 1631457 w 1631457"/>
                  <a:gd name="connsiteY14" fmla="*/ 950328 h 1325906"/>
                  <a:gd name="connsiteX15" fmla="*/ 1453327 w 1631457"/>
                  <a:gd name="connsiteY15" fmla="*/ 510942 h 1325906"/>
                  <a:gd name="connsiteX16" fmla="*/ 978314 w 1631457"/>
                  <a:gd name="connsiteY16" fmla="*/ 136869 h 1325906"/>
                  <a:gd name="connsiteX17" fmla="*/ 497363 w 1631457"/>
                  <a:gd name="connsiteY17" fmla="*/ 302 h 1325906"/>
                  <a:gd name="connsiteX18" fmla="*/ 99540 w 1631457"/>
                  <a:gd name="connsiteY18" fmla="*/ 166557 h 1325906"/>
                  <a:gd name="connsiteX19" fmla="*/ 123291 w 1631457"/>
                  <a:gd name="connsiteY19" fmla="*/ 368437 h 1325906"/>
                  <a:gd name="connsiteX20" fmla="*/ 301421 w 1631457"/>
                  <a:gd name="connsiteY20" fmla="*/ 516879 h 1325906"/>
                  <a:gd name="connsiteX21" fmla="*/ 627992 w 1631457"/>
                  <a:gd name="connsiteY21" fmla="*/ 623757 h 1325906"/>
                  <a:gd name="connsiteX22" fmla="*/ 871436 w 1631457"/>
                  <a:gd name="connsiteY22" fmla="*/ 677196 h 1325906"/>
                  <a:gd name="connsiteX23" fmla="*/ 972376 w 1631457"/>
                  <a:gd name="connsiteY23" fmla="*/ 623757 h 1325906"/>
                  <a:gd name="connsiteX24" fmla="*/ 764558 w 1631457"/>
                  <a:gd name="connsiteY24" fmla="*/ 463440 h 1325906"/>
                  <a:gd name="connsiteX25" fmla="*/ 544865 w 1631457"/>
                  <a:gd name="connsiteY25" fmla="*/ 368438 h 1325906"/>
                  <a:gd name="connsiteX26" fmla="*/ 271732 w 1631457"/>
                  <a:gd name="connsiteY26" fmla="*/ 356562 h 1325906"/>
                  <a:gd name="connsiteX27" fmla="*/ 206418 w 1631457"/>
                  <a:gd name="connsiteY27" fmla="*/ 374375 h 1325906"/>
                  <a:gd name="connsiteX0" fmla="*/ 182667 w 1631457"/>
                  <a:gd name="connsiteY0" fmla="*/ 445627 h 1308822"/>
                  <a:gd name="connsiteX1" fmla="*/ 212356 w 1631457"/>
                  <a:gd name="connsiteY1" fmla="*/ 611882 h 1308822"/>
                  <a:gd name="connsiteX2" fmla="*/ 331109 w 1631457"/>
                  <a:gd name="connsiteY2" fmla="*/ 671258 h 1308822"/>
                  <a:gd name="connsiteX3" fmla="*/ 432049 w 1631457"/>
                  <a:gd name="connsiteY3" fmla="*/ 647508 h 1308822"/>
                  <a:gd name="connsiteX4" fmla="*/ 432049 w 1631457"/>
                  <a:gd name="connsiteY4" fmla="*/ 528754 h 1308822"/>
                  <a:gd name="connsiteX5" fmla="*/ 313296 w 1631457"/>
                  <a:gd name="connsiteY5" fmla="*/ 439689 h 1308822"/>
                  <a:gd name="connsiteX6" fmla="*/ 224231 w 1631457"/>
                  <a:gd name="connsiteY6" fmla="*/ 415939 h 1308822"/>
                  <a:gd name="connsiteX7" fmla="*/ 105478 w 1631457"/>
                  <a:gd name="connsiteY7" fmla="*/ 427814 h 1308822"/>
                  <a:gd name="connsiteX8" fmla="*/ 16413 w 1631457"/>
                  <a:gd name="connsiteY8" fmla="*/ 552505 h 1308822"/>
                  <a:gd name="connsiteX9" fmla="*/ 34226 w 1631457"/>
                  <a:gd name="connsiteY9" fmla="*/ 855326 h 1308822"/>
                  <a:gd name="connsiteX10" fmla="*/ 348922 w 1631457"/>
                  <a:gd name="connsiteY10" fmla="*/ 1128458 h 1308822"/>
                  <a:gd name="connsiteX11" fmla="*/ 835810 w 1631457"/>
                  <a:gd name="connsiteY11" fmla="*/ 1288776 h 1308822"/>
                  <a:gd name="connsiteX12" fmla="*/ 1251448 w 1631457"/>
                  <a:gd name="connsiteY12" fmla="*/ 1294712 h 1308822"/>
                  <a:gd name="connsiteX13" fmla="*/ 1453327 w 1631457"/>
                  <a:gd name="connsiteY13" fmla="*/ 1181897 h 1308822"/>
                  <a:gd name="connsiteX14" fmla="*/ 1631457 w 1631457"/>
                  <a:gd name="connsiteY14" fmla="*/ 950328 h 1308822"/>
                  <a:gd name="connsiteX15" fmla="*/ 1453327 w 1631457"/>
                  <a:gd name="connsiteY15" fmla="*/ 510942 h 1308822"/>
                  <a:gd name="connsiteX16" fmla="*/ 978314 w 1631457"/>
                  <a:gd name="connsiteY16" fmla="*/ 136869 h 1308822"/>
                  <a:gd name="connsiteX17" fmla="*/ 497363 w 1631457"/>
                  <a:gd name="connsiteY17" fmla="*/ 302 h 1308822"/>
                  <a:gd name="connsiteX18" fmla="*/ 99540 w 1631457"/>
                  <a:gd name="connsiteY18" fmla="*/ 166557 h 1308822"/>
                  <a:gd name="connsiteX19" fmla="*/ 123291 w 1631457"/>
                  <a:gd name="connsiteY19" fmla="*/ 368437 h 1308822"/>
                  <a:gd name="connsiteX20" fmla="*/ 301421 w 1631457"/>
                  <a:gd name="connsiteY20" fmla="*/ 516879 h 1308822"/>
                  <a:gd name="connsiteX21" fmla="*/ 627992 w 1631457"/>
                  <a:gd name="connsiteY21" fmla="*/ 623757 h 1308822"/>
                  <a:gd name="connsiteX22" fmla="*/ 871436 w 1631457"/>
                  <a:gd name="connsiteY22" fmla="*/ 677196 h 1308822"/>
                  <a:gd name="connsiteX23" fmla="*/ 972376 w 1631457"/>
                  <a:gd name="connsiteY23" fmla="*/ 623757 h 1308822"/>
                  <a:gd name="connsiteX24" fmla="*/ 764558 w 1631457"/>
                  <a:gd name="connsiteY24" fmla="*/ 463440 h 1308822"/>
                  <a:gd name="connsiteX25" fmla="*/ 544865 w 1631457"/>
                  <a:gd name="connsiteY25" fmla="*/ 368438 h 1308822"/>
                  <a:gd name="connsiteX26" fmla="*/ 271732 w 1631457"/>
                  <a:gd name="connsiteY26" fmla="*/ 356562 h 1308822"/>
                  <a:gd name="connsiteX27" fmla="*/ 206418 w 1631457"/>
                  <a:gd name="connsiteY27" fmla="*/ 374375 h 1308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31457" h="1308822">
                    <a:moveTo>
                      <a:pt x="182667" y="445627"/>
                    </a:moveTo>
                    <a:cubicBezTo>
                      <a:pt x="181677" y="505993"/>
                      <a:pt x="187616" y="574277"/>
                      <a:pt x="212356" y="611882"/>
                    </a:cubicBezTo>
                    <a:cubicBezTo>
                      <a:pt x="237096" y="649487"/>
                      <a:pt x="294494" y="665320"/>
                      <a:pt x="331109" y="671258"/>
                    </a:cubicBezTo>
                    <a:cubicBezTo>
                      <a:pt x="367724" y="677196"/>
                      <a:pt x="415226" y="671259"/>
                      <a:pt x="432049" y="647508"/>
                    </a:cubicBezTo>
                    <a:cubicBezTo>
                      <a:pt x="448872" y="623757"/>
                      <a:pt x="451841" y="563390"/>
                      <a:pt x="432049" y="528754"/>
                    </a:cubicBezTo>
                    <a:cubicBezTo>
                      <a:pt x="412257" y="494118"/>
                      <a:pt x="347932" y="458491"/>
                      <a:pt x="313296" y="439689"/>
                    </a:cubicBezTo>
                    <a:cubicBezTo>
                      <a:pt x="278660" y="420887"/>
                      <a:pt x="258867" y="417918"/>
                      <a:pt x="224231" y="415939"/>
                    </a:cubicBezTo>
                    <a:cubicBezTo>
                      <a:pt x="189595" y="413960"/>
                      <a:pt x="140114" y="405053"/>
                      <a:pt x="105478" y="427814"/>
                    </a:cubicBezTo>
                    <a:cubicBezTo>
                      <a:pt x="70842" y="450575"/>
                      <a:pt x="28288" y="481253"/>
                      <a:pt x="16413" y="552505"/>
                    </a:cubicBezTo>
                    <a:cubicBezTo>
                      <a:pt x="4538" y="623757"/>
                      <a:pt x="-21192" y="759334"/>
                      <a:pt x="34226" y="855326"/>
                    </a:cubicBezTo>
                    <a:cubicBezTo>
                      <a:pt x="89644" y="951318"/>
                      <a:pt x="215325" y="1056216"/>
                      <a:pt x="348922" y="1128458"/>
                    </a:cubicBezTo>
                    <a:cubicBezTo>
                      <a:pt x="482519" y="1200700"/>
                      <a:pt x="685389" y="1261067"/>
                      <a:pt x="835810" y="1288776"/>
                    </a:cubicBezTo>
                    <a:cubicBezTo>
                      <a:pt x="986231" y="1316485"/>
                      <a:pt x="1148529" y="1312525"/>
                      <a:pt x="1251448" y="1294712"/>
                    </a:cubicBezTo>
                    <a:cubicBezTo>
                      <a:pt x="1354367" y="1276899"/>
                      <a:pt x="1389992" y="1239294"/>
                      <a:pt x="1453327" y="1181897"/>
                    </a:cubicBezTo>
                    <a:cubicBezTo>
                      <a:pt x="1516662" y="1124500"/>
                      <a:pt x="1631457" y="1062154"/>
                      <a:pt x="1631457" y="950328"/>
                    </a:cubicBezTo>
                    <a:cubicBezTo>
                      <a:pt x="1631457" y="838502"/>
                      <a:pt x="1562184" y="646518"/>
                      <a:pt x="1453327" y="510942"/>
                    </a:cubicBezTo>
                    <a:cubicBezTo>
                      <a:pt x="1344470" y="375366"/>
                      <a:pt x="1137641" y="221976"/>
                      <a:pt x="978314" y="136869"/>
                    </a:cubicBezTo>
                    <a:cubicBezTo>
                      <a:pt x="818987" y="51762"/>
                      <a:pt x="643825" y="-4646"/>
                      <a:pt x="497363" y="302"/>
                    </a:cubicBezTo>
                    <a:cubicBezTo>
                      <a:pt x="350901" y="5250"/>
                      <a:pt x="161885" y="105201"/>
                      <a:pt x="99540" y="166557"/>
                    </a:cubicBezTo>
                    <a:cubicBezTo>
                      <a:pt x="37195" y="227913"/>
                      <a:pt x="89644" y="310050"/>
                      <a:pt x="123291" y="368437"/>
                    </a:cubicBezTo>
                    <a:cubicBezTo>
                      <a:pt x="156938" y="426824"/>
                      <a:pt x="217304" y="474326"/>
                      <a:pt x="301421" y="516879"/>
                    </a:cubicBezTo>
                    <a:cubicBezTo>
                      <a:pt x="385538" y="559432"/>
                      <a:pt x="532989" y="597037"/>
                      <a:pt x="627992" y="623757"/>
                    </a:cubicBezTo>
                    <a:cubicBezTo>
                      <a:pt x="722995" y="650477"/>
                      <a:pt x="814039" y="677196"/>
                      <a:pt x="871436" y="677196"/>
                    </a:cubicBezTo>
                    <a:cubicBezTo>
                      <a:pt x="928833" y="677196"/>
                      <a:pt x="990189" y="659383"/>
                      <a:pt x="972376" y="623757"/>
                    </a:cubicBezTo>
                    <a:cubicBezTo>
                      <a:pt x="954563" y="588131"/>
                      <a:pt x="835810" y="505993"/>
                      <a:pt x="764558" y="463440"/>
                    </a:cubicBezTo>
                    <a:cubicBezTo>
                      <a:pt x="693306" y="420887"/>
                      <a:pt x="544865" y="368438"/>
                      <a:pt x="544865" y="368438"/>
                    </a:cubicBezTo>
                    <a:cubicBezTo>
                      <a:pt x="462727" y="350625"/>
                      <a:pt x="328140" y="355573"/>
                      <a:pt x="271732" y="356562"/>
                    </a:cubicBezTo>
                    <a:cubicBezTo>
                      <a:pt x="215324" y="357551"/>
                      <a:pt x="206418" y="374375"/>
                      <a:pt x="206418" y="374375"/>
                    </a:cubicBezTo>
                  </a:path>
                </a:pathLst>
              </a:cu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81" name="Přímá spojnice se šipkou 80"/>
              <p:cNvCxnSpPr/>
              <p:nvPr/>
            </p:nvCxnSpPr>
            <p:spPr>
              <a:xfrm>
                <a:off x="2450785" y="3580855"/>
                <a:ext cx="859484" cy="742388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ovéPole 81"/>
              <p:cNvSpPr txBox="1"/>
              <p:nvPr/>
            </p:nvSpPr>
            <p:spPr>
              <a:xfrm>
                <a:off x="2368407" y="3820978"/>
                <a:ext cx="4754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P</a:t>
                </a:r>
              </a:p>
            </p:txBody>
          </p:sp>
          <p:sp>
            <p:nvSpPr>
              <p:cNvPr id="83" name="TextovéPole 82"/>
              <p:cNvSpPr txBox="1"/>
              <p:nvPr/>
            </p:nvSpPr>
            <p:spPr>
              <a:xfrm>
                <a:off x="2834868" y="3380800"/>
                <a:ext cx="4754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T</a:t>
                </a:r>
                <a:endParaRPr lang="cs-CZ" sz="2000" dirty="0"/>
              </a:p>
            </p:txBody>
          </p:sp>
          <p:sp>
            <p:nvSpPr>
              <p:cNvPr id="84" name="TextovéPole 83"/>
              <p:cNvSpPr txBox="1"/>
              <p:nvPr/>
            </p:nvSpPr>
            <p:spPr>
              <a:xfrm>
                <a:off x="3497429" y="4446356"/>
                <a:ext cx="4754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R</a:t>
                </a:r>
              </a:p>
            </p:txBody>
          </p:sp>
          <p:sp>
            <p:nvSpPr>
              <p:cNvPr id="85" name="TextovéPole 84"/>
              <p:cNvSpPr txBox="1"/>
              <p:nvPr/>
            </p:nvSpPr>
            <p:spPr>
              <a:xfrm>
                <a:off x="1741015" y="3427539"/>
                <a:ext cx="4754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Q</a:t>
                </a:r>
                <a:endParaRPr lang="cs-CZ" sz="2000" dirty="0"/>
              </a:p>
            </p:txBody>
          </p:sp>
          <p:sp>
            <p:nvSpPr>
              <p:cNvPr id="86" name="TextovéPole 85"/>
              <p:cNvSpPr txBox="1"/>
              <p:nvPr/>
            </p:nvSpPr>
            <p:spPr>
              <a:xfrm>
                <a:off x="2402820" y="2780928"/>
                <a:ext cx="4754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S</a:t>
                </a:r>
                <a:endParaRPr lang="cs-CZ" sz="2000" dirty="0"/>
              </a:p>
            </p:txBody>
          </p:sp>
          <p:cxnSp>
            <p:nvCxnSpPr>
              <p:cNvPr id="87" name="Přímá spojnice se šipkou 86"/>
              <p:cNvCxnSpPr/>
              <p:nvPr/>
            </p:nvCxnSpPr>
            <p:spPr>
              <a:xfrm>
                <a:off x="2216416" y="4147581"/>
                <a:ext cx="306579" cy="3432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8" name="TextovéPole 87"/>
          <p:cNvSpPr txBox="1"/>
          <p:nvPr/>
        </p:nvSpPr>
        <p:spPr>
          <a:xfrm>
            <a:off x="6012160" y="1909281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Srdeční osa fyziologicky směřuje dolu, doleva, dozadu</a:t>
            </a:r>
          </a:p>
        </p:txBody>
      </p:sp>
      <p:sp>
        <p:nvSpPr>
          <p:cNvPr id="89" name="TextovéPole 88"/>
          <p:cNvSpPr txBox="1"/>
          <p:nvPr/>
        </p:nvSpPr>
        <p:spPr>
          <a:xfrm>
            <a:off x="6012161" y="3140968"/>
            <a:ext cx="31447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Rozmezí fyziologické:</a:t>
            </a:r>
          </a:p>
          <a:p>
            <a:r>
              <a:rPr lang="cs-CZ" sz="2000" dirty="0" smtClean="0"/>
              <a:t>Střední typ 0° – 90°</a:t>
            </a:r>
          </a:p>
          <a:p>
            <a:r>
              <a:rPr lang="cs-CZ" sz="2000" dirty="0" smtClean="0"/>
              <a:t>Levý typ -30° - 0°</a:t>
            </a:r>
          </a:p>
          <a:p>
            <a:r>
              <a:rPr lang="cs-CZ" sz="2000" dirty="0" smtClean="0"/>
              <a:t>Pravý typ 90° - 120°</a:t>
            </a:r>
          </a:p>
          <a:p>
            <a:endParaRPr lang="cs-CZ" sz="2000" dirty="0"/>
          </a:p>
          <a:p>
            <a:r>
              <a:rPr lang="cs-CZ" sz="2000" b="1" dirty="0" smtClean="0"/>
              <a:t>Deviace doprava: </a:t>
            </a:r>
            <a:r>
              <a:rPr lang="en-US" sz="2000" b="1" dirty="0" smtClean="0"/>
              <a:t>&gt;</a:t>
            </a:r>
            <a:r>
              <a:rPr lang="cs-CZ" sz="2000" b="1" dirty="0" smtClean="0"/>
              <a:t> 120 °</a:t>
            </a:r>
          </a:p>
          <a:p>
            <a:r>
              <a:rPr lang="cs-CZ" sz="2000" dirty="0" smtClean="0"/>
              <a:t>(</a:t>
            </a:r>
            <a:r>
              <a:rPr lang="cs-CZ" sz="2000" dirty="0" err="1" smtClean="0"/>
              <a:t>hypetrofie</a:t>
            </a:r>
            <a:r>
              <a:rPr lang="cs-CZ" sz="2000" dirty="0" smtClean="0"/>
              <a:t> LK, dextrokardie)</a:t>
            </a:r>
          </a:p>
          <a:p>
            <a:r>
              <a:rPr lang="cs-CZ" sz="2000" b="1" dirty="0" smtClean="0"/>
              <a:t>Deviace doleva</a:t>
            </a:r>
            <a:r>
              <a:rPr lang="cs-CZ" sz="2000" b="1" dirty="0"/>
              <a:t>:</a:t>
            </a:r>
            <a:r>
              <a:rPr lang="en-US" sz="2000" b="1" dirty="0" smtClean="0"/>
              <a:t> &lt;</a:t>
            </a:r>
            <a:r>
              <a:rPr lang="cs-CZ" sz="2000" b="1" dirty="0" smtClean="0"/>
              <a:t> -30° </a:t>
            </a:r>
          </a:p>
          <a:p>
            <a:r>
              <a:rPr lang="cs-CZ" sz="2000" dirty="0" smtClean="0"/>
              <a:t>(</a:t>
            </a:r>
            <a:r>
              <a:rPr lang="cs-CZ" sz="2000" dirty="0" err="1" smtClean="0"/>
              <a:t>hypetrofie</a:t>
            </a:r>
            <a:r>
              <a:rPr lang="cs-CZ" sz="2000" dirty="0" smtClean="0"/>
              <a:t> LK, těhotenství, obezita)</a:t>
            </a:r>
          </a:p>
        </p:txBody>
      </p:sp>
    </p:spTree>
    <p:extLst>
      <p:ext uri="{BB962C8B-B14F-4D97-AF65-F5344CB8AC3E}">
        <p14:creationId xmlns:p14="http://schemas.microsoft.com/office/powerpoint/2010/main" val="16176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/>
          <a:stretch/>
        </p:blipFill>
        <p:spPr>
          <a:xfrm>
            <a:off x="2904612" y="44624"/>
            <a:ext cx="6239387" cy="396044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46068" y="297031"/>
            <a:ext cx="1759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EKG křivka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3068960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EKG (II svod):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P</a:t>
            </a:r>
            <a:r>
              <a:rPr lang="cs-CZ" dirty="0" smtClean="0"/>
              <a:t>: depolarizace síní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Úsek PQ</a:t>
            </a:r>
            <a:r>
              <a:rPr lang="cs-CZ" dirty="0" smtClean="0"/>
              <a:t>: síně jsou depolarizované, komory se ještě nezačaly depolarizovat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Q</a:t>
            </a:r>
            <a:r>
              <a:rPr lang="cs-CZ" dirty="0" smtClean="0"/>
              <a:t>: první negativní kmit QRS komplexu (</a:t>
            </a:r>
            <a:r>
              <a:rPr lang="cs-CZ" dirty="0"/>
              <a:t>depolarizace komorového </a:t>
            </a:r>
            <a:r>
              <a:rPr lang="cs-CZ" dirty="0" smtClean="0"/>
              <a:t>septa)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R: </a:t>
            </a:r>
            <a:r>
              <a:rPr lang="cs-CZ" dirty="0"/>
              <a:t>první </a:t>
            </a:r>
            <a:r>
              <a:rPr lang="cs-CZ" dirty="0" smtClean="0"/>
              <a:t>pozitivní </a:t>
            </a:r>
            <a:r>
              <a:rPr lang="cs-CZ" dirty="0"/>
              <a:t>kmit QRS komplexu </a:t>
            </a:r>
            <a:r>
              <a:rPr lang="cs-CZ" dirty="0" smtClean="0"/>
              <a:t>(depolarizace srdečního hrotu)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S</a:t>
            </a:r>
            <a:r>
              <a:rPr lang="cs-CZ" dirty="0" smtClean="0"/>
              <a:t>: </a:t>
            </a:r>
            <a:r>
              <a:rPr lang="cs-CZ" dirty="0"/>
              <a:t>negativní kmit </a:t>
            </a:r>
            <a:r>
              <a:rPr lang="cs-CZ" dirty="0" smtClean="0"/>
              <a:t>následující po R (depolarizace bazální části LK)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Úsek ST</a:t>
            </a:r>
            <a:r>
              <a:rPr lang="cs-CZ" dirty="0" smtClean="0"/>
              <a:t>: komory jsou depolarizované a ještě se nezačaly repolarizovat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P</a:t>
            </a:r>
            <a:r>
              <a:rPr lang="cs-CZ" dirty="0" smtClean="0"/>
              <a:t>: repolarizace komor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8057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Srdeční cyklus - </a:t>
            </a:r>
            <a:r>
              <a:rPr lang="cs-CZ" sz="2800" dirty="0"/>
              <a:t>s</a:t>
            </a:r>
            <a:r>
              <a:rPr lang="cs-CZ" sz="2800" dirty="0" smtClean="0"/>
              <a:t>třídání </a:t>
            </a:r>
            <a:r>
              <a:rPr lang="cs-CZ" sz="2800" dirty="0"/>
              <a:t>systoly a diastoly síní a </a:t>
            </a:r>
            <a:r>
              <a:rPr lang="cs-CZ" sz="2800" dirty="0" smtClean="0"/>
              <a:t>komor</a:t>
            </a:r>
            <a:endParaRPr lang="cs-CZ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77689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systola: kontrakce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</a:t>
            </a:r>
            <a:r>
              <a:rPr lang="cs-CZ" sz="2000" dirty="0" smtClean="0"/>
              <a:t>iastola: relaxace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23528" y="1484784"/>
            <a:ext cx="87197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depolarizace síní </a:t>
            </a:r>
            <a:r>
              <a:rPr lang="cs-CZ" b="1" dirty="0" smtClean="0">
                <a:sym typeface="Symbol"/>
              </a:rPr>
              <a:t> systola síní </a:t>
            </a:r>
            <a:r>
              <a:rPr lang="cs-CZ" dirty="0" smtClean="0">
                <a:sym typeface="Symbol"/>
              </a:rPr>
              <a:t>– krev je </a:t>
            </a:r>
            <a:r>
              <a:rPr lang="cs-CZ" dirty="0" err="1" smtClean="0">
                <a:sym typeface="Symbol"/>
              </a:rPr>
              <a:t>dopumpována</a:t>
            </a:r>
            <a:r>
              <a:rPr lang="cs-CZ" dirty="0" smtClean="0">
                <a:sym typeface="Symbol"/>
              </a:rPr>
              <a:t> do stále relaxovaných komor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</a:t>
            </a:r>
            <a:r>
              <a:rPr lang="cs-CZ" dirty="0" smtClean="0"/>
              <a:t>epolarizace komor</a:t>
            </a:r>
            <a:r>
              <a:rPr lang="cs-CZ" dirty="0"/>
              <a:t> </a:t>
            </a:r>
            <a:r>
              <a:rPr lang="cs-CZ" dirty="0">
                <a:sym typeface="Symbol"/>
              </a:rPr>
              <a:t> systola </a:t>
            </a:r>
            <a:r>
              <a:rPr lang="cs-CZ" dirty="0" smtClean="0">
                <a:sym typeface="Symbol"/>
              </a:rPr>
              <a:t>komor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ym typeface="Symbol"/>
              </a:rPr>
              <a:t>s</a:t>
            </a:r>
            <a:r>
              <a:rPr lang="cs-CZ" b="1" dirty="0" smtClean="0">
                <a:sym typeface="Symbol"/>
              </a:rPr>
              <a:t>ystola komor: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ym typeface="Symbol"/>
              </a:rPr>
              <a:t>i</a:t>
            </a:r>
            <a:r>
              <a:rPr lang="cs-CZ" b="1" dirty="0" smtClean="0">
                <a:sym typeface="Symbol"/>
              </a:rPr>
              <a:t>zovolumická kontrakce </a:t>
            </a:r>
            <a:r>
              <a:rPr lang="cs-CZ" dirty="0" smtClean="0">
                <a:sym typeface="Symbol"/>
              </a:rPr>
              <a:t>– stoupá tlak v komorách ale krev ještě není vypuzována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 smtClean="0">
                <a:sym typeface="Symbol"/>
              </a:rPr>
              <a:t>začíná zavřením síňokomorových chlopní (tlak v komoře větší než tlak v síni)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 smtClean="0">
                <a:sym typeface="Symbol"/>
              </a:rPr>
              <a:t>Končí otevřením aortální a pulmonální chlopně (tlak v komorách se vyrovná tlaku v aortální a pulmonální tepně = diastolický tlak)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ym typeface="Symbol"/>
              </a:rPr>
              <a:t>ejekční fáze</a:t>
            </a:r>
            <a:r>
              <a:rPr lang="cs-CZ" dirty="0" smtClean="0">
                <a:sym typeface="Symbol"/>
              </a:rPr>
              <a:t> – krev je vypuzována do tepen (tlak v komorách větší než v tepnách)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 smtClean="0">
                <a:sym typeface="Symbol"/>
              </a:rPr>
              <a:t>Začíná otevřením aortální a pulmonální chlopně a končí jejich uzavřením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ym typeface="Symbol"/>
              </a:rPr>
              <a:t>d</a:t>
            </a:r>
            <a:r>
              <a:rPr lang="cs-CZ" b="1" dirty="0" smtClean="0">
                <a:sym typeface="Symbol"/>
              </a:rPr>
              <a:t>iastola komor: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ym typeface="Symbol"/>
              </a:rPr>
              <a:t>i</a:t>
            </a:r>
            <a:r>
              <a:rPr lang="cs-CZ" b="1" dirty="0" smtClean="0">
                <a:sym typeface="Symbol"/>
              </a:rPr>
              <a:t>zovolumická relaxace </a:t>
            </a:r>
            <a:r>
              <a:rPr lang="cs-CZ" dirty="0" smtClean="0">
                <a:sym typeface="Symbol"/>
              </a:rPr>
              <a:t>– klesá tlak v komorách (menší než v tepnách), ale komory se ještě neplní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 smtClean="0">
                <a:sym typeface="Symbol"/>
              </a:rPr>
              <a:t>Začíná uzavřením </a:t>
            </a:r>
            <a:r>
              <a:rPr lang="cs-CZ" dirty="0">
                <a:sym typeface="Symbol"/>
              </a:rPr>
              <a:t> aortální a pulmonální chlopně </a:t>
            </a:r>
            <a:r>
              <a:rPr lang="cs-CZ" dirty="0" smtClean="0">
                <a:sym typeface="Symbol"/>
              </a:rPr>
              <a:t>a končí otevřením síňokomorových chlopní (komorový tlak klesne pod síňový)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ym typeface="Symbol"/>
              </a:rPr>
              <a:t>f</a:t>
            </a:r>
            <a:r>
              <a:rPr lang="cs-CZ" b="1" dirty="0" smtClean="0">
                <a:sym typeface="Symbol"/>
              </a:rPr>
              <a:t>áze plnění </a:t>
            </a:r>
            <a:r>
              <a:rPr lang="cs-CZ" dirty="0" smtClean="0">
                <a:sym typeface="Symbol"/>
              </a:rPr>
              <a:t>– otevírají se síňokomorové chlopně a krev teče po tlakovém gradientu do komor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 smtClean="0">
                <a:sym typeface="Symbol"/>
              </a:rPr>
              <a:t>Na začátku fáze rychlého plnění komor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 smtClean="0">
                <a:sym typeface="Symbol"/>
              </a:rPr>
              <a:t>Ke konci depolarizace a systola síní </a:t>
            </a:r>
            <a:r>
              <a:rPr lang="cs-CZ" dirty="0"/>
              <a:t> </a:t>
            </a:r>
            <a:r>
              <a:rPr lang="cs-CZ" dirty="0">
                <a:sym typeface="Symbol"/>
              </a:rPr>
              <a:t> </a:t>
            </a:r>
            <a:r>
              <a:rPr lang="cs-CZ" dirty="0" smtClean="0">
                <a:sym typeface="Symbol"/>
              </a:rPr>
              <a:t>doplnění komor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ym typeface="Symbol"/>
              </a:rPr>
              <a:t>d</a:t>
            </a:r>
            <a:r>
              <a:rPr lang="cs-CZ" dirty="0" smtClean="0">
                <a:sym typeface="Symbol"/>
              </a:rPr>
              <a:t>epolarizace a systola komor….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3779912" y="704890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Chlopně jsou jednosměrné, uzavírají se, když je tlakový gradient „protisměrný“</a:t>
            </a:r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7" y="44624"/>
            <a:ext cx="7482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Srdeční cyklus P-V diagram (levá komora)</a:t>
            </a:r>
            <a:endParaRPr lang="cs-CZ" sz="2800" b="1" dirty="0"/>
          </a:p>
        </p:txBody>
      </p:sp>
      <p:sp>
        <p:nvSpPr>
          <p:cNvPr id="3" name="Volný tvar 2"/>
          <p:cNvSpPr>
            <a:spLocks noChangeAspect="1"/>
          </p:cNvSpPr>
          <p:nvPr/>
        </p:nvSpPr>
        <p:spPr>
          <a:xfrm>
            <a:off x="3421932" y="1328859"/>
            <a:ext cx="2849474" cy="4106196"/>
          </a:xfrm>
          <a:custGeom>
            <a:avLst/>
            <a:gdLst>
              <a:gd name="connsiteX0" fmla="*/ 11420 w 2157620"/>
              <a:gd name="connsiteY0" fmla="*/ 3046978 h 3046978"/>
              <a:gd name="connsiteX1" fmla="*/ 702536 w 2157620"/>
              <a:gd name="connsiteY1" fmla="*/ 3015080 h 3046978"/>
              <a:gd name="connsiteX2" fmla="*/ 1361754 w 2157620"/>
              <a:gd name="connsiteY2" fmla="*/ 3015080 h 3046978"/>
              <a:gd name="connsiteX3" fmla="*/ 1872117 w 2157620"/>
              <a:gd name="connsiteY3" fmla="*/ 2961917 h 3046978"/>
              <a:gd name="connsiteX4" fmla="*/ 2137931 w 2157620"/>
              <a:gd name="connsiteY4" fmla="*/ 2908755 h 3046978"/>
              <a:gd name="connsiteX5" fmla="*/ 2137931 w 2157620"/>
              <a:gd name="connsiteY5" fmla="*/ 2908755 h 3046978"/>
              <a:gd name="connsiteX6" fmla="*/ 2137931 w 2157620"/>
              <a:gd name="connsiteY6" fmla="*/ 2642941 h 3046978"/>
              <a:gd name="connsiteX7" fmla="*/ 2137931 w 2157620"/>
              <a:gd name="connsiteY7" fmla="*/ 2164476 h 3046978"/>
              <a:gd name="connsiteX8" fmla="*/ 2137931 w 2157620"/>
              <a:gd name="connsiteY8" fmla="*/ 1696643 h 3046978"/>
              <a:gd name="connsiteX9" fmla="*/ 2137931 w 2157620"/>
              <a:gd name="connsiteY9" fmla="*/ 1239443 h 3046978"/>
              <a:gd name="connsiteX10" fmla="*/ 2137931 w 2157620"/>
              <a:gd name="connsiteY10" fmla="*/ 1228810 h 3046978"/>
              <a:gd name="connsiteX11" fmla="*/ 1872117 w 2157620"/>
              <a:gd name="connsiteY11" fmla="*/ 750345 h 3046978"/>
              <a:gd name="connsiteX12" fmla="*/ 1553140 w 2157620"/>
              <a:gd name="connsiteY12" fmla="*/ 420736 h 3046978"/>
              <a:gd name="connsiteX13" fmla="*/ 1244796 w 2157620"/>
              <a:gd name="connsiteY13" fmla="*/ 144289 h 3046978"/>
              <a:gd name="connsiteX14" fmla="*/ 872657 w 2157620"/>
              <a:gd name="connsiteY14" fmla="*/ 6066 h 3046978"/>
              <a:gd name="connsiteX15" fmla="*/ 553680 w 2157620"/>
              <a:gd name="connsiteY15" fmla="*/ 48596 h 3046978"/>
              <a:gd name="connsiteX16" fmla="*/ 309131 w 2157620"/>
              <a:gd name="connsiteY16" fmla="*/ 261248 h 3046978"/>
              <a:gd name="connsiteX17" fmla="*/ 117745 w 2157620"/>
              <a:gd name="connsiteY17" fmla="*/ 505796 h 3046978"/>
              <a:gd name="connsiteX18" fmla="*/ 787 w 2157620"/>
              <a:gd name="connsiteY18" fmla="*/ 760978 h 3046978"/>
              <a:gd name="connsiteX19" fmla="*/ 787 w 2157620"/>
              <a:gd name="connsiteY19" fmla="*/ 760978 h 3046978"/>
              <a:gd name="connsiteX20" fmla="*/ 11420 w 2157620"/>
              <a:gd name="connsiteY20" fmla="*/ 1069322 h 3046978"/>
              <a:gd name="connsiteX21" fmla="*/ 787 w 2157620"/>
              <a:gd name="connsiteY21" fmla="*/ 2090048 h 3046978"/>
              <a:gd name="connsiteX22" fmla="*/ 787 w 2157620"/>
              <a:gd name="connsiteY22" fmla="*/ 2674838 h 3046978"/>
              <a:gd name="connsiteX23" fmla="*/ 11420 w 2157620"/>
              <a:gd name="connsiteY23" fmla="*/ 3046978 h 3046978"/>
              <a:gd name="connsiteX0" fmla="*/ 11420 w 2157620"/>
              <a:gd name="connsiteY0" fmla="*/ 3046978 h 3055076"/>
              <a:gd name="connsiteX1" fmla="*/ 668877 w 2157620"/>
              <a:gd name="connsiteY1" fmla="*/ 3054348 h 3055076"/>
              <a:gd name="connsiteX2" fmla="*/ 1361754 w 2157620"/>
              <a:gd name="connsiteY2" fmla="*/ 3015080 h 3055076"/>
              <a:gd name="connsiteX3" fmla="*/ 1872117 w 2157620"/>
              <a:gd name="connsiteY3" fmla="*/ 2961917 h 3055076"/>
              <a:gd name="connsiteX4" fmla="*/ 2137931 w 2157620"/>
              <a:gd name="connsiteY4" fmla="*/ 2908755 h 3055076"/>
              <a:gd name="connsiteX5" fmla="*/ 2137931 w 2157620"/>
              <a:gd name="connsiteY5" fmla="*/ 2908755 h 3055076"/>
              <a:gd name="connsiteX6" fmla="*/ 2137931 w 2157620"/>
              <a:gd name="connsiteY6" fmla="*/ 2642941 h 3055076"/>
              <a:gd name="connsiteX7" fmla="*/ 2137931 w 2157620"/>
              <a:gd name="connsiteY7" fmla="*/ 2164476 h 3055076"/>
              <a:gd name="connsiteX8" fmla="*/ 2137931 w 2157620"/>
              <a:gd name="connsiteY8" fmla="*/ 1696643 h 3055076"/>
              <a:gd name="connsiteX9" fmla="*/ 2137931 w 2157620"/>
              <a:gd name="connsiteY9" fmla="*/ 1239443 h 3055076"/>
              <a:gd name="connsiteX10" fmla="*/ 2137931 w 2157620"/>
              <a:gd name="connsiteY10" fmla="*/ 1228810 h 3055076"/>
              <a:gd name="connsiteX11" fmla="*/ 1872117 w 2157620"/>
              <a:gd name="connsiteY11" fmla="*/ 750345 h 3055076"/>
              <a:gd name="connsiteX12" fmla="*/ 1553140 w 2157620"/>
              <a:gd name="connsiteY12" fmla="*/ 420736 h 3055076"/>
              <a:gd name="connsiteX13" fmla="*/ 1244796 w 2157620"/>
              <a:gd name="connsiteY13" fmla="*/ 144289 h 3055076"/>
              <a:gd name="connsiteX14" fmla="*/ 872657 w 2157620"/>
              <a:gd name="connsiteY14" fmla="*/ 6066 h 3055076"/>
              <a:gd name="connsiteX15" fmla="*/ 553680 w 2157620"/>
              <a:gd name="connsiteY15" fmla="*/ 48596 h 3055076"/>
              <a:gd name="connsiteX16" fmla="*/ 309131 w 2157620"/>
              <a:gd name="connsiteY16" fmla="*/ 261248 h 3055076"/>
              <a:gd name="connsiteX17" fmla="*/ 117745 w 2157620"/>
              <a:gd name="connsiteY17" fmla="*/ 505796 h 3055076"/>
              <a:gd name="connsiteX18" fmla="*/ 787 w 2157620"/>
              <a:gd name="connsiteY18" fmla="*/ 760978 h 3055076"/>
              <a:gd name="connsiteX19" fmla="*/ 787 w 2157620"/>
              <a:gd name="connsiteY19" fmla="*/ 760978 h 3055076"/>
              <a:gd name="connsiteX20" fmla="*/ 11420 w 2157620"/>
              <a:gd name="connsiteY20" fmla="*/ 1069322 h 3055076"/>
              <a:gd name="connsiteX21" fmla="*/ 787 w 2157620"/>
              <a:gd name="connsiteY21" fmla="*/ 2090048 h 3055076"/>
              <a:gd name="connsiteX22" fmla="*/ 787 w 2157620"/>
              <a:gd name="connsiteY22" fmla="*/ 2674838 h 3055076"/>
              <a:gd name="connsiteX23" fmla="*/ 11420 w 2157620"/>
              <a:gd name="connsiteY23" fmla="*/ 3046978 h 3055076"/>
              <a:gd name="connsiteX0" fmla="*/ 0 w 2163029"/>
              <a:gd name="connsiteY0" fmla="*/ 3091856 h 3091856"/>
              <a:gd name="connsiteX1" fmla="*/ 674286 w 2163029"/>
              <a:gd name="connsiteY1" fmla="*/ 3054348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75379 w 2163029"/>
              <a:gd name="connsiteY12" fmla="*/ 392687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1 w 2163030"/>
              <a:gd name="connsiteY0" fmla="*/ 3091856 h 3091856"/>
              <a:gd name="connsiteX1" fmla="*/ 691116 w 2163030"/>
              <a:gd name="connsiteY1" fmla="*/ 3088006 h 3091856"/>
              <a:gd name="connsiteX2" fmla="*/ 1428872 w 2163030"/>
              <a:gd name="connsiteY2" fmla="*/ 3048739 h 3091856"/>
              <a:gd name="connsiteX3" fmla="*/ 1905576 w 2163030"/>
              <a:gd name="connsiteY3" fmla="*/ 2978746 h 3091856"/>
              <a:gd name="connsiteX4" fmla="*/ 2143341 w 2163030"/>
              <a:gd name="connsiteY4" fmla="*/ 2908755 h 3091856"/>
              <a:gd name="connsiteX5" fmla="*/ 2143341 w 2163030"/>
              <a:gd name="connsiteY5" fmla="*/ 2908755 h 3091856"/>
              <a:gd name="connsiteX6" fmla="*/ 2143341 w 2163030"/>
              <a:gd name="connsiteY6" fmla="*/ 2642941 h 3091856"/>
              <a:gd name="connsiteX7" fmla="*/ 2143341 w 2163030"/>
              <a:gd name="connsiteY7" fmla="*/ 2164476 h 3091856"/>
              <a:gd name="connsiteX8" fmla="*/ 2143341 w 2163030"/>
              <a:gd name="connsiteY8" fmla="*/ 1696643 h 3091856"/>
              <a:gd name="connsiteX9" fmla="*/ 2143341 w 2163030"/>
              <a:gd name="connsiteY9" fmla="*/ 1239443 h 3091856"/>
              <a:gd name="connsiteX10" fmla="*/ 2143341 w 2163030"/>
              <a:gd name="connsiteY10" fmla="*/ 1228810 h 3091856"/>
              <a:gd name="connsiteX11" fmla="*/ 1877527 w 2163030"/>
              <a:gd name="connsiteY11" fmla="*/ 750345 h 3091856"/>
              <a:gd name="connsiteX12" fmla="*/ 1575380 w 2163030"/>
              <a:gd name="connsiteY12" fmla="*/ 392687 h 3091856"/>
              <a:gd name="connsiteX13" fmla="*/ 1250206 w 2163030"/>
              <a:gd name="connsiteY13" fmla="*/ 144289 h 3091856"/>
              <a:gd name="connsiteX14" fmla="*/ 878067 w 2163030"/>
              <a:gd name="connsiteY14" fmla="*/ 6066 h 3091856"/>
              <a:gd name="connsiteX15" fmla="*/ 559090 w 2163030"/>
              <a:gd name="connsiteY15" fmla="*/ 48596 h 3091856"/>
              <a:gd name="connsiteX16" fmla="*/ 314541 w 2163030"/>
              <a:gd name="connsiteY16" fmla="*/ 261248 h 3091856"/>
              <a:gd name="connsiteX17" fmla="*/ 123155 w 2163030"/>
              <a:gd name="connsiteY17" fmla="*/ 505796 h 3091856"/>
              <a:gd name="connsiteX18" fmla="*/ 6197 w 2163030"/>
              <a:gd name="connsiteY18" fmla="*/ 760978 h 3091856"/>
              <a:gd name="connsiteX19" fmla="*/ 6197 w 2163030"/>
              <a:gd name="connsiteY19" fmla="*/ 760978 h 3091856"/>
              <a:gd name="connsiteX20" fmla="*/ 0 w 2163030"/>
              <a:gd name="connsiteY20" fmla="*/ 1119810 h 3091856"/>
              <a:gd name="connsiteX21" fmla="*/ 6197 w 2163030"/>
              <a:gd name="connsiteY21" fmla="*/ 2090048 h 3091856"/>
              <a:gd name="connsiteX22" fmla="*/ 6197 w 2163030"/>
              <a:gd name="connsiteY22" fmla="*/ 2674838 h 3091856"/>
              <a:gd name="connsiteX23" fmla="*/ 1 w 2163030"/>
              <a:gd name="connsiteY23" fmla="*/ 3091856 h 3091856"/>
              <a:gd name="connsiteX0" fmla="*/ 1 w 2145578"/>
              <a:gd name="connsiteY0" fmla="*/ 3091856 h 3091856"/>
              <a:gd name="connsiteX1" fmla="*/ 691116 w 2145578"/>
              <a:gd name="connsiteY1" fmla="*/ 3088006 h 3091856"/>
              <a:gd name="connsiteX2" fmla="*/ 1428872 w 2145578"/>
              <a:gd name="connsiteY2" fmla="*/ 3048739 h 3091856"/>
              <a:gd name="connsiteX3" fmla="*/ 1905576 w 2145578"/>
              <a:gd name="connsiteY3" fmla="*/ 2978746 h 3091856"/>
              <a:gd name="connsiteX4" fmla="*/ 2143341 w 2145578"/>
              <a:gd name="connsiteY4" fmla="*/ 2908755 h 3091856"/>
              <a:gd name="connsiteX5" fmla="*/ 2143341 w 2145578"/>
              <a:gd name="connsiteY5" fmla="*/ 2908755 h 3091856"/>
              <a:gd name="connsiteX6" fmla="*/ 2143341 w 2145578"/>
              <a:gd name="connsiteY6" fmla="*/ 2642941 h 3091856"/>
              <a:gd name="connsiteX7" fmla="*/ 2143341 w 2145578"/>
              <a:gd name="connsiteY7" fmla="*/ 2164476 h 3091856"/>
              <a:gd name="connsiteX8" fmla="*/ 2143341 w 2145578"/>
              <a:gd name="connsiteY8" fmla="*/ 1696643 h 3091856"/>
              <a:gd name="connsiteX9" fmla="*/ 2143341 w 2145578"/>
              <a:gd name="connsiteY9" fmla="*/ 1239443 h 3091856"/>
              <a:gd name="connsiteX10" fmla="*/ 2143341 w 2145578"/>
              <a:gd name="connsiteY10" fmla="*/ 1228810 h 3091856"/>
              <a:gd name="connsiteX11" fmla="*/ 1877527 w 2145578"/>
              <a:gd name="connsiteY11" fmla="*/ 750345 h 3091856"/>
              <a:gd name="connsiteX12" fmla="*/ 1575380 w 2145578"/>
              <a:gd name="connsiteY12" fmla="*/ 392687 h 3091856"/>
              <a:gd name="connsiteX13" fmla="*/ 1250206 w 2145578"/>
              <a:gd name="connsiteY13" fmla="*/ 144289 h 3091856"/>
              <a:gd name="connsiteX14" fmla="*/ 878067 w 2145578"/>
              <a:gd name="connsiteY14" fmla="*/ 6066 h 3091856"/>
              <a:gd name="connsiteX15" fmla="*/ 559090 w 2145578"/>
              <a:gd name="connsiteY15" fmla="*/ 48596 h 3091856"/>
              <a:gd name="connsiteX16" fmla="*/ 314541 w 2145578"/>
              <a:gd name="connsiteY16" fmla="*/ 261248 h 3091856"/>
              <a:gd name="connsiteX17" fmla="*/ 123155 w 2145578"/>
              <a:gd name="connsiteY17" fmla="*/ 505796 h 3091856"/>
              <a:gd name="connsiteX18" fmla="*/ 6197 w 2145578"/>
              <a:gd name="connsiteY18" fmla="*/ 760978 h 3091856"/>
              <a:gd name="connsiteX19" fmla="*/ 6197 w 2145578"/>
              <a:gd name="connsiteY19" fmla="*/ 760978 h 3091856"/>
              <a:gd name="connsiteX20" fmla="*/ 0 w 2145578"/>
              <a:gd name="connsiteY20" fmla="*/ 1119810 h 3091856"/>
              <a:gd name="connsiteX21" fmla="*/ 6197 w 2145578"/>
              <a:gd name="connsiteY21" fmla="*/ 2090048 h 3091856"/>
              <a:gd name="connsiteX22" fmla="*/ 6197 w 2145578"/>
              <a:gd name="connsiteY22" fmla="*/ 2674838 h 3091856"/>
              <a:gd name="connsiteX23" fmla="*/ 1 w 2145578"/>
              <a:gd name="connsiteY23" fmla="*/ 3091856 h 309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5578" h="3091856">
                <a:moveTo>
                  <a:pt x="1" y="3091856"/>
                </a:moveTo>
                <a:lnTo>
                  <a:pt x="691116" y="3088006"/>
                </a:lnTo>
                <a:cubicBezTo>
                  <a:pt x="929261" y="3080820"/>
                  <a:pt x="1226462" y="3066949"/>
                  <a:pt x="1428872" y="3048739"/>
                </a:cubicBezTo>
                <a:cubicBezTo>
                  <a:pt x="1631282" y="3030529"/>
                  <a:pt x="1786498" y="3002077"/>
                  <a:pt x="1905576" y="2978746"/>
                </a:cubicBezTo>
                <a:lnTo>
                  <a:pt x="2143341" y="2908755"/>
                </a:lnTo>
                <a:lnTo>
                  <a:pt x="2143341" y="2908755"/>
                </a:lnTo>
                <a:lnTo>
                  <a:pt x="2143341" y="2642941"/>
                </a:lnTo>
                <a:lnTo>
                  <a:pt x="2143341" y="2164476"/>
                </a:lnTo>
                <a:lnTo>
                  <a:pt x="2143341" y="1696643"/>
                </a:lnTo>
                <a:lnTo>
                  <a:pt x="2143341" y="1239443"/>
                </a:lnTo>
                <a:cubicBezTo>
                  <a:pt x="2143341" y="1161471"/>
                  <a:pt x="2148375" y="1265447"/>
                  <a:pt x="2143341" y="1228810"/>
                </a:cubicBezTo>
                <a:cubicBezTo>
                  <a:pt x="2138307" y="1192173"/>
                  <a:pt x="1972187" y="889699"/>
                  <a:pt x="1877527" y="750345"/>
                </a:cubicBezTo>
                <a:cubicBezTo>
                  <a:pt x="1782867" y="610991"/>
                  <a:pt x="1679933" y="493696"/>
                  <a:pt x="1575380" y="392687"/>
                </a:cubicBezTo>
                <a:cubicBezTo>
                  <a:pt x="1470827" y="291678"/>
                  <a:pt x="1366425" y="208726"/>
                  <a:pt x="1250206" y="144289"/>
                </a:cubicBezTo>
                <a:cubicBezTo>
                  <a:pt x="1133987" y="79852"/>
                  <a:pt x="993253" y="22015"/>
                  <a:pt x="878067" y="6066"/>
                </a:cubicBezTo>
                <a:cubicBezTo>
                  <a:pt x="762881" y="-9883"/>
                  <a:pt x="653011" y="6066"/>
                  <a:pt x="559090" y="48596"/>
                </a:cubicBezTo>
                <a:cubicBezTo>
                  <a:pt x="465169" y="91126"/>
                  <a:pt x="387197" y="185048"/>
                  <a:pt x="314541" y="261248"/>
                </a:cubicBezTo>
                <a:cubicBezTo>
                  <a:pt x="241885" y="337448"/>
                  <a:pt x="174546" y="422508"/>
                  <a:pt x="123155" y="505796"/>
                </a:cubicBezTo>
                <a:cubicBezTo>
                  <a:pt x="71764" y="589084"/>
                  <a:pt x="6197" y="760978"/>
                  <a:pt x="6197" y="760978"/>
                </a:cubicBezTo>
                <a:lnTo>
                  <a:pt x="6197" y="760978"/>
                </a:lnTo>
                <a:cubicBezTo>
                  <a:pt x="5164" y="820783"/>
                  <a:pt x="0" y="898298"/>
                  <a:pt x="0" y="1119810"/>
                </a:cubicBezTo>
                <a:cubicBezTo>
                  <a:pt x="0" y="1341322"/>
                  <a:pt x="7969" y="1822462"/>
                  <a:pt x="6197" y="2090048"/>
                </a:cubicBezTo>
                <a:cubicBezTo>
                  <a:pt x="4425" y="2357634"/>
                  <a:pt x="6197" y="2674838"/>
                  <a:pt x="6197" y="2674838"/>
                </a:cubicBezTo>
                <a:cubicBezTo>
                  <a:pt x="4132" y="2813844"/>
                  <a:pt x="2066" y="2952850"/>
                  <a:pt x="1" y="3091856"/>
                </a:cubicBezTo>
                <a:close/>
              </a:path>
            </a:pathLst>
          </a:cu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1365248" y="755412"/>
            <a:ext cx="0" cy="49061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365248" y="5661570"/>
            <a:ext cx="49056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404171" y="5579824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1365248" y="5523630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6271447" y="5579824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284896" y="2986155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1284896" y="2339154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1284896" y="1328188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Volný tvar 18"/>
          <p:cNvSpPr/>
          <p:nvPr/>
        </p:nvSpPr>
        <p:spPr>
          <a:xfrm>
            <a:off x="4413043" y="1327650"/>
            <a:ext cx="1857430" cy="1651013"/>
          </a:xfrm>
          <a:custGeom>
            <a:avLst/>
            <a:gdLst>
              <a:gd name="connsiteX0" fmla="*/ 2099145 w 2099145"/>
              <a:gd name="connsiteY0" fmla="*/ 1865866 h 1865866"/>
              <a:gd name="connsiteX1" fmla="*/ 1876508 w 2099145"/>
              <a:gd name="connsiteY1" fmla="*/ 1468301 h 1865866"/>
              <a:gd name="connsiteX2" fmla="*/ 1550505 w 2099145"/>
              <a:gd name="connsiteY2" fmla="*/ 951466 h 1865866"/>
              <a:gd name="connsiteX3" fmla="*/ 1073426 w 2099145"/>
              <a:gd name="connsiteY3" fmla="*/ 442582 h 1865866"/>
              <a:gd name="connsiteX4" fmla="*/ 707666 w 2099145"/>
              <a:gd name="connsiteY4" fmla="*/ 211995 h 1865866"/>
              <a:gd name="connsiteX5" fmla="*/ 190832 w 2099145"/>
              <a:gd name="connsiteY5" fmla="*/ 21163 h 1865866"/>
              <a:gd name="connsiteX6" fmla="*/ 0 w 2099145"/>
              <a:gd name="connsiteY6" fmla="*/ 13212 h 186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145" h="1865866">
                <a:moveTo>
                  <a:pt x="2099145" y="1865866"/>
                </a:moveTo>
                <a:cubicBezTo>
                  <a:pt x="2033546" y="1743283"/>
                  <a:pt x="1967948" y="1620701"/>
                  <a:pt x="1876508" y="1468301"/>
                </a:cubicBezTo>
                <a:cubicBezTo>
                  <a:pt x="1785068" y="1315901"/>
                  <a:pt x="1684352" y="1122419"/>
                  <a:pt x="1550505" y="951466"/>
                </a:cubicBezTo>
                <a:cubicBezTo>
                  <a:pt x="1416658" y="780513"/>
                  <a:pt x="1213899" y="565827"/>
                  <a:pt x="1073426" y="442582"/>
                </a:cubicBezTo>
                <a:cubicBezTo>
                  <a:pt x="932953" y="319337"/>
                  <a:pt x="854765" y="282231"/>
                  <a:pt x="707666" y="211995"/>
                </a:cubicBezTo>
                <a:cubicBezTo>
                  <a:pt x="560567" y="141759"/>
                  <a:pt x="308776" y="54293"/>
                  <a:pt x="190832" y="21163"/>
                </a:cubicBezTo>
                <a:cubicBezTo>
                  <a:pt x="72888" y="-11967"/>
                  <a:pt x="36444" y="622"/>
                  <a:pt x="0" y="13212"/>
                </a:cubicBezTo>
              </a:path>
            </a:pathLst>
          </a:custGeom>
          <a:noFill/>
          <a:ln w="762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-36512" y="772369"/>
            <a:ext cx="1401760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t</a:t>
            </a:r>
            <a:r>
              <a:rPr lang="cs-CZ" dirty="0" smtClean="0"/>
              <a:t>lak (mmHg)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5940152" y="5445224"/>
            <a:ext cx="152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objem (ml)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664368" y="1175345"/>
            <a:ext cx="637163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120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728084" y="2831969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80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728084" y="2194806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100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3125367" y="5789003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5</a:t>
            </a:r>
            <a:r>
              <a:rPr lang="cs-CZ" dirty="0" smtClean="0"/>
              <a:t>0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976762" y="5773316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120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232483" y="3381956"/>
            <a:ext cx="1109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locha = práce vykonaná srdcem</a:t>
            </a:r>
            <a:endParaRPr lang="cs-CZ" dirty="0"/>
          </a:p>
        </p:txBody>
      </p:sp>
      <p:grpSp>
        <p:nvGrpSpPr>
          <p:cNvPr id="86" name="Skupina 85"/>
          <p:cNvGrpSpPr/>
          <p:nvPr/>
        </p:nvGrpSpPr>
        <p:grpSpPr>
          <a:xfrm>
            <a:off x="3419361" y="5024407"/>
            <a:ext cx="2866917" cy="417933"/>
            <a:chOff x="3419361" y="5024407"/>
            <a:chExt cx="2866917" cy="417933"/>
          </a:xfrm>
        </p:grpSpPr>
        <p:sp>
          <p:nvSpPr>
            <p:cNvPr id="18" name="Volný tvar 17"/>
            <p:cNvSpPr/>
            <p:nvPr/>
          </p:nvSpPr>
          <p:spPr>
            <a:xfrm>
              <a:off x="3419361" y="5198113"/>
              <a:ext cx="2866917" cy="244227"/>
            </a:xfrm>
            <a:custGeom>
              <a:avLst/>
              <a:gdLst>
                <a:gd name="connsiteX0" fmla="*/ 0 w 3218213"/>
                <a:gd name="connsiteY0" fmla="*/ 261257 h 276009"/>
                <a:gd name="connsiteX1" fmla="*/ 1033153 w 3218213"/>
                <a:gd name="connsiteY1" fmla="*/ 273133 h 276009"/>
                <a:gd name="connsiteX2" fmla="*/ 2018805 w 3218213"/>
                <a:gd name="connsiteY2" fmla="*/ 213756 h 276009"/>
                <a:gd name="connsiteX3" fmla="*/ 2743200 w 3218213"/>
                <a:gd name="connsiteY3" fmla="*/ 142504 h 276009"/>
                <a:gd name="connsiteX4" fmla="*/ 3218213 w 3218213"/>
                <a:gd name="connsiteY4" fmla="*/ 0 h 2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8213" h="276009">
                  <a:moveTo>
                    <a:pt x="0" y="261257"/>
                  </a:moveTo>
                  <a:cubicBezTo>
                    <a:pt x="348343" y="271153"/>
                    <a:pt x="696686" y="281050"/>
                    <a:pt x="1033153" y="273133"/>
                  </a:cubicBezTo>
                  <a:cubicBezTo>
                    <a:pt x="1369620" y="265216"/>
                    <a:pt x="1733797" y="235528"/>
                    <a:pt x="2018805" y="213756"/>
                  </a:cubicBezTo>
                  <a:cubicBezTo>
                    <a:pt x="2303813" y="191984"/>
                    <a:pt x="2543299" y="178130"/>
                    <a:pt x="2743200" y="142504"/>
                  </a:cubicBezTo>
                  <a:cubicBezTo>
                    <a:pt x="2943101" y="106878"/>
                    <a:pt x="3080657" y="53439"/>
                    <a:pt x="3218213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3913901" y="5024407"/>
              <a:ext cx="2096361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p</a:t>
              </a:r>
              <a:r>
                <a:rPr lang="cs-CZ" b="1" dirty="0" smtClean="0"/>
                <a:t>lnící fáze diastoly</a:t>
              </a:r>
              <a:endParaRPr lang="cs-CZ" b="1" dirty="0"/>
            </a:p>
          </p:txBody>
        </p:sp>
      </p:grpSp>
      <p:grpSp>
        <p:nvGrpSpPr>
          <p:cNvPr id="85" name="Skupina 84"/>
          <p:cNvGrpSpPr/>
          <p:nvPr/>
        </p:nvGrpSpPr>
        <p:grpSpPr>
          <a:xfrm>
            <a:off x="5825393" y="2676664"/>
            <a:ext cx="443042" cy="2528084"/>
            <a:chOff x="5825393" y="2676664"/>
            <a:chExt cx="443042" cy="2528084"/>
          </a:xfrm>
        </p:grpSpPr>
        <p:cxnSp>
          <p:nvCxnSpPr>
            <p:cNvPr id="11" name="Přímá spojnice 10"/>
            <p:cNvCxnSpPr>
              <a:stCxn id="3" idx="4"/>
              <a:endCxn id="3" idx="9"/>
            </p:cNvCxnSpPr>
            <p:nvPr/>
          </p:nvCxnSpPr>
          <p:spPr>
            <a:xfrm flipV="1">
              <a:off x="6268435" y="2974924"/>
              <a:ext cx="0" cy="2229824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ovéPole 40"/>
            <p:cNvSpPr txBox="1"/>
            <p:nvPr/>
          </p:nvSpPr>
          <p:spPr>
            <a:xfrm rot="16200000">
              <a:off x="4778468" y="3723589"/>
              <a:ext cx="2420653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Izovolumická kontrakce</a:t>
              </a:r>
              <a:endParaRPr lang="cs-CZ" b="1" dirty="0"/>
            </a:p>
          </p:txBody>
        </p:sp>
      </p:grpSp>
      <p:grpSp>
        <p:nvGrpSpPr>
          <p:cNvPr id="92" name="Skupina 91"/>
          <p:cNvGrpSpPr/>
          <p:nvPr/>
        </p:nvGrpSpPr>
        <p:grpSpPr>
          <a:xfrm>
            <a:off x="3413970" y="1325270"/>
            <a:ext cx="2081456" cy="1034250"/>
            <a:chOff x="3413970" y="1325270"/>
            <a:chExt cx="2081456" cy="1034250"/>
          </a:xfrm>
        </p:grpSpPr>
        <p:sp>
          <p:nvSpPr>
            <p:cNvPr id="20" name="Volný tvar 19"/>
            <p:cNvSpPr/>
            <p:nvPr/>
          </p:nvSpPr>
          <p:spPr>
            <a:xfrm>
              <a:off x="3413970" y="1325270"/>
              <a:ext cx="1020179" cy="1034250"/>
            </a:xfrm>
            <a:custGeom>
              <a:avLst/>
              <a:gdLst>
                <a:gd name="connsiteX0" fmla="*/ 1152939 w 1152939"/>
                <a:gd name="connsiteY0" fmla="*/ 0 h 1168841"/>
                <a:gd name="connsiteX1" fmla="*/ 930302 w 1152939"/>
                <a:gd name="connsiteY1" fmla="*/ 39756 h 1168841"/>
                <a:gd name="connsiteX2" fmla="*/ 667909 w 1152939"/>
                <a:gd name="connsiteY2" fmla="*/ 214685 h 1168841"/>
                <a:gd name="connsiteX3" fmla="*/ 357809 w 1152939"/>
                <a:gd name="connsiteY3" fmla="*/ 532737 h 1168841"/>
                <a:gd name="connsiteX4" fmla="*/ 206734 w 1152939"/>
                <a:gd name="connsiteY4" fmla="*/ 771276 h 1168841"/>
                <a:gd name="connsiteX5" fmla="*/ 0 w 1152939"/>
                <a:gd name="connsiteY5" fmla="*/ 1168841 h 116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2939" h="1168841">
                  <a:moveTo>
                    <a:pt x="1152939" y="0"/>
                  </a:moveTo>
                  <a:cubicBezTo>
                    <a:pt x="1082039" y="1987"/>
                    <a:pt x="1011140" y="3975"/>
                    <a:pt x="930302" y="39756"/>
                  </a:cubicBezTo>
                  <a:cubicBezTo>
                    <a:pt x="849464" y="75537"/>
                    <a:pt x="763325" y="132521"/>
                    <a:pt x="667909" y="214685"/>
                  </a:cubicBezTo>
                  <a:cubicBezTo>
                    <a:pt x="572493" y="296849"/>
                    <a:pt x="434671" y="439972"/>
                    <a:pt x="357809" y="532737"/>
                  </a:cubicBezTo>
                  <a:cubicBezTo>
                    <a:pt x="280947" y="625502"/>
                    <a:pt x="266369" y="665259"/>
                    <a:pt x="206734" y="771276"/>
                  </a:cubicBezTo>
                  <a:cubicBezTo>
                    <a:pt x="147099" y="877293"/>
                    <a:pt x="73549" y="1023067"/>
                    <a:pt x="0" y="1168841"/>
                  </a:cubicBezTo>
                </a:path>
              </a:pathLst>
            </a:custGeom>
            <a:noFill/>
            <a:ln w="76200"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87" name="Skupina 86"/>
            <p:cNvGrpSpPr/>
            <p:nvPr/>
          </p:nvGrpSpPr>
          <p:grpSpPr>
            <a:xfrm>
              <a:off x="3501300" y="1463528"/>
              <a:ext cx="1994126" cy="532664"/>
              <a:chOff x="3501300" y="1463528"/>
              <a:chExt cx="1994126" cy="532664"/>
            </a:xfrm>
          </p:grpSpPr>
          <p:sp>
            <p:nvSpPr>
              <p:cNvPr id="42" name="TextovéPole 41"/>
              <p:cNvSpPr txBox="1"/>
              <p:nvPr/>
            </p:nvSpPr>
            <p:spPr>
              <a:xfrm rot="19318822">
                <a:off x="3501300" y="1609584"/>
                <a:ext cx="1204333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ejekční</a:t>
                </a:r>
                <a:endParaRPr lang="cs-CZ" b="1" dirty="0"/>
              </a:p>
            </p:txBody>
          </p:sp>
          <p:sp>
            <p:nvSpPr>
              <p:cNvPr id="43" name="TextovéPole 42"/>
              <p:cNvSpPr txBox="1"/>
              <p:nvPr/>
            </p:nvSpPr>
            <p:spPr>
              <a:xfrm rot="1835738">
                <a:off x="4597119" y="1669388"/>
                <a:ext cx="898307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systoly</a:t>
                </a:r>
                <a:endParaRPr lang="cs-CZ" b="1" dirty="0"/>
              </a:p>
            </p:txBody>
          </p:sp>
          <p:sp>
            <p:nvSpPr>
              <p:cNvPr id="34" name="Obdélník 33"/>
              <p:cNvSpPr/>
              <p:nvPr/>
            </p:nvSpPr>
            <p:spPr>
              <a:xfrm>
                <a:off x="4161929" y="1463528"/>
                <a:ext cx="505241" cy="326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/>
                  <a:t>fáze</a:t>
                </a:r>
              </a:p>
            </p:txBody>
          </p:sp>
        </p:grpSp>
      </p:grpSp>
      <p:grpSp>
        <p:nvGrpSpPr>
          <p:cNvPr id="90" name="Skupina 89"/>
          <p:cNvGrpSpPr/>
          <p:nvPr/>
        </p:nvGrpSpPr>
        <p:grpSpPr>
          <a:xfrm>
            <a:off x="3413970" y="2359520"/>
            <a:ext cx="393763" cy="3069766"/>
            <a:chOff x="3413970" y="2359520"/>
            <a:chExt cx="393763" cy="3069766"/>
          </a:xfrm>
        </p:grpSpPr>
        <p:cxnSp>
          <p:nvCxnSpPr>
            <p:cNvPr id="22" name="Přímá spojnice 21"/>
            <p:cNvCxnSpPr>
              <a:stCxn id="20" idx="5"/>
              <a:endCxn id="18" idx="0"/>
            </p:cNvCxnSpPr>
            <p:nvPr/>
          </p:nvCxnSpPr>
          <p:spPr>
            <a:xfrm>
              <a:off x="3413970" y="2359520"/>
              <a:ext cx="31855" cy="306976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ovéPole 44"/>
            <p:cNvSpPr txBox="1"/>
            <p:nvPr/>
          </p:nvSpPr>
          <p:spPr>
            <a:xfrm rot="16200000">
              <a:off x="2434412" y="3525598"/>
              <a:ext cx="2377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Izovolumická relaxace</a:t>
              </a:r>
              <a:endParaRPr lang="cs-CZ" b="1" dirty="0"/>
            </a:p>
          </p:txBody>
        </p:sp>
      </p:grpSp>
      <p:grpSp>
        <p:nvGrpSpPr>
          <p:cNvPr id="81" name="Skupina 80"/>
          <p:cNvGrpSpPr/>
          <p:nvPr/>
        </p:nvGrpSpPr>
        <p:grpSpPr>
          <a:xfrm>
            <a:off x="6137696" y="2588711"/>
            <a:ext cx="2250727" cy="1200329"/>
            <a:chOff x="6137696" y="2588711"/>
            <a:chExt cx="2250727" cy="1200329"/>
          </a:xfrm>
        </p:grpSpPr>
        <p:sp>
          <p:nvSpPr>
            <p:cNvPr id="35" name="Ovál 34"/>
            <p:cNvSpPr/>
            <p:nvPr/>
          </p:nvSpPr>
          <p:spPr>
            <a:xfrm>
              <a:off x="6137696" y="2902950"/>
              <a:ext cx="254865" cy="25483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6398838" y="2588711"/>
              <a:ext cx="19895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DTK - otevření aortální chlopně </a:t>
              </a:r>
              <a:r>
                <a:rPr lang="cs-CZ" dirty="0" smtClean="0"/>
                <a:t>(dvojcípá je uzavřená)</a:t>
              </a:r>
              <a:endParaRPr lang="cs-CZ" dirty="0"/>
            </a:p>
          </p:txBody>
        </p:sp>
      </p:grpSp>
      <p:grpSp>
        <p:nvGrpSpPr>
          <p:cNvPr id="83" name="Skupina 82"/>
          <p:cNvGrpSpPr/>
          <p:nvPr/>
        </p:nvGrpSpPr>
        <p:grpSpPr>
          <a:xfrm>
            <a:off x="3977618" y="755412"/>
            <a:ext cx="4014130" cy="708116"/>
            <a:chOff x="3977618" y="755412"/>
            <a:chExt cx="4014130" cy="708116"/>
          </a:xfrm>
        </p:grpSpPr>
        <p:sp>
          <p:nvSpPr>
            <p:cNvPr id="37" name="Ovál 36"/>
            <p:cNvSpPr/>
            <p:nvPr/>
          </p:nvSpPr>
          <p:spPr>
            <a:xfrm>
              <a:off x="4341099" y="1208691"/>
              <a:ext cx="254865" cy="25483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3977618" y="755412"/>
              <a:ext cx="4014130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S</a:t>
              </a:r>
              <a:r>
                <a:rPr lang="cs-CZ" b="1" dirty="0" smtClean="0"/>
                <a:t>TK</a:t>
              </a:r>
              <a:r>
                <a:rPr lang="cs-CZ" dirty="0" smtClean="0"/>
                <a:t> (maximální tlak v komoře i aortě)</a:t>
              </a:r>
              <a:endParaRPr lang="cs-CZ" dirty="0"/>
            </a:p>
          </p:txBody>
        </p:sp>
      </p:grpSp>
      <p:grpSp>
        <p:nvGrpSpPr>
          <p:cNvPr id="80" name="Skupina 79"/>
          <p:cNvGrpSpPr/>
          <p:nvPr/>
        </p:nvGrpSpPr>
        <p:grpSpPr>
          <a:xfrm>
            <a:off x="6125156" y="4581128"/>
            <a:ext cx="2839332" cy="923330"/>
            <a:chOff x="6125156" y="4581128"/>
            <a:chExt cx="2839332" cy="923330"/>
          </a:xfrm>
        </p:grpSpPr>
        <p:sp>
          <p:nvSpPr>
            <p:cNvPr id="26" name="Ovál 25"/>
            <p:cNvSpPr/>
            <p:nvPr/>
          </p:nvSpPr>
          <p:spPr>
            <a:xfrm>
              <a:off x="6125156" y="5088122"/>
              <a:ext cx="254865" cy="25483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6398839" y="4581128"/>
              <a:ext cx="25656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u</a:t>
              </a:r>
              <a:r>
                <a:rPr lang="cs-CZ" b="1" dirty="0" smtClean="0"/>
                <a:t>zavření dvojcípé chlopně </a:t>
              </a:r>
              <a:r>
                <a:rPr lang="cs-CZ" dirty="0" smtClean="0"/>
                <a:t>(aortální je zavřená)</a:t>
              </a:r>
              <a:endParaRPr lang="cs-CZ" dirty="0"/>
            </a:p>
          </p:txBody>
        </p:sp>
      </p:grpSp>
      <p:grpSp>
        <p:nvGrpSpPr>
          <p:cNvPr id="88" name="Skupina 87"/>
          <p:cNvGrpSpPr/>
          <p:nvPr/>
        </p:nvGrpSpPr>
        <p:grpSpPr>
          <a:xfrm>
            <a:off x="1757131" y="1556792"/>
            <a:ext cx="1878765" cy="923330"/>
            <a:chOff x="1757131" y="1556792"/>
            <a:chExt cx="1878765" cy="923330"/>
          </a:xfrm>
        </p:grpSpPr>
        <p:sp>
          <p:nvSpPr>
            <p:cNvPr id="38" name="Ovál 37"/>
            <p:cNvSpPr/>
            <p:nvPr/>
          </p:nvSpPr>
          <p:spPr>
            <a:xfrm>
              <a:off x="3281859" y="2190318"/>
              <a:ext cx="254865" cy="25483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1757131" y="1556792"/>
              <a:ext cx="18787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uzavření aortální chlopně </a:t>
              </a:r>
              <a:r>
                <a:rPr lang="cs-CZ" dirty="0" smtClean="0"/>
                <a:t>(dvojcípá je uzavřená)</a:t>
              </a:r>
              <a:endParaRPr lang="cs-CZ" dirty="0"/>
            </a:p>
          </p:txBody>
        </p:sp>
      </p:grpSp>
      <p:grpSp>
        <p:nvGrpSpPr>
          <p:cNvPr id="79" name="Skupina 78"/>
          <p:cNvGrpSpPr/>
          <p:nvPr/>
        </p:nvGrpSpPr>
        <p:grpSpPr>
          <a:xfrm>
            <a:off x="1547664" y="4725144"/>
            <a:ext cx="2039233" cy="820546"/>
            <a:chOff x="1547664" y="4725144"/>
            <a:chExt cx="2039233" cy="820546"/>
          </a:xfrm>
        </p:grpSpPr>
        <p:sp>
          <p:nvSpPr>
            <p:cNvPr id="39" name="Ovál 38"/>
            <p:cNvSpPr/>
            <p:nvPr/>
          </p:nvSpPr>
          <p:spPr>
            <a:xfrm>
              <a:off x="3332032" y="5290853"/>
              <a:ext cx="254865" cy="25483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1547664" y="4725144"/>
              <a:ext cx="1837689" cy="817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o</a:t>
              </a:r>
              <a:r>
                <a:rPr lang="cs-CZ" b="1" dirty="0" smtClean="0"/>
                <a:t>tevření dvojcípé chlopně </a:t>
              </a:r>
              <a:r>
                <a:rPr lang="cs-CZ" dirty="0" smtClean="0"/>
                <a:t>(aortální je zavřená)</a:t>
              </a:r>
              <a:endParaRPr lang="cs-CZ" dirty="0"/>
            </a:p>
          </p:txBody>
        </p:sp>
      </p:grpSp>
      <p:sp>
        <p:nvSpPr>
          <p:cNvPr id="53" name="TextovéPole 52"/>
          <p:cNvSpPr txBox="1"/>
          <p:nvPr/>
        </p:nvSpPr>
        <p:spPr>
          <a:xfrm>
            <a:off x="2806319" y="6097453"/>
            <a:ext cx="1837689" cy="57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End-systolický objem</a:t>
            </a:r>
            <a:endParaRPr lang="cs-CZ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5686639" y="6165304"/>
            <a:ext cx="1837689" cy="57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End-diastolický objem</a:t>
            </a:r>
            <a:endParaRPr lang="cs-CZ" dirty="0"/>
          </a:p>
        </p:txBody>
      </p:sp>
      <p:grpSp>
        <p:nvGrpSpPr>
          <p:cNvPr id="91" name="Skupina 90"/>
          <p:cNvGrpSpPr/>
          <p:nvPr/>
        </p:nvGrpSpPr>
        <p:grpSpPr>
          <a:xfrm>
            <a:off x="3399456" y="5662989"/>
            <a:ext cx="2876986" cy="646331"/>
            <a:chOff x="3399456" y="5662989"/>
            <a:chExt cx="2876986" cy="646331"/>
          </a:xfrm>
        </p:grpSpPr>
        <p:sp>
          <p:nvSpPr>
            <p:cNvPr id="55" name="TextovéPole 54"/>
            <p:cNvSpPr txBox="1"/>
            <p:nvPr/>
          </p:nvSpPr>
          <p:spPr>
            <a:xfrm>
              <a:off x="4174471" y="5662989"/>
              <a:ext cx="1837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systolický objem</a:t>
              </a:r>
            </a:p>
            <a:p>
              <a:r>
                <a:rPr lang="cs-CZ" dirty="0" smtClean="0"/>
                <a:t> (70 ml)</a:t>
              </a:r>
              <a:endParaRPr lang="cs-CZ" dirty="0"/>
            </a:p>
          </p:txBody>
        </p:sp>
        <p:cxnSp>
          <p:nvCxnSpPr>
            <p:cNvPr id="56" name="Přímá spojnice 55"/>
            <p:cNvCxnSpPr/>
            <p:nvPr/>
          </p:nvCxnSpPr>
          <p:spPr>
            <a:xfrm flipH="1" flipV="1">
              <a:off x="3399456" y="5668001"/>
              <a:ext cx="2876986" cy="21264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Skupina 81"/>
          <p:cNvGrpSpPr/>
          <p:nvPr/>
        </p:nvGrpSpPr>
        <p:grpSpPr>
          <a:xfrm>
            <a:off x="6355237" y="1126485"/>
            <a:ext cx="2177203" cy="1813785"/>
            <a:chOff x="6355237" y="1126485"/>
            <a:chExt cx="2177203" cy="1813785"/>
          </a:xfrm>
        </p:grpSpPr>
        <p:grpSp>
          <p:nvGrpSpPr>
            <p:cNvPr id="62" name="Skupina 61"/>
            <p:cNvGrpSpPr/>
            <p:nvPr/>
          </p:nvGrpSpPr>
          <p:grpSpPr>
            <a:xfrm>
              <a:off x="6804248" y="1340768"/>
              <a:ext cx="1325182" cy="591461"/>
              <a:chOff x="7198141" y="1561776"/>
              <a:chExt cx="1325182" cy="591461"/>
            </a:xfrm>
          </p:grpSpPr>
          <p:sp>
            <p:nvSpPr>
              <p:cNvPr id="60" name="Volný tvar 59"/>
              <p:cNvSpPr>
                <a:spLocks noChangeAspect="1"/>
              </p:cNvSpPr>
              <p:nvPr/>
            </p:nvSpPr>
            <p:spPr>
              <a:xfrm>
                <a:off x="7288219" y="1561776"/>
                <a:ext cx="1235104" cy="561238"/>
              </a:xfrm>
              <a:custGeom>
                <a:avLst/>
                <a:gdLst>
                  <a:gd name="connsiteX0" fmla="*/ 0 w 2410691"/>
                  <a:gd name="connsiteY0" fmla="*/ 1036055 h 1095431"/>
                  <a:gd name="connsiteX1" fmla="*/ 106878 w 2410691"/>
                  <a:gd name="connsiteY1" fmla="*/ 513541 h 1095431"/>
                  <a:gd name="connsiteX2" fmla="*/ 356259 w 2410691"/>
                  <a:gd name="connsiteY2" fmla="*/ 38528 h 1095431"/>
                  <a:gd name="connsiteX3" fmla="*/ 700644 w 2410691"/>
                  <a:gd name="connsiteY3" fmla="*/ 50403 h 1095431"/>
                  <a:gd name="connsiteX4" fmla="*/ 866898 w 2410691"/>
                  <a:gd name="connsiteY4" fmla="*/ 228533 h 1095431"/>
                  <a:gd name="connsiteX5" fmla="*/ 890649 w 2410691"/>
                  <a:gd name="connsiteY5" fmla="*/ 299785 h 1095431"/>
                  <a:gd name="connsiteX6" fmla="*/ 950026 w 2410691"/>
                  <a:gd name="connsiteY6" fmla="*/ 192907 h 1095431"/>
                  <a:gd name="connsiteX7" fmla="*/ 1009402 w 2410691"/>
                  <a:gd name="connsiteY7" fmla="*/ 192907 h 1095431"/>
                  <a:gd name="connsiteX8" fmla="*/ 1140031 w 2410691"/>
                  <a:gd name="connsiteY8" fmla="*/ 335411 h 1095431"/>
                  <a:gd name="connsiteX9" fmla="*/ 1603168 w 2410691"/>
                  <a:gd name="connsiteY9" fmla="*/ 774798 h 1095431"/>
                  <a:gd name="connsiteX10" fmla="*/ 2006930 w 2410691"/>
                  <a:gd name="connsiteY10" fmla="*/ 964803 h 1095431"/>
                  <a:gd name="connsiteX11" fmla="*/ 2410691 w 2410691"/>
                  <a:gd name="connsiteY11" fmla="*/ 1095431 h 109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0691" h="1095431">
                    <a:moveTo>
                      <a:pt x="0" y="1036055"/>
                    </a:moveTo>
                    <a:cubicBezTo>
                      <a:pt x="23751" y="857925"/>
                      <a:pt x="47502" y="679795"/>
                      <a:pt x="106878" y="513541"/>
                    </a:cubicBezTo>
                    <a:cubicBezTo>
                      <a:pt x="166254" y="347287"/>
                      <a:pt x="257298" y="115718"/>
                      <a:pt x="356259" y="38528"/>
                    </a:cubicBezTo>
                    <a:cubicBezTo>
                      <a:pt x="455220" y="-38662"/>
                      <a:pt x="615538" y="18736"/>
                      <a:pt x="700644" y="50403"/>
                    </a:cubicBezTo>
                    <a:cubicBezTo>
                      <a:pt x="785750" y="82070"/>
                      <a:pt x="835231" y="186969"/>
                      <a:pt x="866898" y="228533"/>
                    </a:cubicBezTo>
                    <a:cubicBezTo>
                      <a:pt x="898566" y="270097"/>
                      <a:pt x="876794" y="305723"/>
                      <a:pt x="890649" y="299785"/>
                    </a:cubicBezTo>
                    <a:cubicBezTo>
                      <a:pt x="904504" y="293847"/>
                      <a:pt x="930234" y="210720"/>
                      <a:pt x="950026" y="192907"/>
                    </a:cubicBezTo>
                    <a:cubicBezTo>
                      <a:pt x="969818" y="175094"/>
                      <a:pt x="977735" y="169156"/>
                      <a:pt x="1009402" y="192907"/>
                    </a:cubicBezTo>
                    <a:cubicBezTo>
                      <a:pt x="1041069" y="216658"/>
                      <a:pt x="1041070" y="238429"/>
                      <a:pt x="1140031" y="335411"/>
                    </a:cubicBezTo>
                    <a:cubicBezTo>
                      <a:pt x="1238992" y="432393"/>
                      <a:pt x="1458685" y="669899"/>
                      <a:pt x="1603168" y="774798"/>
                    </a:cubicBezTo>
                    <a:cubicBezTo>
                      <a:pt x="1747651" y="879697"/>
                      <a:pt x="1872343" y="911364"/>
                      <a:pt x="2006930" y="964803"/>
                    </a:cubicBezTo>
                    <a:cubicBezTo>
                      <a:pt x="2141517" y="1018242"/>
                      <a:pt x="2276104" y="1056836"/>
                      <a:pt x="2410691" y="109543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Ovál 62"/>
              <p:cNvSpPr/>
              <p:nvPr/>
            </p:nvSpPr>
            <p:spPr>
              <a:xfrm>
                <a:off x="7198141" y="1973237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61" name="Obdélník 60"/>
            <p:cNvSpPr/>
            <p:nvPr/>
          </p:nvSpPr>
          <p:spPr>
            <a:xfrm>
              <a:off x="7688235" y="1126485"/>
              <a:ext cx="84420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TK </a:t>
              </a:r>
            </a:p>
            <a:p>
              <a:r>
                <a:rPr lang="cs-CZ" dirty="0" smtClean="0"/>
                <a:t>v aortě</a:t>
              </a:r>
              <a:endParaRPr lang="cs-CZ" dirty="0"/>
            </a:p>
          </p:txBody>
        </p:sp>
        <p:cxnSp>
          <p:nvCxnSpPr>
            <p:cNvPr id="65" name="Přímá spojnice 64"/>
            <p:cNvCxnSpPr>
              <a:stCxn id="63" idx="3"/>
              <a:endCxn id="35" idx="7"/>
            </p:cNvCxnSpPr>
            <p:nvPr/>
          </p:nvCxnSpPr>
          <p:spPr>
            <a:xfrm flipH="1">
              <a:off x="6355237" y="1905869"/>
              <a:ext cx="475371" cy="1034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Skupina 83"/>
          <p:cNvGrpSpPr/>
          <p:nvPr/>
        </p:nvGrpSpPr>
        <p:grpSpPr>
          <a:xfrm>
            <a:off x="2777331" y="771619"/>
            <a:ext cx="1563768" cy="641157"/>
            <a:chOff x="2777331" y="771619"/>
            <a:chExt cx="1563768" cy="641157"/>
          </a:xfrm>
        </p:grpSpPr>
        <p:grpSp>
          <p:nvGrpSpPr>
            <p:cNvPr id="66" name="Skupina 65"/>
            <p:cNvGrpSpPr/>
            <p:nvPr/>
          </p:nvGrpSpPr>
          <p:grpSpPr>
            <a:xfrm>
              <a:off x="2777331" y="771619"/>
              <a:ext cx="1235104" cy="641157"/>
              <a:chOff x="7288219" y="1481857"/>
              <a:chExt cx="1235104" cy="641157"/>
            </a:xfrm>
          </p:grpSpPr>
          <p:sp>
            <p:nvSpPr>
              <p:cNvPr id="67" name="Volný tvar 66"/>
              <p:cNvSpPr>
                <a:spLocks noChangeAspect="1"/>
              </p:cNvSpPr>
              <p:nvPr/>
            </p:nvSpPr>
            <p:spPr>
              <a:xfrm>
                <a:off x="7288219" y="1561776"/>
                <a:ext cx="1235104" cy="561238"/>
              </a:xfrm>
              <a:custGeom>
                <a:avLst/>
                <a:gdLst>
                  <a:gd name="connsiteX0" fmla="*/ 0 w 2410691"/>
                  <a:gd name="connsiteY0" fmla="*/ 1036055 h 1095431"/>
                  <a:gd name="connsiteX1" fmla="*/ 106878 w 2410691"/>
                  <a:gd name="connsiteY1" fmla="*/ 513541 h 1095431"/>
                  <a:gd name="connsiteX2" fmla="*/ 356259 w 2410691"/>
                  <a:gd name="connsiteY2" fmla="*/ 38528 h 1095431"/>
                  <a:gd name="connsiteX3" fmla="*/ 700644 w 2410691"/>
                  <a:gd name="connsiteY3" fmla="*/ 50403 h 1095431"/>
                  <a:gd name="connsiteX4" fmla="*/ 866898 w 2410691"/>
                  <a:gd name="connsiteY4" fmla="*/ 228533 h 1095431"/>
                  <a:gd name="connsiteX5" fmla="*/ 890649 w 2410691"/>
                  <a:gd name="connsiteY5" fmla="*/ 299785 h 1095431"/>
                  <a:gd name="connsiteX6" fmla="*/ 950026 w 2410691"/>
                  <a:gd name="connsiteY6" fmla="*/ 192907 h 1095431"/>
                  <a:gd name="connsiteX7" fmla="*/ 1009402 w 2410691"/>
                  <a:gd name="connsiteY7" fmla="*/ 192907 h 1095431"/>
                  <a:gd name="connsiteX8" fmla="*/ 1140031 w 2410691"/>
                  <a:gd name="connsiteY8" fmla="*/ 335411 h 1095431"/>
                  <a:gd name="connsiteX9" fmla="*/ 1603168 w 2410691"/>
                  <a:gd name="connsiteY9" fmla="*/ 774798 h 1095431"/>
                  <a:gd name="connsiteX10" fmla="*/ 2006930 w 2410691"/>
                  <a:gd name="connsiteY10" fmla="*/ 964803 h 1095431"/>
                  <a:gd name="connsiteX11" fmla="*/ 2410691 w 2410691"/>
                  <a:gd name="connsiteY11" fmla="*/ 1095431 h 109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0691" h="1095431">
                    <a:moveTo>
                      <a:pt x="0" y="1036055"/>
                    </a:moveTo>
                    <a:cubicBezTo>
                      <a:pt x="23751" y="857925"/>
                      <a:pt x="47502" y="679795"/>
                      <a:pt x="106878" y="513541"/>
                    </a:cubicBezTo>
                    <a:cubicBezTo>
                      <a:pt x="166254" y="347287"/>
                      <a:pt x="257298" y="115718"/>
                      <a:pt x="356259" y="38528"/>
                    </a:cubicBezTo>
                    <a:cubicBezTo>
                      <a:pt x="455220" y="-38662"/>
                      <a:pt x="615538" y="18736"/>
                      <a:pt x="700644" y="50403"/>
                    </a:cubicBezTo>
                    <a:cubicBezTo>
                      <a:pt x="785750" y="82070"/>
                      <a:pt x="835231" y="186969"/>
                      <a:pt x="866898" y="228533"/>
                    </a:cubicBezTo>
                    <a:cubicBezTo>
                      <a:pt x="898566" y="270097"/>
                      <a:pt x="876794" y="305723"/>
                      <a:pt x="890649" y="299785"/>
                    </a:cubicBezTo>
                    <a:cubicBezTo>
                      <a:pt x="904504" y="293847"/>
                      <a:pt x="930234" y="210720"/>
                      <a:pt x="950026" y="192907"/>
                    </a:cubicBezTo>
                    <a:cubicBezTo>
                      <a:pt x="969818" y="175094"/>
                      <a:pt x="977735" y="169156"/>
                      <a:pt x="1009402" y="192907"/>
                    </a:cubicBezTo>
                    <a:cubicBezTo>
                      <a:pt x="1041069" y="216658"/>
                      <a:pt x="1041070" y="238429"/>
                      <a:pt x="1140031" y="335411"/>
                    </a:cubicBezTo>
                    <a:cubicBezTo>
                      <a:pt x="1238992" y="432393"/>
                      <a:pt x="1458685" y="669899"/>
                      <a:pt x="1603168" y="774798"/>
                    </a:cubicBezTo>
                    <a:cubicBezTo>
                      <a:pt x="1747651" y="879697"/>
                      <a:pt x="1872343" y="911364"/>
                      <a:pt x="2006930" y="964803"/>
                    </a:cubicBezTo>
                    <a:cubicBezTo>
                      <a:pt x="2141517" y="1018242"/>
                      <a:pt x="2276104" y="1056836"/>
                      <a:pt x="2410691" y="109543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" name="Ovál 67"/>
              <p:cNvSpPr/>
              <p:nvPr/>
            </p:nvSpPr>
            <p:spPr>
              <a:xfrm>
                <a:off x="7463020" y="1481857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74" name="Přímá spojnice 73"/>
            <p:cNvCxnSpPr>
              <a:stCxn id="68" idx="6"/>
              <a:endCxn id="37" idx="2"/>
            </p:cNvCxnSpPr>
            <p:nvPr/>
          </p:nvCxnSpPr>
          <p:spPr>
            <a:xfrm>
              <a:off x="3132132" y="861619"/>
              <a:ext cx="1208967" cy="4744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Skupina 88"/>
          <p:cNvGrpSpPr/>
          <p:nvPr/>
        </p:nvGrpSpPr>
        <p:grpSpPr>
          <a:xfrm>
            <a:off x="1959428" y="2423069"/>
            <a:ext cx="1372604" cy="872433"/>
            <a:chOff x="1959428" y="2423069"/>
            <a:chExt cx="1372604" cy="872433"/>
          </a:xfrm>
        </p:grpSpPr>
        <p:grpSp>
          <p:nvGrpSpPr>
            <p:cNvPr id="69" name="Skupina 68"/>
            <p:cNvGrpSpPr/>
            <p:nvPr/>
          </p:nvGrpSpPr>
          <p:grpSpPr>
            <a:xfrm>
              <a:off x="1959428" y="2734264"/>
              <a:ext cx="1235104" cy="561238"/>
              <a:chOff x="7288219" y="1561776"/>
              <a:chExt cx="1235104" cy="561238"/>
            </a:xfrm>
          </p:grpSpPr>
          <p:sp>
            <p:nvSpPr>
              <p:cNvPr id="70" name="Volný tvar 69"/>
              <p:cNvSpPr>
                <a:spLocks noChangeAspect="1"/>
              </p:cNvSpPr>
              <p:nvPr/>
            </p:nvSpPr>
            <p:spPr>
              <a:xfrm>
                <a:off x="7288219" y="1561776"/>
                <a:ext cx="1235104" cy="561238"/>
              </a:xfrm>
              <a:custGeom>
                <a:avLst/>
                <a:gdLst>
                  <a:gd name="connsiteX0" fmla="*/ 0 w 2410691"/>
                  <a:gd name="connsiteY0" fmla="*/ 1036055 h 1095431"/>
                  <a:gd name="connsiteX1" fmla="*/ 106878 w 2410691"/>
                  <a:gd name="connsiteY1" fmla="*/ 513541 h 1095431"/>
                  <a:gd name="connsiteX2" fmla="*/ 356259 w 2410691"/>
                  <a:gd name="connsiteY2" fmla="*/ 38528 h 1095431"/>
                  <a:gd name="connsiteX3" fmla="*/ 700644 w 2410691"/>
                  <a:gd name="connsiteY3" fmla="*/ 50403 h 1095431"/>
                  <a:gd name="connsiteX4" fmla="*/ 866898 w 2410691"/>
                  <a:gd name="connsiteY4" fmla="*/ 228533 h 1095431"/>
                  <a:gd name="connsiteX5" fmla="*/ 890649 w 2410691"/>
                  <a:gd name="connsiteY5" fmla="*/ 299785 h 1095431"/>
                  <a:gd name="connsiteX6" fmla="*/ 950026 w 2410691"/>
                  <a:gd name="connsiteY6" fmla="*/ 192907 h 1095431"/>
                  <a:gd name="connsiteX7" fmla="*/ 1009402 w 2410691"/>
                  <a:gd name="connsiteY7" fmla="*/ 192907 h 1095431"/>
                  <a:gd name="connsiteX8" fmla="*/ 1140031 w 2410691"/>
                  <a:gd name="connsiteY8" fmla="*/ 335411 h 1095431"/>
                  <a:gd name="connsiteX9" fmla="*/ 1603168 w 2410691"/>
                  <a:gd name="connsiteY9" fmla="*/ 774798 h 1095431"/>
                  <a:gd name="connsiteX10" fmla="*/ 2006930 w 2410691"/>
                  <a:gd name="connsiteY10" fmla="*/ 964803 h 1095431"/>
                  <a:gd name="connsiteX11" fmla="*/ 2410691 w 2410691"/>
                  <a:gd name="connsiteY11" fmla="*/ 1095431 h 109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0691" h="1095431">
                    <a:moveTo>
                      <a:pt x="0" y="1036055"/>
                    </a:moveTo>
                    <a:cubicBezTo>
                      <a:pt x="23751" y="857925"/>
                      <a:pt x="47502" y="679795"/>
                      <a:pt x="106878" y="513541"/>
                    </a:cubicBezTo>
                    <a:cubicBezTo>
                      <a:pt x="166254" y="347287"/>
                      <a:pt x="257298" y="115718"/>
                      <a:pt x="356259" y="38528"/>
                    </a:cubicBezTo>
                    <a:cubicBezTo>
                      <a:pt x="455220" y="-38662"/>
                      <a:pt x="615538" y="18736"/>
                      <a:pt x="700644" y="50403"/>
                    </a:cubicBezTo>
                    <a:cubicBezTo>
                      <a:pt x="785750" y="82070"/>
                      <a:pt x="835231" y="186969"/>
                      <a:pt x="866898" y="228533"/>
                    </a:cubicBezTo>
                    <a:cubicBezTo>
                      <a:pt x="898566" y="270097"/>
                      <a:pt x="876794" y="305723"/>
                      <a:pt x="890649" y="299785"/>
                    </a:cubicBezTo>
                    <a:cubicBezTo>
                      <a:pt x="904504" y="293847"/>
                      <a:pt x="930234" y="210720"/>
                      <a:pt x="950026" y="192907"/>
                    </a:cubicBezTo>
                    <a:cubicBezTo>
                      <a:pt x="969818" y="175094"/>
                      <a:pt x="977735" y="169156"/>
                      <a:pt x="1009402" y="192907"/>
                    </a:cubicBezTo>
                    <a:cubicBezTo>
                      <a:pt x="1041069" y="216658"/>
                      <a:pt x="1041070" y="238429"/>
                      <a:pt x="1140031" y="335411"/>
                    </a:cubicBezTo>
                    <a:cubicBezTo>
                      <a:pt x="1238992" y="432393"/>
                      <a:pt x="1458685" y="669899"/>
                      <a:pt x="1603168" y="774798"/>
                    </a:cubicBezTo>
                    <a:cubicBezTo>
                      <a:pt x="1747651" y="879697"/>
                      <a:pt x="1872343" y="911364"/>
                      <a:pt x="2006930" y="964803"/>
                    </a:cubicBezTo>
                    <a:cubicBezTo>
                      <a:pt x="2141517" y="1018242"/>
                      <a:pt x="2276104" y="1056836"/>
                      <a:pt x="2410691" y="109543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Ovál 70"/>
              <p:cNvSpPr/>
              <p:nvPr/>
            </p:nvSpPr>
            <p:spPr>
              <a:xfrm>
                <a:off x="7643020" y="1671375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78" name="Přímá spojnice 77"/>
            <p:cNvCxnSpPr>
              <a:stCxn id="71" idx="6"/>
            </p:cNvCxnSpPr>
            <p:nvPr/>
          </p:nvCxnSpPr>
          <p:spPr>
            <a:xfrm flipV="1">
              <a:off x="2494229" y="2423069"/>
              <a:ext cx="837803" cy="510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Přímá spojnice 94"/>
          <p:cNvCxnSpPr/>
          <p:nvPr/>
        </p:nvCxnSpPr>
        <p:spPr>
          <a:xfrm>
            <a:off x="1284830" y="5314804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ovéPole 95"/>
          <p:cNvSpPr txBox="1"/>
          <p:nvPr/>
        </p:nvSpPr>
        <p:spPr>
          <a:xfrm>
            <a:off x="728018" y="5160618"/>
            <a:ext cx="57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1</a:t>
            </a:r>
            <a:r>
              <a:rPr lang="cs-CZ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7022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-36512" y="44624"/>
            <a:ext cx="9001000" cy="6696744"/>
            <a:chOff x="-36512" y="44624"/>
            <a:chExt cx="9001000" cy="6696744"/>
          </a:xfrm>
        </p:grpSpPr>
        <p:sp>
          <p:nvSpPr>
            <p:cNvPr id="4" name="Obdélník 3"/>
            <p:cNvSpPr/>
            <p:nvPr/>
          </p:nvSpPr>
          <p:spPr>
            <a:xfrm>
              <a:off x="446067" y="44624"/>
              <a:ext cx="748270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800" b="1" dirty="0" smtClean="0"/>
                <a:t>Srdeční cyklus P-V diagram (levá komora)</a:t>
              </a:r>
              <a:endParaRPr lang="cs-CZ" sz="2800" b="1" dirty="0"/>
            </a:p>
          </p:txBody>
        </p:sp>
        <p:sp>
          <p:nvSpPr>
            <p:cNvPr id="3" name="Volný tvar 2"/>
            <p:cNvSpPr>
              <a:spLocks noChangeAspect="1"/>
            </p:cNvSpPr>
            <p:nvPr/>
          </p:nvSpPr>
          <p:spPr>
            <a:xfrm>
              <a:off x="3421932" y="1328859"/>
              <a:ext cx="2849474" cy="4106196"/>
            </a:xfrm>
            <a:custGeom>
              <a:avLst/>
              <a:gdLst>
                <a:gd name="connsiteX0" fmla="*/ 11420 w 2157620"/>
                <a:gd name="connsiteY0" fmla="*/ 3046978 h 3046978"/>
                <a:gd name="connsiteX1" fmla="*/ 702536 w 2157620"/>
                <a:gd name="connsiteY1" fmla="*/ 3015080 h 3046978"/>
                <a:gd name="connsiteX2" fmla="*/ 1361754 w 2157620"/>
                <a:gd name="connsiteY2" fmla="*/ 3015080 h 3046978"/>
                <a:gd name="connsiteX3" fmla="*/ 1872117 w 2157620"/>
                <a:gd name="connsiteY3" fmla="*/ 2961917 h 3046978"/>
                <a:gd name="connsiteX4" fmla="*/ 2137931 w 2157620"/>
                <a:gd name="connsiteY4" fmla="*/ 2908755 h 3046978"/>
                <a:gd name="connsiteX5" fmla="*/ 2137931 w 2157620"/>
                <a:gd name="connsiteY5" fmla="*/ 2908755 h 3046978"/>
                <a:gd name="connsiteX6" fmla="*/ 2137931 w 2157620"/>
                <a:gd name="connsiteY6" fmla="*/ 2642941 h 3046978"/>
                <a:gd name="connsiteX7" fmla="*/ 2137931 w 2157620"/>
                <a:gd name="connsiteY7" fmla="*/ 2164476 h 3046978"/>
                <a:gd name="connsiteX8" fmla="*/ 2137931 w 2157620"/>
                <a:gd name="connsiteY8" fmla="*/ 1696643 h 3046978"/>
                <a:gd name="connsiteX9" fmla="*/ 2137931 w 2157620"/>
                <a:gd name="connsiteY9" fmla="*/ 1239443 h 3046978"/>
                <a:gd name="connsiteX10" fmla="*/ 2137931 w 2157620"/>
                <a:gd name="connsiteY10" fmla="*/ 1228810 h 3046978"/>
                <a:gd name="connsiteX11" fmla="*/ 1872117 w 2157620"/>
                <a:gd name="connsiteY11" fmla="*/ 750345 h 3046978"/>
                <a:gd name="connsiteX12" fmla="*/ 1553140 w 2157620"/>
                <a:gd name="connsiteY12" fmla="*/ 420736 h 3046978"/>
                <a:gd name="connsiteX13" fmla="*/ 1244796 w 2157620"/>
                <a:gd name="connsiteY13" fmla="*/ 144289 h 3046978"/>
                <a:gd name="connsiteX14" fmla="*/ 872657 w 2157620"/>
                <a:gd name="connsiteY14" fmla="*/ 6066 h 3046978"/>
                <a:gd name="connsiteX15" fmla="*/ 553680 w 2157620"/>
                <a:gd name="connsiteY15" fmla="*/ 48596 h 3046978"/>
                <a:gd name="connsiteX16" fmla="*/ 309131 w 2157620"/>
                <a:gd name="connsiteY16" fmla="*/ 261248 h 3046978"/>
                <a:gd name="connsiteX17" fmla="*/ 117745 w 2157620"/>
                <a:gd name="connsiteY17" fmla="*/ 505796 h 3046978"/>
                <a:gd name="connsiteX18" fmla="*/ 787 w 2157620"/>
                <a:gd name="connsiteY18" fmla="*/ 760978 h 3046978"/>
                <a:gd name="connsiteX19" fmla="*/ 787 w 2157620"/>
                <a:gd name="connsiteY19" fmla="*/ 760978 h 3046978"/>
                <a:gd name="connsiteX20" fmla="*/ 11420 w 2157620"/>
                <a:gd name="connsiteY20" fmla="*/ 1069322 h 3046978"/>
                <a:gd name="connsiteX21" fmla="*/ 787 w 2157620"/>
                <a:gd name="connsiteY21" fmla="*/ 2090048 h 3046978"/>
                <a:gd name="connsiteX22" fmla="*/ 787 w 2157620"/>
                <a:gd name="connsiteY22" fmla="*/ 2674838 h 3046978"/>
                <a:gd name="connsiteX23" fmla="*/ 11420 w 2157620"/>
                <a:gd name="connsiteY23" fmla="*/ 3046978 h 3046978"/>
                <a:gd name="connsiteX0" fmla="*/ 11420 w 2157620"/>
                <a:gd name="connsiteY0" fmla="*/ 3046978 h 3055076"/>
                <a:gd name="connsiteX1" fmla="*/ 668877 w 2157620"/>
                <a:gd name="connsiteY1" fmla="*/ 3054348 h 3055076"/>
                <a:gd name="connsiteX2" fmla="*/ 1361754 w 2157620"/>
                <a:gd name="connsiteY2" fmla="*/ 3015080 h 3055076"/>
                <a:gd name="connsiteX3" fmla="*/ 1872117 w 2157620"/>
                <a:gd name="connsiteY3" fmla="*/ 2961917 h 3055076"/>
                <a:gd name="connsiteX4" fmla="*/ 2137931 w 2157620"/>
                <a:gd name="connsiteY4" fmla="*/ 2908755 h 3055076"/>
                <a:gd name="connsiteX5" fmla="*/ 2137931 w 2157620"/>
                <a:gd name="connsiteY5" fmla="*/ 2908755 h 3055076"/>
                <a:gd name="connsiteX6" fmla="*/ 2137931 w 2157620"/>
                <a:gd name="connsiteY6" fmla="*/ 2642941 h 3055076"/>
                <a:gd name="connsiteX7" fmla="*/ 2137931 w 2157620"/>
                <a:gd name="connsiteY7" fmla="*/ 2164476 h 3055076"/>
                <a:gd name="connsiteX8" fmla="*/ 2137931 w 2157620"/>
                <a:gd name="connsiteY8" fmla="*/ 1696643 h 3055076"/>
                <a:gd name="connsiteX9" fmla="*/ 2137931 w 2157620"/>
                <a:gd name="connsiteY9" fmla="*/ 1239443 h 3055076"/>
                <a:gd name="connsiteX10" fmla="*/ 2137931 w 2157620"/>
                <a:gd name="connsiteY10" fmla="*/ 1228810 h 3055076"/>
                <a:gd name="connsiteX11" fmla="*/ 1872117 w 2157620"/>
                <a:gd name="connsiteY11" fmla="*/ 750345 h 3055076"/>
                <a:gd name="connsiteX12" fmla="*/ 1553140 w 2157620"/>
                <a:gd name="connsiteY12" fmla="*/ 420736 h 3055076"/>
                <a:gd name="connsiteX13" fmla="*/ 1244796 w 2157620"/>
                <a:gd name="connsiteY13" fmla="*/ 144289 h 3055076"/>
                <a:gd name="connsiteX14" fmla="*/ 872657 w 2157620"/>
                <a:gd name="connsiteY14" fmla="*/ 6066 h 3055076"/>
                <a:gd name="connsiteX15" fmla="*/ 553680 w 2157620"/>
                <a:gd name="connsiteY15" fmla="*/ 48596 h 3055076"/>
                <a:gd name="connsiteX16" fmla="*/ 309131 w 2157620"/>
                <a:gd name="connsiteY16" fmla="*/ 261248 h 3055076"/>
                <a:gd name="connsiteX17" fmla="*/ 117745 w 2157620"/>
                <a:gd name="connsiteY17" fmla="*/ 505796 h 3055076"/>
                <a:gd name="connsiteX18" fmla="*/ 787 w 2157620"/>
                <a:gd name="connsiteY18" fmla="*/ 760978 h 3055076"/>
                <a:gd name="connsiteX19" fmla="*/ 787 w 2157620"/>
                <a:gd name="connsiteY19" fmla="*/ 760978 h 3055076"/>
                <a:gd name="connsiteX20" fmla="*/ 11420 w 2157620"/>
                <a:gd name="connsiteY20" fmla="*/ 1069322 h 3055076"/>
                <a:gd name="connsiteX21" fmla="*/ 787 w 2157620"/>
                <a:gd name="connsiteY21" fmla="*/ 2090048 h 3055076"/>
                <a:gd name="connsiteX22" fmla="*/ 787 w 2157620"/>
                <a:gd name="connsiteY22" fmla="*/ 2674838 h 3055076"/>
                <a:gd name="connsiteX23" fmla="*/ 11420 w 2157620"/>
                <a:gd name="connsiteY23" fmla="*/ 3046978 h 3055076"/>
                <a:gd name="connsiteX0" fmla="*/ 0 w 2163029"/>
                <a:gd name="connsiteY0" fmla="*/ 3091856 h 3091856"/>
                <a:gd name="connsiteX1" fmla="*/ 674286 w 2163029"/>
                <a:gd name="connsiteY1" fmla="*/ 3054348 h 3091856"/>
                <a:gd name="connsiteX2" fmla="*/ 1367163 w 2163029"/>
                <a:gd name="connsiteY2" fmla="*/ 3015080 h 3091856"/>
                <a:gd name="connsiteX3" fmla="*/ 1877526 w 2163029"/>
                <a:gd name="connsiteY3" fmla="*/ 2961917 h 3091856"/>
                <a:gd name="connsiteX4" fmla="*/ 2143340 w 2163029"/>
                <a:gd name="connsiteY4" fmla="*/ 2908755 h 3091856"/>
                <a:gd name="connsiteX5" fmla="*/ 2143340 w 2163029"/>
                <a:gd name="connsiteY5" fmla="*/ 2908755 h 3091856"/>
                <a:gd name="connsiteX6" fmla="*/ 2143340 w 2163029"/>
                <a:gd name="connsiteY6" fmla="*/ 2642941 h 3091856"/>
                <a:gd name="connsiteX7" fmla="*/ 2143340 w 2163029"/>
                <a:gd name="connsiteY7" fmla="*/ 2164476 h 3091856"/>
                <a:gd name="connsiteX8" fmla="*/ 2143340 w 2163029"/>
                <a:gd name="connsiteY8" fmla="*/ 1696643 h 3091856"/>
                <a:gd name="connsiteX9" fmla="*/ 2143340 w 2163029"/>
                <a:gd name="connsiteY9" fmla="*/ 1239443 h 3091856"/>
                <a:gd name="connsiteX10" fmla="*/ 2143340 w 2163029"/>
                <a:gd name="connsiteY10" fmla="*/ 1228810 h 3091856"/>
                <a:gd name="connsiteX11" fmla="*/ 1877526 w 2163029"/>
                <a:gd name="connsiteY11" fmla="*/ 750345 h 3091856"/>
                <a:gd name="connsiteX12" fmla="*/ 1558549 w 2163029"/>
                <a:gd name="connsiteY12" fmla="*/ 420736 h 3091856"/>
                <a:gd name="connsiteX13" fmla="*/ 1250205 w 2163029"/>
                <a:gd name="connsiteY13" fmla="*/ 144289 h 3091856"/>
                <a:gd name="connsiteX14" fmla="*/ 878066 w 2163029"/>
                <a:gd name="connsiteY14" fmla="*/ 6066 h 3091856"/>
                <a:gd name="connsiteX15" fmla="*/ 559089 w 2163029"/>
                <a:gd name="connsiteY15" fmla="*/ 48596 h 3091856"/>
                <a:gd name="connsiteX16" fmla="*/ 314540 w 2163029"/>
                <a:gd name="connsiteY16" fmla="*/ 261248 h 3091856"/>
                <a:gd name="connsiteX17" fmla="*/ 123154 w 2163029"/>
                <a:gd name="connsiteY17" fmla="*/ 505796 h 3091856"/>
                <a:gd name="connsiteX18" fmla="*/ 6196 w 2163029"/>
                <a:gd name="connsiteY18" fmla="*/ 760978 h 3091856"/>
                <a:gd name="connsiteX19" fmla="*/ 6196 w 2163029"/>
                <a:gd name="connsiteY19" fmla="*/ 760978 h 3091856"/>
                <a:gd name="connsiteX20" fmla="*/ 16829 w 2163029"/>
                <a:gd name="connsiteY20" fmla="*/ 1069322 h 3091856"/>
                <a:gd name="connsiteX21" fmla="*/ 6196 w 2163029"/>
                <a:gd name="connsiteY21" fmla="*/ 2090048 h 3091856"/>
                <a:gd name="connsiteX22" fmla="*/ 6196 w 2163029"/>
                <a:gd name="connsiteY22" fmla="*/ 2674838 h 3091856"/>
                <a:gd name="connsiteX23" fmla="*/ 0 w 2163029"/>
                <a:gd name="connsiteY23" fmla="*/ 3091856 h 3091856"/>
                <a:gd name="connsiteX0" fmla="*/ 0 w 2163029"/>
                <a:gd name="connsiteY0" fmla="*/ 3091856 h 3091856"/>
                <a:gd name="connsiteX1" fmla="*/ 691115 w 2163029"/>
                <a:gd name="connsiteY1" fmla="*/ 3088006 h 3091856"/>
                <a:gd name="connsiteX2" fmla="*/ 1367163 w 2163029"/>
                <a:gd name="connsiteY2" fmla="*/ 3015080 h 3091856"/>
                <a:gd name="connsiteX3" fmla="*/ 1877526 w 2163029"/>
                <a:gd name="connsiteY3" fmla="*/ 2961917 h 3091856"/>
                <a:gd name="connsiteX4" fmla="*/ 2143340 w 2163029"/>
                <a:gd name="connsiteY4" fmla="*/ 2908755 h 3091856"/>
                <a:gd name="connsiteX5" fmla="*/ 2143340 w 2163029"/>
                <a:gd name="connsiteY5" fmla="*/ 2908755 h 3091856"/>
                <a:gd name="connsiteX6" fmla="*/ 2143340 w 2163029"/>
                <a:gd name="connsiteY6" fmla="*/ 2642941 h 3091856"/>
                <a:gd name="connsiteX7" fmla="*/ 2143340 w 2163029"/>
                <a:gd name="connsiteY7" fmla="*/ 2164476 h 3091856"/>
                <a:gd name="connsiteX8" fmla="*/ 2143340 w 2163029"/>
                <a:gd name="connsiteY8" fmla="*/ 1696643 h 3091856"/>
                <a:gd name="connsiteX9" fmla="*/ 2143340 w 2163029"/>
                <a:gd name="connsiteY9" fmla="*/ 1239443 h 3091856"/>
                <a:gd name="connsiteX10" fmla="*/ 2143340 w 2163029"/>
                <a:gd name="connsiteY10" fmla="*/ 1228810 h 3091856"/>
                <a:gd name="connsiteX11" fmla="*/ 1877526 w 2163029"/>
                <a:gd name="connsiteY11" fmla="*/ 750345 h 3091856"/>
                <a:gd name="connsiteX12" fmla="*/ 1558549 w 2163029"/>
                <a:gd name="connsiteY12" fmla="*/ 420736 h 3091856"/>
                <a:gd name="connsiteX13" fmla="*/ 1250205 w 2163029"/>
                <a:gd name="connsiteY13" fmla="*/ 144289 h 3091856"/>
                <a:gd name="connsiteX14" fmla="*/ 878066 w 2163029"/>
                <a:gd name="connsiteY14" fmla="*/ 6066 h 3091856"/>
                <a:gd name="connsiteX15" fmla="*/ 559089 w 2163029"/>
                <a:gd name="connsiteY15" fmla="*/ 48596 h 3091856"/>
                <a:gd name="connsiteX16" fmla="*/ 314540 w 2163029"/>
                <a:gd name="connsiteY16" fmla="*/ 261248 h 3091856"/>
                <a:gd name="connsiteX17" fmla="*/ 123154 w 2163029"/>
                <a:gd name="connsiteY17" fmla="*/ 505796 h 3091856"/>
                <a:gd name="connsiteX18" fmla="*/ 6196 w 2163029"/>
                <a:gd name="connsiteY18" fmla="*/ 760978 h 3091856"/>
                <a:gd name="connsiteX19" fmla="*/ 6196 w 2163029"/>
                <a:gd name="connsiteY19" fmla="*/ 760978 h 3091856"/>
                <a:gd name="connsiteX20" fmla="*/ 16829 w 2163029"/>
                <a:gd name="connsiteY20" fmla="*/ 1069322 h 3091856"/>
                <a:gd name="connsiteX21" fmla="*/ 6196 w 2163029"/>
                <a:gd name="connsiteY21" fmla="*/ 2090048 h 3091856"/>
                <a:gd name="connsiteX22" fmla="*/ 6196 w 2163029"/>
                <a:gd name="connsiteY22" fmla="*/ 2674838 h 3091856"/>
                <a:gd name="connsiteX23" fmla="*/ 0 w 2163029"/>
                <a:gd name="connsiteY23" fmla="*/ 3091856 h 3091856"/>
                <a:gd name="connsiteX0" fmla="*/ 0 w 2163029"/>
                <a:gd name="connsiteY0" fmla="*/ 3091856 h 3091856"/>
                <a:gd name="connsiteX1" fmla="*/ 691115 w 2163029"/>
                <a:gd name="connsiteY1" fmla="*/ 3088006 h 3091856"/>
                <a:gd name="connsiteX2" fmla="*/ 1428871 w 2163029"/>
                <a:gd name="connsiteY2" fmla="*/ 3048739 h 3091856"/>
                <a:gd name="connsiteX3" fmla="*/ 1877526 w 2163029"/>
                <a:gd name="connsiteY3" fmla="*/ 2961917 h 3091856"/>
                <a:gd name="connsiteX4" fmla="*/ 2143340 w 2163029"/>
                <a:gd name="connsiteY4" fmla="*/ 2908755 h 3091856"/>
                <a:gd name="connsiteX5" fmla="*/ 2143340 w 2163029"/>
                <a:gd name="connsiteY5" fmla="*/ 2908755 h 3091856"/>
                <a:gd name="connsiteX6" fmla="*/ 2143340 w 2163029"/>
                <a:gd name="connsiteY6" fmla="*/ 2642941 h 3091856"/>
                <a:gd name="connsiteX7" fmla="*/ 2143340 w 2163029"/>
                <a:gd name="connsiteY7" fmla="*/ 2164476 h 3091856"/>
                <a:gd name="connsiteX8" fmla="*/ 2143340 w 2163029"/>
                <a:gd name="connsiteY8" fmla="*/ 1696643 h 3091856"/>
                <a:gd name="connsiteX9" fmla="*/ 2143340 w 2163029"/>
                <a:gd name="connsiteY9" fmla="*/ 1239443 h 3091856"/>
                <a:gd name="connsiteX10" fmla="*/ 2143340 w 2163029"/>
                <a:gd name="connsiteY10" fmla="*/ 1228810 h 3091856"/>
                <a:gd name="connsiteX11" fmla="*/ 1877526 w 2163029"/>
                <a:gd name="connsiteY11" fmla="*/ 750345 h 3091856"/>
                <a:gd name="connsiteX12" fmla="*/ 1558549 w 2163029"/>
                <a:gd name="connsiteY12" fmla="*/ 420736 h 3091856"/>
                <a:gd name="connsiteX13" fmla="*/ 1250205 w 2163029"/>
                <a:gd name="connsiteY13" fmla="*/ 144289 h 3091856"/>
                <a:gd name="connsiteX14" fmla="*/ 878066 w 2163029"/>
                <a:gd name="connsiteY14" fmla="*/ 6066 h 3091856"/>
                <a:gd name="connsiteX15" fmla="*/ 559089 w 2163029"/>
                <a:gd name="connsiteY15" fmla="*/ 48596 h 3091856"/>
                <a:gd name="connsiteX16" fmla="*/ 314540 w 2163029"/>
                <a:gd name="connsiteY16" fmla="*/ 261248 h 3091856"/>
                <a:gd name="connsiteX17" fmla="*/ 123154 w 2163029"/>
                <a:gd name="connsiteY17" fmla="*/ 505796 h 3091856"/>
                <a:gd name="connsiteX18" fmla="*/ 6196 w 2163029"/>
                <a:gd name="connsiteY18" fmla="*/ 760978 h 3091856"/>
                <a:gd name="connsiteX19" fmla="*/ 6196 w 2163029"/>
                <a:gd name="connsiteY19" fmla="*/ 760978 h 3091856"/>
                <a:gd name="connsiteX20" fmla="*/ 16829 w 2163029"/>
                <a:gd name="connsiteY20" fmla="*/ 1069322 h 3091856"/>
                <a:gd name="connsiteX21" fmla="*/ 6196 w 2163029"/>
                <a:gd name="connsiteY21" fmla="*/ 2090048 h 3091856"/>
                <a:gd name="connsiteX22" fmla="*/ 6196 w 2163029"/>
                <a:gd name="connsiteY22" fmla="*/ 2674838 h 3091856"/>
                <a:gd name="connsiteX23" fmla="*/ 0 w 2163029"/>
                <a:gd name="connsiteY23" fmla="*/ 3091856 h 3091856"/>
                <a:gd name="connsiteX0" fmla="*/ 0 w 2163029"/>
                <a:gd name="connsiteY0" fmla="*/ 3091856 h 3091856"/>
                <a:gd name="connsiteX1" fmla="*/ 691115 w 2163029"/>
                <a:gd name="connsiteY1" fmla="*/ 3088006 h 3091856"/>
                <a:gd name="connsiteX2" fmla="*/ 1428871 w 2163029"/>
                <a:gd name="connsiteY2" fmla="*/ 3048739 h 3091856"/>
                <a:gd name="connsiteX3" fmla="*/ 1905575 w 2163029"/>
                <a:gd name="connsiteY3" fmla="*/ 2978746 h 3091856"/>
                <a:gd name="connsiteX4" fmla="*/ 2143340 w 2163029"/>
                <a:gd name="connsiteY4" fmla="*/ 2908755 h 3091856"/>
                <a:gd name="connsiteX5" fmla="*/ 2143340 w 2163029"/>
                <a:gd name="connsiteY5" fmla="*/ 2908755 h 3091856"/>
                <a:gd name="connsiteX6" fmla="*/ 2143340 w 2163029"/>
                <a:gd name="connsiteY6" fmla="*/ 2642941 h 3091856"/>
                <a:gd name="connsiteX7" fmla="*/ 2143340 w 2163029"/>
                <a:gd name="connsiteY7" fmla="*/ 2164476 h 3091856"/>
                <a:gd name="connsiteX8" fmla="*/ 2143340 w 2163029"/>
                <a:gd name="connsiteY8" fmla="*/ 1696643 h 3091856"/>
                <a:gd name="connsiteX9" fmla="*/ 2143340 w 2163029"/>
                <a:gd name="connsiteY9" fmla="*/ 1239443 h 3091856"/>
                <a:gd name="connsiteX10" fmla="*/ 2143340 w 2163029"/>
                <a:gd name="connsiteY10" fmla="*/ 1228810 h 3091856"/>
                <a:gd name="connsiteX11" fmla="*/ 1877526 w 2163029"/>
                <a:gd name="connsiteY11" fmla="*/ 750345 h 3091856"/>
                <a:gd name="connsiteX12" fmla="*/ 1558549 w 2163029"/>
                <a:gd name="connsiteY12" fmla="*/ 420736 h 3091856"/>
                <a:gd name="connsiteX13" fmla="*/ 1250205 w 2163029"/>
                <a:gd name="connsiteY13" fmla="*/ 144289 h 3091856"/>
                <a:gd name="connsiteX14" fmla="*/ 878066 w 2163029"/>
                <a:gd name="connsiteY14" fmla="*/ 6066 h 3091856"/>
                <a:gd name="connsiteX15" fmla="*/ 559089 w 2163029"/>
                <a:gd name="connsiteY15" fmla="*/ 48596 h 3091856"/>
                <a:gd name="connsiteX16" fmla="*/ 314540 w 2163029"/>
                <a:gd name="connsiteY16" fmla="*/ 261248 h 3091856"/>
                <a:gd name="connsiteX17" fmla="*/ 123154 w 2163029"/>
                <a:gd name="connsiteY17" fmla="*/ 505796 h 3091856"/>
                <a:gd name="connsiteX18" fmla="*/ 6196 w 2163029"/>
                <a:gd name="connsiteY18" fmla="*/ 760978 h 3091856"/>
                <a:gd name="connsiteX19" fmla="*/ 6196 w 2163029"/>
                <a:gd name="connsiteY19" fmla="*/ 760978 h 3091856"/>
                <a:gd name="connsiteX20" fmla="*/ 16829 w 2163029"/>
                <a:gd name="connsiteY20" fmla="*/ 1069322 h 3091856"/>
                <a:gd name="connsiteX21" fmla="*/ 6196 w 2163029"/>
                <a:gd name="connsiteY21" fmla="*/ 2090048 h 3091856"/>
                <a:gd name="connsiteX22" fmla="*/ 6196 w 2163029"/>
                <a:gd name="connsiteY22" fmla="*/ 2674838 h 3091856"/>
                <a:gd name="connsiteX23" fmla="*/ 0 w 2163029"/>
                <a:gd name="connsiteY23" fmla="*/ 3091856 h 3091856"/>
                <a:gd name="connsiteX0" fmla="*/ 0 w 2163029"/>
                <a:gd name="connsiteY0" fmla="*/ 3091856 h 3091856"/>
                <a:gd name="connsiteX1" fmla="*/ 691115 w 2163029"/>
                <a:gd name="connsiteY1" fmla="*/ 3088006 h 3091856"/>
                <a:gd name="connsiteX2" fmla="*/ 1428871 w 2163029"/>
                <a:gd name="connsiteY2" fmla="*/ 3048739 h 3091856"/>
                <a:gd name="connsiteX3" fmla="*/ 1905575 w 2163029"/>
                <a:gd name="connsiteY3" fmla="*/ 2978746 h 3091856"/>
                <a:gd name="connsiteX4" fmla="*/ 2143340 w 2163029"/>
                <a:gd name="connsiteY4" fmla="*/ 2908755 h 3091856"/>
                <a:gd name="connsiteX5" fmla="*/ 2143340 w 2163029"/>
                <a:gd name="connsiteY5" fmla="*/ 2908755 h 3091856"/>
                <a:gd name="connsiteX6" fmla="*/ 2143340 w 2163029"/>
                <a:gd name="connsiteY6" fmla="*/ 2642941 h 3091856"/>
                <a:gd name="connsiteX7" fmla="*/ 2143340 w 2163029"/>
                <a:gd name="connsiteY7" fmla="*/ 2164476 h 3091856"/>
                <a:gd name="connsiteX8" fmla="*/ 2143340 w 2163029"/>
                <a:gd name="connsiteY8" fmla="*/ 1696643 h 3091856"/>
                <a:gd name="connsiteX9" fmla="*/ 2143340 w 2163029"/>
                <a:gd name="connsiteY9" fmla="*/ 1239443 h 3091856"/>
                <a:gd name="connsiteX10" fmla="*/ 2143340 w 2163029"/>
                <a:gd name="connsiteY10" fmla="*/ 1228810 h 3091856"/>
                <a:gd name="connsiteX11" fmla="*/ 1877526 w 2163029"/>
                <a:gd name="connsiteY11" fmla="*/ 750345 h 3091856"/>
                <a:gd name="connsiteX12" fmla="*/ 1575379 w 2163029"/>
                <a:gd name="connsiteY12" fmla="*/ 392687 h 3091856"/>
                <a:gd name="connsiteX13" fmla="*/ 1250205 w 2163029"/>
                <a:gd name="connsiteY13" fmla="*/ 144289 h 3091856"/>
                <a:gd name="connsiteX14" fmla="*/ 878066 w 2163029"/>
                <a:gd name="connsiteY14" fmla="*/ 6066 h 3091856"/>
                <a:gd name="connsiteX15" fmla="*/ 559089 w 2163029"/>
                <a:gd name="connsiteY15" fmla="*/ 48596 h 3091856"/>
                <a:gd name="connsiteX16" fmla="*/ 314540 w 2163029"/>
                <a:gd name="connsiteY16" fmla="*/ 261248 h 3091856"/>
                <a:gd name="connsiteX17" fmla="*/ 123154 w 2163029"/>
                <a:gd name="connsiteY17" fmla="*/ 505796 h 3091856"/>
                <a:gd name="connsiteX18" fmla="*/ 6196 w 2163029"/>
                <a:gd name="connsiteY18" fmla="*/ 760978 h 3091856"/>
                <a:gd name="connsiteX19" fmla="*/ 6196 w 2163029"/>
                <a:gd name="connsiteY19" fmla="*/ 760978 h 3091856"/>
                <a:gd name="connsiteX20" fmla="*/ 16829 w 2163029"/>
                <a:gd name="connsiteY20" fmla="*/ 1069322 h 3091856"/>
                <a:gd name="connsiteX21" fmla="*/ 6196 w 2163029"/>
                <a:gd name="connsiteY21" fmla="*/ 2090048 h 3091856"/>
                <a:gd name="connsiteX22" fmla="*/ 6196 w 2163029"/>
                <a:gd name="connsiteY22" fmla="*/ 2674838 h 3091856"/>
                <a:gd name="connsiteX23" fmla="*/ 0 w 2163029"/>
                <a:gd name="connsiteY23" fmla="*/ 3091856 h 3091856"/>
                <a:gd name="connsiteX0" fmla="*/ 1 w 2163030"/>
                <a:gd name="connsiteY0" fmla="*/ 3091856 h 3091856"/>
                <a:gd name="connsiteX1" fmla="*/ 691116 w 2163030"/>
                <a:gd name="connsiteY1" fmla="*/ 3088006 h 3091856"/>
                <a:gd name="connsiteX2" fmla="*/ 1428872 w 2163030"/>
                <a:gd name="connsiteY2" fmla="*/ 3048739 h 3091856"/>
                <a:gd name="connsiteX3" fmla="*/ 1905576 w 2163030"/>
                <a:gd name="connsiteY3" fmla="*/ 2978746 h 3091856"/>
                <a:gd name="connsiteX4" fmla="*/ 2143341 w 2163030"/>
                <a:gd name="connsiteY4" fmla="*/ 2908755 h 3091856"/>
                <a:gd name="connsiteX5" fmla="*/ 2143341 w 2163030"/>
                <a:gd name="connsiteY5" fmla="*/ 2908755 h 3091856"/>
                <a:gd name="connsiteX6" fmla="*/ 2143341 w 2163030"/>
                <a:gd name="connsiteY6" fmla="*/ 2642941 h 3091856"/>
                <a:gd name="connsiteX7" fmla="*/ 2143341 w 2163030"/>
                <a:gd name="connsiteY7" fmla="*/ 2164476 h 3091856"/>
                <a:gd name="connsiteX8" fmla="*/ 2143341 w 2163030"/>
                <a:gd name="connsiteY8" fmla="*/ 1696643 h 3091856"/>
                <a:gd name="connsiteX9" fmla="*/ 2143341 w 2163030"/>
                <a:gd name="connsiteY9" fmla="*/ 1239443 h 3091856"/>
                <a:gd name="connsiteX10" fmla="*/ 2143341 w 2163030"/>
                <a:gd name="connsiteY10" fmla="*/ 1228810 h 3091856"/>
                <a:gd name="connsiteX11" fmla="*/ 1877527 w 2163030"/>
                <a:gd name="connsiteY11" fmla="*/ 750345 h 3091856"/>
                <a:gd name="connsiteX12" fmla="*/ 1575380 w 2163030"/>
                <a:gd name="connsiteY12" fmla="*/ 392687 h 3091856"/>
                <a:gd name="connsiteX13" fmla="*/ 1250206 w 2163030"/>
                <a:gd name="connsiteY13" fmla="*/ 144289 h 3091856"/>
                <a:gd name="connsiteX14" fmla="*/ 878067 w 2163030"/>
                <a:gd name="connsiteY14" fmla="*/ 6066 h 3091856"/>
                <a:gd name="connsiteX15" fmla="*/ 559090 w 2163030"/>
                <a:gd name="connsiteY15" fmla="*/ 48596 h 3091856"/>
                <a:gd name="connsiteX16" fmla="*/ 314541 w 2163030"/>
                <a:gd name="connsiteY16" fmla="*/ 261248 h 3091856"/>
                <a:gd name="connsiteX17" fmla="*/ 123155 w 2163030"/>
                <a:gd name="connsiteY17" fmla="*/ 505796 h 3091856"/>
                <a:gd name="connsiteX18" fmla="*/ 6197 w 2163030"/>
                <a:gd name="connsiteY18" fmla="*/ 760978 h 3091856"/>
                <a:gd name="connsiteX19" fmla="*/ 6197 w 2163030"/>
                <a:gd name="connsiteY19" fmla="*/ 760978 h 3091856"/>
                <a:gd name="connsiteX20" fmla="*/ 0 w 2163030"/>
                <a:gd name="connsiteY20" fmla="*/ 1119810 h 3091856"/>
                <a:gd name="connsiteX21" fmla="*/ 6197 w 2163030"/>
                <a:gd name="connsiteY21" fmla="*/ 2090048 h 3091856"/>
                <a:gd name="connsiteX22" fmla="*/ 6197 w 2163030"/>
                <a:gd name="connsiteY22" fmla="*/ 2674838 h 3091856"/>
                <a:gd name="connsiteX23" fmla="*/ 1 w 2163030"/>
                <a:gd name="connsiteY23" fmla="*/ 3091856 h 3091856"/>
                <a:gd name="connsiteX0" fmla="*/ 1 w 2145578"/>
                <a:gd name="connsiteY0" fmla="*/ 3091856 h 3091856"/>
                <a:gd name="connsiteX1" fmla="*/ 691116 w 2145578"/>
                <a:gd name="connsiteY1" fmla="*/ 3088006 h 3091856"/>
                <a:gd name="connsiteX2" fmla="*/ 1428872 w 2145578"/>
                <a:gd name="connsiteY2" fmla="*/ 3048739 h 3091856"/>
                <a:gd name="connsiteX3" fmla="*/ 1905576 w 2145578"/>
                <a:gd name="connsiteY3" fmla="*/ 2978746 h 3091856"/>
                <a:gd name="connsiteX4" fmla="*/ 2143341 w 2145578"/>
                <a:gd name="connsiteY4" fmla="*/ 2908755 h 3091856"/>
                <a:gd name="connsiteX5" fmla="*/ 2143341 w 2145578"/>
                <a:gd name="connsiteY5" fmla="*/ 2908755 h 3091856"/>
                <a:gd name="connsiteX6" fmla="*/ 2143341 w 2145578"/>
                <a:gd name="connsiteY6" fmla="*/ 2642941 h 3091856"/>
                <a:gd name="connsiteX7" fmla="*/ 2143341 w 2145578"/>
                <a:gd name="connsiteY7" fmla="*/ 2164476 h 3091856"/>
                <a:gd name="connsiteX8" fmla="*/ 2143341 w 2145578"/>
                <a:gd name="connsiteY8" fmla="*/ 1696643 h 3091856"/>
                <a:gd name="connsiteX9" fmla="*/ 2143341 w 2145578"/>
                <a:gd name="connsiteY9" fmla="*/ 1239443 h 3091856"/>
                <a:gd name="connsiteX10" fmla="*/ 2143341 w 2145578"/>
                <a:gd name="connsiteY10" fmla="*/ 1228810 h 3091856"/>
                <a:gd name="connsiteX11" fmla="*/ 1877527 w 2145578"/>
                <a:gd name="connsiteY11" fmla="*/ 750345 h 3091856"/>
                <a:gd name="connsiteX12" fmla="*/ 1575380 w 2145578"/>
                <a:gd name="connsiteY12" fmla="*/ 392687 h 3091856"/>
                <a:gd name="connsiteX13" fmla="*/ 1250206 w 2145578"/>
                <a:gd name="connsiteY13" fmla="*/ 144289 h 3091856"/>
                <a:gd name="connsiteX14" fmla="*/ 878067 w 2145578"/>
                <a:gd name="connsiteY14" fmla="*/ 6066 h 3091856"/>
                <a:gd name="connsiteX15" fmla="*/ 559090 w 2145578"/>
                <a:gd name="connsiteY15" fmla="*/ 48596 h 3091856"/>
                <a:gd name="connsiteX16" fmla="*/ 314541 w 2145578"/>
                <a:gd name="connsiteY16" fmla="*/ 261248 h 3091856"/>
                <a:gd name="connsiteX17" fmla="*/ 123155 w 2145578"/>
                <a:gd name="connsiteY17" fmla="*/ 505796 h 3091856"/>
                <a:gd name="connsiteX18" fmla="*/ 6197 w 2145578"/>
                <a:gd name="connsiteY18" fmla="*/ 760978 h 3091856"/>
                <a:gd name="connsiteX19" fmla="*/ 6197 w 2145578"/>
                <a:gd name="connsiteY19" fmla="*/ 760978 h 3091856"/>
                <a:gd name="connsiteX20" fmla="*/ 0 w 2145578"/>
                <a:gd name="connsiteY20" fmla="*/ 1119810 h 3091856"/>
                <a:gd name="connsiteX21" fmla="*/ 6197 w 2145578"/>
                <a:gd name="connsiteY21" fmla="*/ 2090048 h 3091856"/>
                <a:gd name="connsiteX22" fmla="*/ 6197 w 2145578"/>
                <a:gd name="connsiteY22" fmla="*/ 2674838 h 3091856"/>
                <a:gd name="connsiteX23" fmla="*/ 1 w 2145578"/>
                <a:gd name="connsiteY23" fmla="*/ 3091856 h 309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5578" h="3091856">
                  <a:moveTo>
                    <a:pt x="1" y="3091856"/>
                  </a:moveTo>
                  <a:lnTo>
                    <a:pt x="691116" y="3088006"/>
                  </a:lnTo>
                  <a:cubicBezTo>
                    <a:pt x="929261" y="3080820"/>
                    <a:pt x="1226462" y="3066949"/>
                    <a:pt x="1428872" y="3048739"/>
                  </a:cubicBezTo>
                  <a:cubicBezTo>
                    <a:pt x="1631282" y="3030529"/>
                    <a:pt x="1786498" y="3002077"/>
                    <a:pt x="1905576" y="2978746"/>
                  </a:cubicBezTo>
                  <a:lnTo>
                    <a:pt x="2143341" y="2908755"/>
                  </a:lnTo>
                  <a:lnTo>
                    <a:pt x="2143341" y="2908755"/>
                  </a:lnTo>
                  <a:lnTo>
                    <a:pt x="2143341" y="2642941"/>
                  </a:lnTo>
                  <a:lnTo>
                    <a:pt x="2143341" y="2164476"/>
                  </a:lnTo>
                  <a:lnTo>
                    <a:pt x="2143341" y="1696643"/>
                  </a:lnTo>
                  <a:lnTo>
                    <a:pt x="2143341" y="1239443"/>
                  </a:lnTo>
                  <a:cubicBezTo>
                    <a:pt x="2143341" y="1161471"/>
                    <a:pt x="2148375" y="1265447"/>
                    <a:pt x="2143341" y="1228810"/>
                  </a:cubicBezTo>
                  <a:cubicBezTo>
                    <a:pt x="2138307" y="1192173"/>
                    <a:pt x="1972187" y="889699"/>
                    <a:pt x="1877527" y="750345"/>
                  </a:cubicBezTo>
                  <a:cubicBezTo>
                    <a:pt x="1782867" y="610991"/>
                    <a:pt x="1679933" y="493696"/>
                    <a:pt x="1575380" y="392687"/>
                  </a:cubicBezTo>
                  <a:cubicBezTo>
                    <a:pt x="1470827" y="291678"/>
                    <a:pt x="1366425" y="208726"/>
                    <a:pt x="1250206" y="144289"/>
                  </a:cubicBezTo>
                  <a:cubicBezTo>
                    <a:pt x="1133987" y="79852"/>
                    <a:pt x="993253" y="22015"/>
                    <a:pt x="878067" y="6066"/>
                  </a:cubicBezTo>
                  <a:cubicBezTo>
                    <a:pt x="762881" y="-9883"/>
                    <a:pt x="653011" y="6066"/>
                    <a:pt x="559090" y="48596"/>
                  </a:cubicBezTo>
                  <a:cubicBezTo>
                    <a:pt x="465169" y="91126"/>
                    <a:pt x="387197" y="185048"/>
                    <a:pt x="314541" y="261248"/>
                  </a:cubicBezTo>
                  <a:cubicBezTo>
                    <a:pt x="241885" y="337448"/>
                    <a:pt x="174546" y="422508"/>
                    <a:pt x="123155" y="505796"/>
                  </a:cubicBezTo>
                  <a:cubicBezTo>
                    <a:pt x="71764" y="589084"/>
                    <a:pt x="6197" y="760978"/>
                    <a:pt x="6197" y="760978"/>
                  </a:cubicBezTo>
                  <a:lnTo>
                    <a:pt x="6197" y="760978"/>
                  </a:lnTo>
                  <a:cubicBezTo>
                    <a:pt x="5164" y="820783"/>
                    <a:pt x="0" y="898298"/>
                    <a:pt x="0" y="1119810"/>
                  </a:cubicBezTo>
                  <a:cubicBezTo>
                    <a:pt x="0" y="1341322"/>
                    <a:pt x="7969" y="1822462"/>
                    <a:pt x="6197" y="2090048"/>
                  </a:cubicBezTo>
                  <a:cubicBezTo>
                    <a:pt x="4425" y="2357634"/>
                    <a:pt x="6197" y="2674838"/>
                    <a:pt x="6197" y="2674838"/>
                  </a:cubicBezTo>
                  <a:cubicBezTo>
                    <a:pt x="4132" y="2813844"/>
                    <a:pt x="2066" y="2952850"/>
                    <a:pt x="1" y="3091856"/>
                  </a:cubicBezTo>
                  <a:close/>
                </a:path>
              </a:pathLst>
            </a:cu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1365248" y="755412"/>
              <a:ext cx="0" cy="49061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>
              <a:off x="1365248" y="5661570"/>
              <a:ext cx="490561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>
              <a:off x="3404171" y="5579824"/>
              <a:ext cx="0" cy="159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1365248" y="5523630"/>
              <a:ext cx="0" cy="159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6271447" y="5579824"/>
              <a:ext cx="0" cy="159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>
              <a:off x="1284896" y="2986155"/>
              <a:ext cx="1592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1284896" y="2339154"/>
              <a:ext cx="1592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>
              <a:off x="1284896" y="1328188"/>
              <a:ext cx="1592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Volný tvar 18"/>
            <p:cNvSpPr/>
            <p:nvPr/>
          </p:nvSpPr>
          <p:spPr>
            <a:xfrm>
              <a:off x="4413043" y="1327650"/>
              <a:ext cx="1857430" cy="1651013"/>
            </a:xfrm>
            <a:custGeom>
              <a:avLst/>
              <a:gdLst>
                <a:gd name="connsiteX0" fmla="*/ 2099145 w 2099145"/>
                <a:gd name="connsiteY0" fmla="*/ 1865866 h 1865866"/>
                <a:gd name="connsiteX1" fmla="*/ 1876508 w 2099145"/>
                <a:gd name="connsiteY1" fmla="*/ 1468301 h 1865866"/>
                <a:gd name="connsiteX2" fmla="*/ 1550505 w 2099145"/>
                <a:gd name="connsiteY2" fmla="*/ 951466 h 1865866"/>
                <a:gd name="connsiteX3" fmla="*/ 1073426 w 2099145"/>
                <a:gd name="connsiteY3" fmla="*/ 442582 h 1865866"/>
                <a:gd name="connsiteX4" fmla="*/ 707666 w 2099145"/>
                <a:gd name="connsiteY4" fmla="*/ 211995 h 1865866"/>
                <a:gd name="connsiteX5" fmla="*/ 190832 w 2099145"/>
                <a:gd name="connsiteY5" fmla="*/ 21163 h 1865866"/>
                <a:gd name="connsiteX6" fmla="*/ 0 w 2099145"/>
                <a:gd name="connsiteY6" fmla="*/ 13212 h 186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9145" h="1865866">
                  <a:moveTo>
                    <a:pt x="2099145" y="1865866"/>
                  </a:moveTo>
                  <a:cubicBezTo>
                    <a:pt x="2033546" y="1743283"/>
                    <a:pt x="1967948" y="1620701"/>
                    <a:pt x="1876508" y="1468301"/>
                  </a:cubicBezTo>
                  <a:cubicBezTo>
                    <a:pt x="1785068" y="1315901"/>
                    <a:pt x="1684352" y="1122419"/>
                    <a:pt x="1550505" y="951466"/>
                  </a:cubicBezTo>
                  <a:cubicBezTo>
                    <a:pt x="1416658" y="780513"/>
                    <a:pt x="1213899" y="565827"/>
                    <a:pt x="1073426" y="442582"/>
                  </a:cubicBezTo>
                  <a:cubicBezTo>
                    <a:pt x="932953" y="319337"/>
                    <a:pt x="854765" y="282231"/>
                    <a:pt x="707666" y="211995"/>
                  </a:cubicBezTo>
                  <a:cubicBezTo>
                    <a:pt x="560567" y="141759"/>
                    <a:pt x="308776" y="54293"/>
                    <a:pt x="190832" y="21163"/>
                  </a:cubicBezTo>
                  <a:cubicBezTo>
                    <a:pt x="72888" y="-11967"/>
                    <a:pt x="36444" y="622"/>
                    <a:pt x="0" y="13212"/>
                  </a:cubicBezTo>
                </a:path>
              </a:pathLst>
            </a:custGeom>
            <a:noFill/>
            <a:ln w="762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-36512" y="772369"/>
              <a:ext cx="1401760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t</a:t>
              </a:r>
              <a:r>
                <a:rPr lang="cs-CZ" dirty="0" smtClean="0"/>
                <a:t>lak (mmHg)</a:t>
              </a:r>
              <a:endParaRPr lang="cs-CZ" dirty="0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5940152" y="5445224"/>
              <a:ext cx="1526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/>
                <a:t>objem (ml)</a:t>
              </a:r>
              <a:endParaRPr lang="cs-CZ" dirty="0"/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664368" y="1175345"/>
              <a:ext cx="637163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/>
                <a:t>120</a:t>
              </a:r>
              <a:endParaRPr lang="cs-CZ" dirty="0"/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728084" y="2831969"/>
              <a:ext cx="573447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/>
                <a:t>80</a:t>
              </a:r>
              <a:endParaRPr lang="cs-CZ" dirty="0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728084" y="2194806"/>
              <a:ext cx="573447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/>
                <a:t>100</a:t>
              </a:r>
              <a:endParaRPr lang="cs-CZ" dirty="0"/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3125367" y="5789003"/>
              <a:ext cx="573447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5</a:t>
              </a:r>
              <a:r>
                <a:rPr lang="cs-CZ" dirty="0" smtClean="0"/>
                <a:t>0</a:t>
              </a:r>
              <a:endParaRPr lang="cs-CZ" dirty="0"/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5976762" y="5773316"/>
              <a:ext cx="573447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120</a:t>
              </a:r>
              <a:endParaRPr lang="cs-CZ" dirty="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232483" y="3381956"/>
              <a:ext cx="11092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p</a:t>
              </a:r>
              <a:r>
                <a:rPr lang="cs-CZ" dirty="0" smtClean="0"/>
                <a:t>locha = práce vykonaná srdcem</a:t>
              </a:r>
              <a:endParaRPr lang="cs-CZ" dirty="0"/>
            </a:p>
          </p:txBody>
        </p:sp>
        <p:grpSp>
          <p:nvGrpSpPr>
            <p:cNvPr id="86" name="Skupina 85"/>
            <p:cNvGrpSpPr/>
            <p:nvPr/>
          </p:nvGrpSpPr>
          <p:grpSpPr>
            <a:xfrm>
              <a:off x="3419361" y="5024407"/>
              <a:ext cx="2866917" cy="417933"/>
              <a:chOff x="3419361" y="5024407"/>
              <a:chExt cx="2866917" cy="417933"/>
            </a:xfrm>
          </p:grpSpPr>
          <p:sp>
            <p:nvSpPr>
              <p:cNvPr id="18" name="Volný tvar 17"/>
              <p:cNvSpPr/>
              <p:nvPr/>
            </p:nvSpPr>
            <p:spPr>
              <a:xfrm>
                <a:off x="3419361" y="5198113"/>
                <a:ext cx="2866917" cy="244227"/>
              </a:xfrm>
              <a:custGeom>
                <a:avLst/>
                <a:gdLst>
                  <a:gd name="connsiteX0" fmla="*/ 0 w 3218213"/>
                  <a:gd name="connsiteY0" fmla="*/ 261257 h 276009"/>
                  <a:gd name="connsiteX1" fmla="*/ 1033153 w 3218213"/>
                  <a:gd name="connsiteY1" fmla="*/ 273133 h 276009"/>
                  <a:gd name="connsiteX2" fmla="*/ 2018805 w 3218213"/>
                  <a:gd name="connsiteY2" fmla="*/ 213756 h 276009"/>
                  <a:gd name="connsiteX3" fmla="*/ 2743200 w 3218213"/>
                  <a:gd name="connsiteY3" fmla="*/ 142504 h 276009"/>
                  <a:gd name="connsiteX4" fmla="*/ 3218213 w 3218213"/>
                  <a:gd name="connsiteY4" fmla="*/ 0 h 276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8213" h="276009">
                    <a:moveTo>
                      <a:pt x="0" y="261257"/>
                    </a:moveTo>
                    <a:cubicBezTo>
                      <a:pt x="348343" y="271153"/>
                      <a:pt x="696686" y="281050"/>
                      <a:pt x="1033153" y="273133"/>
                    </a:cubicBezTo>
                    <a:cubicBezTo>
                      <a:pt x="1369620" y="265216"/>
                      <a:pt x="1733797" y="235528"/>
                      <a:pt x="2018805" y="213756"/>
                    </a:cubicBezTo>
                    <a:cubicBezTo>
                      <a:pt x="2303813" y="191984"/>
                      <a:pt x="2543299" y="178130"/>
                      <a:pt x="2743200" y="142504"/>
                    </a:cubicBezTo>
                    <a:cubicBezTo>
                      <a:pt x="2943101" y="106878"/>
                      <a:pt x="3080657" y="53439"/>
                      <a:pt x="3218213" y="0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3913901" y="5024407"/>
                <a:ext cx="2096361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p</a:t>
                </a:r>
                <a:r>
                  <a:rPr lang="cs-CZ" b="1" dirty="0" smtClean="0"/>
                  <a:t>lnící fáze diastoly</a:t>
                </a:r>
                <a:endParaRPr lang="cs-CZ" b="1" dirty="0"/>
              </a:p>
            </p:txBody>
          </p:sp>
        </p:grpSp>
        <p:grpSp>
          <p:nvGrpSpPr>
            <p:cNvPr id="85" name="Skupina 84"/>
            <p:cNvGrpSpPr/>
            <p:nvPr/>
          </p:nvGrpSpPr>
          <p:grpSpPr>
            <a:xfrm>
              <a:off x="5825393" y="2676664"/>
              <a:ext cx="443042" cy="2528084"/>
              <a:chOff x="5825393" y="2676664"/>
              <a:chExt cx="443042" cy="2528084"/>
            </a:xfrm>
          </p:grpSpPr>
          <p:cxnSp>
            <p:nvCxnSpPr>
              <p:cNvPr id="11" name="Přímá spojnice 10"/>
              <p:cNvCxnSpPr>
                <a:stCxn id="3" idx="4"/>
                <a:endCxn id="3" idx="9"/>
              </p:cNvCxnSpPr>
              <p:nvPr/>
            </p:nvCxnSpPr>
            <p:spPr>
              <a:xfrm flipV="1">
                <a:off x="6268435" y="2974924"/>
                <a:ext cx="0" cy="2229824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ovéPole 40"/>
              <p:cNvSpPr txBox="1"/>
              <p:nvPr/>
            </p:nvSpPr>
            <p:spPr>
              <a:xfrm rot="16200000">
                <a:off x="4778468" y="3723589"/>
                <a:ext cx="2420653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Izovolumická kontrakce</a:t>
                </a:r>
                <a:endParaRPr lang="cs-CZ" b="1" dirty="0"/>
              </a:p>
            </p:txBody>
          </p:sp>
        </p:grpSp>
        <p:grpSp>
          <p:nvGrpSpPr>
            <p:cNvPr id="92" name="Skupina 91"/>
            <p:cNvGrpSpPr/>
            <p:nvPr/>
          </p:nvGrpSpPr>
          <p:grpSpPr>
            <a:xfrm>
              <a:off x="3413970" y="1325270"/>
              <a:ext cx="2081456" cy="1034250"/>
              <a:chOff x="3413970" y="1325270"/>
              <a:chExt cx="2081456" cy="1034250"/>
            </a:xfrm>
          </p:grpSpPr>
          <p:sp>
            <p:nvSpPr>
              <p:cNvPr id="20" name="Volný tvar 19"/>
              <p:cNvSpPr/>
              <p:nvPr/>
            </p:nvSpPr>
            <p:spPr>
              <a:xfrm>
                <a:off x="3413970" y="1325270"/>
                <a:ext cx="1020179" cy="1034250"/>
              </a:xfrm>
              <a:custGeom>
                <a:avLst/>
                <a:gdLst>
                  <a:gd name="connsiteX0" fmla="*/ 1152939 w 1152939"/>
                  <a:gd name="connsiteY0" fmla="*/ 0 h 1168841"/>
                  <a:gd name="connsiteX1" fmla="*/ 930302 w 1152939"/>
                  <a:gd name="connsiteY1" fmla="*/ 39756 h 1168841"/>
                  <a:gd name="connsiteX2" fmla="*/ 667909 w 1152939"/>
                  <a:gd name="connsiteY2" fmla="*/ 214685 h 1168841"/>
                  <a:gd name="connsiteX3" fmla="*/ 357809 w 1152939"/>
                  <a:gd name="connsiteY3" fmla="*/ 532737 h 1168841"/>
                  <a:gd name="connsiteX4" fmla="*/ 206734 w 1152939"/>
                  <a:gd name="connsiteY4" fmla="*/ 771276 h 1168841"/>
                  <a:gd name="connsiteX5" fmla="*/ 0 w 1152939"/>
                  <a:gd name="connsiteY5" fmla="*/ 1168841 h 1168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2939" h="1168841">
                    <a:moveTo>
                      <a:pt x="1152939" y="0"/>
                    </a:moveTo>
                    <a:cubicBezTo>
                      <a:pt x="1082039" y="1987"/>
                      <a:pt x="1011140" y="3975"/>
                      <a:pt x="930302" y="39756"/>
                    </a:cubicBezTo>
                    <a:cubicBezTo>
                      <a:pt x="849464" y="75537"/>
                      <a:pt x="763325" y="132521"/>
                      <a:pt x="667909" y="214685"/>
                    </a:cubicBezTo>
                    <a:cubicBezTo>
                      <a:pt x="572493" y="296849"/>
                      <a:pt x="434671" y="439972"/>
                      <a:pt x="357809" y="532737"/>
                    </a:cubicBezTo>
                    <a:cubicBezTo>
                      <a:pt x="280947" y="625502"/>
                      <a:pt x="266369" y="665259"/>
                      <a:pt x="206734" y="771276"/>
                    </a:cubicBezTo>
                    <a:cubicBezTo>
                      <a:pt x="147099" y="877293"/>
                      <a:pt x="73549" y="1023067"/>
                      <a:pt x="0" y="1168841"/>
                    </a:cubicBezTo>
                  </a:path>
                </a:pathLst>
              </a:custGeom>
              <a:noFill/>
              <a:ln w="76200">
                <a:solidFill>
                  <a:srgbClr val="D60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87" name="Skupina 86"/>
              <p:cNvGrpSpPr/>
              <p:nvPr/>
            </p:nvGrpSpPr>
            <p:grpSpPr>
              <a:xfrm>
                <a:off x="3501300" y="1463528"/>
                <a:ext cx="1994126" cy="532664"/>
                <a:chOff x="3501300" y="1463528"/>
                <a:chExt cx="1994126" cy="532664"/>
              </a:xfrm>
            </p:grpSpPr>
            <p:sp>
              <p:nvSpPr>
                <p:cNvPr id="42" name="TextovéPole 41"/>
                <p:cNvSpPr txBox="1"/>
                <p:nvPr/>
              </p:nvSpPr>
              <p:spPr>
                <a:xfrm rot="19318822">
                  <a:off x="3501300" y="1609584"/>
                  <a:ext cx="1204333" cy="326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b="1" dirty="0" smtClean="0"/>
                    <a:t>ejekční</a:t>
                  </a:r>
                  <a:endParaRPr lang="cs-CZ" b="1" dirty="0"/>
                </a:p>
              </p:txBody>
            </p:sp>
            <p:sp>
              <p:nvSpPr>
                <p:cNvPr id="43" name="TextovéPole 42"/>
                <p:cNvSpPr txBox="1"/>
                <p:nvPr/>
              </p:nvSpPr>
              <p:spPr>
                <a:xfrm rot="1835738">
                  <a:off x="4597119" y="1669388"/>
                  <a:ext cx="898307" cy="326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b="1" dirty="0" smtClean="0"/>
                    <a:t>systoly</a:t>
                  </a:r>
                  <a:endParaRPr lang="cs-CZ" b="1" dirty="0"/>
                </a:p>
              </p:txBody>
            </p:sp>
            <p:sp>
              <p:nvSpPr>
                <p:cNvPr id="34" name="Obdélník 33"/>
                <p:cNvSpPr/>
                <p:nvPr/>
              </p:nvSpPr>
              <p:spPr>
                <a:xfrm>
                  <a:off x="4161929" y="1463528"/>
                  <a:ext cx="505241" cy="3268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cs-CZ" b="1" dirty="0"/>
                    <a:t>fáze</a:t>
                  </a:r>
                </a:p>
              </p:txBody>
            </p:sp>
          </p:grpSp>
        </p:grpSp>
        <p:grpSp>
          <p:nvGrpSpPr>
            <p:cNvPr id="90" name="Skupina 89"/>
            <p:cNvGrpSpPr/>
            <p:nvPr/>
          </p:nvGrpSpPr>
          <p:grpSpPr>
            <a:xfrm>
              <a:off x="3413970" y="2359520"/>
              <a:ext cx="393763" cy="3069766"/>
              <a:chOff x="3413970" y="2359520"/>
              <a:chExt cx="393763" cy="3069766"/>
            </a:xfrm>
          </p:grpSpPr>
          <p:cxnSp>
            <p:nvCxnSpPr>
              <p:cNvPr id="22" name="Přímá spojnice 21"/>
              <p:cNvCxnSpPr>
                <a:stCxn id="20" idx="5"/>
                <a:endCxn id="18" idx="0"/>
              </p:cNvCxnSpPr>
              <p:nvPr/>
            </p:nvCxnSpPr>
            <p:spPr>
              <a:xfrm>
                <a:off x="3413970" y="2359520"/>
                <a:ext cx="31855" cy="306976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ovéPole 44"/>
              <p:cNvSpPr txBox="1"/>
              <p:nvPr/>
            </p:nvSpPr>
            <p:spPr>
              <a:xfrm rot="16200000">
                <a:off x="2434412" y="3525598"/>
                <a:ext cx="23773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Izovolumická relaxace</a:t>
                </a:r>
                <a:endParaRPr lang="cs-CZ" b="1" dirty="0"/>
              </a:p>
            </p:txBody>
          </p:sp>
        </p:grpSp>
        <p:grpSp>
          <p:nvGrpSpPr>
            <p:cNvPr id="81" name="Skupina 80"/>
            <p:cNvGrpSpPr/>
            <p:nvPr/>
          </p:nvGrpSpPr>
          <p:grpSpPr>
            <a:xfrm>
              <a:off x="6137696" y="2588711"/>
              <a:ext cx="2250727" cy="1200329"/>
              <a:chOff x="6137696" y="2588711"/>
              <a:chExt cx="2250727" cy="1200329"/>
            </a:xfrm>
          </p:grpSpPr>
          <p:sp>
            <p:nvSpPr>
              <p:cNvPr id="35" name="Ovál 34"/>
              <p:cNvSpPr/>
              <p:nvPr/>
            </p:nvSpPr>
            <p:spPr>
              <a:xfrm>
                <a:off x="6137696" y="2902950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TextovéPole 39"/>
              <p:cNvSpPr txBox="1"/>
              <p:nvPr/>
            </p:nvSpPr>
            <p:spPr>
              <a:xfrm>
                <a:off x="6398838" y="2588711"/>
                <a:ext cx="19895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DTK - otevření aortální chlopně </a:t>
                </a:r>
                <a:r>
                  <a:rPr lang="cs-CZ" dirty="0" smtClean="0"/>
                  <a:t>(dvojcípá je uzavřená)</a:t>
                </a:r>
                <a:endParaRPr lang="cs-CZ" dirty="0"/>
              </a:p>
            </p:txBody>
          </p:sp>
        </p:grpSp>
        <p:grpSp>
          <p:nvGrpSpPr>
            <p:cNvPr id="83" name="Skupina 82"/>
            <p:cNvGrpSpPr/>
            <p:nvPr/>
          </p:nvGrpSpPr>
          <p:grpSpPr>
            <a:xfrm>
              <a:off x="3977618" y="755412"/>
              <a:ext cx="4014130" cy="708116"/>
              <a:chOff x="3977618" y="755412"/>
              <a:chExt cx="4014130" cy="708116"/>
            </a:xfrm>
          </p:grpSpPr>
          <p:sp>
            <p:nvSpPr>
              <p:cNvPr id="37" name="Ovál 36"/>
              <p:cNvSpPr/>
              <p:nvPr/>
            </p:nvSpPr>
            <p:spPr>
              <a:xfrm>
                <a:off x="4341099" y="1208691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3977618" y="755412"/>
                <a:ext cx="4014130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S</a:t>
                </a:r>
                <a:r>
                  <a:rPr lang="cs-CZ" b="1" dirty="0" smtClean="0"/>
                  <a:t>TK</a:t>
                </a:r>
                <a:r>
                  <a:rPr lang="cs-CZ" dirty="0" smtClean="0"/>
                  <a:t> (maximální tlak v komoře i aortě)</a:t>
                </a:r>
                <a:endParaRPr lang="cs-CZ" dirty="0"/>
              </a:p>
            </p:txBody>
          </p:sp>
        </p:grpSp>
        <p:grpSp>
          <p:nvGrpSpPr>
            <p:cNvPr id="80" name="Skupina 79"/>
            <p:cNvGrpSpPr/>
            <p:nvPr/>
          </p:nvGrpSpPr>
          <p:grpSpPr>
            <a:xfrm>
              <a:off x="6125156" y="4581128"/>
              <a:ext cx="2839332" cy="923330"/>
              <a:chOff x="6125156" y="4581128"/>
              <a:chExt cx="2839332" cy="923330"/>
            </a:xfrm>
          </p:grpSpPr>
          <p:sp>
            <p:nvSpPr>
              <p:cNvPr id="26" name="Ovál 25"/>
              <p:cNvSpPr/>
              <p:nvPr/>
            </p:nvSpPr>
            <p:spPr>
              <a:xfrm>
                <a:off x="6125156" y="5088122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6398839" y="4581128"/>
                <a:ext cx="256564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u</a:t>
                </a:r>
                <a:r>
                  <a:rPr lang="cs-CZ" b="1" dirty="0" smtClean="0"/>
                  <a:t>zavření dvojcípé chlopně </a:t>
                </a:r>
                <a:r>
                  <a:rPr lang="cs-CZ" dirty="0" smtClean="0"/>
                  <a:t>(aortální je zavřená)</a:t>
                </a:r>
                <a:endParaRPr lang="cs-CZ" dirty="0"/>
              </a:p>
            </p:txBody>
          </p:sp>
        </p:grpSp>
        <p:grpSp>
          <p:nvGrpSpPr>
            <p:cNvPr id="88" name="Skupina 87"/>
            <p:cNvGrpSpPr/>
            <p:nvPr/>
          </p:nvGrpSpPr>
          <p:grpSpPr>
            <a:xfrm>
              <a:off x="1757131" y="1556792"/>
              <a:ext cx="1878765" cy="923330"/>
              <a:chOff x="1757131" y="1556792"/>
              <a:chExt cx="1878765" cy="923330"/>
            </a:xfrm>
          </p:grpSpPr>
          <p:sp>
            <p:nvSpPr>
              <p:cNvPr id="38" name="Ovál 37"/>
              <p:cNvSpPr/>
              <p:nvPr/>
            </p:nvSpPr>
            <p:spPr>
              <a:xfrm>
                <a:off x="3281859" y="2190318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1757131" y="1556792"/>
                <a:ext cx="18787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uzavření aortální chlopně </a:t>
                </a:r>
                <a:r>
                  <a:rPr lang="cs-CZ" dirty="0" smtClean="0"/>
                  <a:t>(dvojcípá je uzavřená)</a:t>
                </a:r>
                <a:endParaRPr lang="cs-CZ" dirty="0"/>
              </a:p>
            </p:txBody>
          </p:sp>
        </p:grpSp>
        <p:grpSp>
          <p:nvGrpSpPr>
            <p:cNvPr id="79" name="Skupina 78"/>
            <p:cNvGrpSpPr/>
            <p:nvPr/>
          </p:nvGrpSpPr>
          <p:grpSpPr>
            <a:xfrm>
              <a:off x="1547664" y="4725144"/>
              <a:ext cx="2039233" cy="820546"/>
              <a:chOff x="1547664" y="4725144"/>
              <a:chExt cx="2039233" cy="820546"/>
            </a:xfrm>
          </p:grpSpPr>
          <p:sp>
            <p:nvSpPr>
              <p:cNvPr id="39" name="Ovál 38"/>
              <p:cNvSpPr/>
              <p:nvPr/>
            </p:nvSpPr>
            <p:spPr>
              <a:xfrm>
                <a:off x="3332032" y="5290853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" name="TextovéPole 50"/>
              <p:cNvSpPr txBox="1"/>
              <p:nvPr/>
            </p:nvSpPr>
            <p:spPr>
              <a:xfrm>
                <a:off x="1547664" y="4725144"/>
                <a:ext cx="1837689" cy="817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o</a:t>
                </a:r>
                <a:r>
                  <a:rPr lang="cs-CZ" b="1" dirty="0" smtClean="0"/>
                  <a:t>tevření dvojcípé chlopně </a:t>
                </a:r>
                <a:r>
                  <a:rPr lang="cs-CZ" dirty="0" smtClean="0"/>
                  <a:t>(aortální je zavřená)</a:t>
                </a:r>
                <a:endParaRPr lang="cs-CZ" dirty="0"/>
              </a:p>
            </p:txBody>
          </p:sp>
        </p:grpSp>
        <p:grpSp>
          <p:nvGrpSpPr>
            <p:cNvPr id="82" name="Skupina 81"/>
            <p:cNvGrpSpPr/>
            <p:nvPr/>
          </p:nvGrpSpPr>
          <p:grpSpPr>
            <a:xfrm>
              <a:off x="6355237" y="1126485"/>
              <a:ext cx="2177203" cy="1813785"/>
              <a:chOff x="6355237" y="1126485"/>
              <a:chExt cx="2177203" cy="1813785"/>
            </a:xfrm>
          </p:grpSpPr>
          <p:grpSp>
            <p:nvGrpSpPr>
              <p:cNvPr id="62" name="Skupina 61"/>
              <p:cNvGrpSpPr/>
              <p:nvPr/>
            </p:nvGrpSpPr>
            <p:grpSpPr>
              <a:xfrm>
                <a:off x="6804248" y="1340768"/>
                <a:ext cx="1325182" cy="591461"/>
                <a:chOff x="7198141" y="1561776"/>
                <a:chExt cx="1325182" cy="591461"/>
              </a:xfrm>
            </p:grpSpPr>
            <p:sp>
              <p:nvSpPr>
                <p:cNvPr id="60" name="Volný tvar 59"/>
                <p:cNvSpPr>
                  <a:spLocks noChangeAspect="1"/>
                </p:cNvSpPr>
                <p:nvPr/>
              </p:nvSpPr>
              <p:spPr>
                <a:xfrm>
                  <a:off x="7288219" y="1561776"/>
                  <a:ext cx="1235104" cy="561238"/>
                </a:xfrm>
                <a:custGeom>
                  <a:avLst/>
                  <a:gdLst>
                    <a:gd name="connsiteX0" fmla="*/ 0 w 2410691"/>
                    <a:gd name="connsiteY0" fmla="*/ 1036055 h 1095431"/>
                    <a:gd name="connsiteX1" fmla="*/ 106878 w 2410691"/>
                    <a:gd name="connsiteY1" fmla="*/ 513541 h 1095431"/>
                    <a:gd name="connsiteX2" fmla="*/ 356259 w 2410691"/>
                    <a:gd name="connsiteY2" fmla="*/ 38528 h 1095431"/>
                    <a:gd name="connsiteX3" fmla="*/ 700644 w 2410691"/>
                    <a:gd name="connsiteY3" fmla="*/ 50403 h 1095431"/>
                    <a:gd name="connsiteX4" fmla="*/ 866898 w 2410691"/>
                    <a:gd name="connsiteY4" fmla="*/ 228533 h 1095431"/>
                    <a:gd name="connsiteX5" fmla="*/ 890649 w 2410691"/>
                    <a:gd name="connsiteY5" fmla="*/ 299785 h 1095431"/>
                    <a:gd name="connsiteX6" fmla="*/ 950026 w 2410691"/>
                    <a:gd name="connsiteY6" fmla="*/ 192907 h 1095431"/>
                    <a:gd name="connsiteX7" fmla="*/ 1009402 w 2410691"/>
                    <a:gd name="connsiteY7" fmla="*/ 192907 h 1095431"/>
                    <a:gd name="connsiteX8" fmla="*/ 1140031 w 2410691"/>
                    <a:gd name="connsiteY8" fmla="*/ 335411 h 1095431"/>
                    <a:gd name="connsiteX9" fmla="*/ 1603168 w 2410691"/>
                    <a:gd name="connsiteY9" fmla="*/ 774798 h 1095431"/>
                    <a:gd name="connsiteX10" fmla="*/ 2006930 w 2410691"/>
                    <a:gd name="connsiteY10" fmla="*/ 964803 h 1095431"/>
                    <a:gd name="connsiteX11" fmla="*/ 2410691 w 2410691"/>
                    <a:gd name="connsiteY11" fmla="*/ 1095431 h 109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10691" h="1095431">
                      <a:moveTo>
                        <a:pt x="0" y="1036055"/>
                      </a:moveTo>
                      <a:cubicBezTo>
                        <a:pt x="23751" y="857925"/>
                        <a:pt x="47502" y="679795"/>
                        <a:pt x="106878" y="513541"/>
                      </a:cubicBezTo>
                      <a:cubicBezTo>
                        <a:pt x="166254" y="347287"/>
                        <a:pt x="257298" y="115718"/>
                        <a:pt x="356259" y="38528"/>
                      </a:cubicBezTo>
                      <a:cubicBezTo>
                        <a:pt x="455220" y="-38662"/>
                        <a:pt x="615538" y="18736"/>
                        <a:pt x="700644" y="50403"/>
                      </a:cubicBezTo>
                      <a:cubicBezTo>
                        <a:pt x="785750" y="82070"/>
                        <a:pt x="835231" y="186969"/>
                        <a:pt x="866898" y="228533"/>
                      </a:cubicBezTo>
                      <a:cubicBezTo>
                        <a:pt x="898566" y="270097"/>
                        <a:pt x="876794" y="305723"/>
                        <a:pt x="890649" y="299785"/>
                      </a:cubicBezTo>
                      <a:cubicBezTo>
                        <a:pt x="904504" y="293847"/>
                        <a:pt x="930234" y="210720"/>
                        <a:pt x="950026" y="192907"/>
                      </a:cubicBezTo>
                      <a:cubicBezTo>
                        <a:pt x="969818" y="175094"/>
                        <a:pt x="977735" y="169156"/>
                        <a:pt x="1009402" y="192907"/>
                      </a:cubicBezTo>
                      <a:cubicBezTo>
                        <a:pt x="1041069" y="216658"/>
                        <a:pt x="1041070" y="238429"/>
                        <a:pt x="1140031" y="335411"/>
                      </a:cubicBezTo>
                      <a:cubicBezTo>
                        <a:pt x="1238992" y="432393"/>
                        <a:pt x="1458685" y="669899"/>
                        <a:pt x="1603168" y="774798"/>
                      </a:cubicBezTo>
                      <a:cubicBezTo>
                        <a:pt x="1747651" y="879697"/>
                        <a:pt x="1872343" y="911364"/>
                        <a:pt x="2006930" y="964803"/>
                      </a:cubicBezTo>
                      <a:cubicBezTo>
                        <a:pt x="2141517" y="1018242"/>
                        <a:pt x="2276104" y="1056836"/>
                        <a:pt x="2410691" y="1095431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3" name="Ovál 62"/>
                <p:cNvSpPr/>
                <p:nvPr/>
              </p:nvSpPr>
              <p:spPr>
                <a:xfrm>
                  <a:off x="7198141" y="1973237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61" name="Obdélník 60"/>
              <p:cNvSpPr/>
              <p:nvPr/>
            </p:nvSpPr>
            <p:spPr>
              <a:xfrm>
                <a:off x="7688235" y="1126485"/>
                <a:ext cx="8442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 smtClean="0"/>
                  <a:t>TK </a:t>
                </a:r>
              </a:p>
              <a:p>
                <a:r>
                  <a:rPr lang="cs-CZ" dirty="0" smtClean="0"/>
                  <a:t>v aortě</a:t>
                </a:r>
                <a:endParaRPr lang="cs-CZ" dirty="0"/>
              </a:p>
            </p:txBody>
          </p:sp>
          <p:cxnSp>
            <p:nvCxnSpPr>
              <p:cNvPr id="65" name="Přímá spojnice 64"/>
              <p:cNvCxnSpPr>
                <a:stCxn id="63" idx="3"/>
                <a:endCxn id="35" idx="7"/>
              </p:cNvCxnSpPr>
              <p:nvPr/>
            </p:nvCxnSpPr>
            <p:spPr>
              <a:xfrm flipH="1">
                <a:off x="6355237" y="1905869"/>
                <a:ext cx="475371" cy="10344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Skupina 83"/>
            <p:cNvGrpSpPr/>
            <p:nvPr/>
          </p:nvGrpSpPr>
          <p:grpSpPr>
            <a:xfrm>
              <a:off x="2777331" y="771619"/>
              <a:ext cx="1563768" cy="641157"/>
              <a:chOff x="2777331" y="771619"/>
              <a:chExt cx="1563768" cy="641157"/>
            </a:xfrm>
          </p:grpSpPr>
          <p:grpSp>
            <p:nvGrpSpPr>
              <p:cNvPr id="66" name="Skupina 65"/>
              <p:cNvGrpSpPr/>
              <p:nvPr/>
            </p:nvGrpSpPr>
            <p:grpSpPr>
              <a:xfrm>
                <a:off x="2777331" y="771619"/>
                <a:ext cx="1235104" cy="641157"/>
                <a:chOff x="7288219" y="1481857"/>
                <a:chExt cx="1235104" cy="641157"/>
              </a:xfrm>
            </p:grpSpPr>
            <p:sp>
              <p:nvSpPr>
                <p:cNvPr id="67" name="Volný tvar 66"/>
                <p:cNvSpPr>
                  <a:spLocks noChangeAspect="1"/>
                </p:cNvSpPr>
                <p:nvPr/>
              </p:nvSpPr>
              <p:spPr>
                <a:xfrm>
                  <a:off x="7288219" y="1561776"/>
                  <a:ext cx="1235104" cy="561238"/>
                </a:xfrm>
                <a:custGeom>
                  <a:avLst/>
                  <a:gdLst>
                    <a:gd name="connsiteX0" fmla="*/ 0 w 2410691"/>
                    <a:gd name="connsiteY0" fmla="*/ 1036055 h 1095431"/>
                    <a:gd name="connsiteX1" fmla="*/ 106878 w 2410691"/>
                    <a:gd name="connsiteY1" fmla="*/ 513541 h 1095431"/>
                    <a:gd name="connsiteX2" fmla="*/ 356259 w 2410691"/>
                    <a:gd name="connsiteY2" fmla="*/ 38528 h 1095431"/>
                    <a:gd name="connsiteX3" fmla="*/ 700644 w 2410691"/>
                    <a:gd name="connsiteY3" fmla="*/ 50403 h 1095431"/>
                    <a:gd name="connsiteX4" fmla="*/ 866898 w 2410691"/>
                    <a:gd name="connsiteY4" fmla="*/ 228533 h 1095431"/>
                    <a:gd name="connsiteX5" fmla="*/ 890649 w 2410691"/>
                    <a:gd name="connsiteY5" fmla="*/ 299785 h 1095431"/>
                    <a:gd name="connsiteX6" fmla="*/ 950026 w 2410691"/>
                    <a:gd name="connsiteY6" fmla="*/ 192907 h 1095431"/>
                    <a:gd name="connsiteX7" fmla="*/ 1009402 w 2410691"/>
                    <a:gd name="connsiteY7" fmla="*/ 192907 h 1095431"/>
                    <a:gd name="connsiteX8" fmla="*/ 1140031 w 2410691"/>
                    <a:gd name="connsiteY8" fmla="*/ 335411 h 1095431"/>
                    <a:gd name="connsiteX9" fmla="*/ 1603168 w 2410691"/>
                    <a:gd name="connsiteY9" fmla="*/ 774798 h 1095431"/>
                    <a:gd name="connsiteX10" fmla="*/ 2006930 w 2410691"/>
                    <a:gd name="connsiteY10" fmla="*/ 964803 h 1095431"/>
                    <a:gd name="connsiteX11" fmla="*/ 2410691 w 2410691"/>
                    <a:gd name="connsiteY11" fmla="*/ 1095431 h 109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10691" h="1095431">
                      <a:moveTo>
                        <a:pt x="0" y="1036055"/>
                      </a:moveTo>
                      <a:cubicBezTo>
                        <a:pt x="23751" y="857925"/>
                        <a:pt x="47502" y="679795"/>
                        <a:pt x="106878" y="513541"/>
                      </a:cubicBezTo>
                      <a:cubicBezTo>
                        <a:pt x="166254" y="347287"/>
                        <a:pt x="257298" y="115718"/>
                        <a:pt x="356259" y="38528"/>
                      </a:cubicBezTo>
                      <a:cubicBezTo>
                        <a:pt x="455220" y="-38662"/>
                        <a:pt x="615538" y="18736"/>
                        <a:pt x="700644" y="50403"/>
                      </a:cubicBezTo>
                      <a:cubicBezTo>
                        <a:pt x="785750" y="82070"/>
                        <a:pt x="835231" y="186969"/>
                        <a:pt x="866898" y="228533"/>
                      </a:cubicBezTo>
                      <a:cubicBezTo>
                        <a:pt x="898566" y="270097"/>
                        <a:pt x="876794" y="305723"/>
                        <a:pt x="890649" y="299785"/>
                      </a:cubicBezTo>
                      <a:cubicBezTo>
                        <a:pt x="904504" y="293847"/>
                        <a:pt x="930234" y="210720"/>
                        <a:pt x="950026" y="192907"/>
                      </a:cubicBezTo>
                      <a:cubicBezTo>
                        <a:pt x="969818" y="175094"/>
                        <a:pt x="977735" y="169156"/>
                        <a:pt x="1009402" y="192907"/>
                      </a:cubicBezTo>
                      <a:cubicBezTo>
                        <a:pt x="1041069" y="216658"/>
                        <a:pt x="1041070" y="238429"/>
                        <a:pt x="1140031" y="335411"/>
                      </a:cubicBezTo>
                      <a:cubicBezTo>
                        <a:pt x="1238992" y="432393"/>
                        <a:pt x="1458685" y="669899"/>
                        <a:pt x="1603168" y="774798"/>
                      </a:cubicBezTo>
                      <a:cubicBezTo>
                        <a:pt x="1747651" y="879697"/>
                        <a:pt x="1872343" y="911364"/>
                        <a:pt x="2006930" y="964803"/>
                      </a:cubicBezTo>
                      <a:cubicBezTo>
                        <a:pt x="2141517" y="1018242"/>
                        <a:pt x="2276104" y="1056836"/>
                        <a:pt x="2410691" y="1095431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8" name="Ovál 67"/>
                <p:cNvSpPr/>
                <p:nvPr/>
              </p:nvSpPr>
              <p:spPr>
                <a:xfrm>
                  <a:off x="7463020" y="1481857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74" name="Přímá spojnice 73"/>
              <p:cNvCxnSpPr>
                <a:stCxn id="68" idx="6"/>
                <a:endCxn id="37" idx="2"/>
              </p:cNvCxnSpPr>
              <p:nvPr/>
            </p:nvCxnSpPr>
            <p:spPr>
              <a:xfrm>
                <a:off x="3132132" y="861619"/>
                <a:ext cx="1208967" cy="4744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Skupina 88"/>
            <p:cNvGrpSpPr/>
            <p:nvPr/>
          </p:nvGrpSpPr>
          <p:grpSpPr>
            <a:xfrm>
              <a:off x="1959428" y="2423069"/>
              <a:ext cx="1372604" cy="872433"/>
              <a:chOff x="1959428" y="2423069"/>
              <a:chExt cx="1372604" cy="872433"/>
            </a:xfrm>
          </p:grpSpPr>
          <p:grpSp>
            <p:nvGrpSpPr>
              <p:cNvPr id="69" name="Skupina 68"/>
              <p:cNvGrpSpPr/>
              <p:nvPr/>
            </p:nvGrpSpPr>
            <p:grpSpPr>
              <a:xfrm>
                <a:off x="1959428" y="2734264"/>
                <a:ext cx="1235104" cy="561238"/>
                <a:chOff x="7288219" y="1561776"/>
                <a:chExt cx="1235104" cy="561238"/>
              </a:xfrm>
            </p:grpSpPr>
            <p:sp>
              <p:nvSpPr>
                <p:cNvPr id="70" name="Volný tvar 69"/>
                <p:cNvSpPr>
                  <a:spLocks noChangeAspect="1"/>
                </p:cNvSpPr>
                <p:nvPr/>
              </p:nvSpPr>
              <p:spPr>
                <a:xfrm>
                  <a:off x="7288219" y="1561776"/>
                  <a:ext cx="1235104" cy="561238"/>
                </a:xfrm>
                <a:custGeom>
                  <a:avLst/>
                  <a:gdLst>
                    <a:gd name="connsiteX0" fmla="*/ 0 w 2410691"/>
                    <a:gd name="connsiteY0" fmla="*/ 1036055 h 1095431"/>
                    <a:gd name="connsiteX1" fmla="*/ 106878 w 2410691"/>
                    <a:gd name="connsiteY1" fmla="*/ 513541 h 1095431"/>
                    <a:gd name="connsiteX2" fmla="*/ 356259 w 2410691"/>
                    <a:gd name="connsiteY2" fmla="*/ 38528 h 1095431"/>
                    <a:gd name="connsiteX3" fmla="*/ 700644 w 2410691"/>
                    <a:gd name="connsiteY3" fmla="*/ 50403 h 1095431"/>
                    <a:gd name="connsiteX4" fmla="*/ 866898 w 2410691"/>
                    <a:gd name="connsiteY4" fmla="*/ 228533 h 1095431"/>
                    <a:gd name="connsiteX5" fmla="*/ 890649 w 2410691"/>
                    <a:gd name="connsiteY5" fmla="*/ 299785 h 1095431"/>
                    <a:gd name="connsiteX6" fmla="*/ 950026 w 2410691"/>
                    <a:gd name="connsiteY6" fmla="*/ 192907 h 1095431"/>
                    <a:gd name="connsiteX7" fmla="*/ 1009402 w 2410691"/>
                    <a:gd name="connsiteY7" fmla="*/ 192907 h 1095431"/>
                    <a:gd name="connsiteX8" fmla="*/ 1140031 w 2410691"/>
                    <a:gd name="connsiteY8" fmla="*/ 335411 h 1095431"/>
                    <a:gd name="connsiteX9" fmla="*/ 1603168 w 2410691"/>
                    <a:gd name="connsiteY9" fmla="*/ 774798 h 1095431"/>
                    <a:gd name="connsiteX10" fmla="*/ 2006930 w 2410691"/>
                    <a:gd name="connsiteY10" fmla="*/ 964803 h 1095431"/>
                    <a:gd name="connsiteX11" fmla="*/ 2410691 w 2410691"/>
                    <a:gd name="connsiteY11" fmla="*/ 1095431 h 109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10691" h="1095431">
                      <a:moveTo>
                        <a:pt x="0" y="1036055"/>
                      </a:moveTo>
                      <a:cubicBezTo>
                        <a:pt x="23751" y="857925"/>
                        <a:pt x="47502" y="679795"/>
                        <a:pt x="106878" y="513541"/>
                      </a:cubicBezTo>
                      <a:cubicBezTo>
                        <a:pt x="166254" y="347287"/>
                        <a:pt x="257298" y="115718"/>
                        <a:pt x="356259" y="38528"/>
                      </a:cubicBezTo>
                      <a:cubicBezTo>
                        <a:pt x="455220" y="-38662"/>
                        <a:pt x="615538" y="18736"/>
                        <a:pt x="700644" y="50403"/>
                      </a:cubicBezTo>
                      <a:cubicBezTo>
                        <a:pt x="785750" y="82070"/>
                        <a:pt x="835231" y="186969"/>
                        <a:pt x="866898" y="228533"/>
                      </a:cubicBezTo>
                      <a:cubicBezTo>
                        <a:pt x="898566" y="270097"/>
                        <a:pt x="876794" y="305723"/>
                        <a:pt x="890649" y="299785"/>
                      </a:cubicBezTo>
                      <a:cubicBezTo>
                        <a:pt x="904504" y="293847"/>
                        <a:pt x="930234" y="210720"/>
                        <a:pt x="950026" y="192907"/>
                      </a:cubicBezTo>
                      <a:cubicBezTo>
                        <a:pt x="969818" y="175094"/>
                        <a:pt x="977735" y="169156"/>
                        <a:pt x="1009402" y="192907"/>
                      </a:cubicBezTo>
                      <a:cubicBezTo>
                        <a:pt x="1041069" y="216658"/>
                        <a:pt x="1041070" y="238429"/>
                        <a:pt x="1140031" y="335411"/>
                      </a:cubicBezTo>
                      <a:cubicBezTo>
                        <a:pt x="1238992" y="432393"/>
                        <a:pt x="1458685" y="669899"/>
                        <a:pt x="1603168" y="774798"/>
                      </a:cubicBezTo>
                      <a:cubicBezTo>
                        <a:pt x="1747651" y="879697"/>
                        <a:pt x="1872343" y="911364"/>
                        <a:pt x="2006930" y="964803"/>
                      </a:cubicBezTo>
                      <a:cubicBezTo>
                        <a:pt x="2141517" y="1018242"/>
                        <a:pt x="2276104" y="1056836"/>
                        <a:pt x="2410691" y="1095431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1" name="Ovál 70"/>
                <p:cNvSpPr/>
                <p:nvPr/>
              </p:nvSpPr>
              <p:spPr>
                <a:xfrm>
                  <a:off x="7643020" y="1671375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78" name="Přímá spojnice 77"/>
              <p:cNvCxnSpPr>
                <a:stCxn id="71" idx="6"/>
              </p:cNvCxnSpPr>
              <p:nvPr/>
            </p:nvCxnSpPr>
            <p:spPr>
              <a:xfrm flipV="1">
                <a:off x="2494229" y="2423069"/>
                <a:ext cx="837803" cy="5107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ovéPole 71"/>
            <p:cNvSpPr txBox="1"/>
            <p:nvPr/>
          </p:nvSpPr>
          <p:spPr>
            <a:xfrm>
              <a:off x="6444208" y="3982120"/>
              <a:ext cx="1452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P</a:t>
              </a:r>
              <a:r>
                <a:rPr lang="en-US" sz="2000" b="1" baseline="-25000" dirty="0" smtClean="0"/>
                <a:t>S</a:t>
              </a:r>
              <a:r>
                <a:rPr lang="en-US" sz="2000" b="1" dirty="0" smtClean="0"/>
                <a:t>&lt;P</a:t>
              </a:r>
              <a:r>
                <a:rPr lang="en-US" sz="2000" b="1" baseline="-25000" dirty="0" smtClean="0"/>
                <a:t>K</a:t>
              </a:r>
              <a:r>
                <a:rPr lang="en-US" sz="2000" b="1" dirty="0" smtClean="0"/>
                <a:t>&lt;P</a:t>
              </a:r>
              <a:r>
                <a:rPr lang="en-US" sz="2000" b="1" baseline="-25000" dirty="0" smtClean="0"/>
                <a:t>A</a:t>
              </a:r>
              <a:endParaRPr lang="cs-CZ" sz="2000" b="1" baseline="-25000" dirty="0"/>
            </a:p>
          </p:txBody>
        </p:sp>
        <p:sp>
          <p:nvSpPr>
            <p:cNvPr id="75" name="TextovéPole 74"/>
            <p:cNvSpPr txBox="1"/>
            <p:nvPr/>
          </p:nvSpPr>
          <p:spPr>
            <a:xfrm>
              <a:off x="5423981" y="1307015"/>
              <a:ext cx="1452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P</a:t>
              </a:r>
              <a:r>
                <a:rPr lang="en-US" sz="2000" b="1" baseline="-25000" dirty="0" smtClean="0"/>
                <a:t>S</a:t>
              </a:r>
              <a:r>
                <a:rPr lang="en-US" sz="2000" b="1" dirty="0" smtClean="0"/>
                <a:t>&lt;P</a:t>
              </a:r>
              <a:r>
                <a:rPr lang="en-US" sz="2000" b="1" baseline="-25000" dirty="0" smtClean="0"/>
                <a:t>A</a:t>
              </a:r>
              <a:r>
                <a:rPr lang="en-US" sz="2000" b="1" dirty="0"/>
                <a:t>&lt;P</a:t>
              </a:r>
              <a:r>
                <a:rPr lang="en-US" sz="2000" b="1" baseline="-25000" dirty="0"/>
                <a:t>K</a:t>
              </a:r>
              <a:endParaRPr lang="cs-CZ" sz="2000" b="1" baseline="-25000" dirty="0"/>
            </a:p>
          </p:txBody>
        </p:sp>
        <p:sp>
          <p:nvSpPr>
            <p:cNvPr id="76" name="TextovéPole 75"/>
            <p:cNvSpPr txBox="1"/>
            <p:nvPr/>
          </p:nvSpPr>
          <p:spPr>
            <a:xfrm>
              <a:off x="2267744" y="3693488"/>
              <a:ext cx="1452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P</a:t>
              </a:r>
              <a:r>
                <a:rPr lang="en-US" sz="2000" b="1" baseline="-25000" dirty="0" smtClean="0"/>
                <a:t>S</a:t>
              </a:r>
              <a:r>
                <a:rPr lang="en-US" sz="2000" b="1" dirty="0" smtClean="0"/>
                <a:t>&lt;P</a:t>
              </a:r>
              <a:r>
                <a:rPr lang="en-US" sz="2000" b="1" baseline="-25000" dirty="0"/>
                <a:t>K</a:t>
              </a:r>
              <a:r>
                <a:rPr lang="en-US" sz="2000" b="1" dirty="0" smtClean="0"/>
                <a:t>&lt;P</a:t>
              </a:r>
              <a:r>
                <a:rPr lang="en-US" sz="2000" b="1" baseline="-25000" dirty="0" smtClean="0"/>
                <a:t>A</a:t>
              </a:r>
              <a:endParaRPr lang="cs-CZ" sz="2000" b="1" baseline="-25000" dirty="0"/>
            </a:p>
          </p:txBody>
        </p:sp>
        <p:sp>
          <p:nvSpPr>
            <p:cNvPr id="77" name="TextovéPole 76"/>
            <p:cNvSpPr txBox="1"/>
            <p:nvPr/>
          </p:nvSpPr>
          <p:spPr>
            <a:xfrm>
              <a:off x="4271853" y="4757082"/>
              <a:ext cx="1452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</a:t>
              </a:r>
              <a:r>
                <a:rPr lang="en-US" sz="2000" b="1" baseline="-25000" dirty="0" smtClean="0"/>
                <a:t>K</a:t>
              </a:r>
              <a:r>
                <a:rPr lang="en-US" sz="2000" b="1" dirty="0" smtClean="0"/>
                <a:t>&lt;</a:t>
              </a:r>
              <a:r>
                <a:rPr lang="cs-CZ" sz="2000" b="1" dirty="0"/>
                <a:t>P</a:t>
              </a:r>
              <a:r>
                <a:rPr lang="en-US" sz="2000" b="1" baseline="-25000" dirty="0"/>
                <a:t>S</a:t>
              </a:r>
              <a:r>
                <a:rPr lang="en-US" sz="2000" b="1" dirty="0"/>
                <a:t>&lt;</a:t>
              </a:r>
              <a:r>
                <a:rPr lang="en-US" sz="2000" b="1" dirty="0" smtClean="0"/>
                <a:t>P</a:t>
              </a:r>
              <a:r>
                <a:rPr lang="en-US" sz="2000" b="1" baseline="-25000" dirty="0" smtClean="0"/>
                <a:t>A</a:t>
              </a:r>
              <a:endParaRPr lang="cs-CZ" sz="2000" b="1" baseline="-25000" dirty="0"/>
            </a:p>
          </p:txBody>
        </p:sp>
        <p:sp>
          <p:nvSpPr>
            <p:cNvPr id="93" name="TextovéPole 92"/>
            <p:cNvSpPr txBox="1"/>
            <p:nvPr/>
          </p:nvSpPr>
          <p:spPr>
            <a:xfrm>
              <a:off x="395536" y="6021288"/>
              <a:ext cx="62492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P</a:t>
              </a:r>
              <a:r>
                <a:rPr lang="en-US" sz="2000" b="1" baseline="-25000" dirty="0" smtClean="0"/>
                <a:t>S</a:t>
              </a:r>
              <a:r>
                <a:rPr lang="cs-CZ" sz="2000" b="1" dirty="0" smtClean="0"/>
                <a:t>: </a:t>
              </a:r>
              <a:r>
                <a:rPr lang="en-US" sz="2000" b="1" dirty="0" err="1" smtClean="0"/>
                <a:t>tlak</a:t>
              </a:r>
              <a:r>
                <a:rPr lang="en-US" sz="2000" b="1" dirty="0" smtClean="0"/>
                <a:t> v s</a:t>
              </a:r>
              <a:r>
                <a:rPr lang="cs-CZ" sz="2000" b="1" dirty="0" err="1" smtClean="0"/>
                <a:t>íni</a:t>
              </a:r>
              <a:r>
                <a:rPr lang="cs-CZ" sz="2000" b="1" dirty="0" smtClean="0"/>
                <a:t>, </a:t>
              </a:r>
              <a:r>
                <a:rPr lang="en-US" sz="2000" b="1" dirty="0" smtClean="0"/>
                <a:t>P</a:t>
              </a:r>
              <a:r>
                <a:rPr lang="en-US" sz="2000" b="1" baseline="-25000" dirty="0" smtClean="0"/>
                <a:t>A</a:t>
              </a:r>
              <a:r>
                <a:rPr lang="cs-CZ" sz="2000" b="1" dirty="0" smtClean="0"/>
                <a:t>: </a:t>
              </a:r>
              <a:r>
                <a:rPr lang="en-US" sz="2000" b="1" dirty="0" err="1" smtClean="0"/>
                <a:t>tlak</a:t>
              </a:r>
              <a:r>
                <a:rPr lang="en-US" sz="2000" b="1" dirty="0" smtClean="0"/>
                <a:t> </a:t>
              </a:r>
              <a:r>
                <a:rPr lang="en-US" sz="2000" b="1" dirty="0"/>
                <a:t>v </a:t>
              </a:r>
              <a:r>
                <a:rPr lang="cs-CZ" sz="2000" b="1" dirty="0" smtClean="0"/>
                <a:t>aortě, </a:t>
              </a:r>
              <a:r>
                <a:rPr lang="en-US" sz="2000" b="1" dirty="0" smtClean="0"/>
                <a:t>P</a:t>
              </a:r>
              <a:r>
                <a:rPr lang="en-US" sz="2000" b="1" baseline="-25000" dirty="0" smtClean="0"/>
                <a:t>K</a:t>
              </a:r>
              <a:r>
                <a:rPr lang="cs-CZ" sz="2000" b="1" dirty="0" smtClean="0"/>
                <a:t>: </a:t>
              </a:r>
              <a:r>
                <a:rPr lang="en-US" sz="2000" b="1" dirty="0" err="1" smtClean="0"/>
                <a:t>tlak</a:t>
              </a:r>
              <a:r>
                <a:rPr lang="en-US" sz="2000" b="1" dirty="0" smtClean="0"/>
                <a:t> </a:t>
              </a:r>
              <a:r>
                <a:rPr lang="en-US" sz="2000" b="1" dirty="0"/>
                <a:t>v </a:t>
              </a:r>
              <a:r>
                <a:rPr lang="cs-CZ" sz="2000" b="1" dirty="0" smtClean="0"/>
                <a:t>komoře</a:t>
              </a:r>
              <a:endParaRPr lang="cs-CZ" sz="2000" b="1" baseline="-25000" dirty="0"/>
            </a:p>
          </p:txBody>
        </p:sp>
        <p:sp>
          <p:nvSpPr>
            <p:cNvPr id="94" name="TextovéPole 93"/>
            <p:cNvSpPr txBox="1"/>
            <p:nvPr/>
          </p:nvSpPr>
          <p:spPr>
            <a:xfrm>
              <a:off x="410973" y="6341258"/>
              <a:ext cx="62492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Tok krve pouze </a:t>
              </a:r>
              <a:r>
                <a:rPr lang="cs-CZ" sz="2000" b="1" dirty="0" smtClean="0"/>
                <a:t>síně </a:t>
              </a:r>
              <a:r>
                <a:rPr lang="cs-CZ" sz="2000" b="1" dirty="0" smtClean="0">
                  <a:sym typeface="Symbol"/>
                </a:rPr>
                <a:t></a:t>
              </a:r>
              <a:r>
                <a:rPr lang="cs-CZ" sz="2000" b="1" dirty="0" smtClean="0"/>
                <a:t> komora </a:t>
              </a:r>
              <a:r>
                <a:rPr lang="cs-CZ" sz="2000" b="1" dirty="0">
                  <a:sym typeface="Symbol"/>
                </a:rPr>
                <a:t></a:t>
              </a:r>
              <a:r>
                <a:rPr lang="cs-CZ" sz="2000" b="1" dirty="0"/>
                <a:t> </a:t>
              </a:r>
              <a:r>
                <a:rPr lang="cs-CZ" sz="2000" b="1" dirty="0" smtClean="0"/>
                <a:t>aorta</a:t>
              </a:r>
              <a:endParaRPr lang="cs-CZ" sz="2000" b="1" baseline="-25000" dirty="0"/>
            </a:p>
          </p:txBody>
        </p:sp>
        <p:cxnSp>
          <p:nvCxnSpPr>
            <p:cNvPr id="96" name="Přímá spojnice 95"/>
            <p:cNvCxnSpPr/>
            <p:nvPr/>
          </p:nvCxnSpPr>
          <p:spPr>
            <a:xfrm>
              <a:off x="1284830" y="5314804"/>
              <a:ext cx="1592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ovéPole 96"/>
            <p:cNvSpPr txBox="1"/>
            <p:nvPr/>
          </p:nvSpPr>
          <p:spPr>
            <a:xfrm>
              <a:off x="728018" y="5160618"/>
              <a:ext cx="573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/>
                <a:t>1</a:t>
              </a:r>
              <a:r>
                <a:rPr lang="cs-CZ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21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6" t="16458" r="12311" b="22077"/>
          <a:stretch/>
        </p:blipFill>
        <p:spPr>
          <a:xfrm>
            <a:off x="5206084" y="4838818"/>
            <a:ext cx="1565420" cy="2046566"/>
          </a:xfrm>
          <a:prstGeom prst="rect">
            <a:avLst/>
          </a:prstGeom>
        </p:spPr>
      </p:pic>
      <p:pic>
        <p:nvPicPr>
          <p:cNvPr id="46" name="Obrázek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6" t="19638" r="15190" b="22076"/>
          <a:stretch/>
        </p:blipFill>
        <p:spPr>
          <a:xfrm>
            <a:off x="3092790" y="4944644"/>
            <a:ext cx="1429886" cy="194074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6" t="16458" r="17493" b="25002"/>
          <a:stretch/>
        </p:blipFill>
        <p:spPr>
          <a:xfrm>
            <a:off x="5796136" y="43885"/>
            <a:ext cx="1409556" cy="1949184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7" t="16458" r="15190" b="25002"/>
          <a:stretch/>
        </p:blipFill>
        <p:spPr>
          <a:xfrm>
            <a:off x="2282259" y="-99392"/>
            <a:ext cx="1497653" cy="1949183"/>
          </a:xfrm>
          <a:prstGeom prst="rect">
            <a:avLst/>
          </a:prstGeom>
        </p:spPr>
      </p:pic>
      <p:sp>
        <p:nvSpPr>
          <p:cNvPr id="3" name="Volný tvar 2"/>
          <p:cNvSpPr>
            <a:spLocks noChangeAspect="1"/>
          </p:cNvSpPr>
          <p:nvPr/>
        </p:nvSpPr>
        <p:spPr>
          <a:xfrm>
            <a:off x="3421932" y="846251"/>
            <a:ext cx="2849474" cy="4106196"/>
          </a:xfrm>
          <a:custGeom>
            <a:avLst/>
            <a:gdLst>
              <a:gd name="connsiteX0" fmla="*/ 11420 w 2157620"/>
              <a:gd name="connsiteY0" fmla="*/ 3046978 h 3046978"/>
              <a:gd name="connsiteX1" fmla="*/ 702536 w 2157620"/>
              <a:gd name="connsiteY1" fmla="*/ 3015080 h 3046978"/>
              <a:gd name="connsiteX2" fmla="*/ 1361754 w 2157620"/>
              <a:gd name="connsiteY2" fmla="*/ 3015080 h 3046978"/>
              <a:gd name="connsiteX3" fmla="*/ 1872117 w 2157620"/>
              <a:gd name="connsiteY3" fmla="*/ 2961917 h 3046978"/>
              <a:gd name="connsiteX4" fmla="*/ 2137931 w 2157620"/>
              <a:gd name="connsiteY4" fmla="*/ 2908755 h 3046978"/>
              <a:gd name="connsiteX5" fmla="*/ 2137931 w 2157620"/>
              <a:gd name="connsiteY5" fmla="*/ 2908755 h 3046978"/>
              <a:gd name="connsiteX6" fmla="*/ 2137931 w 2157620"/>
              <a:gd name="connsiteY6" fmla="*/ 2642941 h 3046978"/>
              <a:gd name="connsiteX7" fmla="*/ 2137931 w 2157620"/>
              <a:gd name="connsiteY7" fmla="*/ 2164476 h 3046978"/>
              <a:gd name="connsiteX8" fmla="*/ 2137931 w 2157620"/>
              <a:gd name="connsiteY8" fmla="*/ 1696643 h 3046978"/>
              <a:gd name="connsiteX9" fmla="*/ 2137931 w 2157620"/>
              <a:gd name="connsiteY9" fmla="*/ 1239443 h 3046978"/>
              <a:gd name="connsiteX10" fmla="*/ 2137931 w 2157620"/>
              <a:gd name="connsiteY10" fmla="*/ 1228810 h 3046978"/>
              <a:gd name="connsiteX11" fmla="*/ 1872117 w 2157620"/>
              <a:gd name="connsiteY11" fmla="*/ 750345 h 3046978"/>
              <a:gd name="connsiteX12" fmla="*/ 1553140 w 2157620"/>
              <a:gd name="connsiteY12" fmla="*/ 420736 h 3046978"/>
              <a:gd name="connsiteX13" fmla="*/ 1244796 w 2157620"/>
              <a:gd name="connsiteY13" fmla="*/ 144289 h 3046978"/>
              <a:gd name="connsiteX14" fmla="*/ 872657 w 2157620"/>
              <a:gd name="connsiteY14" fmla="*/ 6066 h 3046978"/>
              <a:gd name="connsiteX15" fmla="*/ 553680 w 2157620"/>
              <a:gd name="connsiteY15" fmla="*/ 48596 h 3046978"/>
              <a:gd name="connsiteX16" fmla="*/ 309131 w 2157620"/>
              <a:gd name="connsiteY16" fmla="*/ 261248 h 3046978"/>
              <a:gd name="connsiteX17" fmla="*/ 117745 w 2157620"/>
              <a:gd name="connsiteY17" fmla="*/ 505796 h 3046978"/>
              <a:gd name="connsiteX18" fmla="*/ 787 w 2157620"/>
              <a:gd name="connsiteY18" fmla="*/ 760978 h 3046978"/>
              <a:gd name="connsiteX19" fmla="*/ 787 w 2157620"/>
              <a:gd name="connsiteY19" fmla="*/ 760978 h 3046978"/>
              <a:gd name="connsiteX20" fmla="*/ 11420 w 2157620"/>
              <a:gd name="connsiteY20" fmla="*/ 1069322 h 3046978"/>
              <a:gd name="connsiteX21" fmla="*/ 787 w 2157620"/>
              <a:gd name="connsiteY21" fmla="*/ 2090048 h 3046978"/>
              <a:gd name="connsiteX22" fmla="*/ 787 w 2157620"/>
              <a:gd name="connsiteY22" fmla="*/ 2674838 h 3046978"/>
              <a:gd name="connsiteX23" fmla="*/ 11420 w 2157620"/>
              <a:gd name="connsiteY23" fmla="*/ 3046978 h 3046978"/>
              <a:gd name="connsiteX0" fmla="*/ 11420 w 2157620"/>
              <a:gd name="connsiteY0" fmla="*/ 3046978 h 3055076"/>
              <a:gd name="connsiteX1" fmla="*/ 668877 w 2157620"/>
              <a:gd name="connsiteY1" fmla="*/ 3054348 h 3055076"/>
              <a:gd name="connsiteX2" fmla="*/ 1361754 w 2157620"/>
              <a:gd name="connsiteY2" fmla="*/ 3015080 h 3055076"/>
              <a:gd name="connsiteX3" fmla="*/ 1872117 w 2157620"/>
              <a:gd name="connsiteY3" fmla="*/ 2961917 h 3055076"/>
              <a:gd name="connsiteX4" fmla="*/ 2137931 w 2157620"/>
              <a:gd name="connsiteY4" fmla="*/ 2908755 h 3055076"/>
              <a:gd name="connsiteX5" fmla="*/ 2137931 w 2157620"/>
              <a:gd name="connsiteY5" fmla="*/ 2908755 h 3055076"/>
              <a:gd name="connsiteX6" fmla="*/ 2137931 w 2157620"/>
              <a:gd name="connsiteY6" fmla="*/ 2642941 h 3055076"/>
              <a:gd name="connsiteX7" fmla="*/ 2137931 w 2157620"/>
              <a:gd name="connsiteY7" fmla="*/ 2164476 h 3055076"/>
              <a:gd name="connsiteX8" fmla="*/ 2137931 w 2157620"/>
              <a:gd name="connsiteY8" fmla="*/ 1696643 h 3055076"/>
              <a:gd name="connsiteX9" fmla="*/ 2137931 w 2157620"/>
              <a:gd name="connsiteY9" fmla="*/ 1239443 h 3055076"/>
              <a:gd name="connsiteX10" fmla="*/ 2137931 w 2157620"/>
              <a:gd name="connsiteY10" fmla="*/ 1228810 h 3055076"/>
              <a:gd name="connsiteX11" fmla="*/ 1872117 w 2157620"/>
              <a:gd name="connsiteY11" fmla="*/ 750345 h 3055076"/>
              <a:gd name="connsiteX12" fmla="*/ 1553140 w 2157620"/>
              <a:gd name="connsiteY12" fmla="*/ 420736 h 3055076"/>
              <a:gd name="connsiteX13" fmla="*/ 1244796 w 2157620"/>
              <a:gd name="connsiteY13" fmla="*/ 144289 h 3055076"/>
              <a:gd name="connsiteX14" fmla="*/ 872657 w 2157620"/>
              <a:gd name="connsiteY14" fmla="*/ 6066 h 3055076"/>
              <a:gd name="connsiteX15" fmla="*/ 553680 w 2157620"/>
              <a:gd name="connsiteY15" fmla="*/ 48596 h 3055076"/>
              <a:gd name="connsiteX16" fmla="*/ 309131 w 2157620"/>
              <a:gd name="connsiteY16" fmla="*/ 261248 h 3055076"/>
              <a:gd name="connsiteX17" fmla="*/ 117745 w 2157620"/>
              <a:gd name="connsiteY17" fmla="*/ 505796 h 3055076"/>
              <a:gd name="connsiteX18" fmla="*/ 787 w 2157620"/>
              <a:gd name="connsiteY18" fmla="*/ 760978 h 3055076"/>
              <a:gd name="connsiteX19" fmla="*/ 787 w 2157620"/>
              <a:gd name="connsiteY19" fmla="*/ 760978 h 3055076"/>
              <a:gd name="connsiteX20" fmla="*/ 11420 w 2157620"/>
              <a:gd name="connsiteY20" fmla="*/ 1069322 h 3055076"/>
              <a:gd name="connsiteX21" fmla="*/ 787 w 2157620"/>
              <a:gd name="connsiteY21" fmla="*/ 2090048 h 3055076"/>
              <a:gd name="connsiteX22" fmla="*/ 787 w 2157620"/>
              <a:gd name="connsiteY22" fmla="*/ 2674838 h 3055076"/>
              <a:gd name="connsiteX23" fmla="*/ 11420 w 2157620"/>
              <a:gd name="connsiteY23" fmla="*/ 3046978 h 3055076"/>
              <a:gd name="connsiteX0" fmla="*/ 0 w 2163029"/>
              <a:gd name="connsiteY0" fmla="*/ 3091856 h 3091856"/>
              <a:gd name="connsiteX1" fmla="*/ 674286 w 2163029"/>
              <a:gd name="connsiteY1" fmla="*/ 3054348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75379 w 2163029"/>
              <a:gd name="connsiteY12" fmla="*/ 392687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1 w 2163030"/>
              <a:gd name="connsiteY0" fmla="*/ 3091856 h 3091856"/>
              <a:gd name="connsiteX1" fmla="*/ 691116 w 2163030"/>
              <a:gd name="connsiteY1" fmla="*/ 3088006 h 3091856"/>
              <a:gd name="connsiteX2" fmla="*/ 1428872 w 2163030"/>
              <a:gd name="connsiteY2" fmla="*/ 3048739 h 3091856"/>
              <a:gd name="connsiteX3" fmla="*/ 1905576 w 2163030"/>
              <a:gd name="connsiteY3" fmla="*/ 2978746 h 3091856"/>
              <a:gd name="connsiteX4" fmla="*/ 2143341 w 2163030"/>
              <a:gd name="connsiteY4" fmla="*/ 2908755 h 3091856"/>
              <a:gd name="connsiteX5" fmla="*/ 2143341 w 2163030"/>
              <a:gd name="connsiteY5" fmla="*/ 2908755 h 3091856"/>
              <a:gd name="connsiteX6" fmla="*/ 2143341 w 2163030"/>
              <a:gd name="connsiteY6" fmla="*/ 2642941 h 3091856"/>
              <a:gd name="connsiteX7" fmla="*/ 2143341 w 2163030"/>
              <a:gd name="connsiteY7" fmla="*/ 2164476 h 3091856"/>
              <a:gd name="connsiteX8" fmla="*/ 2143341 w 2163030"/>
              <a:gd name="connsiteY8" fmla="*/ 1696643 h 3091856"/>
              <a:gd name="connsiteX9" fmla="*/ 2143341 w 2163030"/>
              <a:gd name="connsiteY9" fmla="*/ 1239443 h 3091856"/>
              <a:gd name="connsiteX10" fmla="*/ 2143341 w 2163030"/>
              <a:gd name="connsiteY10" fmla="*/ 1228810 h 3091856"/>
              <a:gd name="connsiteX11" fmla="*/ 1877527 w 2163030"/>
              <a:gd name="connsiteY11" fmla="*/ 750345 h 3091856"/>
              <a:gd name="connsiteX12" fmla="*/ 1575380 w 2163030"/>
              <a:gd name="connsiteY12" fmla="*/ 392687 h 3091856"/>
              <a:gd name="connsiteX13" fmla="*/ 1250206 w 2163030"/>
              <a:gd name="connsiteY13" fmla="*/ 144289 h 3091856"/>
              <a:gd name="connsiteX14" fmla="*/ 878067 w 2163030"/>
              <a:gd name="connsiteY14" fmla="*/ 6066 h 3091856"/>
              <a:gd name="connsiteX15" fmla="*/ 559090 w 2163030"/>
              <a:gd name="connsiteY15" fmla="*/ 48596 h 3091856"/>
              <a:gd name="connsiteX16" fmla="*/ 314541 w 2163030"/>
              <a:gd name="connsiteY16" fmla="*/ 261248 h 3091856"/>
              <a:gd name="connsiteX17" fmla="*/ 123155 w 2163030"/>
              <a:gd name="connsiteY17" fmla="*/ 505796 h 3091856"/>
              <a:gd name="connsiteX18" fmla="*/ 6197 w 2163030"/>
              <a:gd name="connsiteY18" fmla="*/ 760978 h 3091856"/>
              <a:gd name="connsiteX19" fmla="*/ 6197 w 2163030"/>
              <a:gd name="connsiteY19" fmla="*/ 760978 h 3091856"/>
              <a:gd name="connsiteX20" fmla="*/ 0 w 2163030"/>
              <a:gd name="connsiteY20" fmla="*/ 1119810 h 3091856"/>
              <a:gd name="connsiteX21" fmla="*/ 6197 w 2163030"/>
              <a:gd name="connsiteY21" fmla="*/ 2090048 h 3091856"/>
              <a:gd name="connsiteX22" fmla="*/ 6197 w 2163030"/>
              <a:gd name="connsiteY22" fmla="*/ 2674838 h 3091856"/>
              <a:gd name="connsiteX23" fmla="*/ 1 w 2163030"/>
              <a:gd name="connsiteY23" fmla="*/ 3091856 h 3091856"/>
              <a:gd name="connsiteX0" fmla="*/ 1 w 2145578"/>
              <a:gd name="connsiteY0" fmla="*/ 3091856 h 3091856"/>
              <a:gd name="connsiteX1" fmla="*/ 691116 w 2145578"/>
              <a:gd name="connsiteY1" fmla="*/ 3088006 h 3091856"/>
              <a:gd name="connsiteX2" fmla="*/ 1428872 w 2145578"/>
              <a:gd name="connsiteY2" fmla="*/ 3048739 h 3091856"/>
              <a:gd name="connsiteX3" fmla="*/ 1905576 w 2145578"/>
              <a:gd name="connsiteY3" fmla="*/ 2978746 h 3091856"/>
              <a:gd name="connsiteX4" fmla="*/ 2143341 w 2145578"/>
              <a:gd name="connsiteY4" fmla="*/ 2908755 h 3091856"/>
              <a:gd name="connsiteX5" fmla="*/ 2143341 w 2145578"/>
              <a:gd name="connsiteY5" fmla="*/ 2908755 h 3091856"/>
              <a:gd name="connsiteX6" fmla="*/ 2143341 w 2145578"/>
              <a:gd name="connsiteY6" fmla="*/ 2642941 h 3091856"/>
              <a:gd name="connsiteX7" fmla="*/ 2143341 w 2145578"/>
              <a:gd name="connsiteY7" fmla="*/ 2164476 h 3091856"/>
              <a:gd name="connsiteX8" fmla="*/ 2143341 w 2145578"/>
              <a:gd name="connsiteY8" fmla="*/ 1696643 h 3091856"/>
              <a:gd name="connsiteX9" fmla="*/ 2143341 w 2145578"/>
              <a:gd name="connsiteY9" fmla="*/ 1239443 h 3091856"/>
              <a:gd name="connsiteX10" fmla="*/ 2143341 w 2145578"/>
              <a:gd name="connsiteY10" fmla="*/ 1228810 h 3091856"/>
              <a:gd name="connsiteX11" fmla="*/ 1877527 w 2145578"/>
              <a:gd name="connsiteY11" fmla="*/ 750345 h 3091856"/>
              <a:gd name="connsiteX12" fmla="*/ 1575380 w 2145578"/>
              <a:gd name="connsiteY12" fmla="*/ 392687 h 3091856"/>
              <a:gd name="connsiteX13" fmla="*/ 1250206 w 2145578"/>
              <a:gd name="connsiteY13" fmla="*/ 144289 h 3091856"/>
              <a:gd name="connsiteX14" fmla="*/ 878067 w 2145578"/>
              <a:gd name="connsiteY14" fmla="*/ 6066 h 3091856"/>
              <a:gd name="connsiteX15" fmla="*/ 559090 w 2145578"/>
              <a:gd name="connsiteY15" fmla="*/ 48596 h 3091856"/>
              <a:gd name="connsiteX16" fmla="*/ 314541 w 2145578"/>
              <a:gd name="connsiteY16" fmla="*/ 261248 h 3091856"/>
              <a:gd name="connsiteX17" fmla="*/ 123155 w 2145578"/>
              <a:gd name="connsiteY17" fmla="*/ 505796 h 3091856"/>
              <a:gd name="connsiteX18" fmla="*/ 6197 w 2145578"/>
              <a:gd name="connsiteY18" fmla="*/ 760978 h 3091856"/>
              <a:gd name="connsiteX19" fmla="*/ 6197 w 2145578"/>
              <a:gd name="connsiteY19" fmla="*/ 760978 h 3091856"/>
              <a:gd name="connsiteX20" fmla="*/ 0 w 2145578"/>
              <a:gd name="connsiteY20" fmla="*/ 1119810 h 3091856"/>
              <a:gd name="connsiteX21" fmla="*/ 6197 w 2145578"/>
              <a:gd name="connsiteY21" fmla="*/ 2090048 h 3091856"/>
              <a:gd name="connsiteX22" fmla="*/ 6197 w 2145578"/>
              <a:gd name="connsiteY22" fmla="*/ 2674838 h 3091856"/>
              <a:gd name="connsiteX23" fmla="*/ 1 w 2145578"/>
              <a:gd name="connsiteY23" fmla="*/ 3091856 h 309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5578" h="3091856">
                <a:moveTo>
                  <a:pt x="1" y="3091856"/>
                </a:moveTo>
                <a:lnTo>
                  <a:pt x="691116" y="3088006"/>
                </a:lnTo>
                <a:cubicBezTo>
                  <a:pt x="929261" y="3080820"/>
                  <a:pt x="1226462" y="3066949"/>
                  <a:pt x="1428872" y="3048739"/>
                </a:cubicBezTo>
                <a:cubicBezTo>
                  <a:pt x="1631282" y="3030529"/>
                  <a:pt x="1786498" y="3002077"/>
                  <a:pt x="1905576" y="2978746"/>
                </a:cubicBezTo>
                <a:lnTo>
                  <a:pt x="2143341" y="2908755"/>
                </a:lnTo>
                <a:lnTo>
                  <a:pt x="2143341" y="2908755"/>
                </a:lnTo>
                <a:lnTo>
                  <a:pt x="2143341" y="2642941"/>
                </a:lnTo>
                <a:lnTo>
                  <a:pt x="2143341" y="2164476"/>
                </a:lnTo>
                <a:lnTo>
                  <a:pt x="2143341" y="1696643"/>
                </a:lnTo>
                <a:lnTo>
                  <a:pt x="2143341" y="1239443"/>
                </a:lnTo>
                <a:cubicBezTo>
                  <a:pt x="2143341" y="1161471"/>
                  <a:pt x="2148375" y="1265447"/>
                  <a:pt x="2143341" y="1228810"/>
                </a:cubicBezTo>
                <a:cubicBezTo>
                  <a:pt x="2138307" y="1192173"/>
                  <a:pt x="1972187" y="889699"/>
                  <a:pt x="1877527" y="750345"/>
                </a:cubicBezTo>
                <a:cubicBezTo>
                  <a:pt x="1782867" y="610991"/>
                  <a:pt x="1679933" y="493696"/>
                  <a:pt x="1575380" y="392687"/>
                </a:cubicBezTo>
                <a:cubicBezTo>
                  <a:pt x="1470827" y="291678"/>
                  <a:pt x="1366425" y="208726"/>
                  <a:pt x="1250206" y="144289"/>
                </a:cubicBezTo>
                <a:cubicBezTo>
                  <a:pt x="1133987" y="79852"/>
                  <a:pt x="993253" y="22015"/>
                  <a:pt x="878067" y="6066"/>
                </a:cubicBezTo>
                <a:cubicBezTo>
                  <a:pt x="762881" y="-9883"/>
                  <a:pt x="653011" y="6066"/>
                  <a:pt x="559090" y="48596"/>
                </a:cubicBezTo>
                <a:cubicBezTo>
                  <a:pt x="465169" y="91126"/>
                  <a:pt x="387197" y="185048"/>
                  <a:pt x="314541" y="261248"/>
                </a:cubicBezTo>
                <a:cubicBezTo>
                  <a:pt x="241885" y="337448"/>
                  <a:pt x="174546" y="422508"/>
                  <a:pt x="123155" y="505796"/>
                </a:cubicBezTo>
                <a:cubicBezTo>
                  <a:pt x="71764" y="589084"/>
                  <a:pt x="6197" y="760978"/>
                  <a:pt x="6197" y="760978"/>
                </a:cubicBezTo>
                <a:lnTo>
                  <a:pt x="6197" y="760978"/>
                </a:lnTo>
                <a:cubicBezTo>
                  <a:pt x="5164" y="820783"/>
                  <a:pt x="0" y="898298"/>
                  <a:pt x="0" y="1119810"/>
                </a:cubicBezTo>
                <a:cubicBezTo>
                  <a:pt x="0" y="1341322"/>
                  <a:pt x="7969" y="1822462"/>
                  <a:pt x="6197" y="2090048"/>
                </a:cubicBezTo>
                <a:cubicBezTo>
                  <a:pt x="4425" y="2357634"/>
                  <a:pt x="6197" y="2674838"/>
                  <a:pt x="6197" y="2674838"/>
                </a:cubicBezTo>
                <a:cubicBezTo>
                  <a:pt x="4132" y="2813844"/>
                  <a:pt x="2066" y="2952850"/>
                  <a:pt x="1" y="3091856"/>
                </a:cubicBezTo>
                <a:close/>
              </a:path>
            </a:pathLst>
          </a:cu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4413043" y="845042"/>
            <a:ext cx="1857430" cy="1651013"/>
          </a:xfrm>
          <a:custGeom>
            <a:avLst/>
            <a:gdLst>
              <a:gd name="connsiteX0" fmla="*/ 2099145 w 2099145"/>
              <a:gd name="connsiteY0" fmla="*/ 1865866 h 1865866"/>
              <a:gd name="connsiteX1" fmla="*/ 1876508 w 2099145"/>
              <a:gd name="connsiteY1" fmla="*/ 1468301 h 1865866"/>
              <a:gd name="connsiteX2" fmla="*/ 1550505 w 2099145"/>
              <a:gd name="connsiteY2" fmla="*/ 951466 h 1865866"/>
              <a:gd name="connsiteX3" fmla="*/ 1073426 w 2099145"/>
              <a:gd name="connsiteY3" fmla="*/ 442582 h 1865866"/>
              <a:gd name="connsiteX4" fmla="*/ 707666 w 2099145"/>
              <a:gd name="connsiteY4" fmla="*/ 211995 h 1865866"/>
              <a:gd name="connsiteX5" fmla="*/ 190832 w 2099145"/>
              <a:gd name="connsiteY5" fmla="*/ 21163 h 1865866"/>
              <a:gd name="connsiteX6" fmla="*/ 0 w 2099145"/>
              <a:gd name="connsiteY6" fmla="*/ 13212 h 186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145" h="1865866">
                <a:moveTo>
                  <a:pt x="2099145" y="1865866"/>
                </a:moveTo>
                <a:cubicBezTo>
                  <a:pt x="2033546" y="1743283"/>
                  <a:pt x="1967948" y="1620701"/>
                  <a:pt x="1876508" y="1468301"/>
                </a:cubicBezTo>
                <a:cubicBezTo>
                  <a:pt x="1785068" y="1315901"/>
                  <a:pt x="1684352" y="1122419"/>
                  <a:pt x="1550505" y="951466"/>
                </a:cubicBezTo>
                <a:cubicBezTo>
                  <a:pt x="1416658" y="780513"/>
                  <a:pt x="1213899" y="565827"/>
                  <a:pt x="1073426" y="442582"/>
                </a:cubicBezTo>
                <a:cubicBezTo>
                  <a:pt x="932953" y="319337"/>
                  <a:pt x="854765" y="282231"/>
                  <a:pt x="707666" y="211995"/>
                </a:cubicBezTo>
                <a:cubicBezTo>
                  <a:pt x="560567" y="141759"/>
                  <a:pt x="308776" y="54293"/>
                  <a:pt x="190832" y="21163"/>
                </a:cubicBezTo>
                <a:cubicBezTo>
                  <a:pt x="72888" y="-11967"/>
                  <a:pt x="36444" y="622"/>
                  <a:pt x="0" y="13212"/>
                </a:cubicBezTo>
              </a:path>
            </a:pathLst>
          </a:custGeom>
          <a:noFill/>
          <a:ln w="762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6" name="Skupina 85"/>
          <p:cNvGrpSpPr/>
          <p:nvPr/>
        </p:nvGrpSpPr>
        <p:grpSpPr>
          <a:xfrm>
            <a:off x="3419361" y="4541799"/>
            <a:ext cx="2866917" cy="417933"/>
            <a:chOff x="3419361" y="5024407"/>
            <a:chExt cx="2866917" cy="417933"/>
          </a:xfrm>
        </p:grpSpPr>
        <p:sp>
          <p:nvSpPr>
            <p:cNvPr id="18" name="Volný tvar 17"/>
            <p:cNvSpPr/>
            <p:nvPr/>
          </p:nvSpPr>
          <p:spPr>
            <a:xfrm>
              <a:off x="3419361" y="5198113"/>
              <a:ext cx="2866917" cy="244227"/>
            </a:xfrm>
            <a:custGeom>
              <a:avLst/>
              <a:gdLst>
                <a:gd name="connsiteX0" fmla="*/ 0 w 3218213"/>
                <a:gd name="connsiteY0" fmla="*/ 261257 h 276009"/>
                <a:gd name="connsiteX1" fmla="*/ 1033153 w 3218213"/>
                <a:gd name="connsiteY1" fmla="*/ 273133 h 276009"/>
                <a:gd name="connsiteX2" fmla="*/ 2018805 w 3218213"/>
                <a:gd name="connsiteY2" fmla="*/ 213756 h 276009"/>
                <a:gd name="connsiteX3" fmla="*/ 2743200 w 3218213"/>
                <a:gd name="connsiteY3" fmla="*/ 142504 h 276009"/>
                <a:gd name="connsiteX4" fmla="*/ 3218213 w 3218213"/>
                <a:gd name="connsiteY4" fmla="*/ 0 h 2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8213" h="276009">
                  <a:moveTo>
                    <a:pt x="0" y="261257"/>
                  </a:moveTo>
                  <a:cubicBezTo>
                    <a:pt x="348343" y="271153"/>
                    <a:pt x="696686" y="281050"/>
                    <a:pt x="1033153" y="273133"/>
                  </a:cubicBezTo>
                  <a:cubicBezTo>
                    <a:pt x="1369620" y="265216"/>
                    <a:pt x="1733797" y="235528"/>
                    <a:pt x="2018805" y="213756"/>
                  </a:cubicBezTo>
                  <a:cubicBezTo>
                    <a:pt x="2303813" y="191984"/>
                    <a:pt x="2543299" y="178130"/>
                    <a:pt x="2743200" y="142504"/>
                  </a:cubicBezTo>
                  <a:cubicBezTo>
                    <a:pt x="2943101" y="106878"/>
                    <a:pt x="3080657" y="53439"/>
                    <a:pt x="3218213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3913901" y="5024407"/>
              <a:ext cx="2096361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p</a:t>
              </a:r>
              <a:r>
                <a:rPr lang="cs-CZ" b="1" dirty="0" smtClean="0"/>
                <a:t>lnící fáze diastoly</a:t>
              </a:r>
              <a:endParaRPr lang="cs-CZ" b="1" dirty="0"/>
            </a:p>
          </p:txBody>
        </p:sp>
      </p:grpSp>
      <p:grpSp>
        <p:nvGrpSpPr>
          <p:cNvPr id="85" name="Skupina 84"/>
          <p:cNvGrpSpPr/>
          <p:nvPr/>
        </p:nvGrpSpPr>
        <p:grpSpPr>
          <a:xfrm>
            <a:off x="5825393" y="2194056"/>
            <a:ext cx="443042" cy="2499967"/>
            <a:chOff x="5825393" y="2676664"/>
            <a:chExt cx="443042" cy="2499967"/>
          </a:xfrm>
        </p:grpSpPr>
        <p:cxnSp>
          <p:nvCxnSpPr>
            <p:cNvPr id="11" name="Přímá spojnice 10"/>
            <p:cNvCxnSpPr>
              <a:stCxn id="3" idx="4"/>
              <a:endCxn id="3" idx="9"/>
            </p:cNvCxnSpPr>
            <p:nvPr/>
          </p:nvCxnSpPr>
          <p:spPr>
            <a:xfrm flipV="1">
              <a:off x="6268435" y="2959671"/>
              <a:ext cx="0" cy="22169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ovéPole 40"/>
            <p:cNvSpPr txBox="1"/>
            <p:nvPr/>
          </p:nvSpPr>
          <p:spPr>
            <a:xfrm rot="16200000">
              <a:off x="4778468" y="3723589"/>
              <a:ext cx="2420653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Izovolumická kontrakce</a:t>
              </a:r>
              <a:endParaRPr lang="cs-CZ" b="1" dirty="0"/>
            </a:p>
          </p:txBody>
        </p:sp>
      </p:grpSp>
      <p:grpSp>
        <p:nvGrpSpPr>
          <p:cNvPr id="92" name="Skupina 91"/>
          <p:cNvGrpSpPr/>
          <p:nvPr/>
        </p:nvGrpSpPr>
        <p:grpSpPr>
          <a:xfrm>
            <a:off x="3413970" y="842662"/>
            <a:ext cx="2081456" cy="1034250"/>
            <a:chOff x="3413970" y="1325270"/>
            <a:chExt cx="2081456" cy="1034250"/>
          </a:xfrm>
        </p:grpSpPr>
        <p:sp>
          <p:nvSpPr>
            <p:cNvPr id="20" name="Volný tvar 19"/>
            <p:cNvSpPr/>
            <p:nvPr/>
          </p:nvSpPr>
          <p:spPr>
            <a:xfrm>
              <a:off x="3413970" y="1325270"/>
              <a:ext cx="1020179" cy="1034250"/>
            </a:xfrm>
            <a:custGeom>
              <a:avLst/>
              <a:gdLst>
                <a:gd name="connsiteX0" fmla="*/ 1152939 w 1152939"/>
                <a:gd name="connsiteY0" fmla="*/ 0 h 1168841"/>
                <a:gd name="connsiteX1" fmla="*/ 930302 w 1152939"/>
                <a:gd name="connsiteY1" fmla="*/ 39756 h 1168841"/>
                <a:gd name="connsiteX2" fmla="*/ 667909 w 1152939"/>
                <a:gd name="connsiteY2" fmla="*/ 214685 h 1168841"/>
                <a:gd name="connsiteX3" fmla="*/ 357809 w 1152939"/>
                <a:gd name="connsiteY3" fmla="*/ 532737 h 1168841"/>
                <a:gd name="connsiteX4" fmla="*/ 206734 w 1152939"/>
                <a:gd name="connsiteY4" fmla="*/ 771276 h 1168841"/>
                <a:gd name="connsiteX5" fmla="*/ 0 w 1152939"/>
                <a:gd name="connsiteY5" fmla="*/ 1168841 h 116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2939" h="1168841">
                  <a:moveTo>
                    <a:pt x="1152939" y="0"/>
                  </a:moveTo>
                  <a:cubicBezTo>
                    <a:pt x="1082039" y="1987"/>
                    <a:pt x="1011140" y="3975"/>
                    <a:pt x="930302" y="39756"/>
                  </a:cubicBezTo>
                  <a:cubicBezTo>
                    <a:pt x="849464" y="75537"/>
                    <a:pt x="763325" y="132521"/>
                    <a:pt x="667909" y="214685"/>
                  </a:cubicBezTo>
                  <a:cubicBezTo>
                    <a:pt x="572493" y="296849"/>
                    <a:pt x="434671" y="439972"/>
                    <a:pt x="357809" y="532737"/>
                  </a:cubicBezTo>
                  <a:cubicBezTo>
                    <a:pt x="280947" y="625502"/>
                    <a:pt x="266369" y="665259"/>
                    <a:pt x="206734" y="771276"/>
                  </a:cubicBezTo>
                  <a:cubicBezTo>
                    <a:pt x="147099" y="877293"/>
                    <a:pt x="73549" y="1023067"/>
                    <a:pt x="0" y="1168841"/>
                  </a:cubicBezTo>
                </a:path>
              </a:pathLst>
            </a:custGeom>
            <a:noFill/>
            <a:ln w="76200"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87" name="Skupina 86"/>
            <p:cNvGrpSpPr/>
            <p:nvPr/>
          </p:nvGrpSpPr>
          <p:grpSpPr>
            <a:xfrm>
              <a:off x="3501300" y="1463528"/>
              <a:ext cx="1994126" cy="532664"/>
              <a:chOff x="3501300" y="1463528"/>
              <a:chExt cx="1994126" cy="532664"/>
            </a:xfrm>
          </p:grpSpPr>
          <p:sp>
            <p:nvSpPr>
              <p:cNvPr id="42" name="TextovéPole 41"/>
              <p:cNvSpPr txBox="1"/>
              <p:nvPr/>
            </p:nvSpPr>
            <p:spPr>
              <a:xfrm rot="19318822">
                <a:off x="3501300" y="1609584"/>
                <a:ext cx="1204333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ejekční</a:t>
                </a:r>
                <a:endParaRPr lang="cs-CZ" b="1" dirty="0"/>
              </a:p>
            </p:txBody>
          </p:sp>
          <p:sp>
            <p:nvSpPr>
              <p:cNvPr id="43" name="TextovéPole 42"/>
              <p:cNvSpPr txBox="1"/>
              <p:nvPr/>
            </p:nvSpPr>
            <p:spPr>
              <a:xfrm rot="1835738">
                <a:off x="4597119" y="1669388"/>
                <a:ext cx="898307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systoly</a:t>
                </a:r>
                <a:endParaRPr lang="cs-CZ" b="1" dirty="0"/>
              </a:p>
            </p:txBody>
          </p:sp>
          <p:sp>
            <p:nvSpPr>
              <p:cNvPr id="34" name="Obdélník 33"/>
              <p:cNvSpPr/>
              <p:nvPr/>
            </p:nvSpPr>
            <p:spPr>
              <a:xfrm>
                <a:off x="4161929" y="1463528"/>
                <a:ext cx="505241" cy="326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/>
                  <a:t>fáze</a:t>
                </a:r>
              </a:p>
            </p:txBody>
          </p:sp>
        </p:grpSp>
      </p:grpSp>
      <p:grpSp>
        <p:nvGrpSpPr>
          <p:cNvPr id="90" name="Skupina 89"/>
          <p:cNvGrpSpPr/>
          <p:nvPr/>
        </p:nvGrpSpPr>
        <p:grpSpPr>
          <a:xfrm>
            <a:off x="3413970" y="1861659"/>
            <a:ext cx="393763" cy="3069767"/>
            <a:chOff x="3413970" y="2344267"/>
            <a:chExt cx="393763" cy="3069767"/>
          </a:xfrm>
        </p:grpSpPr>
        <p:cxnSp>
          <p:nvCxnSpPr>
            <p:cNvPr id="22" name="Přímá spojnice 21"/>
            <p:cNvCxnSpPr>
              <a:stCxn id="20" idx="5"/>
              <a:endCxn id="18" idx="0"/>
            </p:cNvCxnSpPr>
            <p:nvPr/>
          </p:nvCxnSpPr>
          <p:spPr>
            <a:xfrm>
              <a:off x="3413970" y="2344267"/>
              <a:ext cx="5391" cy="306976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ovéPole 44"/>
            <p:cNvSpPr txBox="1"/>
            <p:nvPr/>
          </p:nvSpPr>
          <p:spPr>
            <a:xfrm rot="16200000">
              <a:off x="2434412" y="3525598"/>
              <a:ext cx="2377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Izovolumická relaxace</a:t>
              </a:r>
              <a:endParaRPr lang="cs-CZ" b="1" dirty="0"/>
            </a:p>
          </p:txBody>
        </p:sp>
      </p:grpSp>
      <p:sp>
        <p:nvSpPr>
          <p:cNvPr id="26" name="Ovál 25"/>
          <p:cNvSpPr/>
          <p:nvPr/>
        </p:nvSpPr>
        <p:spPr>
          <a:xfrm>
            <a:off x="6125156" y="4605514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3281859" y="1707710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vál 90"/>
          <p:cNvSpPr/>
          <p:nvPr/>
        </p:nvSpPr>
        <p:spPr>
          <a:xfrm>
            <a:off x="4321617" y="764704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Ovál 94"/>
          <p:cNvSpPr/>
          <p:nvPr/>
        </p:nvSpPr>
        <p:spPr>
          <a:xfrm>
            <a:off x="6158845" y="2368636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Ovál 97"/>
          <p:cNvSpPr/>
          <p:nvPr/>
        </p:nvSpPr>
        <p:spPr>
          <a:xfrm>
            <a:off x="3318392" y="4815094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7" t="16458" r="13750" b="23939"/>
          <a:stretch/>
        </p:blipFill>
        <p:spPr>
          <a:xfrm>
            <a:off x="6787150" y="2580930"/>
            <a:ext cx="1531537" cy="1984556"/>
          </a:xfrm>
          <a:prstGeom prst="rect">
            <a:avLst/>
          </a:prstGeom>
        </p:spPr>
      </p:pic>
      <p:pic>
        <p:nvPicPr>
          <p:cNvPr id="53" name="Obrázek 5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6" t="16459" r="15190" b="23939"/>
          <a:stretch/>
        </p:blipFill>
        <p:spPr>
          <a:xfrm>
            <a:off x="1641987" y="2499154"/>
            <a:ext cx="1429886" cy="198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63888" y="26369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Video PV diagram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60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7" y="44624"/>
            <a:ext cx="7482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Srdeční cyklus P-V diagram (pravá komora)</a:t>
            </a:r>
            <a:endParaRPr lang="cs-CZ" sz="2800" b="1" dirty="0"/>
          </a:p>
        </p:txBody>
      </p:sp>
      <p:sp>
        <p:nvSpPr>
          <p:cNvPr id="3" name="Volný tvar 2"/>
          <p:cNvSpPr>
            <a:spLocks noChangeAspect="1"/>
          </p:cNvSpPr>
          <p:nvPr/>
        </p:nvSpPr>
        <p:spPr>
          <a:xfrm>
            <a:off x="3421932" y="1328859"/>
            <a:ext cx="2849474" cy="4106196"/>
          </a:xfrm>
          <a:custGeom>
            <a:avLst/>
            <a:gdLst>
              <a:gd name="connsiteX0" fmla="*/ 11420 w 2157620"/>
              <a:gd name="connsiteY0" fmla="*/ 3046978 h 3046978"/>
              <a:gd name="connsiteX1" fmla="*/ 702536 w 2157620"/>
              <a:gd name="connsiteY1" fmla="*/ 3015080 h 3046978"/>
              <a:gd name="connsiteX2" fmla="*/ 1361754 w 2157620"/>
              <a:gd name="connsiteY2" fmla="*/ 3015080 h 3046978"/>
              <a:gd name="connsiteX3" fmla="*/ 1872117 w 2157620"/>
              <a:gd name="connsiteY3" fmla="*/ 2961917 h 3046978"/>
              <a:gd name="connsiteX4" fmla="*/ 2137931 w 2157620"/>
              <a:gd name="connsiteY4" fmla="*/ 2908755 h 3046978"/>
              <a:gd name="connsiteX5" fmla="*/ 2137931 w 2157620"/>
              <a:gd name="connsiteY5" fmla="*/ 2908755 h 3046978"/>
              <a:gd name="connsiteX6" fmla="*/ 2137931 w 2157620"/>
              <a:gd name="connsiteY6" fmla="*/ 2642941 h 3046978"/>
              <a:gd name="connsiteX7" fmla="*/ 2137931 w 2157620"/>
              <a:gd name="connsiteY7" fmla="*/ 2164476 h 3046978"/>
              <a:gd name="connsiteX8" fmla="*/ 2137931 w 2157620"/>
              <a:gd name="connsiteY8" fmla="*/ 1696643 h 3046978"/>
              <a:gd name="connsiteX9" fmla="*/ 2137931 w 2157620"/>
              <a:gd name="connsiteY9" fmla="*/ 1239443 h 3046978"/>
              <a:gd name="connsiteX10" fmla="*/ 2137931 w 2157620"/>
              <a:gd name="connsiteY10" fmla="*/ 1228810 h 3046978"/>
              <a:gd name="connsiteX11" fmla="*/ 1872117 w 2157620"/>
              <a:gd name="connsiteY11" fmla="*/ 750345 h 3046978"/>
              <a:gd name="connsiteX12" fmla="*/ 1553140 w 2157620"/>
              <a:gd name="connsiteY12" fmla="*/ 420736 h 3046978"/>
              <a:gd name="connsiteX13" fmla="*/ 1244796 w 2157620"/>
              <a:gd name="connsiteY13" fmla="*/ 144289 h 3046978"/>
              <a:gd name="connsiteX14" fmla="*/ 872657 w 2157620"/>
              <a:gd name="connsiteY14" fmla="*/ 6066 h 3046978"/>
              <a:gd name="connsiteX15" fmla="*/ 553680 w 2157620"/>
              <a:gd name="connsiteY15" fmla="*/ 48596 h 3046978"/>
              <a:gd name="connsiteX16" fmla="*/ 309131 w 2157620"/>
              <a:gd name="connsiteY16" fmla="*/ 261248 h 3046978"/>
              <a:gd name="connsiteX17" fmla="*/ 117745 w 2157620"/>
              <a:gd name="connsiteY17" fmla="*/ 505796 h 3046978"/>
              <a:gd name="connsiteX18" fmla="*/ 787 w 2157620"/>
              <a:gd name="connsiteY18" fmla="*/ 760978 h 3046978"/>
              <a:gd name="connsiteX19" fmla="*/ 787 w 2157620"/>
              <a:gd name="connsiteY19" fmla="*/ 760978 h 3046978"/>
              <a:gd name="connsiteX20" fmla="*/ 11420 w 2157620"/>
              <a:gd name="connsiteY20" fmla="*/ 1069322 h 3046978"/>
              <a:gd name="connsiteX21" fmla="*/ 787 w 2157620"/>
              <a:gd name="connsiteY21" fmla="*/ 2090048 h 3046978"/>
              <a:gd name="connsiteX22" fmla="*/ 787 w 2157620"/>
              <a:gd name="connsiteY22" fmla="*/ 2674838 h 3046978"/>
              <a:gd name="connsiteX23" fmla="*/ 11420 w 2157620"/>
              <a:gd name="connsiteY23" fmla="*/ 3046978 h 3046978"/>
              <a:gd name="connsiteX0" fmla="*/ 11420 w 2157620"/>
              <a:gd name="connsiteY0" fmla="*/ 3046978 h 3055076"/>
              <a:gd name="connsiteX1" fmla="*/ 668877 w 2157620"/>
              <a:gd name="connsiteY1" fmla="*/ 3054348 h 3055076"/>
              <a:gd name="connsiteX2" fmla="*/ 1361754 w 2157620"/>
              <a:gd name="connsiteY2" fmla="*/ 3015080 h 3055076"/>
              <a:gd name="connsiteX3" fmla="*/ 1872117 w 2157620"/>
              <a:gd name="connsiteY3" fmla="*/ 2961917 h 3055076"/>
              <a:gd name="connsiteX4" fmla="*/ 2137931 w 2157620"/>
              <a:gd name="connsiteY4" fmla="*/ 2908755 h 3055076"/>
              <a:gd name="connsiteX5" fmla="*/ 2137931 w 2157620"/>
              <a:gd name="connsiteY5" fmla="*/ 2908755 h 3055076"/>
              <a:gd name="connsiteX6" fmla="*/ 2137931 w 2157620"/>
              <a:gd name="connsiteY6" fmla="*/ 2642941 h 3055076"/>
              <a:gd name="connsiteX7" fmla="*/ 2137931 w 2157620"/>
              <a:gd name="connsiteY7" fmla="*/ 2164476 h 3055076"/>
              <a:gd name="connsiteX8" fmla="*/ 2137931 w 2157620"/>
              <a:gd name="connsiteY8" fmla="*/ 1696643 h 3055076"/>
              <a:gd name="connsiteX9" fmla="*/ 2137931 w 2157620"/>
              <a:gd name="connsiteY9" fmla="*/ 1239443 h 3055076"/>
              <a:gd name="connsiteX10" fmla="*/ 2137931 w 2157620"/>
              <a:gd name="connsiteY10" fmla="*/ 1228810 h 3055076"/>
              <a:gd name="connsiteX11" fmla="*/ 1872117 w 2157620"/>
              <a:gd name="connsiteY11" fmla="*/ 750345 h 3055076"/>
              <a:gd name="connsiteX12" fmla="*/ 1553140 w 2157620"/>
              <a:gd name="connsiteY12" fmla="*/ 420736 h 3055076"/>
              <a:gd name="connsiteX13" fmla="*/ 1244796 w 2157620"/>
              <a:gd name="connsiteY13" fmla="*/ 144289 h 3055076"/>
              <a:gd name="connsiteX14" fmla="*/ 872657 w 2157620"/>
              <a:gd name="connsiteY14" fmla="*/ 6066 h 3055076"/>
              <a:gd name="connsiteX15" fmla="*/ 553680 w 2157620"/>
              <a:gd name="connsiteY15" fmla="*/ 48596 h 3055076"/>
              <a:gd name="connsiteX16" fmla="*/ 309131 w 2157620"/>
              <a:gd name="connsiteY16" fmla="*/ 261248 h 3055076"/>
              <a:gd name="connsiteX17" fmla="*/ 117745 w 2157620"/>
              <a:gd name="connsiteY17" fmla="*/ 505796 h 3055076"/>
              <a:gd name="connsiteX18" fmla="*/ 787 w 2157620"/>
              <a:gd name="connsiteY18" fmla="*/ 760978 h 3055076"/>
              <a:gd name="connsiteX19" fmla="*/ 787 w 2157620"/>
              <a:gd name="connsiteY19" fmla="*/ 760978 h 3055076"/>
              <a:gd name="connsiteX20" fmla="*/ 11420 w 2157620"/>
              <a:gd name="connsiteY20" fmla="*/ 1069322 h 3055076"/>
              <a:gd name="connsiteX21" fmla="*/ 787 w 2157620"/>
              <a:gd name="connsiteY21" fmla="*/ 2090048 h 3055076"/>
              <a:gd name="connsiteX22" fmla="*/ 787 w 2157620"/>
              <a:gd name="connsiteY22" fmla="*/ 2674838 h 3055076"/>
              <a:gd name="connsiteX23" fmla="*/ 11420 w 2157620"/>
              <a:gd name="connsiteY23" fmla="*/ 3046978 h 3055076"/>
              <a:gd name="connsiteX0" fmla="*/ 0 w 2163029"/>
              <a:gd name="connsiteY0" fmla="*/ 3091856 h 3091856"/>
              <a:gd name="connsiteX1" fmla="*/ 674286 w 2163029"/>
              <a:gd name="connsiteY1" fmla="*/ 3054348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75379 w 2163029"/>
              <a:gd name="connsiteY12" fmla="*/ 392687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1 w 2163030"/>
              <a:gd name="connsiteY0" fmla="*/ 3091856 h 3091856"/>
              <a:gd name="connsiteX1" fmla="*/ 691116 w 2163030"/>
              <a:gd name="connsiteY1" fmla="*/ 3088006 h 3091856"/>
              <a:gd name="connsiteX2" fmla="*/ 1428872 w 2163030"/>
              <a:gd name="connsiteY2" fmla="*/ 3048739 h 3091856"/>
              <a:gd name="connsiteX3" fmla="*/ 1905576 w 2163030"/>
              <a:gd name="connsiteY3" fmla="*/ 2978746 h 3091856"/>
              <a:gd name="connsiteX4" fmla="*/ 2143341 w 2163030"/>
              <a:gd name="connsiteY4" fmla="*/ 2908755 h 3091856"/>
              <a:gd name="connsiteX5" fmla="*/ 2143341 w 2163030"/>
              <a:gd name="connsiteY5" fmla="*/ 2908755 h 3091856"/>
              <a:gd name="connsiteX6" fmla="*/ 2143341 w 2163030"/>
              <a:gd name="connsiteY6" fmla="*/ 2642941 h 3091856"/>
              <a:gd name="connsiteX7" fmla="*/ 2143341 w 2163030"/>
              <a:gd name="connsiteY7" fmla="*/ 2164476 h 3091856"/>
              <a:gd name="connsiteX8" fmla="*/ 2143341 w 2163030"/>
              <a:gd name="connsiteY8" fmla="*/ 1696643 h 3091856"/>
              <a:gd name="connsiteX9" fmla="*/ 2143341 w 2163030"/>
              <a:gd name="connsiteY9" fmla="*/ 1239443 h 3091856"/>
              <a:gd name="connsiteX10" fmla="*/ 2143341 w 2163030"/>
              <a:gd name="connsiteY10" fmla="*/ 1228810 h 3091856"/>
              <a:gd name="connsiteX11" fmla="*/ 1877527 w 2163030"/>
              <a:gd name="connsiteY11" fmla="*/ 750345 h 3091856"/>
              <a:gd name="connsiteX12" fmla="*/ 1575380 w 2163030"/>
              <a:gd name="connsiteY12" fmla="*/ 392687 h 3091856"/>
              <a:gd name="connsiteX13" fmla="*/ 1250206 w 2163030"/>
              <a:gd name="connsiteY13" fmla="*/ 144289 h 3091856"/>
              <a:gd name="connsiteX14" fmla="*/ 878067 w 2163030"/>
              <a:gd name="connsiteY14" fmla="*/ 6066 h 3091856"/>
              <a:gd name="connsiteX15" fmla="*/ 559090 w 2163030"/>
              <a:gd name="connsiteY15" fmla="*/ 48596 h 3091856"/>
              <a:gd name="connsiteX16" fmla="*/ 314541 w 2163030"/>
              <a:gd name="connsiteY16" fmla="*/ 261248 h 3091856"/>
              <a:gd name="connsiteX17" fmla="*/ 123155 w 2163030"/>
              <a:gd name="connsiteY17" fmla="*/ 505796 h 3091856"/>
              <a:gd name="connsiteX18" fmla="*/ 6197 w 2163030"/>
              <a:gd name="connsiteY18" fmla="*/ 760978 h 3091856"/>
              <a:gd name="connsiteX19" fmla="*/ 6197 w 2163030"/>
              <a:gd name="connsiteY19" fmla="*/ 760978 h 3091856"/>
              <a:gd name="connsiteX20" fmla="*/ 0 w 2163030"/>
              <a:gd name="connsiteY20" fmla="*/ 1119810 h 3091856"/>
              <a:gd name="connsiteX21" fmla="*/ 6197 w 2163030"/>
              <a:gd name="connsiteY21" fmla="*/ 2090048 h 3091856"/>
              <a:gd name="connsiteX22" fmla="*/ 6197 w 2163030"/>
              <a:gd name="connsiteY22" fmla="*/ 2674838 h 3091856"/>
              <a:gd name="connsiteX23" fmla="*/ 1 w 2163030"/>
              <a:gd name="connsiteY23" fmla="*/ 3091856 h 3091856"/>
              <a:gd name="connsiteX0" fmla="*/ 1 w 2145578"/>
              <a:gd name="connsiteY0" fmla="*/ 3091856 h 3091856"/>
              <a:gd name="connsiteX1" fmla="*/ 691116 w 2145578"/>
              <a:gd name="connsiteY1" fmla="*/ 3088006 h 3091856"/>
              <a:gd name="connsiteX2" fmla="*/ 1428872 w 2145578"/>
              <a:gd name="connsiteY2" fmla="*/ 3048739 h 3091856"/>
              <a:gd name="connsiteX3" fmla="*/ 1905576 w 2145578"/>
              <a:gd name="connsiteY3" fmla="*/ 2978746 h 3091856"/>
              <a:gd name="connsiteX4" fmla="*/ 2143341 w 2145578"/>
              <a:gd name="connsiteY4" fmla="*/ 2908755 h 3091856"/>
              <a:gd name="connsiteX5" fmla="*/ 2143341 w 2145578"/>
              <a:gd name="connsiteY5" fmla="*/ 2908755 h 3091856"/>
              <a:gd name="connsiteX6" fmla="*/ 2143341 w 2145578"/>
              <a:gd name="connsiteY6" fmla="*/ 2642941 h 3091856"/>
              <a:gd name="connsiteX7" fmla="*/ 2143341 w 2145578"/>
              <a:gd name="connsiteY7" fmla="*/ 2164476 h 3091856"/>
              <a:gd name="connsiteX8" fmla="*/ 2143341 w 2145578"/>
              <a:gd name="connsiteY8" fmla="*/ 1696643 h 3091856"/>
              <a:gd name="connsiteX9" fmla="*/ 2143341 w 2145578"/>
              <a:gd name="connsiteY9" fmla="*/ 1239443 h 3091856"/>
              <a:gd name="connsiteX10" fmla="*/ 2143341 w 2145578"/>
              <a:gd name="connsiteY10" fmla="*/ 1228810 h 3091856"/>
              <a:gd name="connsiteX11" fmla="*/ 1877527 w 2145578"/>
              <a:gd name="connsiteY11" fmla="*/ 750345 h 3091856"/>
              <a:gd name="connsiteX12" fmla="*/ 1575380 w 2145578"/>
              <a:gd name="connsiteY12" fmla="*/ 392687 h 3091856"/>
              <a:gd name="connsiteX13" fmla="*/ 1250206 w 2145578"/>
              <a:gd name="connsiteY13" fmla="*/ 144289 h 3091856"/>
              <a:gd name="connsiteX14" fmla="*/ 878067 w 2145578"/>
              <a:gd name="connsiteY14" fmla="*/ 6066 h 3091856"/>
              <a:gd name="connsiteX15" fmla="*/ 559090 w 2145578"/>
              <a:gd name="connsiteY15" fmla="*/ 48596 h 3091856"/>
              <a:gd name="connsiteX16" fmla="*/ 314541 w 2145578"/>
              <a:gd name="connsiteY16" fmla="*/ 261248 h 3091856"/>
              <a:gd name="connsiteX17" fmla="*/ 123155 w 2145578"/>
              <a:gd name="connsiteY17" fmla="*/ 505796 h 3091856"/>
              <a:gd name="connsiteX18" fmla="*/ 6197 w 2145578"/>
              <a:gd name="connsiteY18" fmla="*/ 760978 h 3091856"/>
              <a:gd name="connsiteX19" fmla="*/ 6197 w 2145578"/>
              <a:gd name="connsiteY19" fmla="*/ 760978 h 3091856"/>
              <a:gd name="connsiteX20" fmla="*/ 0 w 2145578"/>
              <a:gd name="connsiteY20" fmla="*/ 1119810 h 3091856"/>
              <a:gd name="connsiteX21" fmla="*/ 6197 w 2145578"/>
              <a:gd name="connsiteY21" fmla="*/ 2090048 h 3091856"/>
              <a:gd name="connsiteX22" fmla="*/ 6197 w 2145578"/>
              <a:gd name="connsiteY22" fmla="*/ 2674838 h 3091856"/>
              <a:gd name="connsiteX23" fmla="*/ 1 w 2145578"/>
              <a:gd name="connsiteY23" fmla="*/ 3091856 h 309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5578" h="3091856">
                <a:moveTo>
                  <a:pt x="1" y="3091856"/>
                </a:moveTo>
                <a:lnTo>
                  <a:pt x="691116" y="3088006"/>
                </a:lnTo>
                <a:cubicBezTo>
                  <a:pt x="929261" y="3080820"/>
                  <a:pt x="1226462" y="3066949"/>
                  <a:pt x="1428872" y="3048739"/>
                </a:cubicBezTo>
                <a:cubicBezTo>
                  <a:pt x="1631282" y="3030529"/>
                  <a:pt x="1786498" y="3002077"/>
                  <a:pt x="1905576" y="2978746"/>
                </a:cubicBezTo>
                <a:lnTo>
                  <a:pt x="2143341" y="2908755"/>
                </a:lnTo>
                <a:lnTo>
                  <a:pt x="2143341" y="2908755"/>
                </a:lnTo>
                <a:lnTo>
                  <a:pt x="2143341" y="2642941"/>
                </a:lnTo>
                <a:lnTo>
                  <a:pt x="2143341" y="2164476"/>
                </a:lnTo>
                <a:lnTo>
                  <a:pt x="2143341" y="1696643"/>
                </a:lnTo>
                <a:lnTo>
                  <a:pt x="2143341" y="1239443"/>
                </a:lnTo>
                <a:cubicBezTo>
                  <a:pt x="2143341" y="1161471"/>
                  <a:pt x="2148375" y="1265447"/>
                  <a:pt x="2143341" y="1228810"/>
                </a:cubicBezTo>
                <a:cubicBezTo>
                  <a:pt x="2138307" y="1192173"/>
                  <a:pt x="1972187" y="889699"/>
                  <a:pt x="1877527" y="750345"/>
                </a:cubicBezTo>
                <a:cubicBezTo>
                  <a:pt x="1782867" y="610991"/>
                  <a:pt x="1679933" y="493696"/>
                  <a:pt x="1575380" y="392687"/>
                </a:cubicBezTo>
                <a:cubicBezTo>
                  <a:pt x="1470827" y="291678"/>
                  <a:pt x="1366425" y="208726"/>
                  <a:pt x="1250206" y="144289"/>
                </a:cubicBezTo>
                <a:cubicBezTo>
                  <a:pt x="1133987" y="79852"/>
                  <a:pt x="993253" y="22015"/>
                  <a:pt x="878067" y="6066"/>
                </a:cubicBezTo>
                <a:cubicBezTo>
                  <a:pt x="762881" y="-9883"/>
                  <a:pt x="653011" y="6066"/>
                  <a:pt x="559090" y="48596"/>
                </a:cubicBezTo>
                <a:cubicBezTo>
                  <a:pt x="465169" y="91126"/>
                  <a:pt x="387197" y="185048"/>
                  <a:pt x="314541" y="261248"/>
                </a:cubicBezTo>
                <a:cubicBezTo>
                  <a:pt x="241885" y="337448"/>
                  <a:pt x="174546" y="422508"/>
                  <a:pt x="123155" y="505796"/>
                </a:cubicBezTo>
                <a:cubicBezTo>
                  <a:pt x="71764" y="589084"/>
                  <a:pt x="6197" y="760978"/>
                  <a:pt x="6197" y="760978"/>
                </a:cubicBezTo>
                <a:lnTo>
                  <a:pt x="6197" y="760978"/>
                </a:lnTo>
                <a:cubicBezTo>
                  <a:pt x="5164" y="820783"/>
                  <a:pt x="0" y="898298"/>
                  <a:pt x="0" y="1119810"/>
                </a:cubicBezTo>
                <a:cubicBezTo>
                  <a:pt x="0" y="1341322"/>
                  <a:pt x="7969" y="1822462"/>
                  <a:pt x="6197" y="2090048"/>
                </a:cubicBezTo>
                <a:cubicBezTo>
                  <a:pt x="4425" y="2357634"/>
                  <a:pt x="6197" y="2674838"/>
                  <a:pt x="6197" y="2674838"/>
                </a:cubicBezTo>
                <a:cubicBezTo>
                  <a:pt x="4132" y="2813844"/>
                  <a:pt x="2066" y="2952850"/>
                  <a:pt x="1" y="3091856"/>
                </a:cubicBezTo>
                <a:close/>
              </a:path>
            </a:pathLst>
          </a:cu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1365248" y="755412"/>
            <a:ext cx="0" cy="49061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365248" y="5661570"/>
            <a:ext cx="49056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404171" y="5579824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1365248" y="5523630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6271447" y="5579824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284896" y="2986155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1284896" y="2339154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1284896" y="1328188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-36512" y="772369"/>
            <a:ext cx="1401760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t</a:t>
            </a:r>
            <a:r>
              <a:rPr lang="cs-CZ" dirty="0" smtClean="0"/>
              <a:t>lak (mmHg)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5940152" y="5445224"/>
            <a:ext cx="152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objem (ml)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664368" y="1175345"/>
            <a:ext cx="637163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120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728084" y="2831969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80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728084" y="2194806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100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3125367" y="5789003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5</a:t>
            </a:r>
            <a:r>
              <a:rPr lang="cs-CZ" dirty="0" smtClean="0"/>
              <a:t>0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976762" y="5773316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120</a:t>
            </a:r>
            <a:endParaRPr lang="cs-CZ" dirty="0"/>
          </a:p>
        </p:txBody>
      </p:sp>
      <p:sp>
        <p:nvSpPr>
          <p:cNvPr id="18" name="Volný tvar 17"/>
          <p:cNvSpPr/>
          <p:nvPr/>
        </p:nvSpPr>
        <p:spPr>
          <a:xfrm>
            <a:off x="3419361" y="5198113"/>
            <a:ext cx="2866917" cy="244227"/>
          </a:xfrm>
          <a:custGeom>
            <a:avLst/>
            <a:gdLst>
              <a:gd name="connsiteX0" fmla="*/ 0 w 3218213"/>
              <a:gd name="connsiteY0" fmla="*/ 261257 h 276009"/>
              <a:gd name="connsiteX1" fmla="*/ 1033153 w 3218213"/>
              <a:gd name="connsiteY1" fmla="*/ 273133 h 276009"/>
              <a:gd name="connsiteX2" fmla="*/ 2018805 w 3218213"/>
              <a:gd name="connsiteY2" fmla="*/ 213756 h 276009"/>
              <a:gd name="connsiteX3" fmla="*/ 2743200 w 3218213"/>
              <a:gd name="connsiteY3" fmla="*/ 142504 h 276009"/>
              <a:gd name="connsiteX4" fmla="*/ 3218213 w 3218213"/>
              <a:gd name="connsiteY4" fmla="*/ 0 h 27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8213" h="276009">
                <a:moveTo>
                  <a:pt x="0" y="261257"/>
                </a:moveTo>
                <a:cubicBezTo>
                  <a:pt x="348343" y="271153"/>
                  <a:pt x="696686" y="281050"/>
                  <a:pt x="1033153" y="273133"/>
                </a:cubicBezTo>
                <a:cubicBezTo>
                  <a:pt x="1369620" y="265216"/>
                  <a:pt x="1733797" y="235528"/>
                  <a:pt x="2018805" y="213756"/>
                </a:cubicBezTo>
                <a:cubicBezTo>
                  <a:pt x="2303813" y="191984"/>
                  <a:pt x="2543299" y="178130"/>
                  <a:pt x="2743200" y="142504"/>
                </a:cubicBezTo>
                <a:cubicBezTo>
                  <a:pt x="2943101" y="106878"/>
                  <a:pt x="3080657" y="53439"/>
                  <a:pt x="3218213" y="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3413970" y="4365104"/>
            <a:ext cx="2856503" cy="1008773"/>
            <a:chOff x="3413970" y="4149080"/>
            <a:chExt cx="2856503" cy="1280207"/>
          </a:xfrm>
        </p:grpSpPr>
        <p:cxnSp>
          <p:nvCxnSpPr>
            <p:cNvPr id="11" name="Přímá spojnice 10"/>
            <p:cNvCxnSpPr>
              <a:stCxn id="3" idx="4"/>
              <a:endCxn id="3" idx="9"/>
            </p:cNvCxnSpPr>
            <p:nvPr/>
          </p:nvCxnSpPr>
          <p:spPr>
            <a:xfrm flipV="1">
              <a:off x="6268435" y="4676413"/>
              <a:ext cx="0" cy="683997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Skupina 1"/>
            <p:cNvGrpSpPr/>
            <p:nvPr/>
          </p:nvGrpSpPr>
          <p:grpSpPr>
            <a:xfrm>
              <a:off x="3413970" y="4149080"/>
              <a:ext cx="2856503" cy="528480"/>
              <a:chOff x="3413970" y="1325270"/>
              <a:chExt cx="2856503" cy="1653393"/>
            </a:xfrm>
          </p:grpSpPr>
          <p:sp>
            <p:nvSpPr>
              <p:cNvPr id="19" name="Volný tvar 18"/>
              <p:cNvSpPr/>
              <p:nvPr/>
            </p:nvSpPr>
            <p:spPr>
              <a:xfrm>
                <a:off x="4413043" y="1327650"/>
                <a:ext cx="1857430" cy="1651013"/>
              </a:xfrm>
              <a:custGeom>
                <a:avLst/>
                <a:gdLst>
                  <a:gd name="connsiteX0" fmla="*/ 2099145 w 2099145"/>
                  <a:gd name="connsiteY0" fmla="*/ 1865866 h 1865866"/>
                  <a:gd name="connsiteX1" fmla="*/ 1876508 w 2099145"/>
                  <a:gd name="connsiteY1" fmla="*/ 1468301 h 1865866"/>
                  <a:gd name="connsiteX2" fmla="*/ 1550505 w 2099145"/>
                  <a:gd name="connsiteY2" fmla="*/ 951466 h 1865866"/>
                  <a:gd name="connsiteX3" fmla="*/ 1073426 w 2099145"/>
                  <a:gd name="connsiteY3" fmla="*/ 442582 h 1865866"/>
                  <a:gd name="connsiteX4" fmla="*/ 707666 w 2099145"/>
                  <a:gd name="connsiteY4" fmla="*/ 211995 h 1865866"/>
                  <a:gd name="connsiteX5" fmla="*/ 190832 w 2099145"/>
                  <a:gd name="connsiteY5" fmla="*/ 21163 h 1865866"/>
                  <a:gd name="connsiteX6" fmla="*/ 0 w 2099145"/>
                  <a:gd name="connsiteY6" fmla="*/ 13212 h 186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9145" h="1865866">
                    <a:moveTo>
                      <a:pt x="2099145" y="1865866"/>
                    </a:moveTo>
                    <a:cubicBezTo>
                      <a:pt x="2033546" y="1743283"/>
                      <a:pt x="1967948" y="1620701"/>
                      <a:pt x="1876508" y="1468301"/>
                    </a:cubicBezTo>
                    <a:cubicBezTo>
                      <a:pt x="1785068" y="1315901"/>
                      <a:pt x="1684352" y="1122419"/>
                      <a:pt x="1550505" y="951466"/>
                    </a:cubicBezTo>
                    <a:cubicBezTo>
                      <a:pt x="1416658" y="780513"/>
                      <a:pt x="1213899" y="565827"/>
                      <a:pt x="1073426" y="442582"/>
                    </a:cubicBezTo>
                    <a:cubicBezTo>
                      <a:pt x="932953" y="319337"/>
                      <a:pt x="854765" y="282231"/>
                      <a:pt x="707666" y="211995"/>
                    </a:cubicBezTo>
                    <a:cubicBezTo>
                      <a:pt x="560567" y="141759"/>
                      <a:pt x="308776" y="54293"/>
                      <a:pt x="190832" y="21163"/>
                    </a:cubicBezTo>
                    <a:cubicBezTo>
                      <a:pt x="72888" y="-11967"/>
                      <a:pt x="36444" y="622"/>
                      <a:pt x="0" y="13212"/>
                    </a:cubicBezTo>
                  </a:path>
                </a:pathLst>
              </a:custGeom>
              <a:noFill/>
              <a:ln w="76200">
                <a:solidFill>
                  <a:srgbClr val="66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Volný tvar 19"/>
              <p:cNvSpPr/>
              <p:nvPr/>
            </p:nvSpPr>
            <p:spPr>
              <a:xfrm>
                <a:off x="3413970" y="1325270"/>
                <a:ext cx="1020179" cy="1034250"/>
              </a:xfrm>
              <a:custGeom>
                <a:avLst/>
                <a:gdLst>
                  <a:gd name="connsiteX0" fmla="*/ 1152939 w 1152939"/>
                  <a:gd name="connsiteY0" fmla="*/ 0 h 1168841"/>
                  <a:gd name="connsiteX1" fmla="*/ 930302 w 1152939"/>
                  <a:gd name="connsiteY1" fmla="*/ 39756 h 1168841"/>
                  <a:gd name="connsiteX2" fmla="*/ 667909 w 1152939"/>
                  <a:gd name="connsiteY2" fmla="*/ 214685 h 1168841"/>
                  <a:gd name="connsiteX3" fmla="*/ 357809 w 1152939"/>
                  <a:gd name="connsiteY3" fmla="*/ 532737 h 1168841"/>
                  <a:gd name="connsiteX4" fmla="*/ 206734 w 1152939"/>
                  <a:gd name="connsiteY4" fmla="*/ 771276 h 1168841"/>
                  <a:gd name="connsiteX5" fmla="*/ 0 w 1152939"/>
                  <a:gd name="connsiteY5" fmla="*/ 1168841 h 1168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2939" h="1168841">
                    <a:moveTo>
                      <a:pt x="1152939" y="0"/>
                    </a:moveTo>
                    <a:cubicBezTo>
                      <a:pt x="1082039" y="1987"/>
                      <a:pt x="1011140" y="3975"/>
                      <a:pt x="930302" y="39756"/>
                    </a:cubicBezTo>
                    <a:cubicBezTo>
                      <a:pt x="849464" y="75537"/>
                      <a:pt x="763325" y="132521"/>
                      <a:pt x="667909" y="214685"/>
                    </a:cubicBezTo>
                    <a:cubicBezTo>
                      <a:pt x="572493" y="296849"/>
                      <a:pt x="434671" y="439972"/>
                      <a:pt x="357809" y="532737"/>
                    </a:cubicBezTo>
                    <a:cubicBezTo>
                      <a:pt x="280947" y="625502"/>
                      <a:pt x="266369" y="665259"/>
                      <a:pt x="206734" y="771276"/>
                    </a:cubicBezTo>
                    <a:cubicBezTo>
                      <a:pt x="147099" y="877293"/>
                      <a:pt x="73549" y="1023067"/>
                      <a:pt x="0" y="1168841"/>
                    </a:cubicBezTo>
                  </a:path>
                </a:pathLst>
              </a:custGeom>
              <a:noFill/>
              <a:ln w="76200">
                <a:solidFill>
                  <a:srgbClr val="D60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22" name="Přímá spojnice 21"/>
            <p:cNvCxnSpPr>
              <a:stCxn id="20" idx="5"/>
              <a:endCxn id="18" idx="0"/>
            </p:cNvCxnSpPr>
            <p:nvPr/>
          </p:nvCxnSpPr>
          <p:spPr>
            <a:xfrm>
              <a:off x="3413970" y="4479661"/>
              <a:ext cx="5391" cy="94962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ál 34"/>
          <p:cNvSpPr/>
          <p:nvPr/>
        </p:nvSpPr>
        <p:spPr>
          <a:xfrm>
            <a:off x="6137696" y="4725144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/>
          <p:cNvSpPr/>
          <p:nvPr/>
        </p:nvSpPr>
        <p:spPr>
          <a:xfrm>
            <a:off x="4341099" y="4293096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6125156" y="5088122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3281859" y="4470307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vál 38"/>
          <p:cNvSpPr/>
          <p:nvPr/>
        </p:nvSpPr>
        <p:spPr>
          <a:xfrm>
            <a:off x="3332032" y="5290853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6" name="Přímá spojnice 95"/>
          <p:cNvCxnSpPr/>
          <p:nvPr/>
        </p:nvCxnSpPr>
        <p:spPr>
          <a:xfrm>
            <a:off x="1284830" y="5314804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ovéPole 96"/>
          <p:cNvSpPr txBox="1"/>
          <p:nvPr/>
        </p:nvSpPr>
        <p:spPr>
          <a:xfrm>
            <a:off x="728018" y="5160618"/>
            <a:ext cx="57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1</a:t>
            </a:r>
            <a:r>
              <a:rPr lang="cs-CZ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38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1839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Morfologie</a:t>
            </a:r>
            <a:endParaRPr lang="cs-CZ" sz="2800" b="1" dirty="0"/>
          </a:p>
        </p:txBody>
      </p:sp>
      <p:sp>
        <p:nvSpPr>
          <p:cNvPr id="3" name="Obdélník 2"/>
          <p:cNvSpPr/>
          <p:nvPr/>
        </p:nvSpPr>
        <p:spPr>
          <a:xfrm>
            <a:off x="471933" y="5733256"/>
            <a:ext cx="8302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t</a:t>
            </a:r>
            <a:r>
              <a:rPr lang="cs-CZ" sz="2800" dirty="0" smtClean="0"/>
              <a:t>rochu komplikovanější, než se zdá….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1979711" y="1088740"/>
            <a:ext cx="5904656" cy="4428492"/>
            <a:chOff x="1979711" y="820251"/>
            <a:chExt cx="5904656" cy="4428492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1" y="820251"/>
              <a:ext cx="5904656" cy="4428492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2047497" y="1124744"/>
              <a:ext cx="15497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optimista</a:t>
              </a:r>
              <a:endParaRPr lang="cs-CZ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4157147" y="1124744"/>
              <a:ext cx="15497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pesimista</a:t>
              </a:r>
              <a:endParaRPr lang="cs-CZ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6156176" y="1461810"/>
              <a:ext cx="15497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realista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0379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15" y="1143189"/>
            <a:ext cx="6266170" cy="45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611560" y="145628"/>
            <a:ext cx="7992888" cy="6712373"/>
            <a:chOff x="2190770" y="871636"/>
            <a:chExt cx="5763070" cy="4885922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16" b="75869"/>
            <a:stretch/>
          </p:blipFill>
          <p:spPr>
            <a:xfrm>
              <a:off x="2195736" y="871636"/>
              <a:ext cx="5758104" cy="1045198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2190770" y="1918822"/>
              <a:ext cx="5758104" cy="3838736"/>
            </a:xfrm>
            <a:prstGeom prst="rect">
              <a:avLst/>
            </a:prstGeom>
          </p:spPr>
        </p:pic>
      </p:grpSp>
      <p:cxnSp>
        <p:nvCxnSpPr>
          <p:cNvPr id="7" name="Přímá spojnice 6"/>
          <p:cNvCxnSpPr/>
          <p:nvPr/>
        </p:nvCxnSpPr>
        <p:spPr>
          <a:xfrm>
            <a:off x="2955988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476241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578665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232935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4335359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5002546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3" b="2090"/>
          <a:stretch/>
        </p:blipFill>
        <p:spPr>
          <a:xfrm>
            <a:off x="1691680" y="9975"/>
            <a:ext cx="5688632" cy="67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6170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Tlaky v komorách, síních, aortě a plicnici</a:t>
            </a:r>
            <a:endParaRPr lang="cs-CZ" sz="2800" b="1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69590"/>
              </p:ext>
            </p:extLst>
          </p:nvPr>
        </p:nvGraphicFramePr>
        <p:xfrm>
          <a:off x="611558" y="908720"/>
          <a:ext cx="7272812" cy="342306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18203"/>
                <a:gridCol w="1818203"/>
                <a:gridCol w="1818203"/>
                <a:gridCol w="1818203"/>
              </a:tblGrid>
              <a:tr h="555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Systolický tlak </a:t>
                      </a:r>
                      <a:r>
                        <a:rPr lang="en-US" sz="2000">
                          <a:effectLst/>
                        </a:rPr>
                        <a:t>[mmHg]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Konečný diastolický tlak </a:t>
                      </a:r>
                      <a:r>
                        <a:rPr lang="en-US" sz="2000">
                          <a:effectLst/>
                        </a:rPr>
                        <a:t>[mmHg]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Střední tlak </a:t>
                      </a:r>
                      <a:r>
                        <a:rPr lang="en-US" sz="2000">
                          <a:effectLst/>
                        </a:rPr>
                        <a:t>[mmHg]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Pravá síň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r>
                        <a:rPr lang="cs-CZ" sz="2000" dirty="0" smtClean="0">
                          <a:effectLst/>
                        </a:rPr>
                        <a:t>--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r>
                        <a:rPr lang="cs-CZ" sz="2000" dirty="0" smtClean="0">
                          <a:effectLst/>
                        </a:rPr>
                        <a:t>--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Pravá komora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Plicnice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 zaklínění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r>
                        <a:rPr lang="cs-CZ" sz="2000" dirty="0" smtClean="0">
                          <a:effectLst/>
                        </a:rPr>
                        <a:t>--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r>
                        <a:rPr lang="cs-CZ" sz="2000" dirty="0" smtClean="0">
                          <a:effectLst/>
                        </a:rPr>
                        <a:t>--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Levá síň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Levá komora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140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12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r>
                        <a:rPr lang="cs-CZ" sz="2000" dirty="0" smtClean="0">
                          <a:effectLst/>
                        </a:rPr>
                        <a:t>--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9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aorta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140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39552" y="4725144"/>
            <a:ext cx="40324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Levé srdce</a:t>
            </a:r>
          </a:p>
          <a:p>
            <a:r>
              <a:rPr lang="cs-CZ" dirty="0" smtClean="0"/>
              <a:t>Vysokotlaký systém</a:t>
            </a:r>
          </a:p>
          <a:p>
            <a:r>
              <a:rPr lang="cs-CZ" dirty="0" smtClean="0"/>
              <a:t>Silná stěna komory</a:t>
            </a:r>
          </a:p>
          <a:p>
            <a:r>
              <a:rPr lang="cs-CZ" dirty="0" smtClean="0"/>
              <a:t>Tlak v aortě 120/80 mmHg</a:t>
            </a:r>
          </a:p>
          <a:p>
            <a:r>
              <a:rPr lang="cs-CZ" dirty="0" smtClean="0"/>
              <a:t>Větší práce komor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716016" y="4725144"/>
            <a:ext cx="40324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Pravé srdce</a:t>
            </a:r>
          </a:p>
          <a:p>
            <a:r>
              <a:rPr lang="cs-CZ" dirty="0" smtClean="0"/>
              <a:t>Nízkotlaký systém</a:t>
            </a:r>
          </a:p>
          <a:p>
            <a:r>
              <a:rPr lang="cs-CZ" dirty="0" smtClean="0"/>
              <a:t>Tenčí stěna komory</a:t>
            </a:r>
          </a:p>
          <a:p>
            <a:r>
              <a:rPr lang="cs-CZ" dirty="0" smtClean="0"/>
              <a:t>Tlak v plicnici 30/12 mmHg</a:t>
            </a:r>
          </a:p>
          <a:p>
            <a:r>
              <a:rPr lang="cs-CZ" dirty="0" smtClean="0"/>
              <a:t>Menší práce komor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71600" y="638132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Objem krve přečerpaný pravým a levým srdcem je téměř totožný!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4376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Objemy přečerpané srdcem </a:t>
            </a:r>
            <a:endParaRPr lang="cs-CZ" sz="2800" b="1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565546"/>
              </p:ext>
            </p:extLst>
          </p:nvPr>
        </p:nvGraphicFramePr>
        <p:xfrm>
          <a:off x="323527" y="4317072"/>
          <a:ext cx="8496946" cy="19202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752529"/>
                <a:gridCol w="1110105"/>
                <a:gridCol w="1317156"/>
                <a:gridCol w="131715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vleže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vsedě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vestoje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Minutový objem (l/min) klid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4 – 8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4 – 7 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 – 6 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Srdeční index (l/min/m</a:t>
                      </a:r>
                      <a:r>
                        <a:rPr lang="cs-CZ" sz="1800" baseline="30000">
                          <a:effectLst/>
                        </a:rPr>
                        <a:t>2</a:t>
                      </a:r>
                      <a:r>
                        <a:rPr lang="cs-CZ" sz="1800">
                          <a:effectLst/>
                        </a:rPr>
                        <a:t>) klid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 – 5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2,2 – 4,5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 – 3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Tepový objem (ml)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80 – 160 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60 – 80 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40 – 70 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Minutový objem (l/min) při maximální zátěži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15 – 21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13 – 18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16 – 18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Srdeční index (l/min/m</a:t>
                      </a:r>
                      <a:r>
                        <a:rPr lang="cs-CZ" sz="1800" baseline="30000" dirty="0">
                          <a:effectLst/>
                        </a:rPr>
                        <a:t>2</a:t>
                      </a:r>
                      <a:r>
                        <a:rPr lang="cs-CZ" sz="1800" dirty="0">
                          <a:effectLst/>
                        </a:rPr>
                        <a:t>) při maximální zátěži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 – 11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 – 8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 – 12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Tepový objem (ml) při maximální zátěži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110 – 120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90 – 120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90 – 120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23528" y="1268760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Minutový objem (srdeční výdej): </a:t>
            </a:r>
          </a:p>
          <a:p>
            <a:r>
              <a:rPr lang="cs-CZ" sz="2000" b="1" dirty="0" smtClean="0"/>
              <a:t>objem krve, který proteče srdcem za minutu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Tepový objem (systolický objem): </a:t>
            </a:r>
          </a:p>
          <a:p>
            <a:r>
              <a:rPr lang="cs-CZ" sz="2000" b="1" dirty="0" smtClean="0"/>
              <a:t>objem krve vypuzený srdcem během jednoho srdečního cyklu</a:t>
            </a:r>
          </a:p>
          <a:p>
            <a:endParaRPr lang="cs-CZ" sz="2000" b="1" dirty="0" smtClean="0"/>
          </a:p>
          <a:p>
            <a:r>
              <a:rPr lang="cs-CZ" sz="2000" dirty="0" smtClean="0"/>
              <a:t>Srdeční index: </a:t>
            </a:r>
          </a:p>
          <a:p>
            <a:r>
              <a:rPr lang="cs-CZ" sz="2000" dirty="0" smtClean="0"/>
              <a:t>minutový objem vztažený na jednotku plochy povrchu těla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8946" y="908720"/>
            <a:ext cx="11067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Heterometrická</a:t>
            </a:r>
            <a:r>
              <a:rPr lang="cs-CZ" sz="2000" b="1" dirty="0" smtClean="0"/>
              <a:t> autoregulace (Frank-Starlingův princip): </a:t>
            </a:r>
          </a:p>
          <a:p>
            <a:r>
              <a:rPr lang="cs-CZ" sz="2000" dirty="0" smtClean="0"/>
              <a:t>Se zvyšující se náplní srdce (protažení srdečního svalu) roste síla stahu</a:t>
            </a:r>
          </a:p>
          <a:p>
            <a:r>
              <a:rPr lang="cs-CZ" sz="2000" dirty="0" smtClean="0"/>
              <a:t>Principy: 1) </a:t>
            </a:r>
            <a:r>
              <a:rPr lang="cs-CZ" sz="2000" dirty="0"/>
              <a:t>vzájemný vztah aktinu a myozinu při různém protažení </a:t>
            </a:r>
            <a:r>
              <a:rPr lang="cs-CZ" sz="2000" dirty="0" smtClean="0"/>
              <a:t>vláken, </a:t>
            </a:r>
          </a:p>
          <a:p>
            <a:pPr lvl="2"/>
            <a:r>
              <a:rPr lang="cs-CZ" sz="2000" dirty="0" smtClean="0"/>
              <a:t>2)</a:t>
            </a:r>
            <a:r>
              <a:rPr lang="cs-CZ" sz="2000" dirty="0"/>
              <a:t> protažení vlákna zvyšuje citlivost troponinu na vápník</a:t>
            </a:r>
            <a:endParaRPr lang="cs-CZ" sz="2000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4388911"/>
            <a:ext cx="52636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Homeometrická</a:t>
            </a:r>
            <a:r>
              <a:rPr lang="cs-CZ" sz="2000" b="1" dirty="0" smtClean="0"/>
              <a:t> autoregulace (frekvenční jev): </a:t>
            </a:r>
          </a:p>
          <a:p>
            <a:r>
              <a:rPr lang="cs-CZ" sz="2000" dirty="0" smtClean="0"/>
              <a:t>Se zvyšující se srdeční frekvencí dochází ke zvyšování síly stahu. </a:t>
            </a:r>
          </a:p>
          <a:p>
            <a:r>
              <a:rPr lang="cs-CZ" sz="2000" dirty="0" smtClean="0"/>
              <a:t>Příčina: Zvyšuje se poměr koncentrace intracelulárního ku extracelulárnímu vápníku</a:t>
            </a:r>
            <a:endParaRPr lang="cs-CZ" sz="2000" dirty="0"/>
          </a:p>
        </p:txBody>
      </p:sp>
      <p:grpSp>
        <p:nvGrpSpPr>
          <p:cNvPr id="7" name="Skupina 6"/>
          <p:cNvGrpSpPr>
            <a:grpSpLocks noChangeAspect="1"/>
          </p:cNvGrpSpPr>
          <p:nvPr/>
        </p:nvGrpSpPr>
        <p:grpSpPr>
          <a:xfrm>
            <a:off x="1040497" y="2495910"/>
            <a:ext cx="1128871" cy="1007270"/>
            <a:chOff x="6797483" y="2363329"/>
            <a:chExt cx="1748227" cy="1559909"/>
          </a:xfrm>
        </p:grpSpPr>
        <p:grpSp>
          <p:nvGrpSpPr>
            <p:cNvPr id="8" name="Skupina 7"/>
            <p:cNvGrpSpPr/>
            <p:nvPr/>
          </p:nvGrpSpPr>
          <p:grpSpPr>
            <a:xfrm>
              <a:off x="7007553" y="2531921"/>
              <a:ext cx="1339285" cy="137492"/>
              <a:chOff x="7260041" y="2531921"/>
              <a:chExt cx="1339285" cy="137492"/>
            </a:xfrm>
          </p:grpSpPr>
          <p:grpSp>
            <p:nvGrpSpPr>
              <p:cNvPr id="164" name="Skupina 163"/>
              <p:cNvGrpSpPr/>
              <p:nvPr/>
            </p:nvGrpSpPr>
            <p:grpSpPr>
              <a:xfrm flipH="1" flipV="1">
                <a:off x="7724599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188" name="Přímá spojnice 187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Přímá spojnice 188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Přímá spojnice 189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Přímá spojnice 190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Přímá spojnice 191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Přímá spojnice 192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4" name="Skupina 193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195" name="Ovál 194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96" name="Ovál 195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97" name="Ovál 196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98" name="Ovál 197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99" name="Ovál 198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00" name="Ovál 199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01" name="Ovál 200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2" name="Ovál 201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3" name="Ovál 202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4" name="Ovál 203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5" name="Ovál 204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6" name="Ovál 205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7" name="Ovál 206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8" name="Ovál 207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9" name="Ovál 208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165" name="Skupina 164"/>
              <p:cNvGrpSpPr/>
              <p:nvPr/>
            </p:nvGrpSpPr>
            <p:grpSpPr>
              <a:xfrm flipV="1">
                <a:off x="7260041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166" name="Přímá spojnice 165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Přímá spojnice 166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Přímá spojnice 167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Přímá spojnice 168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Přímá spojnice 169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Přímá spojnice 170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2" name="Skupina 171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173" name="Ovál 172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74" name="Ovál 173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75" name="Ovál 174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76" name="Ovál 175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77" name="Ovál 176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78" name="Ovál 177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79" name="Ovál 178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0" name="Ovál 179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1" name="Ovál 180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2" name="Ovál 181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3" name="Ovál 182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4" name="Ovál 183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5" name="Ovál 184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6" name="Ovál 185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7" name="Ovál 186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9" name="Skupina 8"/>
            <p:cNvGrpSpPr/>
            <p:nvPr/>
          </p:nvGrpSpPr>
          <p:grpSpPr>
            <a:xfrm>
              <a:off x="7015072" y="2893054"/>
              <a:ext cx="1339285" cy="137492"/>
              <a:chOff x="7267560" y="2767726"/>
              <a:chExt cx="1339285" cy="137492"/>
            </a:xfrm>
          </p:grpSpPr>
          <p:grpSp>
            <p:nvGrpSpPr>
              <p:cNvPr id="118" name="Skupina 117"/>
              <p:cNvGrpSpPr/>
              <p:nvPr/>
            </p:nvGrpSpPr>
            <p:grpSpPr>
              <a:xfrm flipH="1">
                <a:off x="7732118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142" name="Přímá spojnice 141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Přímá spojnice 142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Přímá spojnice 143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Přímá spojnice 144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Přímá spojnice 145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Přímá spojnice 146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8" name="Skupina 147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149" name="Ovál 148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0" name="Ovál 149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1" name="Ovál 150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2" name="Ovál 151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53" name="Ovál 152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54" name="Ovál 153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55" name="Ovál 154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6" name="Ovál 155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7" name="Ovál 156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8" name="Ovál 157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9" name="Ovál 158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0" name="Ovál 159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1" name="Ovál 160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2" name="Ovál 161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3" name="Ovál 162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119" name="Skupina 118"/>
              <p:cNvGrpSpPr/>
              <p:nvPr/>
            </p:nvGrpSpPr>
            <p:grpSpPr>
              <a:xfrm>
                <a:off x="7267560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120" name="Přímá spojnice 119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Přímá spojnice 120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Přímá spojnice 121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Přímá spojnice 122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Přímá spojnice 123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Přímá spojnice 124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6" name="Skupina 125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127" name="Ovál 126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28" name="Ovál 127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29" name="Ovál 128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0" name="Ovál 129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31" name="Ovál 130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32" name="Ovál 131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33" name="Ovál 132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4" name="Ovál 133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5" name="Ovál 134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6" name="Ovál 135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7" name="Ovál 136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8" name="Ovál 137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9" name="Ovál 138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40" name="Ovál 139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41" name="Ovál 140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10" name="Skupina 9"/>
            <p:cNvGrpSpPr/>
            <p:nvPr/>
          </p:nvGrpSpPr>
          <p:grpSpPr>
            <a:xfrm>
              <a:off x="7017987" y="3254187"/>
              <a:ext cx="1339285" cy="137492"/>
              <a:chOff x="7270475" y="3008319"/>
              <a:chExt cx="1339285" cy="137492"/>
            </a:xfrm>
          </p:grpSpPr>
          <p:grpSp>
            <p:nvGrpSpPr>
              <p:cNvPr id="72" name="Skupina 71"/>
              <p:cNvGrpSpPr/>
              <p:nvPr/>
            </p:nvGrpSpPr>
            <p:grpSpPr>
              <a:xfrm flipH="1" flipV="1">
                <a:off x="7735033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96" name="Přímá spojnice 95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Přímá spojnice 96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Přímá spojnice 97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Přímá spojnice 98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nice 99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Přímá spojnice 100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2" name="Skupina 101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103" name="Ovál 102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4" name="Ovál 103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5" name="Ovál 104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6" name="Ovál 105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07" name="Ovál 106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08" name="Ovál 107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09" name="Ovál 108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0" name="Ovál 109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1" name="Ovál 110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2" name="Ovál 111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3" name="Ovál 112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4" name="Ovál 113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5" name="Ovál 114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6" name="Ovál 115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7" name="Ovál 116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73" name="Skupina 72"/>
              <p:cNvGrpSpPr/>
              <p:nvPr/>
            </p:nvGrpSpPr>
            <p:grpSpPr>
              <a:xfrm flipV="1">
                <a:off x="7270475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74" name="Přímá spojnice 73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Přímá spojnice 74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Přímá spojnice 75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Přímá spojnice 76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Přímá spojnice 77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Přímá spojnice 78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0" name="Skupina 79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81" name="Ovál 80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2" name="Ovál 81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3" name="Ovál 82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4" name="Ovál 83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85" name="Ovál 84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86" name="Ovál 85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87" name="Ovál 86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8" name="Ovál 87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9" name="Ovál 88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0" name="Ovál 89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1" name="Ovál 90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2" name="Ovál 91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3" name="Ovál 92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4" name="Ovál 93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5" name="Ovál 94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11" name="Skupina 10"/>
            <p:cNvGrpSpPr/>
            <p:nvPr/>
          </p:nvGrpSpPr>
          <p:grpSpPr>
            <a:xfrm>
              <a:off x="6986479" y="3615320"/>
              <a:ext cx="1339285" cy="137492"/>
              <a:chOff x="7238967" y="3501008"/>
              <a:chExt cx="1339285" cy="137492"/>
            </a:xfrm>
          </p:grpSpPr>
          <p:grpSp>
            <p:nvGrpSpPr>
              <p:cNvPr id="26" name="Skupina 25"/>
              <p:cNvGrpSpPr/>
              <p:nvPr/>
            </p:nvGrpSpPr>
            <p:grpSpPr>
              <a:xfrm flipH="1">
                <a:off x="7703525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0" name="Přímá spojnice 49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Přímá spojnice 50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Přímá spojnice 51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Přímá spojnice 52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Přímá spojnice 53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Přímá spojnice 54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6" name="Skupina 55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57" name="Ovál 56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" name="Ovál 57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" name="Ovál 58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" name="Ovál 59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1" name="Ovál 60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2" name="Ovál 61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3" name="Ovál 62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4" name="Ovál 63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5" name="Ovál 64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6" name="Ovál 65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7" name="Ovál 66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8" name="Ovál 67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9" name="Ovál 68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70" name="Ovál 69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71" name="Ovál 70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27" name="Skupina 26"/>
              <p:cNvGrpSpPr/>
              <p:nvPr/>
            </p:nvGrpSpPr>
            <p:grpSpPr>
              <a:xfrm>
                <a:off x="7238967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28" name="Přímá spojnice 27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Přímá spojnice 28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Přímá spojnice 29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Přímá spojnice 30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Přímá spojnice 31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Přímá spojnice 32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" name="Skupina 33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5" name="Ovál 34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" name="Ovál 35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7" name="Ovál 36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" name="Ovál 37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9" name="Ovál 38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0" name="Ovál 39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1" name="Ovál 40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2" name="Ovál 41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3" name="Ovál 42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" name="Ovál 43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" name="Ovál 44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" name="Ovál 45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" name="Ovál 46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8" name="Ovál 47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" name="Ovál 48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12" name="Skupina 11"/>
            <p:cNvGrpSpPr/>
            <p:nvPr/>
          </p:nvGrpSpPr>
          <p:grpSpPr>
            <a:xfrm>
              <a:off x="6797483" y="2363329"/>
              <a:ext cx="1152000" cy="1480954"/>
              <a:chOff x="7067741" y="2363329"/>
              <a:chExt cx="1152000" cy="1480954"/>
            </a:xfrm>
          </p:grpSpPr>
          <p:cxnSp>
            <p:nvCxnSpPr>
              <p:cNvPr id="20" name="Přímá spojnice 19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23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24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Skupina 12"/>
            <p:cNvGrpSpPr/>
            <p:nvPr/>
          </p:nvGrpSpPr>
          <p:grpSpPr>
            <a:xfrm flipH="1">
              <a:off x="7393710" y="2442284"/>
              <a:ext cx="1152000" cy="1480954"/>
              <a:chOff x="7067741" y="2363329"/>
              <a:chExt cx="1152000" cy="1480954"/>
            </a:xfrm>
          </p:grpSpPr>
          <p:cxnSp>
            <p:nvCxnSpPr>
              <p:cNvPr id="14" name="Přímá spojnice 13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18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Skupina 209"/>
          <p:cNvGrpSpPr>
            <a:grpSpLocks noChangeAspect="1"/>
          </p:cNvGrpSpPr>
          <p:nvPr/>
        </p:nvGrpSpPr>
        <p:grpSpPr>
          <a:xfrm>
            <a:off x="3250213" y="2495910"/>
            <a:ext cx="1595952" cy="1007270"/>
            <a:chOff x="8864435" y="2515729"/>
            <a:chExt cx="2471571" cy="1559909"/>
          </a:xfrm>
        </p:grpSpPr>
        <p:grpSp>
          <p:nvGrpSpPr>
            <p:cNvPr id="211" name="Skupina 210"/>
            <p:cNvGrpSpPr/>
            <p:nvPr/>
          </p:nvGrpSpPr>
          <p:grpSpPr>
            <a:xfrm>
              <a:off x="9402057" y="2684321"/>
              <a:ext cx="1339285" cy="137492"/>
              <a:chOff x="7260041" y="2531921"/>
              <a:chExt cx="1339285" cy="137492"/>
            </a:xfrm>
          </p:grpSpPr>
          <p:grpSp>
            <p:nvGrpSpPr>
              <p:cNvPr id="367" name="Skupina 366"/>
              <p:cNvGrpSpPr/>
              <p:nvPr/>
            </p:nvGrpSpPr>
            <p:grpSpPr>
              <a:xfrm flipH="1" flipV="1">
                <a:off x="7724599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391" name="Přímá spojnice 390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Přímá spojnice 391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Přímá spojnice 392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Přímá spojnice 393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Přímá spojnice 394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Přímá spojnice 395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97" name="Skupina 396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98" name="Ovál 397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99" name="Ovál 398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0" name="Ovál 399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1" name="Ovál 400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02" name="Ovál 401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03" name="Ovál 402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04" name="Ovál 403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5" name="Ovál 404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6" name="Ovál 405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7" name="Ovál 406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8" name="Ovál 407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9" name="Ovál 408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10" name="Ovál 409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11" name="Ovál 410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12" name="Ovál 411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368" name="Skupina 367"/>
              <p:cNvGrpSpPr/>
              <p:nvPr/>
            </p:nvGrpSpPr>
            <p:grpSpPr>
              <a:xfrm flipV="1">
                <a:off x="7260041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369" name="Přímá spojnice 368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Přímá spojnice 369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Přímá spojnice 370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Přímá spojnice 371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Přímá spojnice 372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Přímá spojnice 373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5" name="Skupina 374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76" name="Ovál 375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77" name="Ovál 376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78" name="Ovál 377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79" name="Ovál 378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80" name="Ovál 379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81" name="Ovál 380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82" name="Ovál 381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3" name="Ovál 382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4" name="Ovál 383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5" name="Ovál 384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6" name="Ovál 385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7" name="Ovál 386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8" name="Ovál 387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9" name="Ovál 388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90" name="Ovál 389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212" name="Skupina 211"/>
            <p:cNvGrpSpPr/>
            <p:nvPr/>
          </p:nvGrpSpPr>
          <p:grpSpPr>
            <a:xfrm>
              <a:off x="9409576" y="3045454"/>
              <a:ext cx="1339285" cy="137492"/>
              <a:chOff x="7267560" y="2767726"/>
              <a:chExt cx="1339285" cy="137492"/>
            </a:xfrm>
          </p:grpSpPr>
          <p:grpSp>
            <p:nvGrpSpPr>
              <p:cNvPr id="321" name="Skupina 320"/>
              <p:cNvGrpSpPr/>
              <p:nvPr/>
            </p:nvGrpSpPr>
            <p:grpSpPr>
              <a:xfrm flipH="1">
                <a:off x="7732118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345" name="Přímá spojnice 344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Přímá spojnice 345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Přímá spojnice 346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Přímá spojnice 347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Přímá spojnice 348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Přímá spojnice 349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1" name="Skupina 350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52" name="Ovál 351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3" name="Ovál 352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4" name="Ovál 353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5" name="Ovál 354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56" name="Ovál 355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57" name="Ovál 356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58" name="Ovál 357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9" name="Ovál 358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0" name="Ovál 359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1" name="Ovál 360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2" name="Ovál 361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3" name="Ovál 362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4" name="Ovál 363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5" name="Ovál 364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6" name="Ovál 365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322" name="Skupina 321"/>
              <p:cNvGrpSpPr/>
              <p:nvPr/>
            </p:nvGrpSpPr>
            <p:grpSpPr>
              <a:xfrm>
                <a:off x="7267560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323" name="Přímá spojnice 322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Přímá spojnice 323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Přímá spojnice 324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Přímá spojnice 325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Přímá spojnice 326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Přímá spojnice 327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9" name="Skupina 328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30" name="Ovál 329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1" name="Ovál 330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2" name="Ovál 331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3" name="Ovál 332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34" name="Ovál 333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35" name="Ovál 334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36" name="Ovál 335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7" name="Ovál 336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8" name="Ovál 337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9" name="Ovál 338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0" name="Ovál 339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1" name="Ovál 340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2" name="Ovál 341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3" name="Ovál 342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4" name="Ovál 343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213" name="Skupina 212"/>
            <p:cNvGrpSpPr/>
            <p:nvPr/>
          </p:nvGrpSpPr>
          <p:grpSpPr>
            <a:xfrm>
              <a:off x="9412491" y="3406587"/>
              <a:ext cx="1339285" cy="137492"/>
              <a:chOff x="7270475" y="3008319"/>
              <a:chExt cx="1339285" cy="137492"/>
            </a:xfrm>
          </p:grpSpPr>
          <p:grpSp>
            <p:nvGrpSpPr>
              <p:cNvPr id="275" name="Skupina 274"/>
              <p:cNvGrpSpPr/>
              <p:nvPr/>
            </p:nvGrpSpPr>
            <p:grpSpPr>
              <a:xfrm flipH="1" flipV="1">
                <a:off x="7735033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299" name="Přímá spojnice 298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Přímá spojnice 299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Přímá spojnice 300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Přímá spojnice 301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Přímá spojnice 302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Přímá spojnice 303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5" name="Skupina 304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06" name="Ovál 305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7" name="Ovál 306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8" name="Ovál 307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9" name="Ovál 308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10" name="Ovál 309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11" name="Ovál 310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12" name="Ovál 311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3" name="Ovál 312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4" name="Ovál 313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5" name="Ovál 314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6" name="Ovál 315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7" name="Ovál 316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8" name="Ovál 317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9" name="Ovál 318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20" name="Ovál 319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276" name="Skupina 275"/>
              <p:cNvGrpSpPr/>
              <p:nvPr/>
            </p:nvGrpSpPr>
            <p:grpSpPr>
              <a:xfrm flipV="1">
                <a:off x="7270475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277" name="Přímá spojnice 276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Přímá spojnice 277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Přímá spojnice 278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Přímá spojnice 279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Přímá spojnice 280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Přímá spojnice 281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3" name="Skupina 282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284" name="Ovál 283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85" name="Ovál 284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86" name="Ovál 285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87" name="Ovál 286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88" name="Ovál 287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89" name="Ovál 288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90" name="Ovál 289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1" name="Ovál 290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2" name="Ovál 291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3" name="Ovál 292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4" name="Ovál 293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5" name="Ovál 294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6" name="Ovál 295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7" name="Ovál 296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8" name="Ovál 297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214" name="Skupina 213"/>
            <p:cNvGrpSpPr/>
            <p:nvPr/>
          </p:nvGrpSpPr>
          <p:grpSpPr>
            <a:xfrm>
              <a:off x="9380983" y="3767720"/>
              <a:ext cx="1339285" cy="137492"/>
              <a:chOff x="7238967" y="3501008"/>
              <a:chExt cx="1339285" cy="137492"/>
            </a:xfrm>
          </p:grpSpPr>
          <p:grpSp>
            <p:nvGrpSpPr>
              <p:cNvPr id="229" name="Skupina 228"/>
              <p:cNvGrpSpPr/>
              <p:nvPr/>
            </p:nvGrpSpPr>
            <p:grpSpPr>
              <a:xfrm flipH="1">
                <a:off x="7703525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253" name="Přímá spojnice 252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Přímá spojnice 253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Přímá spojnice 254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Přímá spojnice 255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Přímá spojnice 256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Přímá spojnice 257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9" name="Skupina 258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260" name="Ovál 259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1" name="Ovál 260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2" name="Ovál 261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3" name="Ovál 262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64" name="Ovál 263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65" name="Ovál 264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66" name="Ovál 265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7" name="Ovál 266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8" name="Ovál 267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9" name="Ovál 268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70" name="Ovál 269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71" name="Ovál 270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72" name="Ovál 271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73" name="Ovál 272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74" name="Ovál 273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230" name="Skupina 229"/>
              <p:cNvGrpSpPr/>
              <p:nvPr/>
            </p:nvGrpSpPr>
            <p:grpSpPr>
              <a:xfrm>
                <a:off x="7238967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231" name="Přímá spojnice 230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Přímá spojnice 231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Přímá spojnice 232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Přímá spojnice 233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Přímá spojnice 234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Přímá spojnice 235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7" name="Skupina 236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238" name="Ovál 237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39" name="Ovál 238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0" name="Ovál 239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1" name="Ovál 240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42" name="Ovál 241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43" name="Ovál 242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44" name="Ovál 243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5" name="Ovál 244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6" name="Ovál 245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7" name="Ovál 246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8" name="Ovál 247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9" name="Ovál 248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50" name="Ovál 249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51" name="Ovál 250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52" name="Ovál 251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215" name="Skupina 214"/>
            <p:cNvGrpSpPr/>
            <p:nvPr/>
          </p:nvGrpSpPr>
          <p:grpSpPr>
            <a:xfrm>
              <a:off x="8864435" y="2515729"/>
              <a:ext cx="1152000" cy="1480954"/>
              <a:chOff x="7067741" y="2363329"/>
              <a:chExt cx="1152000" cy="1480954"/>
            </a:xfrm>
          </p:grpSpPr>
          <p:cxnSp>
            <p:nvCxnSpPr>
              <p:cNvPr id="223" name="Přímá spojnice 222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Přímá spojnice 223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Přímá spojnice 224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Přímá spojnice 225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Přímá spojnice 226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Přímá spojnice 227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" name="Skupina 215"/>
            <p:cNvGrpSpPr/>
            <p:nvPr/>
          </p:nvGrpSpPr>
          <p:grpSpPr>
            <a:xfrm flipH="1">
              <a:off x="10184006" y="2594684"/>
              <a:ext cx="1152000" cy="1480954"/>
              <a:chOff x="7067741" y="2363329"/>
              <a:chExt cx="1152000" cy="1480954"/>
            </a:xfrm>
          </p:grpSpPr>
          <p:cxnSp>
            <p:nvCxnSpPr>
              <p:cNvPr id="217" name="Přímá spojnice 216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Přímá spojnice 217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Přímá spojnice 218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Přímá spojnice 219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Přímá spojnice 220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Přímá spojnice 221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3" name="Skupina 412"/>
          <p:cNvGrpSpPr>
            <a:grpSpLocks noChangeAspect="1"/>
          </p:cNvGrpSpPr>
          <p:nvPr/>
        </p:nvGrpSpPr>
        <p:grpSpPr>
          <a:xfrm>
            <a:off x="5909627" y="2495909"/>
            <a:ext cx="2029952" cy="1013421"/>
            <a:chOff x="8678097" y="4235830"/>
            <a:chExt cx="3143684" cy="1569434"/>
          </a:xfrm>
        </p:grpSpPr>
        <p:grpSp>
          <p:nvGrpSpPr>
            <p:cNvPr id="414" name="Skupina 413"/>
            <p:cNvGrpSpPr/>
            <p:nvPr/>
          </p:nvGrpSpPr>
          <p:grpSpPr>
            <a:xfrm>
              <a:off x="9554457" y="4413947"/>
              <a:ext cx="1339285" cy="137492"/>
              <a:chOff x="7260041" y="2531921"/>
              <a:chExt cx="1339285" cy="137492"/>
            </a:xfrm>
          </p:grpSpPr>
          <p:grpSp>
            <p:nvGrpSpPr>
              <p:cNvPr id="570" name="Skupina 569"/>
              <p:cNvGrpSpPr/>
              <p:nvPr/>
            </p:nvGrpSpPr>
            <p:grpSpPr>
              <a:xfrm flipH="1" flipV="1">
                <a:off x="7724599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94" name="Přímá spojnice 593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Přímá spojnice 594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6" name="Přímá spojnice 595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7" name="Přímá spojnice 596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" name="Přímá spojnice 597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Přímá spojnice 598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00" name="Skupina 599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601" name="Ovál 600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2" name="Ovál 601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3" name="Ovál 602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4" name="Ovál 603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05" name="Ovál 604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06" name="Ovál 605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07" name="Ovál 606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8" name="Ovál 607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9" name="Ovál 608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0" name="Ovál 609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1" name="Ovál 610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2" name="Ovál 611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3" name="Ovál 612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4" name="Ovál 613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5" name="Ovál 614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571" name="Skupina 570"/>
              <p:cNvGrpSpPr/>
              <p:nvPr/>
            </p:nvGrpSpPr>
            <p:grpSpPr>
              <a:xfrm flipV="1">
                <a:off x="7260041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72" name="Přímá spojnice 571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Přímá spojnice 572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Přímá spojnice 573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Přímá spojnice 574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Přímá spojnice 575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Přímá spojnice 576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78" name="Skupina 577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579" name="Ovál 578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0" name="Ovál 579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1" name="Ovál 580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2" name="Ovál 581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83" name="Ovál 582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84" name="Ovál 583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85" name="Ovál 584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6" name="Ovál 585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7" name="Ovál 586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8" name="Ovál 587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9" name="Ovál 588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0" name="Ovál 589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1" name="Ovál 590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2" name="Ovál 591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3" name="Ovál 592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415" name="Skupina 414"/>
            <p:cNvGrpSpPr/>
            <p:nvPr/>
          </p:nvGrpSpPr>
          <p:grpSpPr>
            <a:xfrm>
              <a:off x="9561976" y="4775080"/>
              <a:ext cx="1339285" cy="137492"/>
              <a:chOff x="7267560" y="2767726"/>
              <a:chExt cx="1339285" cy="137492"/>
            </a:xfrm>
          </p:grpSpPr>
          <p:grpSp>
            <p:nvGrpSpPr>
              <p:cNvPr id="524" name="Skupina 523"/>
              <p:cNvGrpSpPr/>
              <p:nvPr/>
            </p:nvGrpSpPr>
            <p:grpSpPr>
              <a:xfrm flipH="1">
                <a:off x="7732118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48" name="Přímá spojnice 547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9" name="Přímá spojnice 548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Přímá spojnice 549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" name="Přímá spojnice 550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Přímá spojnice 551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" name="Přímá spojnice 552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54" name="Skupina 553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555" name="Ovál 554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56" name="Ovál 555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57" name="Ovál 556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58" name="Ovál 557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59" name="Ovál 558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60" name="Ovál 559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61" name="Ovál 560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2" name="Ovál 561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3" name="Ovál 562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4" name="Ovál 563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5" name="Ovál 564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6" name="Ovál 565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7" name="Ovál 566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8" name="Ovál 567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9" name="Ovál 568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525" name="Skupina 524"/>
              <p:cNvGrpSpPr/>
              <p:nvPr/>
            </p:nvGrpSpPr>
            <p:grpSpPr>
              <a:xfrm>
                <a:off x="7267560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26" name="Přímá spojnice 525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Přímá spojnice 526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Přímá spojnice 527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Přímá spojnice 528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Přímá spojnice 529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Přímá spojnice 530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32" name="Skupina 531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533" name="Ovál 532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34" name="Ovál 533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35" name="Ovál 534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36" name="Ovál 535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37" name="Ovál 536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38" name="Ovál 537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39" name="Ovál 538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0" name="Ovál 539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1" name="Ovál 540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2" name="Ovál 541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3" name="Ovál 542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4" name="Ovál 543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5" name="Ovál 544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6" name="Ovál 545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7" name="Ovál 546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416" name="Skupina 415"/>
            <p:cNvGrpSpPr/>
            <p:nvPr/>
          </p:nvGrpSpPr>
          <p:grpSpPr>
            <a:xfrm>
              <a:off x="9564891" y="5136213"/>
              <a:ext cx="1339285" cy="137492"/>
              <a:chOff x="7270475" y="3008319"/>
              <a:chExt cx="1339285" cy="137492"/>
            </a:xfrm>
          </p:grpSpPr>
          <p:grpSp>
            <p:nvGrpSpPr>
              <p:cNvPr id="478" name="Skupina 477"/>
              <p:cNvGrpSpPr/>
              <p:nvPr/>
            </p:nvGrpSpPr>
            <p:grpSpPr>
              <a:xfrm flipH="1" flipV="1">
                <a:off x="7735033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02" name="Přímá spojnice 501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Přímá spojnice 502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Přímá spojnice 503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Přímá spojnice 504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6" name="Přímá spojnice 505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Přímá spojnice 506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08" name="Skupina 507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509" name="Ovál 508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0" name="Ovál 509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1" name="Ovál 510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2" name="Ovál 511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13" name="Ovál 512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14" name="Ovál 513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15" name="Ovál 514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6" name="Ovál 515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7" name="Ovál 516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8" name="Ovál 517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9" name="Ovál 518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0" name="Ovál 519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1" name="Ovál 520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2" name="Ovál 521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3" name="Ovál 522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479" name="Skupina 478"/>
              <p:cNvGrpSpPr/>
              <p:nvPr/>
            </p:nvGrpSpPr>
            <p:grpSpPr>
              <a:xfrm flipV="1">
                <a:off x="7270475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480" name="Přímá spojnice 479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Přímá spojnice 480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Přímá spojnice 481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Přímá spojnice 482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Přímá spojnice 483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Přímá spojnice 484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6" name="Skupina 485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487" name="Ovál 486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88" name="Ovál 487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89" name="Ovál 488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0" name="Ovál 489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91" name="Ovál 490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92" name="Ovál 491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93" name="Ovál 492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4" name="Ovál 493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5" name="Ovál 494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6" name="Ovál 495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7" name="Ovál 496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8" name="Ovál 497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9" name="Ovál 498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00" name="Ovál 499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01" name="Ovál 500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417" name="Skupina 416"/>
            <p:cNvGrpSpPr/>
            <p:nvPr/>
          </p:nvGrpSpPr>
          <p:grpSpPr>
            <a:xfrm>
              <a:off x="9533383" y="5497346"/>
              <a:ext cx="1339285" cy="137492"/>
              <a:chOff x="7238967" y="3501008"/>
              <a:chExt cx="1339285" cy="137492"/>
            </a:xfrm>
          </p:grpSpPr>
          <p:grpSp>
            <p:nvGrpSpPr>
              <p:cNvPr id="432" name="Skupina 431"/>
              <p:cNvGrpSpPr/>
              <p:nvPr/>
            </p:nvGrpSpPr>
            <p:grpSpPr>
              <a:xfrm flipH="1">
                <a:off x="7703525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456" name="Přímá spojnice 455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Přímá spojnice 456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Přímá spojnice 457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Přímá spojnice 458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Přímá spojnice 459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Přímá spojnice 460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62" name="Skupina 461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463" name="Ovál 462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4" name="Ovál 463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5" name="Ovál 464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6" name="Ovál 465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67" name="Ovál 466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68" name="Ovál 467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69" name="Ovál 468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0" name="Ovál 469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1" name="Ovál 470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2" name="Ovál 471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3" name="Ovál 472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4" name="Ovál 473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5" name="Ovál 474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6" name="Ovál 475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7" name="Ovál 476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433" name="Skupina 432"/>
              <p:cNvGrpSpPr/>
              <p:nvPr/>
            </p:nvGrpSpPr>
            <p:grpSpPr>
              <a:xfrm>
                <a:off x="7238967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434" name="Přímá spojnice 433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Přímá spojnice 434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Přímá spojnice 435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Přímá spojnice 436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Přímá spojnice 437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Přímá spojnice 438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0" name="Skupina 439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441" name="Ovál 440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2" name="Ovál 441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3" name="Ovál 442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4" name="Ovál 443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45" name="Ovál 444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46" name="Ovál 445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47" name="Ovál 446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8" name="Ovál 447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9" name="Ovál 448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0" name="Ovál 449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1" name="Ovál 450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2" name="Ovál 451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3" name="Ovál 452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4" name="Ovál 453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5" name="Ovál 454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418" name="Skupina 417"/>
            <p:cNvGrpSpPr/>
            <p:nvPr/>
          </p:nvGrpSpPr>
          <p:grpSpPr>
            <a:xfrm>
              <a:off x="8678097" y="4235830"/>
              <a:ext cx="1152000" cy="1480954"/>
              <a:chOff x="7067741" y="2363329"/>
              <a:chExt cx="1152000" cy="1480954"/>
            </a:xfrm>
          </p:grpSpPr>
          <p:cxnSp>
            <p:nvCxnSpPr>
              <p:cNvPr id="426" name="Přímá spojnice 425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Přímá spojnice 426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Přímá spojnice 427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Přímá spojnice 428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Přímá spojnice 429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Přímá spojnice 430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9" name="Skupina 418"/>
            <p:cNvGrpSpPr/>
            <p:nvPr/>
          </p:nvGrpSpPr>
          <p:grpSpPr>
            <a:xfrm flipH="1">
              <a:off x="10669781" y="4324310"/>
              <a:ext cx="1152000" cy="1480954"/>
              <a:chOff x="7067741" y="2363329"/>
              <a:chExt cx="1152000" cy="1480954"/>
            </a:xfrm>
          </p:grpSpPr>
          <p:cxnSp>
            <p:nvCxnSpPr>
              <p:cNvPr id="420" name="Přímá spojnice 419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Přímá spojnice 420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Přímá spojnice 421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Přímá spojnice 422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Přímá spojnice 423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Přímá spojnice 424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6" name="TextovéPole 615"/>
          <p:cNvSpPr txBox="1"/>
          <p:nvPr/>
        </p:nvSpPr>
        <p:spPr>
          <a:xfrm>
            <a:off x="751979" y="3753159"/>
            <a:ext cx="203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malá náplň srdce</a:t>
            </a:r>
            <a:endParaRPr lang="cs-CZ" dirty="0"/>
          </a:p>
        </p:txBody>
      </p:sp>
      <p:sp>
        <p:nvSpPr>
          <p:cNvPr id="617" name="TextovéPole 616"/>
          <p:cNvSpPr txBox="1"/>
          <p:nvPr/>
        </p:nvSpPr>
        <p:spPr>
          <a:xfrm>
            <a:off x="2915816" y="3706771"/>
            <a:ext cx="2362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zvýšená náplň srdce</a:t>
            </a:r>
            <a:endParaRPr lang="cs-CZ" dirty="0"/>
          </a:p>
        </p:txBody>
      </p:sp>
      <p:sp>
        <p:nvSpPr>
          <p:cNvPr id="618" name="TextovéPole 617"/>
          <p:cNvSpPr txBox="1"/>
          <p:nvPr/>
        </p:nvSpPr>
        <p:spPr>
          <a:xfrm>
            <a:off x="5796136" y="3600118"/>
            <a:ext cx="2362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extrémní protažení srdečního svalu</a:t>
            </a:r>
            <a:endParaRPr lang="cs-CZ" dirty="0"/>
          </a:p>
        </p:txBody>
      </p:sp>
      <p:grpSp>
        <p:nvGrpSpPr>
          <p:cNvPr id="619" name="Skupina 618"/>
          <p:cNvGrpSpPr/>
          <p:nvPr/>
        </p:nvGrpSpPr>
        <p:grpSpPr>
          <a:xfrm>
            <a:off x="4788025" y="4475716"/>
            <a:ext cx="4345609" cy="1626872"/>
            <a:chOff x="6609461" y="4701043"/>
            <a:chExt cx="5026679" cy="1817785"/>
          </a:xfrm>
        </p:grpSpPr>
        <p:cxnSp>
          <p:nvCxnSpPr>
            <p:cNvPr id="620" name="Přímá spojnice 619"/>
            <p:cNvCxnSpPr/>
            <p:nvPr/>
          </p:nvCxnSpPr>
          <p:spPr>
            <a:xfrm flipH="1">
              <a:off x="7385539" y="6066514"/>
              <a:ext cx="42506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Přímá spojnice 620"/>
            <p:cNvCxnSpPr/>
            <p:nvPr/>
          </p:nvCxnSpPr>
          <p:spPr>
            <a:xfrm>
              <a:off x="7704315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Přímá spojnice 621"/>
            <p:cNvCxnSpPr/>
            <p:nvPr/>
          </p:nvCxnSpPr>
          <p:spPr>
            <a:xfrm>
              <a:off x="7997611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Přímá spojnice 622"/>
            <p:cNvCxnSpPr/>
            <p:nvPr/>
          </p:nvCxnSpPr>
          <p:spPr>
            <a:xfrm>
              <a:off x="8290907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Přímá spojnice 623"/>
            <p:cNvCxnSpPr/>
            <p:nvPr/>
          </p:nvCxnSpPr>
          <p:spPr>
            <a:xfrm>
              <a:off x="8584203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Přímá spojnice 624"/>
            <p:cNvCxnSpPr/>
            <p:nvPr/>
          </p:nvCxnSpPr>
          <p:spPr>
            <a:xfrm>
              <a:off x="8877499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Přímá spojnice 625"/>
            <p:cNvCxnSpPr/>
            <p:nvPr/>
          </p:nvCxnSpPr>
          <p:spPr>
            <a:xfrm>
              <a:off x="9038670" y="5699652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Přímá spojnice 626"/>
            <p:cNvCxnSpPr/>
            <p:nvPr/>
          </p:nvCxnSpPr>
          <p:spPr>
            <a:xfrm>
              <a:off x="9361012" y="5440652"/>
              <a:ext cx="0" cy="61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Přímá spojnice 627"/>
            <p:cNvCxnSpPr/>
            <p:nvPr/>
          </p:nvCxnSpPr>
          <p:spPr>
            <a:xfrm>
              <a:off x="9199841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Přímá spojnice 628"/>
            <p:cNvCxnSpPr/>
            <p:nvPr/>
          </p:nvCxnSpPr>
          <p:spPr>
            <a:xfrm>
              <a:off x="9522183" y="5332652"/>
              <a:ext cx="0" cy="7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Přímá spojnice 629"/>
            <p:cNvCxnSpPr/>
            <p:nvPr/>
          </p:nvCxnSpPr>
          <p:spPr>
            <a:xfrm>
              <a:off x="9683354" y="5224652"/>
              <a:ext cx="0" cy="82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Přímá spojnice 630"/>
            <p:cNvCxnSpPr/>
            <p:nvPr/>
          </p:nvCxnSpPr>
          <p:spPr>
            <a:xfrm>
              <a:off x="9844525" y="5200902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Přímá spojnice 631"/>
            <p:cNvCxnSpPr/>
            <p:nvPr/>
          </p:nvCxnSpPr>
          <p:spPr>
            <a:xfrm>
              <a:off x="10005696" y="5200902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Přímá spojnice 632"/>
            <p:cNvCxnSpPr/>
            <p:nvPr/>
          </p:nvCxnSpPr>
          <p:spPr>
            <a:xfrm>
              <a:off x="10166867" y="5200902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Přímá spojnice 633"/>
            <p:cNvCxnSpPr/>
            <p:nvPr/>
          </p:nvCxnSpPr>
          <p:spPr>
            <a:xfrm>
              <a:off x="10328038" y="5200902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Přímá spojnice 634"/>
            <p:cNvCxnSpPr/>
            <p:nvPr/>
          </p:nvCxnSpPr>
          <p:spPr>
            <a:xfrm>
              <a:off x="10489210" y="5200902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Přímá spojnice 635"/>
            <p:cNvCxnSpPr/>
            <p:nvPr/>
          </p:nvCxnSpPr>
          <p:spPr>
            <a:xfrm>
              <a:off x="10564605" y="5356793"/>
              <a:ext cx="0" cy="7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Přímá spojnice 636"/>
            <p:cNvCxnSpPr/>
            <p:nvPr/>
          </p:nvCxnSpPr>
          <p:spPr>
            <a:xfrm>
              <a:off x="10667864" y="5202418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Přímá spojnice 637"/>
            <p:cNvCxnSpPr/>
            <p:nvPr/>
          </p:nvCxnSpPr>
          <p:spPr>
            <a:xfrm>
              <a:off x="10874382" y="4845043"/>
              <a:ext cx="0" cy="122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Přímá spojnice 638"/>
            <p:cNvCxnSpPr/>
            <p:nvPr/>
          </p:nvCxnSpPr>
          <p:spPr>
            <a:xfrm>
              <a:off x="11080900" y="4701043"/>
              <a:ext cx="0" cy="136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Přímá spojnice 639"/>
            <p:cNvCxnSpPr/>
            <p:nvPr/>
          </p:nvCxnSpPr>
          <p:spPr>
            <a:xfrm>
              <a:off x="11287418" y="4737043"/>
              <a:ext cx="0" cy="13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Přímá spojnice 640"/>
            <p:cNvCxnSpPr/>
            <p:nvPr/>
          </p:nvCxnSpPr>
          <p:spPr>
            <a:xfrm>
              <a:off x="10771123" y="4953043"/>
              <a:ext cx="0" cy="11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Přímá spojnice 641"/>
            <p:cNvCxnSpPr/>
            <p:nvPr/>
          </p:nvCxnSpPr>
          <p:spPr>
            <a:xfrm>
              <a:off x="10977641" y="4701043"/>
              <a:ext cx="0" cy="136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Přímá spojnice 642"/>
            <p:cNvCxnSpPr/>
            <p:nvPr/>
          </p:nvCxnSpPr>
          <p:spPr>
            <a:xfrm>
              <a:off x="11184159" y="4737043"/>
              <a:ext cx="0" cy="13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Přímá spojnice 643"/>
            <p:cNvCxnSpPr/>
            <p:nvPr/>
          </p:nvCxnSpPr>
          <p:spPr>
            <a:xfrm>
              <a:off x="11390677" y="4737043"/>
              <a:ext cx="0" cy="13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Přímá spojnice 644"/>
            <p:cNvCxnSpPr/>
            <p:nvPr/>
          </p:nvCxnSpPr>
          <p:spPr>
            <a:xfrm>
              <a:off x="11493935" y="4737043"/>
              <a:ext cx="0" cy="13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Přímá spojnice 645"/>
            <p:cNvCxnSpPr/>
            <p:nvPr/>
          </p:nvCxnSpPr>
          <p:spPr>
            <a:xfrm>
              <a:off x="7403983" y="5000543"/>
              <a:ext cx="0" cy="108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7" name="TextovéPole 646"/>
            <p:cNvSpPr txBox="1"/>
            <p:nvPr/>
          </p:nvSpPr>
          <p:spPr>
            <a:xfrm>
              <a:off x="10977641" y="6093306"/>
              <a:ext cx="615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čas</a:t>
              </a:r>
              <a:endParaRPr lang="cs-CZ" dirty="0"/>
            </a:p>
          </p:txBody>
        </p:sp>
        <p:sp>
          <p:nvSpPr>
            <p:cNvPr id="648" name="TextovéPole 647"/>
            <p:cNvSpPr txBox="1"/>
            <p:nvPr/>
          </p:nvSpPr>
          <p:spPr>
            <a:xfrm>
              <a:off x="6609461" y="5137990"/>
              <a:ext cx="817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s</a:t>
              </a:r>
              <a:r>
                <a:rPr lang="cs-CZ" dirty="0" smtClean="0"/>
                <a:t>íla stahu</a:t>
              </a:r>
              <a:endParaRPr lang="cs-CZ" dirty="0"/>
            </a:p>
          </p:txBody>
        </p:sp>
        <p:sp>
          <p:nvSpPr>
            <p:cNvPr id="649" name="TextovéPole 648"/>
            <p:cNvSpPr txBox="1"/>
            <p:nvPr/>
          </p:nvSpPr>
          <p:spPr>
            <a:xfrm>
              <a:off x="7783089" y="6106155"/>
              <a:ext cx="3074341" cy="412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Bowditchovy</a:t>
              </a:r>
              <a:r>
                <a:rPr lang="cs-CZ" dirty="0" smtClean="0"/>
                <a:t> schody</a:t>
              </a:r>
              <a:endParaRPr lang="cs-CZ" dirty="0"/>
            </a:p>
          </p:txBody>
        </p:sp>
      </p:grpSp>
      <p:sp>
        <p:nvSpPr>
          <p:cNvPr id="650" name="TextovéPole 649"/>
          <p:cNvSpPr txBox="1"/>
          <p:nvPr/>
        </p:nvSpPr>
        <p:spPr>
          <a:xfrm>
            <a:off x="179512" y="3076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Autoregulace stahu srdečního svalu</a:t>
            </a:r>
          </a:p>
        </p:txBody>
      </p:sp>
      <p:sp>
        <p:nvSpPr>
          <p:cNvPr id="651" name="TextovéPole 650"/>
          <p:cNvSpPr txBox="1"/>
          <p:nvPr/>
        </p:nvSpPr>
        <p:spPr>
          <a:xfrm>
            <a:off x="365912" y="6167045"/>
            <a:ext cx="855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Frekvenční jev je jakousi analogií časové sumace u kosterního svalu, </a:t>
            </a:r>
          </a:p>
          <a:p>
            <a:r>
              <a:rPr lang="cs-CZ" dirty="0"/>
              <a:t>u</a:t>
            </a:r>
            <a:r>
              <a:rPr lang="cs-CZ" dirty="0" smtClean="0"/>
              <a:t> srdečního svalu však díky </a:t>
            </a:r>
            <a:r>
              <a:rPr lang="cs-CZ" dirty="0"/>
              <a:t>d</a:t>
            </a:r>
            <a:r>
              <a:rPr lang="cs-CZ" dirty="0" smtClean="0"/>
              <a:t>louhé refrakterní fázi nemůže nastat tetanický stah.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5029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Řízení a regulace srdeční aktivity</a:t>
            </a:r>
            <a:endParaRPr lang="cs-CZ" sz="28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446068" y="1268760"/>
            <a:ext cx="83744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Srdce pracuje automaticky, jeho činnost je pouze regulována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Ovlivnění srdce</a:t>
            </a:r>
          </a:p>
          <a:p>
            <a:r>
              <a:rPr lang="cs-CZ" sz="2000" dirty="0" err="1" smtClean="0"/>
              <a:t>Chronotropie</a:t>
            </a:r>
            <a:r>
              <a:rPr lang="cs-CZ" sz="2000" dirty="0" smtClean="0"/>
              <a:t> – schopnost zvýšit srdeční frekvenci</a:t>
            </a:r>
          </a:p>
          <a:p>
            <a:r>
              <a:rPr lang="cs-CZ" sz="2000" dirty="0" err="1" smtClean="0"/>
              <a:t>Inotropie</a:t>
            </a:r>
            <a:r>
              <a:rPr lang="cs-CZ" sz="2000" dirty="0" smtClean="0"/>
              <a:t> – schopnost zvýšení síly kontrakce</a:t>
            </a:r>
          </a:p>
          <a:p>
            <a:r>
              <a:rPr lang="cs-CZ" sz="2000" dirty="0" err="1" smtClean="0"/>
              <a:t>Dromotropie</a:t>
            </a:r>
            <a:r>
              <a:rPr lang="cs-CZ" sz="2000" dirty="0" smtClean="0"/>
              <a:t> – schopnost zrychlení vedení vzruchu</a:t>
            </a:r>
          </a:p>
          <a:p>
            <a:endParaRPr lang="cs-CZ" sz="2000" dirty="0"/>
          </a:p>
          <a:p>
            <a:r>
              <a:rPr lang="cs-CZ" sz="2400" b="1" dirty="0" smtClean="0"/>
              <a:t>Autonomní nervový systém</a:t>
            </a:r>
          </a:p>
          <a:p>
            <a:r>
              <a:rPr lang="cs-CZ" sz="2000" b="1" dirty="0" smtClean="0"/>
              <a:t>Sympatikus</a:t>
            </a:r>
            <a:r>
              <a:rPr lang="cs-CZ" sz="2000" dirty="0" smtClean="0"/>
              <a:t>: přímý pozitivně </a:t>
            </a:r>
            <a:r>
              <a:rPr lang="cs-CZ" sz="2000" dirty="0" err="1" smtClean="0"/>
              <a:t>chronotropní</a:t>
            </a:r>
            <a:r>
              <a:rPr lang="cs-CZ" sz="2000" dirty="0" smtClean="0"/>
              <a:t>, </a:t>
            </a:r>
            <a:r>
              <a:rPr lang="cs-CZ" sz="2000" dirty="0" err="1" smtClean="0"/>
              <a:t>dromotropní</a:t>
            </a:r>
            <a:r>
              <a:rPr lang="cs-CZ" sz="2000" dirty="0" smtClean="0"/>
              <a:t> a </a:t>
            </a:r>
            <a:r>
              <a:rPr lang="cs-CZ" sz="2000" dirty="0" err="1" smtClean="0"/>
              <a:t>inotropní</a:t>
            </a:r>
            <a:r>
              <a:rPr lang="cs-CZ" sz="2000" dirty="0" smtClean="0"/>
              <a:t> vliv</a:t>
            </a:r>
          </a:p>
          <a:p>
            <a:r>
              <a:rPr lang="cs-CZ" sz="2000" dirty="0"/>
              <a:t> </a:t>
            </a:r>
            <a:r>
              <a:rPr lang="cs-CZ" sz="2000" dirty="0" smtClean="0">
                <a:sym typeface="Symbol"/>
              </a:rPr>
              <a:t>zvýšení minutového srdečního výdeje</a:t>
            </a:r>
            <a:endParaRPr lang="cs-CZ" sz="2000" dirty="0" smtClean="0"/>
          </a:p>
          <a:p>
            <a:r>
              <a:rPr lang="cs-CZ" sz="2000" b="1" dirty="0" err="1" smtClean="0"/>
              <a:t>Paraympatikus</a:t>
            </a:r>
            <a:r>
              <a:rPr lang="cs-CZ" sz="2000" b="1" dirty="0"/>
              <a:t>: </a:t>
            </a:r>
            <a:r>
              <a:rPr lang="cs-CZ" sz="2000" dirty="0" smtClean="0"/>
              <a:t>negativně </a:t>
            </a:r>
            <a:r>
              <a:rPr lang="cs-CZ" sz="2000" dirty="0" err="1"/>
              <a:t>chronotropní</a:t>
            </a:r>
            <a:r>
              <a:rPr lang="cs-CZ" sz="2000" dirty="0"/>
              <a:t>, </a:t>
            </a:r>
            <a:r>
              <a:rPr lang="cs-CZ" sz="2000" dirty="0" err="1"/>
              <a:t>dromotropní</a:t>
            </a:r>
            <a:r>
              <a:rPr lang="cs-CZ" sz="2000" dirty="0"/>
              <a:t> a </a:t>
            </a:r>
            <a:r>
              <a:rPr lang="cs-CZ" sz="2000" dirty="0" err="1"/>
              <a:t>inotropní</a:t>
            </a:r>
            <a:r>
              <a:rPr lang="cs-CZ" sz="2000" dirty="0"/>
              <a:t> </a:t>
            </a:r>
            <a:r>
              <a:rPr lang="cs-CZ" sz="2000" dirty="0" smtClean="0"/>
              <a:t>vliv (v některých případech nepřímo)</a:t>
            </a:r>
          </a:p>
          <a:p>
            <a:r>
              <a:rPr lang="cs-CZ" sz="2000" dirty="0"/>
              <a:t> </a:t>
            </a:r>
            <a:r>
              <a:rPr lang="cs-CZ" sz="2000" dirty="0" smtClean="0">
                <a:sym typeface="Symbol"/>
              </a:rPr>
              <a:t></a:t>
            </a:r>
            <a:r>
              <a:rPr lang="cs-CZ" sz="2000" dirty="0" err="1" smtClean="0">
                <a:sym typeface="Symbol"/>
              </a:rPr>
              <a:t>sníženíminutového</a:t>
            </a:r>
            <a:r>
              <a:rPr lang="cs-CZ" sz="2000" dirty="0" smtClean="0">
                <a:sym typeface="Symbol"/>
              </a:rPr>
              <a:t> </a:t>
            </a:r>
            <a:r>
              <a:rPr lang="cs-CZ" sz="2000" dirty="0">
                <a:sym typeface="Symbol"/>
              </a:rPr>
              <a:t>srdečního výdeje</a:t>
            </a:r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4234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Indexy srdeční kontraktility</a:t>
            </a:r>
            <a:endParaRPr lang="cs-CZ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446068" y="836712"/>
                <a:ext cx="8374404" cy="5964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Srdeční </a:t>
                </a:r>
                <a:r>
                  <a:rPr lang="cs-CZ" sz="2000" dirty="0"/>
                  <a:t>stažlivost (kontraktilita, schopnost stahu) ovlivňuje především tepový objem. Pozitivně </a:t>
                </a:r>
                <a:r>
                  <a:rPr lang="cs-CZ" sz="2000" dirty="0" err="1"/>
                  <a:t>inotropní</a:t>
                </a:r>
                <a:r>
                  <a:rPr lang="cs-CZ" sz="2000" dirty="0"/>
                  <a:t> účinek má noradrenalin z nervových sympatických zakončení v srdci, který je podpořen kolujícími katecholaminy. Vagus má nepřímý negativně </a:t>
                </a:r>
                <a:r>
                  <a:rPr lang="cs-CZ" sz="2000" dirty="0" err="1"/>
                  <a:t>inotropní</a:t>
                </a:r>
                <a:r>
                  <a:rPr lang="cs-CZ" sz="2000" dirty="0"/>
                  <a:t> účinek</a:t>
                </a:r>
                <a:r>
                  <a:rPr lang="cs-CZ" sz="2000" dirty="0" smtClean="0"/>
                  <a:t>.</a:t>
                </a:r>
              </a:p>
              <a:p>
                <a:r>
                  <a:rPr lang="cs-CZ" sz="2000" dirty="0" smtClean="0"/>
                  <a:t> </a:t>
                </a:r>
              </a:p>
              <a:p>
                <a:r>
                  <a:rPr lang="cs-CZ" sz="2000" dirty="0" err="1"/>
                  <a:t>Hyperkapnie</a:t>
                </a:r>
                <a:r>
                  <a:rPr lang="cs-CZ" sz="2000" dirty="0"/>
                  <a:t>, hypoxie, acidóza, chinidin, barbituráty a </a:t>
                </a:r>
                <a:r>
                  <a:rPr lang="cs-CZ" sz="2000" dirty="0" err="1"/>
                  <a:t>prokainamid</a:t>
                </a:r>
                <a:r>
                  <a:rPr lang="cs-CZ" sz="2000" dirty="0"/>
                  <a:t> potlačují srdeční stažlivost</a:t>
                </a:r>
                <a:r>
                  <a:rPr lang="cs-CZ" sz="2000" dirty="0" smtClean="0"/>
                  <a:t>.</a:t>
                </a:r>
              </a:p>
              <a:p>
                <a:endParaRPr lang="cs-CZ" sz="2000" dirty="0"/>
              </a:p>
              <a:p>
                <a:r>
                  <a:rPr lang="cs-CZ" sz="2000" b="1" dirty="0"/>
                  <a:t>Ejekční frakce: </a:t>
                </a:r>
                <a:endParaRPr lang="cs-CZ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>
                          <a:latin typeface="Cambria Math"/>
                        </a:rPr>
                        <m:t>𝑬𝑭</m:t>
                      </m:r>
                      <m:r>
                        <a:rPr lang="cs-CZ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000" b="1" i="1">
                              <a:latin typeface="Cambria Math"/>
                            </a:rPr>
                            <m:t>𝒔𝒚𝒔𝒕𝒐𝒍𝒊𝒄𝒌</m:t>
                          </m:r>
                          <m:r>
                            <a:rPr lang="cs-CZ" sz="2000" b="1" i="1">
                              <a:latin typeface="Cambria Math"/>
                            </a:rPr>
                            <m:t>ý </m:t>
                          </m:r>
                          <m:r>
                            <a:rPr lang="cs-CZ" sz="2000" b="1" i="1">
                              <a:latin typeface="Cambria Math"/>
                            </a:rPr>
                            <m:t>𝒐𝒃𝒋𝒆𝒎</m:t>
                          </m:r>
                        </m:num>
                        <m:den>
                          <m:r>
                            <a:rPr lang="cs-CZ" sz="2000" b="1" i="1">
                              <a:latin typeface="Cambria Math"/>
                            </a:rPr>
                            <m:t>𝒆𝒏𝒅</m:t>
                          </m:r>
                          <m:r>
                            <a:rPr lang="cs-CZ" sz="2000" b="1" i="1">
                              <a:latin typeface="Cambria Math"/>
                            </a:rPr>
                            <m:t>−</m:t>
                          </m:r>
                          <m:r>
                            <a:rPr lang="cs-CZ" sz="2000" b="1" i="1">
                              <a:latin typeface="Cambria Math"/>
                            </a:rPr>
                            <m:t>𝒅𝒊𝒂𝒔𝒕𝒐𝒍𝒊𝒄𝒌</m:t>
                          </m:r>
                          <m:r>
                            <a:rPr lang="cs-CZ" sz="2000" b="1" i="1">
                              <a:latin typeface="Cambria Math"/>
                            </a:rPr>
                            <m:t>ý </m:t>
                          </m:r>
                          <m:r>
                            <a:rPr lang="cs-CZ" sz="2000" b="1" i="1">
                              <a:latin typeface="Cambria Math"/>
                            </a:rPr>
                            <m:t>𝒐𝒃𝒋𝒆𝒎</m:t>
                          </m:r>
                        </m:den>
                      </m:f>
                    </m:oMath>
                  </m:oMathPara>
                </a14:m>
                <a:endParaRPr lang="cs-CZ" sz="2000" b="1" dirty="0"/>
              </a:p>
              <a:p>
                <a:r>
                  <a:rPr lang="cs-CZ" sz="2000" dirty="0"/>
                  <a:t>Fyziologicky je EF okolo 70% (někde se píše o 60%). EF menší než 40% (někde se píše 30%) hovoří o systolické dysfunkci (porucha kontrakce). Takto nízká EF diagnostikuje srdeční selhání. Ale pozor, existují srdeční selhání se zachovanou EF (u koncentrické hypertrofie srdce způsobené hypertenzí a/nebo diabetem).</a:t>
                </a:r>
              </a:p>
              <a:p>
                <a:r>
                  <a:rPr lang="cs-CZ" sz="2000" dirty="0"/>
                  <a:t>EF lze zjisti fonokardiograficky na základě velikostí komory na konci systoly a na konci diastoly. Také radiologicky lze měřit objemy, ale měření doprovází zátěž způsobená radioaktivními izotopy použitými (kontrastní látka). Katetrizace a angiografie je další metodou pro měření EF. </a:t>
                </a: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68" y="836712"/>
                <a:ext cx="8374404" cy="5964325"/>
              </a:xfrm>
              <a:prstGeom prst="rect">
                <a:avLst/>
              </a:prstGeom>
              <a:blipFill rotWithShape="1">
                <a:blip r:embed="rId2"/>
                <a:stretch>
                  <a:fillRect l="-728" t="-511" r="-1310" b="-8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5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4234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Indexy srdeční kontraktility</a:t>
            </a:r>
            <a:endParaRPr lang="cs-CZ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0" y="836712"/>
                <a:ext cx="9144000" cy="330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EF </a:t>
                </a:r>
                <a:r>
                  <a:rPr lang="cs-CZ" sz="2000" dirty="0"/>
                  <a:t>je ovlivněna nejen kontraktilitou ale i náplní srdce (</a:t>
                </a:r>
                <a:r>
                  <a:rPr lang="cs-CZ" sz="2000" dirty="0" err="1"/>
                  <a:t>Starling</a:t>
                </a:r>
                <a:r>
                  <a:rPr lang="cs-CZ" sz="2000" dirty="0"/>
                  <a:t>)</a:t>
                </a:r>
              </a:p>
              <a:p>
                <a:endParaRPr lang="cs-CZ" sz="2000" dirty="0"/>
              </a:p>
              <a:p>
                <a:r>
                  <a:rPr lang="cs-CZ" sz="2000" dirty="0"/>
                  <a:t>Vztah end-diastolického tlaku (EDP) a end-diastolického objemu (EDV) v klidu a při </a:t>
                </a:r>
                <a:r>
                  <a:rPr lang="cs-CZ" sz="2000" dirty="0" smtClean="0"/>
                  <a:t>zátěži.</a:t>
                </a:r>
                <a:endParaRPr lang="cs-CZ" sz="2000" dirty="0"/>
              </a:p>
              <a:p>
                <a:r>
                  <a:rPr lang="cs-CZ" sz="2000" dirty="0"/>
                  <a:t>Systolická dysfunkce – stoupá EDV a EDP při zátěži v porovnání s klidem</a:t>
                </a:r>
              </a:p>
              <a:p>
                <a:r>
                  <a:rPr lang="cs-CZ" sz="2000" dirty="0"/>
                  <a:t>Diastolická dysfunkce (porucha relaxace) – při zátěži EDP stoupá, ale EDV se nemění</a:t>
                </a:r>
              </a:p>
              <a:p>
                <a:r>
                  <a:rPr lang="cs-CZ" sz="2000" dirty="0"/>
                  <a:t> </a:t>
                </a:r>
              </a:p>
              <a:p>
                <a:r>
                  <a:rPr lang="cs-CZ" sz="2000" b="1" dirty="0"/>
                  <a:t>Indexy kontraktility odvozené z izovolumické fáze systoly</a:t>
                </a:r>
                <a:endParaRPr lang="cs-CZ" sz="2000" dirty="0"/>
              </a:p>
              <a:p>
                <a:r>
                  <a:rPr lang="cs-CZ" sz="2000" dirty="0"/>
                  <a:t>V praktikách jste dělali průměrnou rychlost nárůstu tlaku během izovolumické kontrakce </a:t>
                </a:r>
                <a14:m>
                  <m:oMath xmlns:m="http://schemas.openxmlformats.org/officeDocument/2006/math">
                    <m:r>
                      <a:rPr lang="cs-CZ" sz="2000" b="1" i="1">
                        <a:latin typeface="Cambria Math"/>
                      </a:rPr>
                      <m:t>𝒅𝑷</m:t>
                    </m:r>
                    <m:r>
                      <a:rPr lang="cs-CZ" sz="2000" b="1" i="1">
                        <a:latin typeface="Cambria Math"/>
                      </a:rPr>
                      <m:t>/</m:t>
                    </m:r>
                    <m:r>
                      <a:rPr lang="cs-CZ" sz="2000" b="1" i="1">
                        <a:latin typeface="Cambria Math"/>
                      </a:rPr>
                      <m:t>𝒅𝒕</m:t>
                    </m:r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𝐷𝑇𝐾</m:t>
                        </m:r>
                        <m:r>
                          <a:rPr lang="cs-CZ" sz="2000" i="1">
                            <a:latin typeface="Cambria Math"/>
                          </a:rPr>
                          <m:t>−</m:t>
                        </m:r>
                        <m:r>
                          <a:rPr lang="cs-CZ" sz="2000" i="1">
                            <a:latin typeface="Cambria Math"/>
                          </a:rPr>
                          <m:t>𝐸𝐷𝑃</m:t>
                        </m:r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č</m:t>
                        </m:r>
                        <m:r>
                          <a:rPr lang="cs-CZ" sz="2000" i="1">
                            <a:latin typeface="Cambria Math"/>
                          </a:rPr>
                          <m:t>𝑎𝑠</m:t>
                        </m:r>
                        <m:r>
                          <a:rPr lang="cs-CZ" sz="2000" i="1">
                            <a:latin typeface="Cambria Math"/>
                          </a:rPr>
                          <m:t> </m:t>
                        </m:r>
                        <m:r>
                          <a:rPr lang="cs-CZ" sz="2000" i="1">
                            <a:latin typeface="Cambria Math"/>
                          </a:rPr>
                          <m:t>𝐼𝑉𝐾</m:t>
                        </m:r>
                      </m:den>
                    </m:f>
                  </m:oMath>
                </a14:m>
                <a:endParaRPr lang="cs-CZ" sz="20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6712"/>
                <a:ext cx="9144000" cy="3305520"/>
              </a:xfrm>
              <a:prstGeom prst="rect">
                <a:avLst/>
              </a:prstGeom>
              <a:blipFill rotWithShape="1">
                <a:blip r:embed="rId2"/>
                <a:stretch>
                  <a:fillRect l="-667" t="-921" b="-3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45024"/>
            <a:ext cx="4084181" cy="323614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47590" y="414223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Častěji se však používá </a:t>
            </a:r>
            <a:r>
              <a:rPr lang="cs-CZ" b="1" dirty="0" err="1"/>
              <a:t>dP</a:t>
            </a:r>
            <a:r>
              <a:rPr lang="cs-CZ" b="1" dirty="0"/>
              <a:t>/</a:t>
            </a:r>
            <a:r>
              <a:rPr lang="cs-CZ" b="1" dirty="0" err="1"/>
              <a:t>dt</a:t>
            </a:r>
            <a:r>
              <a:rPr lang="cs-CZ" b="1" dirty="0"/>
              <a:t> </a:t>
            </a:r>
            <a:r>
              <a:rPr lang="cs-CZ" b="1" baseline="-25000" dirty="0" err="1"/>
              <a:t>max</a:t>
            </a:r>
            <a:r>
              <a:rPr lang="cs-CZ" b="1" baseline="-25000" dirty="0"/>
              <a:t> </a:t>
            </a:r>
            <a:r>
              <a:rPr lang="cs-CZ" dirty="0"/>
              <a:t>– nejvyšší rychlost nárůstu tlaku v komoře za čas Srdeční komora by měla vyvinout za krátký časový úsek dostatečný tlak, takže porucha kontraktility povede ke snižování těchto indexů. </a:t>
            </a:r>
          </a:p>
          <a:p>
            <a:r>
              <a:rPr lang="cs-CZ" i="1" dirty="0"/>
              <a:t>Pozn. d znamená diferenci (u nespojitých veličin) nebo derivaci (u spojitých veličin), takže </a:t>
            </a:r>
            <a:r>
              <a:rPr lang="cs-CZ" i="1" dirty="0" err="1"/>
              <a:t>dT</a:t>
            </a:r>
            <a:r>
              <a:rPr lang="cs-CZ" i="1" dirty="0"/>
              <a:t> znamená změnu tlaku, </a:t>
            </a:r>
            <a:r>
              <a:rPr lang="cs-CZ" i="1" dirty="0" err="1"/>
              <a:t>dt</a:t>
            </a:r>
            <a:r>
              <a:rPr lang="cs-CZ" i="1" dirty="0"/>
              <a:t> znamená změnu času. Často se využívá znaku delta </a:t>
            </a:r>
            <a:r>
              <a:rPr lang="cs-CZ" i="1" dirty="0">
                <a:sym typeface="Symbol"/>
              </a:rPr>
              <a:t>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259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2457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Srdeční rezerva</a:t>
            </a:r>
            <a:endParaRPr lang="cs-CZ" sz="28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540568" y="836712"/>
            <a:ext cx="792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Kolikrát je srdce schopné navýšit svůj výkon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540568" y="1236822"/>
                <a:ext cx="3933769" cy="621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𝑠𝑟𝑑𝑒</m:t>
                      </m:r>
                      <m:r>
                        <a:rPr lang="cs-CZ" b="0" i="1" smtClean="0">
                          <a:latin typeface="Cambria Math"/>
                        </a:rPr>
                        <m:t>č</m:t>
                      </m:r>
                      <m:r>
                        <a:rPr lang="cs-CZ" b="0" i="1" smtClean="0">
                          <a:latin typeface="Cambria Math"/>
                        </a:rPr>
                        <m:t>𝑛</m:t>
                      </m:r>
                      <m:r>
                        <a:rPr lang="cs-CZ" b="0" i="1" smtClean="0">
                          <a:latin typeface="Cambria Math"/>
                        </a:rPr>
                        <m:t>í </m:t>
                      </m:r>
                      <m:r>
                        <a:rPr lang="cs-CZ" b="0" i="1" smtClean="0">
                          <a:latin typeface="Cambria Math"/>
                        </a:rPr>
                        <m:t>𝑟𝑒𝑧𝑒𝑟𝑣𝑎</m:t>
                      </m:r>
                      <m:r>
                        <a:rPr lang="cs-CZ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h𝑜𝑑𝑛𝑜𝑡𝑎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ěž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h𝑜𝑑𝑛𝑜𝑡𝑎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𝑘𝑙𝑖𝑑𝑢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68" y="1236822"/>
                <a:ext cx="3933769" cy="6212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395536" y="1988840"/>
            <a:ext cx="84464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Minutový srdeční objem: </a:t>
            </a:r>
            <a:r>
              <a:rPr lang="cs-CZ" dirty="0" smtClean="0"/>
              <a:t>netrénovaný člověk dokáže navýšit průtok krve srdcem 4 – 5 x (5,6 →18 l/min), trénovaný 10 – 13 x </a:t>
            </a:r>
            <a:r>
              <a:rPr lang="cs-CZ" dirty="0"/>
              <a:t>(5,6 </a:t>
            </a:r>
            <a:r>
              <a:rPr lang="cs-CZ" dirty="0" smtClean="0"/>
              <a:t>→35 </a:t>
            </a:r>
            <a:r>
              <a:rPr lang="cs-CZ" dirty="0"/>
              <a:t>l/min)</a:t>
            </a:r>
            <a:endParaRPr lang="cs-CZ" dirty="0" smtClean="0"/>
          </a:p>
          <a:p>
            <a:r>
              <a:rPr lang="cs-CZ" b="1" dirty="0" smtClean="0"/>
              <a:t>Tepový objem: </a:t>
            </a:r>
            <a:r>
              <a:rPr lang="cs-CZ" dirty="0" smtClean="0"/>
              <a:t>netrénovaný 2 x (70 →</a:t>
            </a:r>
            <a:r>
              <a:rPr lang="cs-CZ" dirty="0"/>
              <a:t> </a:t>
            </a:r>
            <a:r>
              <a:rPr lang="cs-CZ" dirty="0" smtClean="0"/>
              <a:t>100 ml), </a:t>
            </a:r>
            <a:r>
              <a:rPr lang="cs-CZ" dirty="0"/>
              <a:t>trénovaný 4 </a:t>
            </a:r>
            <a:r>
              <a:rPr lang="cs-CZ" dirty="0" smtClean="0"/>
              <a:t>x (140 →</a:t>
            </a:r>
            <a:r>
              <a:rPr lang="cs-CZ" dirty="0"/>
              <a:t> </a:t>
            </a:r>
            <a:r>
              <a:rPr lang="cs-CZ" dirty="0" smtClean="0"/>
              <a:t>190 ml)</a:t>
            </a:r>
            <a:endParaRPr lang="cs-CZ" dirty="0"/>
          </a:p>
          <a:p>
            <a:r>
              <a:rPr lang="cs-CZ" b="1" dirty="0" err="1" smtClean="0"/>
              <a:t>Chronotropní</a:t>
            </a:r>
            <a:r>
              <a:rPr lang="cs-CZ" b="1" dirty="0" smtClean="0"/>
              <a:t> rezerva </a:t>
            </a:r>
            <a:r>
              <a:rPr lang="cs-CZ" dirty="0" smtClean="0"/>
              <a:t>(srdeční frekvence): netrénovaný (80 → 180 </a:t>
            </a:r>
            <a:r>
              <a:rPr lang="cs-CZ" dirty="0" err="1" smtClean="0"/>
              <a:t>bpm</a:t>
            </a:r>
            <a:r>
              <a:rPr lang="cs-CZ" dirty="0" smtClean="0"/>
              <a:t>), trénovaný (40 → 180 </a:t>
            </a:r>
            <a:r>
              <a:rPr lang="cs-CZ" dirty="0" err="1" smtClean="0"/>
              <a:t>bpm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Koronární rezerva: </a:t>
            </a:r>
            <a:r>
              <a:rPr lang="cs-CZ" dirty="0" smtClean="0"/>
              <a:t>navýšení průtoku krve koronárními cévami je 2 – 5x (v závislosti na trénovanosti)</a:t>
            </a:r>
          </a:p>
          <a:p>
            <a:endParaRPr lang="cs-CZ" dirty="0"/>
          </a:p>
          <a:p>
            <a:r>
              <a:rPr lang="cs-CZ" b="1" dirty="0" smtClean="0"/>
              <a:t>Sportovní srdce</a:t>
            </a:r>
          </a:p>
          <a:p>
            <a:r>
              <a:rPr lang="cs-CZ" sz="1600" dirty="0" smtClean="0"/>
              <a:t>Srdce se dlouhodobým tréninkem adaptuje na zvýšenou zátěž: zvýší se tloušťka srdeční stěny (při zachování dobrého prokrvení, vaskularizace) a objem komor.  Takto je zvýšen systolický objem. </a:t>
            </a:r>
          </a:p>
          <a:p>
            <a:r>
              <a:rPr lang="cs-CZ" sz="1600" dirty="0" smtClean="0"/>
              <a:t>V klidu má trénovaný i netrénovaný člověk minutový výdej (= systolický objem x srdeční frekvence) skoro stejný (5,5 l/min). </a:t>
            </a:r>
            <a:r>
              <a:rPr lang="cs-CZ" sz="1600" dirty="0"/>
              <a:t>D</a:t>
            </a:r>
            <a:r>
              <a:rPr lang="cs-CZ" sz="1600" dirty="0" smtClean="0"/>
              <a:t>íky většímu systolickému objemu stačí trénovanému v </a:t>
            </a:r>
            <a:r>
              <a:rPr lang="cs-CZ" sz="1600" b="1" dirty="0" smtClean="0"/>
              <a:t>klidu</a:t>
            </a:r>
            <a:r>
              <a:rPr lang="cs-CZ" sz="1600" dirty="0" smtClean="0"/>
              <a:t> nižší srdeční frekvence (140 ml, 40 - 50 </a:t>
            </a:r>
            <a:r>
              <a:rPr lang="cs-CZ" sz="1600" dirty="0" err="1" smtClean="0"/>
              <a:t>bpm</a:t>
            </a:r>
            <a:r>
              <a:rPr lang="cs-CZ" sz="1600" dirty="0" smtClean="0"/>
              <a:t>) než netrénovanému (70 ml, 80 </a:t>
            </a:r>
            <a:r>
              <a:rPr lang="cs-CZ" sz="1600" dirty="0" err="1" smtClean="0"/>
              <a:t>bpm</a:t>
            </a:r>
            <a:r>
              <a:rPr lang="cs-CZ" sz="1600" dirty="0" smtClean="0"/>
              <a:t>). Maximální srdeční frekvence je do 200 </a:t>
            </a:r>
            <a:r>
              <a:rPr lang="cs-CZ" sz="1600" dirty="0" err="1" smtClean="0"/>
              <a:t>bpm</a:t>
            </a:r>
            <a:r>
              <a:rPr lang="cs-CZ" sz="1600" dirty="0" smtClean="0"/>
              <a:t> u trénovaného i netrénovaného. Ale trénovaný začíná na nižší klidové srdeční frekvenci, takže má vyšší </a:t>
            </a:r>
            <a:r>
              <a:rPr lang="cs-CZ" sz="1600" dirty="0" err="1" smtClean="0"/>
              <a:t>chronotropní</a:t>
            </a:r>
            <a:r>
              <a:rPr lang="cs-CZ" sz="1600" dirty="0" smtClean="0"/>
              <a:t> rezervu. </a:t>
            </a:r>
          </a:p>
          <a:p>
            <a:r>
              <a:rPr lang="cs-CZ" sz="1600" dirty="0" smtClean="0"/>
              <a:t>Sportovní adaptace srdce spočívá ve zvýšení systolického objemu a snížení klidové srdeční frekvence, čímž se dosahuje zvýšené srdeční rezervy.</a:t>
            </a:r>
          </a:p>
        </p:txBody>
      </p:sp>
    </p:spTree>
    <p:extLst>
      <p:ext uri="{BB962C8B-B14F-4D97-AF65-F5344CB8AC3E}">
        <p14:creationId xmlns:p14="http://schemas.microsoft.com/office/powerpoint/2010/main" val="27498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4028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Morfologie – stavba srdce</a:t>
            </a:r>
            <a:endParaRPr lang="cs-CZ" sz="2800" b="1" dirty="0"/>
          </a:p>
        </p:txBody>
      </p:sp>
      <p:sp>
        <p:nvSpPr>
          <p:cNvPr id="3" name="Obdélník 2"/>
          <p:cNvSpPr/>
          <p:nvPr/>
        </p:nvSpPr>
        <p:spPr>
          <a:xfrm>
            <a:off x="420446" y="764704"/>
            <a:ext cx="8302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Pravé a levé srdce jsou sériově zapojené pumpy.</a:t>
            </a:r>
          </a:p>
          <a:p>
            <a:r>
              <a:rPr lang="cs-CZ" sz="2400" dirty="0" smtClean="0"/>
              <a:t>(</a:t>
            </a:r>
            <a:r>
              <a:rPr lang="cs-CZ" sz="2400" b="1" dirty="0" smtClean="0"/>
              <a:t>pravé srdce </a:t>
            </a:r>
            <a:r>
              <a:rPr lang="cs-CZ" sz="2400" dirty="0" smtClean="0"/>
              <a:t>– plíce – </a:t>
            </a:r>
            <a:r>
              <a:rPr lang="cs-CZ" sz="2400" b="1" dirty="0" smtClean="0"/>
              <a:t>levé srdce </a:t>
            </a:r>
            <a:r>
              <a:rPr lang="cs-CZ" sz="2400" dirty="0" smtClean="0"/>
              <a:t>– velký oběh –  ….)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77" y="1916832"/>
            <a:ext cx="4828246" cy="440776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42231" y="3714989"/>
            <a:ext cx="14735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pravá síň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7584" y="6324600"/>
            <a:ext cx="7104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http://www.fpnotebook.com/_media/CvAnatomyHeartApicalFourChamberView.gif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331640" y="2236222"/>
            <a:ext cx="18926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Horní dutá žíla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223623" y="5301208"/>
            <a:ext cx="18926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Dolní dutá žíla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331635" y="5703705"/>
            <a:ext cx="18926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Pravá komora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779907" y="4109010"/>
            <a:ext cx="18926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Levá komora</a:t>
            </a:r>
            <a:endParaRPr lang="cs-CZ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830976" y="4933950"/>
            <a:ext cx="245201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Mezikomorové septum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5621178"/>
            <a:ext cx="1018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apex</a:t>
            </a:r>
            <a:endParaRPr lang="cs-CZ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459955" y="3244914"/>
            <a:ext cx="2452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Levá síň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508104" y="2380818"/>
            <a:ext cx="2452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Pulmonální arterie</a:t>
            </a:r>
            <a:endParaRPr lang="cs-CZ" sz="2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817643" y="1628800"/>
            <a:ext cx="9064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aorta</a:t>
            </a:r>
            <a:endParaRPr lang="cs-CZ" sz="2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241405" y="2893337"/>
            <a:ext cx="2452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Pulmonální žíla</a:t>
            </a:r>
            <a:endParaRPr lang="cs-CZ" sz="2000" dirty="0"/>
          </a:p>
        </p:txBody>
      </p:sp>
      <p:cxnSp>
        <p:nvCxnSpPr>
          <p:cNvPr id="18" name="Přímá spojnice 17"/>
          <p:cNvCxnSpPr/>
          <p:nvPr/>
        </p:nvCxnSpPr>
        <p:spPr>
          <a:xfrm>
            <a:off x="2843808" y="2605554"/>
            <a:ext cx="614647" cy="1922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2627784" y="3915044"/>
            <a:ext cx="830671" cy="900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2843808" y="4729336"/>
            <a:ext cx="487827" cy="5718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V="1">
            <a:off x="3923928" y="4729336"/>
            <a:ext cx="277132" cy="9743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4818484" y="5015272"/>
            <a:ext cx="96142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4860032" y="4365104"/>
            <a:ext cx="919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4788024" y="3284984"/>
            <a:ext cx="639043" cy="1599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5459955" y="3101855"/>
            <a:ext cx="7814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V="1">
            <a:off x="4818484" y="2636332"/>
            <a:ext cx="641471" cy="1614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 flipV="1">
            <a:off x="4101369" y="1893070"/>
            <a:ext cx="614647" cy="5046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2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3680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Metody vyšetření srdce</a:t>
            </a:r>
            <a:endParaRPr lang="cs-CZ" sz="28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7504" y="908720"/>
            <a:ext cx="5954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Fonokardiografie – vyšetření srdečních ozev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Echokardiografie  - 2D, 3D, 4D, </a:t>
            </a:r>
            <a:r>
              <a:rPr lang="cs-CZ" sz="2400" dirty="0" err="1" smtClean="0"/>
              <a:t>dopler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Katetrizace – měření tlaků, teploty, průtoku, objemů, biopsie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Jiné zobrazovací metody – MRI, rentgen, CT </a:t>
            </a:r>
            <a:endParaRPr 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21393"/>
          <a:stretch/>
        </p:blipFill>
        <p:spPr>
          <a:xfrm>
            <a:off x="1547664" y="3068960"/>
            <a:ext cx="4514665" cy="37713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9"/>
          <a:stretch/>
        </p:blipFill>
        <p:spPr>
          <a:xfrm>
            <a:off x="160171" y="4370186"/>
            <a:ext cx="2476500" cy="20831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293" y="3573016"/>
            <a:ext cx="3008785" cy="30087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6957"/>
            <a:ext cx="2870076" cy="286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/>
          <p:cNvGrpSpPr/>
          <p:nvPr/>
        </p:nvGrpSpPr>
        <p:grpSpPr>
          <a:xfrm>
            <a:off x="236937" y="280986"/>
            <a:ext cx="8715375" cy="6296025"/>
            <a:chOff x="236937" y="280986"/>
            <a:chExt cx="8715375" cy="6296025"/>
          </a:xfrm>
        </p:grpSpPr>
        <p:pic>
          <p:nvPicPr>
            <p:cNvPr id="17" name="Obrázek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37" y="280986"/>
              <a:ext cx="8715375" cy="6296025"/>
            </a:xfrm>
            <a:prstGeom prst="rect">
              <a:avLst/>
            </a:prstGeom>
          </p:spPr>
        </p:pic>
        <p:sp>
          <p:nvSpPr>
            <p:cNvPr id="18" name="Zaoblený obdélníkový popisek 17"/>
            <p:cNvSpPr/>
            <p:nvPr/>
          </p:nvSpPr>
          <p:spPr>
            <a:xfrm>
              <a:off x="1331641" y="2213248"/>
              <a:ext cx="1125100" cy="699792"/>
            </a:xfrm>
            <a:prstGeom prst="wedgeRoundRectCallout">
              <a:avLst>
                <a:gd name="adj1" fmla="val 62200"/>
                <a:gd name="adj2" fmla="val 102129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aoblený obdélníkový popisek 18"/>
            <p:cNvSpPr/>
            <p:nvPr/>
          </p:nvSpPr>
          <p:spPr>
            <a:xfrm>
              <a:off x="2878394" y="1844824"/>
              <a:ext cx="1716232" cy="1008112"/>
            </a:xfrm>
            <a:prstGeom prst="wedgeRoundRectCallout">
              <a:avLst>
                <a:gd name="adj1" fmla="val 19848"/>
                <a:gd name="adj2" fmla="val 120743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aoblený obdélníkový popisek 19"/>
            <p:cNvSpPr/>
            <p:nvPr/>
          </p:nvSpPr>
          <p:spPr>
            <a:xfrm>
              <a:off x="6281479" y="2389828"/>
              <a:ext cx="1030737" cy="576064"/>
            </a:xfrm>
            <a:prstGeom prst="wedgeRoundRectCallout">
              <a:avLst>
                <a:gd name="adj1" fmla="val -29161"/>
                <a:gd name="adj2" fmla="val 118713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1343735" y="2378478"/>
              <a:ext cx="9361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WTF?</a:t>
              </a:r>
              <a:endParaRPr lang="cs-CZ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2878393" y="1844824"/>
              <a:ext cx="1716232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čtete to vzhůru nohama, pane doktore</a:t>
              </a:r>
              <a:endParaRPr lang="cs-CZ" dirty="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6372200" y="2492896"/>
              <a:ext cx="9361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WTF?</a:t>
              </a:r>
              <a:endParaRPr lang="cs-CZ" dirty="0"/>
            </a:p>
          </p:txBody>
        </p:sp>
        <p:sp>
          <p:nvSpPr>
            <p:cNvPr id="24" name="Zaoblený obdélníkový popisek 23"/>
            <p:cNvSpPr/>
            <p:nvPr/>
          </p:nvSpPr>
          <p:spPr>
            <a:xfrm>
              <a:off x="4716463" y="954276"/>
              <a:ext cx="1944663" cy="1253810"/>
            </a:xfrm>
            <a:prstGeom prst="wedgeRoundRectCallout">
              <a:avLst>
                <a:gd name="adj1" fmla="val -24122"/>
                <a:gd name="adj2" fmla="val 87978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993844" y="1097448"/>
              <a:ext cx="146778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Že by blokáda </a:t>
              </a:r>
              <a:r>
                <a:rPr lang="cs-CZ" dirty="0" err="1" smtClean="0"/>
                <a:t>Tawarova</a:t>
              </a:r>
              <a:r>
                <a:rPr lang="cs-CZ" dirty="0" smtClean="0"/>
                <a:t> raménka?</a:t>
              </a:r>
              <a:endParaRPr lang="cs-CZ" dirty="0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1942289" y="4725144"/>
              <a:ext cx="9361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medik</a:t>
              </a:r>
              <a:endParaRPr lang="cs-CZ" dirty="0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4067944" y="4582869"/>
              <a:ext cx="135086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zdravotní sestra</a:t>
              </a:r>
              <a:endParaRPr lang="cs-CZ" dirty="0"/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6084615" y="4586644"/>
              <a:ext cx="190865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biomedicínský technik</a:t>
              </a:r>
              <a:endParaRPr lang="cs-CZ" dirty="0"/>
            </a:p>
          </p:txBody>
        </p:sp>
      </p:grpSp>
      <p:sp>
        <p:nvSpPr>
          <p:cNvPr id="29" name="TextovéPole 28"/>
          <p:cNvSpPr txBox="1"/>
          <p:nvPr/>
        </p:nvSpPr>
        <p:spPr>
          <a:xfrm>
            <a:off x="4972984" y="3586076"/>
            <a:ext cx="7827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lékař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26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52063" y="5190291"/>
            <a:ext cx="830239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Věnčité (koronární) tepny vystupují z aorty (za chlopní) a zásobují srdeční sval krví. </a:t>
            </a:r>
            <a:r>
              <a:rPr lang="cs-CZ" sz="2000" dirty="0" smtClean="0"/>
              <a:t>Hustá </a:t>
            </a:r>
            <a:r>
              <a:rPr lang="cs-CZ" sz="2000" dirty="0" err="1" smtClean="0"/>
              <a:t>kapilarizace</a:t>
            </a:r>
            <a:r>
              <a:rPr lang="cs-CZ" sz="2000" dirty="0" smtClean="0"/>
              <a:t> – poměr počtu svalových vláken ku kapilárám je cca 1:1. Žilní krev ústí do pravé síně, některá rovnou do komor.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3" y="260648"/>
            <a:ext cx="6728178" cy="4888089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95536" y="6433591"/>
            <a:ext cx="84757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http://</a:t>
            </a:r>
            <a:r>
              <a:rPr lang="cs-CZ" sz="1400" dirty="0" smtClean="0"/>
              <a:t>4.bp.blogspot.com</a:t>
            </a:r>
            <a:r>
              <a:rPr lang="cs-CZ" sz="1400" dirty="0"/>
              <a:t>/-r3IsX9XBJeg/TbdnDjCoe6I/AAAAAAAAAsg/bRfw5bo6hY8/s1600/Coronary+arteries.jpg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123727" y="2727676"/>
            <a:ext cx="27335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pravá koronární tepna</a:t>
            </a:r>
            <a:endParaRPr lang="cs-CZ" sz="20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374361" y="1863580"/>
            <a:ext cx="26970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Levá koronární tepna</a:t>
            </a:r>
            <a:endParaRPr lang="cs-CZ" sz="20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383079" y="639444"/>
            <a:ext cx="25094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  <a:r>
              <a:rPr lang="cs-CZ" dirty="0" smtClean="0"/>
              <a:t>orta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46068" y="297031"/>
            <a:ext cx="4781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Morfologie – koronární řečiště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5782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Morfologie – převodní systém srdeční</a:t>
            </a:r>
            <a:endParaRPr lang="cs-CZ" sz="2800" b="1" dirty="0"/>
          </a:p>
        </p:txBody>
      </p:sp>
      <p:sp>
        <p:nvSpPr>
          <p:cNvPr id="3" name="Obdélník 2"/>
          <p:cNvSpPr/>
          <p:nvPr/>
        </p:nvSpPr>
        <p:spPr>
          <a:xfrm>
            <a:off x="420802" y="820251"/>
            <a:ext cx="8302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Tvorba a přednostní vedení akčního potenciálu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Synchronizace a koordinace vedení vzruchu srdcem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26" b="16704"/>
          <a:stretch/>
        </p:blipFill>
        <p:spPr>
          <a:xfrm>
            <a:off x="2915816" y="1651247"/>
            <a:ext cx="4021309" cy="515077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27584" y="314096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Sinoatriální uzel (SA)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9339" y="3923764"/>
            <a:ext cx="3234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Preferenční síňové dráhy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3134" y="4725144"/>
            <a:ext cx="3234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Atrioventrikulární uzel (AV)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530618" y="3345417"/>
            <a:ext cx="2073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Hisův</a:t>
            </a:r>
            <a:r>
              <a:rPr lang="cs-CZ" sz="2000" dirty="0" smtClean="0"/>
              <a:t> svazek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676640" y="3901301"/>
            <a:ext cx="2287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Tawarova raménka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736488" y="4423033"/>
            <a:ext cx="2073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Purkyňova vlákna</a:t>
            </a:r>
            <a:endParaRPr lang="cs-CZ" sz="20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3131840" y="3345417"/>
            <a:ext cx="576064" cy="369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V="1">
            <a:off x="2709393" y="4270633"/>
            <a:ext cx="998511" cy="217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H="1">
            <a:off x="4926471" y="3530083"/>
            <a:ext cx="1661756" cy="1093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3076600" y="4575433"/>
            <a:ext cx="1639863" cy="369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5436096" y="4108430"/>
            <a:ext cx="1298150" cy="9860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>
            <a:endCxn id="11" idx="1"/>
          </p:cNvCxnSpPr>
          <p:nvPr/>
        </p:nvCxnSpPr>
        <p:spPr>
          <a:xfrm flipV="1">
            <a:off x="6444208" y="4623088"/>
            <a:ext cx="292280" cy="6237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1671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Histologie</a:t>
            </a:r>
            <a:endParaRPr lang="cs-CZ" sz="2800" b="1" dirty="0"/>
          </a:p>
        </p:txBody>
      </p:sp>
      <p:sp>
        <p:nvSpPr>
          <p:cNvPr id="3" name="Obdélník 2"/>
          <p:cNvSpPr/>
          <p:nvPr/>
        </p:nvSpPr>
        <p:spPr>
          <a:xfrm>
            <a:off x="420802" y="692696"/>
            <a:ext cx="861569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Vlastnosti srdečních buněk: </a:t>
            </a:r>
            <a:r>
              <a:rPr lang="cs-CZ" sz="2400" b="1" dirty="0" smtClean="0"/>
              <a:t>excitabilita, kontraktilita, vodivost, automatičnost, rytmičnost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Buňky převodního systému </a:t>
            </a:r>
            <a:r>
              <a:rPr lang="cs-CZ" sz="2000" dirty="0" smtClean="0"/>
              <a:t>(primárně tvorba a vedení AP, sekundárně kontrakce)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Buňky pracovního myokardu </a:t>
            </a:r>
            <a:r>
              <a:rPr lang="cs-CZ" sz="2000" dirty="0" smtClean="0"/>
              <a:t>síňového</a:t>
            </a:r>
            <a:r>
              <a:rPr lang="cs-CZ" sz="2000" dirty="0"/>
              <a:t> </a:t>
            </a:r>
            <a:r>
              <a:rPr lang="cs-CZ" sz="2000" dirty="0" smtClean="0"/>
              <a:t>a komorového (primárně kontrakce, sekundárně vedení AP)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D</a:t>
            </a:r>
            <a:r>
              <a:rPr lang="cs-CZ" sz="2000" dirty="0" smtClean="0"/>
              <a:t>alší pojivové tkáně, vlákna (kolagenní, elastická), cévy,…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40360" y="6474822"/>
            <a:ext cx="6012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http://medcell.med.yale.edu/histology/muscle_lab/images/quiz5.jpg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79512" y="3140968"/>
            <a:ext cx="383124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Myokard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cs-CZ" sz="2000" dirty="0" smtClean="0"/>
              <a:t>Příčně pruhovaný srdeční sval </a:t>
            </a:r>
            <a:r>
              <a:rPr lang="cs-CZ" dirty="0" smtClean="0"/>
              <a:t>(aktin </a:t>
            </a:r>
            <a:r>
              <a:rPr lang="cs-CZ" dirty="0"/>
              <a:t>a myozin, mnoho </a:t>
            </a:r>
            <a:r>
              <a:rPr lang="cs-CZ" dirty="0" smtClean="0"/>
              <a:t>mitochondrií, </a:t>
            </a:r>
            <a:r>
              <a:rPr lang="cs-CZ" dirty="0"/>
              <a:t>sarkoplazmatické retikulum </a:t>
            </a:r>
            <a:r>
              <a:rPr lang="cs-CZ" dirty="0" smtClean="0"/>
              <a:t>– zásobník </a:t>
            </a:r>
            <a:r>
              <a:rPr lang="cs-CZ" dirty="0"/>
              <a:t>Ca2</a:t>
            </a:r>
            <a:r>
              <a:rPr lang="cs-CZ" dirty="0" smtClean="0"/>
              <a:t>+)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cs-CZ" sz="2000" dirty="0" smtClean="0"/>
              <a:t>Interkalární disky - spojení svalových vláken</a:t>
            </a:r>
          </a:p>
          <a:p>
            <a:pPr marL="542925" lvl="1" indent="-255588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cs-CZ" sz="2000" dirty="0" smtClean="0"/>
              <a:t>Nexy (gap </a:t>
            </a:r>
            <a:r>
              <a:rPr lang="cs-CZ" sz="2000" dirty="0" err="1" smtClean="0"/>
              <a:t>junction</a:t>
            </a:r>
            <a:r>
              <a:rPr lang="cs-CZ" sz="2000" dirty="0" smtClean="0"/>
              <a:t>) – kanály mezi buňkami, průtok iontů, vedení vzruchu - </a:t>
            </a:r>
            <a:r>
              <a:rPr lang="cs-CZ" sz="2000" dirty="0"/>
              <a:t>f</a:t>
            </a:r>
            <a:r>
              <a:rPr lang="cs-CZ" sz="2000" dirty="0" smtClean="0"/>
              <a:t>unkční syncytium</a:t>
            </a:r>
          </a:p>
        </p:txBody>
      </p:sp>
      <p:grpSp>
        <p:nvGrpSpPr>
          <p:cNvPr id="26" name="Skupina 25"/>
          <p:cNvGrpSpPr/>
          <p:nvPr/>
        </p:nvGrpSpPr>
        <p:grpSpPr>
          <a:xfrm>
            <a:off x="4028504" y="3212976"/>
            <a:ext cx="5080000" cy="3340100"/>
            <a:chOff x="4028504" y="3401268"/>
            <a:chExt cx="5080000" cy="3340100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504" y="3401268"/>
              <a:ext cx="5080000" cy="3340100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7359278" y="5877272"/>
              <a:ext cx="16772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Interkalární disk</a:t>
              </a:r>
              <a:endParaRPr lang="cs-CZ" dirty="0"/>
            </a:p>
          </p:txBody>
        </p:sp>
        <p:grpSp>
          <p:nvGrpSpPr>
            <p:cNvPr id="13" name="Skupina 12"/>
            <p:cNvGrpSpPr/>
            <p:nvPr/>
          </p:nvGrpSpPr>
          <p:grpSpPr>
            <a:xfrm>
              <a:off x="7308303" y="3648884"/>
              <a:ext cx="720080" cy="1210032"/>
              <a:chOff x="8564337" y="1412777"/>
              <a:chExt cx="978923" cy="1800200"/>
            </a:xfrm>
          </p:grpSpPr>
          <p:sp>
            <p:nvSpPr>
              <p:cNvPr id="12" name="Obdélník 11"/>
              <p:cNvSpPr/>
              <p:nvPr/>
            </p:nvSpPr>
            <p:spPr>
              <a:xfrm>
                <a:off x="8564337" y="1412777"/>
                <a:ext cx="978923" cy="1800200"/>
              </a:xfrm>
              <a:prstGeom prst="rect">
                <a:avLst/>
              </a:prstGeom>
              <a:solidFill>
                <a:srgbClr val="FF66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Volný tvar 10"/>
              <p:cNvSpPr/>
              <p:nvPr/>
            </p:nvSpPr>
            <p:spPr>
              <a:xfrm>
                <a:off x="8633637" y="1435395"/>
                <a:ext cx="807766" cy="1711842"/>
              </a:xfrm>
              <a:custGeom>
                <a:avLst/>
                <a:gdLst>
                  <a:gd name="connsiteX0" fmla="*/ 0 w 807766"/>
                  <a:gd name="connsiteY0" fmla="*/ 0 h 1711842"/>
                  <a:gd name="connsiteX1" fmla="*/ 159489 w 807766"/>
                  <a:gd name="connsiteY1" fmla="*/ 212652 h 1711842"/>
                  <a:gd name="connsiteX2" fmla="*/ 414670 w 807766"/>
                  <a:gd name="connsiteY2" fmla="*/ 212652 h 1711842"/>
                  <a:gd name="connsiteX3" fmla="*/ 531628 w 807766"/>
                  <a:gd name="connsiteY3" fmla="*/ 159489 h 1711842"/>
                  <a:gd name="connsiteX4" fmla="*/ 659219 w 807766"/>
                  <a:gd name="connsiteY4" fmla="*/ 244549 h 1711842"/>
                  <a:gd name="connsiteX5" fmla="*/ 616689 w 807766"/>
                  <a:gd name="connsiteY5" fmla="*/ 414670 h 1711842"/>
                  <a:gd name="connsiteX6" fmla="*/ 414670 w 807766"/>
                  <a:gd name="connsiteY6" fmla="*/ 404038 h 1711842"/>
                  <a:gd name="connsiteX7" fmla="*/ 202019 w 807766"/>
                  <a:gd name="connsiteY7" fmla="*/ 425303 h 1711842"/>
                  <a:gd name="connsiteX8" fmla="*/ 85061 w 807766"/>
                  <a:gd name="connsiteY8" fmla="*/ 595424 h 1711842"/>
                  <a:gd name="connsiteX9" fmla="*/ 244549 w 807766"/>
                  <a:gd name="connsiteY9" fmla="*/ 616689 h 1711842"/>
                  <a:gd name="connsiteX10" fmla="*/ 414670 w 807766"/>
                  <a:gd name="connsiteY10" fmla="*/ 531628 h 1711842"/>
                  <a:gd name="connsiteX11" fmla="*/ 542261 w 807766"/>
                  <a:gd name="connsiteY11" fmla="*/ 552893 h 1711842"/>
                  <a:gd name="connsiteX12" fmla="*/ 584791 w 807766"/>
                  <a:gd name="connsiteY12" fmla="*/ 680484 h 1711842"/>
                  <a:gd name="connsiteX13" fmla="*/ 499730 w 807766"/>
                  <a:gd name="connsiteY13" fmla="*/ 712382 h 1711842"/>
                  <a:gd name="connsiteX14" fmla="*/ 372140 w 807766"/>
                  <a:gd name="connsiteY14" fmla="*/ 701749 h 1711842"/>
                  <a:gd name="connsiteX15" fmla="*/ 287079 w 807766"/>
                  <a:gd name="connsiteY15" fmla="*/ 733647 h 1711842"/>
                  <a:gd name="connsiteX16" fmla="*/ 223284 w 807766"/>
                  <a:gd name="connsiteY16" fmla="*/ 797442 h 1711842"/>
                  <a:gd name="connsiteX17" fmla="*/ 318977 w 807766"/>
                  <a:gd name="connsiteY17" fmla="*/ 978196 h 1711842"/>
                  <a:gd name="connsiteX18" fmla="*/ 542261 w 807766"/>
                  <a:gd name="connsiteY18" fmla="*/ 967563 h 1711842"/>
                  <a:gd name="connsiteX19" fmla="*/ 648586 w 807766"/>
                  <a:gd name="connsiteY19" fmla="*/ 935665 h 1711842"/>
                  <a:gd name="connsiteX20" fmla="*/ 765544 w 807766"/>
                  <a:gd name="connsiteY20" fmla="*/ 1063256 h 1711842"/>
                  <a:gd name="connsiteX21" fmla="*/ 680484 w 807766"/>
                  <a:gd name="connsiteY21" fmla="*/ 1148317 h 1711842"/>
                  <a:gd name="connsiteX22" fmla="*/ 574158 w 807766"/>
                  <a:gd name="connsiteY22" fmla="*/ 1095154 h 1711842"/>
                  <a:gd name="connsiteX23" fmla="*/ 457200 w 807766"/>
                  <a:gd name="connsiteY23" fmla="*/ 1095154 h 1711842"/>
                  <a:gd name="connsiteX24" fmla="*/ 329610 w 807766"/>
                  <a:gd name="connsiteY24" fmla="*/ 1148317 h 1711842"/>
                  <a:gd name="connsiteX25" fmla="*/ 329610 w 807766"/>
                  <a:gd name="connsiteY25" fmla="*/ 1254642 h 1711842"/>
                  <a:gd name="connsiteX26" fmla="*/ 425303 w 807766"/>
                  <a:gd name="connsiteY26" fmla="*/ 1201479 h 1711842"/>
                  <a:gd name="connsiteX27" fmla="*/ 510363 w 807766"/>
                  <a:gd name="connsiteY27" fmla="*/ 1201479 h 1711842"/>
                  <a:gd name="connsiteX28" fmla="*/ 616689 w 807766"/>
                  <a:gd name="connsiteY28" fmla="*/ 1201479 h 1711842"/>
                  <a:gd name="connsiteX29" fmla="*/ 659219 w 807766"/>
                  <a:gd name="connsiteY29" fmla="*/ 1307805 h 1711842"/>
                  <a:gd name="connsiteX30" fmla="*/ 584791 w 807766"/>
                  <a:gd name="connsiteY30" fmla="*/ 1392865 h 1711842"/>
                  <a:gd name="connsiteX31" fmla="*/ 478465 w 807766"/>
                  <a:gd name="connsiteY31" fmla="*/ 1329070 h 1711842"/>
                  <a:gd name="connsiteX32" fmla="*/ 340242 w 807766"/>
                  <a:gd name="connsiteY32" fmla="*/ 1339703 h 1711842"/>
                  <a:gd name="connsiteX33" fmla="*/ 340242 w 807766"/>
                  <a:gd name="connsiteY33" fmla="*/ 1477926 h 1711842"/>
                  <a:gd name="connsiteX34" fmla="*/ 446568 w 807766"/>
                  <a:gd name="connsiteY34" fmla="*/ 1446028 h 1711842"/>
                  <a:gd name="connsiteX35" fmla="*/ 691116 w 807766"/>
                  <a:gd name="connsiteY35" fmla="*/ 1499191 h 1711842"/>
                  <a:gd name="connsiteX36" fmla="*/ 797442 w 807766"/>
                  <a:gd name="connsiteY36" fmla="*/ 1594884 h 1711842"/>
                  <a:gd name="connsiteX37" fmla="*/ 786810 w 807766"/>
                  <a:gd name="connsiteY37" fmla="*/ 1690577 h 1711842"/>
                  <a:gd name="connsiteX38" fmla="*/ 648586 w 807766"/>
                  <a:gd name="connsiteY38" fmla="*/ 1669312 h 1711842"/>
                  <a:gd name="connsiteX39" fmla="*/ 563526 w 807766"/>
                  <a:gd name="connsiteY39" fmla="*/ 1573619 h 1711842"/>
                  <a:gd name="connsiteX40" fmla="*/ 382772 w 807766"/>
                  <a:gd name="connsiteY40" fmla="*/ 1616149 h 1711842"/>
                  <a:gd name="connsiteX41" fmla="*/ 297712 w 807766"/>
                  <a:gd name="connsiteY41" fmla="*/ 1711842 h 171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07766" h="1711842">
                    <a:moveTo>
                      <a:pt x="0" y="0"/>
                    </a:moveTo>
                    <a:cubicBezTo>
                      <a:pt x="45188" y="88605"/>
                      <a:pt x="90377" y="177210"/>
                      <a:pt x="159489" y="212652"/>
                    </a:cubicBezTo>
                    <a:cubicBezTo>
                      <a:pt x="228601" y="248094"/>
                      <a:pt x="352647" y="221512"/>
                      <a:pt x="414670" y="212652"/>
                    </a:cubicBezTo>
                    <a:cubicBezTo>
                      <a:pt x="476693" y="203792"/>
                      <a:pt x="490870" y="154173"/>
                      <a:pt x="531628" y="159489"/>
                    </a:cubicBezTo>
                    <a:cubicBezTo>
                      <a:pt x="572386" y="164805"/>
                      <a:pt x="645042" y="202019"/>
                      <a:pt x="659219" y="244549"/>
                    </a:cubicBezTo>
                    <a:cubicBezTo>
                      <a:pt x="673396" y="287079"/>
                      <a:pt x="657447" y="388089"/>
                      <a:pt x="616689" y="414670"/>
                    </a:cubicBezTo>
                    <a:cubicBezTo>
                      <a:pt x="575931" y="441251"/>
                      <a:pt x="483782" y="402266"/>
                      <a:pt x="414670" y="404038"/>
                    </a:cubicBezTo>
                    <a:cubicBezTo>
                      <a:pt x="345558" y="405810"/>
                      <a:pt x="256954" y="393405"/>
                      <a:pt x="202019" y="425303"/>
                    </a:cubicBezTo>
                    <a:cubicBezTo>
                      <a:pt x="147084" y="457201"/>
                      <a:pt x="77973" y="563526"/>
                      <a:pt x="85061" y="595424"/>
                    </a:cubicBezTo>
                    <a:cubicBezTo>
                      <a:pt x="92149" y="627322"/>
                      <a:pt x="189614" y="627322"/>
                      <a:pt x="244549" y="616689"/>
                    </a:cubicBezTo>
                    <a:cubicBezTo>
                      <a:pt x="299484" y="606056"/>
                      <a:pt x="365051" y="542261"/>
                      <a:pt x="414670" y="531628"/>
                    </a:cubicBezTo>
                    <a:cubicBezTo>
                      <a:pt x="464289" y="520995"/>
                      <a:pt x="513907" y="528084"/>
                      <a:pt x="542261" y="552893"/>
                    </a:cubicBezTo>
                    <a:cubicBezTo>
                      <a:pt x="570615" y="577702"/>
                      <a:pt x="591880" y="653903"/>
                      <a:pt x="584791" y="680484"/>
                    </a:cubicBezTo>
                    <a:cubicBezTo>
                      <a:pt x="577703" y="707066"/>
                      <a:pt x="535172" y="708838"/>
                      <a:pt x="499730" y="712382"/>
                    </a:cubicBezTo>
                    <a:cubicBezTo>
                      <a:pt x="464288" y="715926"/>
                      <a:pt x="407582" y="698205"/>
                      <a:pt x="372140" y="701749"/>
                    </a:cubicBezTo>
                    <a:cubicBezTo>
                      <a:pt x="336698" y="705293"/>
                      <a:pt x="311888" y="717698"/>
                      <a:pt x="287079" y="733647"/>
                    </a:cubicBezTo>
                    <a:cubicBezTo>
                      <a:pt x="262270" y="749596"/>
                      <a:pt x="217968" y="756684"/>
                      <a:pt x="223284" y="797442"/>
                    </a:cubicBezTo>
                    <a:cubicBezTo>
                      <a:pt x="228600" y="838200"/>
                      <a:pt x="265814" y="949843"/>
                      <a:pt x="318977" y="978196"/>
                    </a:cubicBezTo>
                    <a:cubicBezTo>
                      <a:pt x="372140" y="1006549"/>
                      <a:pt x="487326" y="974652"/>
                      <a:pt x="542261" y="967563"/>
                    </a:cubicBezTo>
                    <a:cubicBezTo>
                      <a:pt x="597196" y="960475"/>
                      <a:pt x="611372" y="919716"/>
                      <a:pt x="648586" y="935665"/>
                    </a:cubicBezTo>
                    <a:cubicBezTo>
                      <a:pt x="685800" y="951614"/>
                      <a:pt x="760228" y="1027814"/>
                      <a:pt x="765544" y="1063256"/>
                    </a:cubicBezTo>
                    <a:cubicBezTo>
                      <a:pt x="770860" y="1098698"/>
                      <a:pt x="712382" y="1143001"/>
                      <a:pt x="680484" y="1148317"/>
                    </a:cubicBezTo>
                    <a:cubicBezTo>
                      <a:pt x="648586" y="1153633"/>
                      <a:pt x="611372" y="1104014"/>
                      <a:pt x="574158" y="1095154"/>
                    </a:cubicBezTo>
                    <a:cubicBezTo>
                      <a:pt x="536944" y="1086294"/>
                      <a:pt x="497958" y="1086294"/>
                      <a:pt x="457200" y="1095154"/>
                    </a:cubicBezTo>
                    <a:cubicBezTo>
                      <a:pt x="416442" y="1104014"/>
                      <a:pt x="350875" y="1121736"/>
                      <a:pt x="329610" y="1148317"/>
                    </a:cubicBezTo>
                    <a:cubicBezTo>
                      <a:pt x="308345" y="1174898"/>
                      <a:pt x="313661" y="1245782"/>
                      <a:pt x="329610" y="1254642"/>
                    </a:cubicBezTo>
                    <a:cubicBezTo>
                      <a:pt x="345559" y="1263502"/>
                      <a:pt x="395178" y="1210340"/>
                      <a:pt x="425303" y="1201479"/>
                    </a:cubicBezTo>
                    <a:cubicBezTo>
                      <a:pt x="455429" y="1192619"/>
                      <a:pt x="510363" y="1201479"/>
                      <a:pt x="510363" y="1201479"/>
                    </a:cubicBezTo>
                    <a:cubicBezTo>
                      <a:pt x="542261" y="1201479"/>
                      <a:pt x="591880" y="1183758"/>
                      <a:pt x="616689" y="1201479"/>
                    </a:cubicBezTo>
                    <a:cubicBezTo>
                      <a:pt x="641498" y="1219200"/>
                      <a:pt x="664535" y="1275907"/>
                      <a:pt x="659219" y="1307805"/>
                    </a:cubicBezTo>
                    <a:cubicBezTo>
                      <a:pt x="653903" y="1339703"/>
                      <a:pt x="614917" y="1389321"/>
                      <a:pt x="584791" y="1392865"/>
                    </a:cubicBezTo>
                    <a:cubicBezTo>
                      <a:pt x="554665" y="1396409"/>
                      <a:pt x="519223" y="1337930"/>
                      <a:pt x="478465" y="1329070"/>
                    </a:cubicBezTo>
                    <a:cubicBezTo>
                      <a:pt x="437707" y="1320210"/>
                      <a:pt x="363279" y="1314894"/>
                      <a:pt x="340242" y="1339703"/>
                    </a:cubicBezTo>
                    <a:cubicBezTo>
                      <a:pt x="317205" y="1364512"/>
                      <a:pt x="322521" y="1460205"/>
                      <a:pt x="340242" y="1477926"/>
                    </a:cubicBezTo>
                    <a:cubicBezTo>
                      <a:pt x="357963" y="1495647"/>
                      <a:pt x="388089" y="1442484"/>
                      <a:pt x="446568" y="1446028"/>
                    </a:cubicBezTo>
                    <a:cubicBezTo>
                      <a:pt x="505047" y="1449572"/>
                      <a:pt x="632637" y="1474382"/>
                      <a:pt x="691116" y="1499191"/>
                    </a:cubicBezTo>
                    <a:cubicBezTo>
                      <a:pt x="749595" y="1524000"/>
                      <a:pt x="781493" y="1562986"/>
                      <a:pt x="797442" y="1594884"/>
                    </a:cubicBezTo>
                    <a:cubicBezTo>
                      <a:pt x="813391" y="1626782"/>
                      <a:pt x="811619" y="1678172"/>
                      <a:pt x="786810" y="1690577"/>
                    </a:cubicBezTo>
                    <a:cubicBezTo>
                      <a:pt x="762001" y="1702982"/>
                      <a:pt x="685800" y="1688805"/>
                      <a:pt x="648586" y="1669312"/>
                    </a:cubicBezTo>
                    <a:cubicBezTo>
                      <a:pt x="611372" y="1649819"/>
                      <a:pt x="607828" y="1582480"/>
                      <a:pt x="563526" y="1573619"/>
                    </a:cubicBezTo>
                    <a:cubicBezTo>
                      <a:pt x="519224" y="1564759"/>
                      <a:pt x="427074" y="1593112"/>
                      <a:pt x="382772" y="1616149"/>
                    </a:cubicBezTo>
                    <a:cubicBezTo>
                      <a:pt x="338470" y="1639186"/>
                      <a:pt x="318091" y="1675514"/>
                      <a:pt x="297712" y="1711842"/>
                    </a:cubicBezTo>
                  </a:path>
                </a:pathLst>
              </a:cu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5" name="Přímá spojnice 14"/>
            <p:cNvCxnSpPr/>
            <p:nvPr/>
          </p:nvCxnSpPr>
          <p:spPr>
            <a:xfrm>
              <a:off x="8028384" y="3664087"/>
              <a:ext cx="538378" cy="826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>
              <a:endCxn id="23" idx="2"/>
            </p:cNvCxnSpPr>
            <p:nvPr/>
          </p:nvCxnSpPr>
          <p:spPr>
            <a:xfrm flipV="1">
              <a:off x="8028384" y="4685495"/>
              <a:ext cx="592638" cy="1734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 flipV="1">
              <a:off x="8316416" y="5071318"/>
              <a:ext cx="288032" cy="805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flipH="1" flipV="1">
              <a:off x="7781795" y="5589240"/>
              <a:ext cx="388816" cy="3113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bdélník 22"/>
            <p:cNvSpPr/>
            <p:nvPr/>
          </p:nvSpPr>
          <p:spPr>
            <a:xfrm>
              <a:off x="8566762" y="4490277"/>
              <a:ext cx="108520" cy="1952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4150</TotalTime>
  <Words>3147</Words>
  <Application>Microsoft Office PowerPoint</Application>
  <PresentationFormat>Předvádění na obrazovce (4:3)</PresentationFormat>
  <Paragraphs>733</Paragraphs>
  <Slides>61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2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Johanka</cp:lastModifiedBy>
  <cp:revision>256</cp:revision>
  <dcterms:created xsi:type="dcterms:W3CDTF">2016-10-27T12:06:57Z</dcterms:created>
  <dcterms:modified xsi:type="dcterms:W3CDTF">2017-03-22T09:01:53Z</dcterms:modified>
</cp:coreProperties>
</file>