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9951" autoAdjust="0"/>
  </p:normalViewPr>
  <p:slideViewPr>
    <p:cSldViewPr snapToGrid="0">
      <p:cViewPr varScale="1">
        <p:scale>
          <a:sx n="74" d="100"/>
          <a:sy n="74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5BAAF0-E1A5-45E3-8AF6-FAD136166DD4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DEA8C3E-8B25-4B2D-ABF5-24A91DA478B0}">
      <dgm:prSet phldrT="[Text]" custT="1"/>
      <dgm:spPr/>
      <dgm:t>
        <a:bodyPr/>
        <a:lstStyle/>
        <a:p>
          <a:r>
            <a:rPr lang="cs-CZ" sz="3600" dirty="0" smtClean="0"/>
            <a:t>Posouzení </a:t>
          </a:r>
          <a:endParaRPr lang="cs-CZ" sz="3600" dirty="0"/>
        </a:p>
      </dgm:t>
    </dgm:pt>
    <dgm:pt modelId="{8E9BE161-68D7-46CE-9A5C-669C81F09FC4}" type="parTrans" cxnId="{77362920-8737-450E-AC66-93883F912C0F}">
      <dgm:prSet/>
      <dgm:spPr/>
      <dgm:t>
        <a:bodyPr/>
        <a:lstStyle/>
        <a:p>
          <a:endParaRPr lang="cs-CZ"/>
        </a:p>
      </dgm:t>
    </dgm:pt>
    <dgm:pt modelId="{6F87E739-1819-4C17-A26B-4ABB8F9364F2}" type="sibTrans" cxnId="{77362920-8737-450E-AC66-93883F912C0F}">
      <dgm:prSet/>
      <dgm:spPr/>
      <dgm:t>
        <a:bodyPr/>
        <a:lstStyle/>
        <a:p>
          <a:endParaRPr lang="cs-CZ"/>
        </a:p>
      </dgm:t>
    </dgm:pt>
    <dgm:pt modelId="{B2E8CD12-B212-4DA7-943C-9BA32326E045}">
      <dgm:prSet phldrT="[Text]" custT="1"/>
      <dgm:spPr/>
      <dgm:t>
        <a:bodyPr/>
        <a:lstStyle/>
        <a:p>
          <a:r>
            <a:rPr lang="cs-CZ" sz="2400" dirty="0" smtClean="0"/>
            <a:t>sběr informací</a:t>
          </a:r>
          <a:endParaRPr lang="cs-CZ" sz="2400" dirty="0"/>
        </a:p>
      </dgm:t>
    </dgm:pt>
    <dgm:pt modelId="{98AE216A-89BC-462B-9117-A20F57F76135}" type="parTrans" cxnId="{AD160BAD-1E53-4728-96F0-096B55A9E6AD}">
      <dgm:prSet/>
      <dgm:spPr/>
      <dgm:t>
        <a:bodyPr/>
        <a:lstStyle/>
        <a:p>
          <a:endParaRPr lang="cs-CZ"/>
        </a:p>
      </dgm:t>
    </dgm:pt>
    <dgm:pt modelId="{55E985C7-485E-4AF0-A02E-9394382D549C}" type="sibTrans" cxnId="{AD160BAD-1E53-4728-96F0-096B55A9E6AD}">
      <dgm:prSet/>
      <dgm:spPr/>
      <dgm:t>
        <a:bodyPr/>
        <a:lstStyle/>
        <a:p>
          <a:endParaRPr lang="cs-CZ"/>
        </a:p>
      </dgm:t>
    </dgm:pt>
    <dgm:pt modelId="{FC2758D9-2412-4CD3-8270-A1607A668E74}">
      <dgm:prSet phldrT="[Text]" custT="1"/>
      <dgm:spPr/>
      <dgm:t>
        <a:bodyPr/>
        <a:lstStyle/>
        <a:p>
          <a:r>
            <a:rPr lang="cs-CZ" sz="3600" dirty="0" smtClean="0"/>
            <a:t>Identifikace edukačních potřeb</a:t>
          </a:r>
          <a:endParaRPr lang="cs-CZ" sz="3600" dirty="0"/>
        </a:p>
      </dgm:t>
    </dgm:pt>
    <dgm:pt modelId="{E5CE59C0-B25D-47B1-9A0D-DE13D1250FDF}" type="parTrans" cxnId="{0AB08BE5-34AA-43EF-9AAD-551A25A16A43}">
      <dgm:prSet/>
      <dgm:spPr/>
      <dgm:t>
        <a:bodyPr/>
        <a:lstStyle/>
        <a:p>
          <a:endParaRPr lang="cs-CZ"/>
        </a:p>
      </dgm:t>
    </dgm:pt>
    <dgm:pt modelId="{434545C9-62A4-440A-A771-4C2C6BFEDF7D}" type="sibTrans" cxnId="{0AB08BE5-34AA-43EF-9AAD-551A25A16A43}">
      <dgm:prSet/>
      <dgm:spPr/>
      <dgm:t>
        <a:bodyPr/>
        <a:lstStyle/>
        <a:p>
          <a:endParaRPr lang="cs-CZ"/>
        </a:p>
      </dgm:t>
    </dgm:pt>
    <dgm:pt modelId="{79236F8A-213E-4F19-A450-3793090C987D}">
      <dgm:prSet phldrT="[Text]" custT="1"/>
      <dgm:spPr/>
      <dgm:t>
        <a:bodyPr/>
        <a:lstStyle/>
        <a:p>
          <a:r>
            <a:rPr lang="cs-CZ" sz="3600" dirty="0" smtClean="0"/>
            <a:t>Doplnění, korekce </a:t>
          </a:r>
          <a:endParaRPr lang="cs-CZ" sz="3600" dirty="0"/>
        </a:p>
      </dgm:t>
    </dgm:pt>
    <dgm:pt modelId="{E98DB0E5-2E9A-4CE8-8413-DE97B07FE29D}" type="parTrans" cxnId="{64937972-3BDE-43F1-A847-60465070D196}">
      <dgm:prSet/>
      <dgm:spPr/>
      <dgm:t>
        <a:bodyPr/>
        <a:lstStyle/>
        <a:p>
          <a:endParaRPr lang="cs-CZ"/>
        </a:p>
      </dgm:t>
    </dgm:pt>
    <dgm:pt modelId="{F654A8CF-2418-48E8-9158-A82057439808}" type="sibTrans" cxnId="{64937972-3BDE-43F1-A847-60465070D196}">
      <dgm:prSet/>
      <dgm:spPr/>
      <dgm:t>
        <a:bodyPr/>
        <a:lstStyle/>
        <a:p>
          <a:endParaRPr lang="cs-CZ"/>
        </a:p>
      </dgm:t>
    </dgm:pt>
    <dgm:pt modelId="{F4D0358D-3DE3-4D1F-8F72-8D5381A15BD7}">
      <dgm:prSet phldrT="[Text]" custT="1"/>
      <dgm:spPr/>
      <dgm:t>
        <a:bodyPr/>
        <a:lstStyle/>
        <a:p>
          <a:r>
            <a:rPr lang="cs-CZ" sz="2000" dirty="0" smtClean="0"/>
            <a:t>vědomosti, dovednosti, zkušenosti, návyků, postoje</a:t>
          </a:r>
        </a:p>
        <a:p>
          <a:r>
            <a:rPr lang="cs-CZ" sz="2000" dirty="0" smtClean="0"/>
            <a:t>v prospěch zdraví a jeho upevnění, zlepšení Q života</a:t>
          </a:r>
          <a:endParaRPr lang="cs-CZ" sz="2000" dirty="0"/>
        </a:p>
      </dgm:t>
    </dgm:pt>
    <dgm:pt modelId="{CE8E00C1-BE13-4869-940B-9C4CD7519A2E}" type="parTrans" cxnId="{8CC7D02E-7263-4E61-84EC-3851654E9D51}">
      <dgm:prSet/>
      <dgm:spPr/>
      <dgm:t>
        <a:bodyPr/>
        <a:lstStyle/>
        <a:p>
          <a:endParaRPr lang="cs-CZ"/>
        </a:p>
      </dgm:t>
    </dgm:pt>
    <dgm:pt modelId="{67FA8CF8-EEDC-43D0-8139-1C0933BC4AEB}" type="sibTrans" cxnId="{8CC7D02E-7263-4E61-84EC-3851654E9D51}">
      <dgm:prSet/>
      <dgm:spPr/>
      <dgm:t>
        <a:bodyPr/>
        <a:lstStyle/>
        <a:p>
          <a:endParaRPr lang="cs-CZ"/>
        </a:p>
      </dgm:t>
    </dgm:pt>
    <dgm:pt modelId="{A03B143E-5413-42AA-B679-803D849F832A}" type="pres">
      <dgm:prSet presAssocID="{8E5BAAF0-E1A5-45E3-8AF6-FAD136166D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EE137D-4D1C-4332-803F-CA8A5EC1EAFC}" type="pres">
      <dgm:prSet presAssocID="{79236F8A-213E-4F19-A450-3793090C987D}" presName="boxAndChildren" presStyleCnt="0"/>
      <dgm:spPr/>
    </dgm:pt>
    <dgm:pt modelId="{32395B2C-BA37-4207-92A3-71B8FCB3C2EA}" type="pres">
      <dgm:prSet presAssocID="{79236F8A-213E-4F19-A450-3793090C987D}" presName="parentTextBox" presStyleLbl="node1" presStyleIdx="0" presStyleCnt="3"/>
      <dgm:spPr/>
      <dgm:t>
        <a:bodyPr/>
        <a:lstStyle/>
        <a:p>
          <a:endParaRPr lang="cs-CZ"/>
        </a:p>
      </dgm:t>
    </dgm:pt>
    <dgm:pt modelId="{33BA337C-8B6F-4E62-BDCD-40256A18753C}" type="pres">
      <dgm:prSet presAssocID="{79236F8A-213E-4F19-A450-3793090C987D}" presName="entireBox" presStyleLbl="node1" presStyleIdx="0" presStyleCnt="3"/>
      <dgm:spPr/>
      <dgm:t>
        <a:bodyPr/>
        <a:lstStyle/>
        <a:p>
          <a:endParaRPr lang="cs-CZ"/>
        </a:p>
      </dgm:t>
    </dgm:pt>
    <dgm:pt modelId="{10EDE522-813D-4D6C-8E49-3AB9ECD8810E}" type="pres">
      <dgm:prSet presAssocID="{79236F8A-213E-4F19-A450-3793090C987D}" presName="descendantBox" presStyleCnt="0"/>
      <dgm:spPr/>
    </dgm:pt>
    <dgm:pt modelId="{EE2D64CF-647A-480A-B10C-D2E4F4F9A07F}" type="pres">
      <dgm:prSet presAssocID="{F4D0358D-3DE3-4D1F-8F72-8D5381A15BD7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8EF248-9D23-47F2-9BC6-63550808A189}" type="pres">
      <dgm:prSet presAssocID="{434545C9-62A4-440A-A771-4C2C6BFEDF7D}" presName="sp" presStyleCnt="0"/>
      <dgm:spPr/>
    </dgm:pt>
    <dgm:pt modelId="{E6C72B20-7294-4BF3-8A57-A804440A011C}" type="pres">
      <dgm:prSet presAssocID="{FC2758D9-2412-4CD3-8270-A1607A668E74}" presName="arrowAndChildren" presStyleCnt="0"/>
      <dgm:spPr/>
    </dgm:pt>
    <dgm:pt modelId="{370DD7E3-1A8A-421D-99B8-63FAB95E2C51}" type="pres">
      <dgm:prSet presAssocID="{FC2758D9-2412-4CD3-8270-A1607A668E74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CF80014C-F759-47B0-8C02-A15F59087954}" type="pres">
      <dgm:prSet presAssocID="{6F87E739-1819-4C17-A26B-4ABB8F9364F2}" presName="sp" presStyleCnt="0"/>
      <dgm:spPr/>
    </dgm:pt>
    <dgm:pt modelId="{801186F2-DE96-4FD0-9287-0771DED7F8CC}" type="pres">
      <dgm:prSet presAssocID="{FDEA8C3E-8B25-4B2D-ABF5-24A91DA478B0}" presName="arrowAndChildren" presStyleCnt="0"/>
      <dgm:spPr/>
    </dgm:pt>
    <dgm:pt modelId="{E4F32943-8DAE-4E60-8438-8CAA557C955A}" type="pres">
      <dgm:prSet presAssocID="{FDEA8C3E-8B25-4B2D-ABF5-24A91DA478B0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5B3347F9-0754-4CDA-8703-4BD98480017A}" type="pres">
      <dgm:prSet presAssocID="{FDEA8C3E-8B25-4B2D-ABF5-24A91DA478B0}" presName="arrow" presStyleLbl="node1" presStyleIdx="2" presStyleCnt="3" custLinFactNeighborX="781"/>
      <dgm:spPr/>
      <dgm:t>
        <a:bodyPr/>
        <a:lstStyle/>
        <a:p>
          <a:endParaRPr lang="cs-CZ"/>
        </a:p>
      </dgm:t>
    </dgm:pt>
    <dgm:pt modelId="{CBB9F04E-1613-4A20-804C-22D98339AAA7}" type="pres">
      <dgm:prSet presAssocID="{FDEA8C3E-8B25-4B2D-ABF5-24A91DA478B0}" presName="descendantArrow" presStyleCnt="0"/>
      <dgm:spPr/>
    </dgm:pt>
    <dgm:pt modelId="{90EA4527-7C69-4509-BEDE-E67C9F1023A0}" type="pres">
      <dgm:prSet presAssocID="{B2E8CD12-B212-4DA7-943C-9BA32326E045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7B2D70-BA8D-4AF5-9BC1-B487C7CF9763}" type="presOf" srcId="{B2E8CD12-B212-4DA7-943C-9BA32326E045}" destId="{90EA4527-7C69-4509-BEDE-E67C9F1023A0}" srcOrd="0" destOrd="0" presId="urn:microsoft.com/office/officeart/2005/8/layout/process4"/>
    <dgm:cxn modelId="{11FCD950-35B1-45B7-9A62-0130CAA75DD6}" type="presOf" srcId="{FDEA8C3E-8B25-4B2D-ABF5-24A91DA478B0}" destId="{5B3347F9-0754-4CDA-8703-4BD98480017A}" srcOrd="1" destOrd="0" presId="urn:microsoft.com/office/officeart/2005/8/layout/process4"/>
    <dgm:cxn modelId="{64937972-3BDE-43F1-A847-60465070D196}" srcId="{8E5BAAF0-E1A5-45E3-8AF6-FAD136166DD4}" destId="{79236F8A-213E-4F19-A450-3793090C987D}" srcOrd="2" destOrd="0" parTransId="{E98DB0E5-2E9A-4CE8-8413-DE97B07FE29D}" sibTransId="{F654A8CF-2418-48E8-9158-A82057439808}"/>
    <dgm:cxn modelId="{AD160BAD-1E53-4728-96F0-096B55A9E6AD}" srcId="{FDEA8C3E-8B25-4B2D-ABF5-24A91DA478B0}" destId="{B2E8CD12-B212-4DA7-943C-9BA32326E045}" srcOrd="0" destOrd="0" parTransId="{98AE216A-89BC-462B-9117-A20F57F76135}" sibTransId="{55E985C7-485E-4AF0-A02E-9394382D549C}"/>
    <dgm:cxn modelId="{0AB08BE5-34AA-43EF-9AAD-551A25A16A43}" srcId="{8E5BAAF0-E1A5-45E3-8AF6-FAD136166DD4}" destId="{FC2758D9-2412-4CD3-8270-A1607A668E74}" srcOrd="1" destOrd="0" parTransId="{E5CE59C0-B25D-47B1-9A0D-DE13D1250FDF}" sibTransId="{434545C9-62A4-440A-A771-4C2C6BFEDF7D}"/>
    <dgm:cxn modelId="{A4A0BAA2-EF53-42BC-8E1C-D8732C614288}" type="presOf" srcId="{79236F8A-213E-4F19-A450-3793090C987D}" destId="{33BA337C-8B6F-4E62-BDCD-40256A18753C}" srcOrd="1" destOrd="0" presId="urn:microsoft.com/office/officeart/2005/8/layout/process4"/>
    <dgm:cxn modelId="{B5C04D7F-34D3-4300-A233-ECC4B92570DF}" type="presOf" srcId="{79236F8A-213E-4F19-A450-3793090C987D}" destId="{32395B2C-BA37-4207-92A3-71B8FCB3C2EA}" srcOrd="0" destOrd="0" presId="urn:microsoft.com/office/officeart/2005/8/layout/process4"/>
    <dgm:cxn modelId="{A98D4AEC-3B33-4B7C-965A-390C5225867A}" type="presOf" srcId="{FDEA8C3E-8B25-4B2D-ABF5-24A91DA478B0}" destId="{E4F32943-8DAE-4E60-8438-8CAA557C955A}" srcOrd="0" destOrd="0" presId="urn:microsoft.com/office/officeart/2005/8/layout/process4"/>
    <dgm:cxn modelId="{77362920-8737-450E-AC66-93883F912C0F}" srcId="{8E5BAAF0-E1A5-45E3-8AF6-FAD136166DD4}" destId="{FDEA8C3E-8B25-4B2D-ABF5-24A91DA478B0}" srcOrd="0" destOrd="0" parTransId="{8E9BE161-68D7-46CE-9A5C-669C81F09FC4}" sibTransId="{6F87E739-1819-4C17-A26B-4ABB8F9364F2}"/>
    <dgm:cxn modelId="{82E0522B-295F-4E7A-A4E9-DE0EA617F874}" type="presOf" srcId="{F4D0358D-3DE3-4D1F-8F72-8D5381A15BD7}" destId="{EE2D64CF-647A-480A-B10C-D2E4F4F9A07F}" srcOrd="0" destOrd="0" presId="urn:microsoft.com/office/officeart/2005/8/layout/process4"/>
    <dgm:cxn modelId="{8CC7D02E-7263-4E61-84EC-3851654E9D51}" srcId="{79236F8A-213E-4F19-A450-3793090C987D}" destId="{F4D0358D-3DE3-4D1F-8F72-8D5381A15BD7}" srcOrd="0" destOrd="0" parTransId="{CE8E00C1-BE13-4869-940B-9C4CD7519A2E}" sibTransId="{67FA8CF8-EEDC-43D0-8139-1C0933BC4AEB}"/>
    <dgm:cxn modelId="{8E6E0A18-7646-41CA-953A-0CBB3B310C43}" type="presOf" srcId="{8E5BAAF0-E1A5-45E3-8AF6-FAD136166DD4}" destId="{A03B143E-5413-42AA-B679-803D849F832A}" srcOrd="0" destOrd="0" presId="urn:microsoft.com/office/officeart/2005/8/layout/process4"/>
    <dgm:cxn modelId="{698AA436-DE3D-4F90-9BB5-7DFDFF02307F}" type="presOf" srcId="{FC2758D9-2412-4CD3-8270-A1607A668E74}" destId="{370DD7E3-1A8A-421D-99B8-63FAB95E2C51}" srcOrd="0" destOrd="0" presId="urn:microsoft.com/office/officeart/2005/8/layout/process4"/>
    <dgm:cxn modelId="{EFF40EEA-33B7-43F1-845E-1797BABCF183}" type="presParOf" srcId="{A03B143E-5413-42AA-B679-803D849F832A}" destId="{E7EE137D-4D1C-4332-803F-CA8A5EC1EAFC}" srcOrd="0" destOrd="0" presId="urn:microsoft.com/office/officeart/2005/8/layout/process4"/>
    <dgm:cxn modelId="{CC7A7FBF-AF91-48B6-B5C2-A81AB04BE368}" type="presParOf" srcId="{E7EE137D-4D1C-4332-803F-CA8A5EC1EAFC}" destId="{32395B2C-BA37-4207-92A3-71B8FCB3C2EA}" srcOrd="0" destOrd="0" presId="urn:microsoft.com/office/officeart/2005/8/layout/process4"/>
    <dgm:cxn modelId="{3F89CBAA-FB3E-4576-B191-0A78CB09C2C9}" type="presParOf" srcId="{E7EE137D-4D1C-4332-803F-CA8A5EC1EAFC}" destId="{33BA337C-8B6F-4E62-BDCD-40256A18753C}" srcOrd="1" destOrd="0" presId="urn:microsoft.com/office/officeart/2005/8/layout/process4"/>
    <dgm:cxn modelId="{798202E3-16AC-403E-B767-9629AB7C2CC8}" type="presParOf" srcId="{E7EE137D-4D1C-4332-803F-CA8A5EC1EAFC}" destId="{10EDE522-813D-4D6C-8E49-3AB9ECD8810E}" srcOrd="2" destOrd="0" presId="urn:microsoft.com/office/officeart/2005/8/layout/process4"/>
    <dgm:cxn modelId="{BE9F20C6-1F31-4D98-B98F-05FE545AD393}" type="presParOf" srcId="{10EDE522-813D-4D6C-8E49-3AB9ECD8810E}" destId="{EE2D64CF-647A-480A-B10C-D2E4F4F9A07F}" srcOrd="0" destOrd="0" presId="urn:microsoft.com/office/officeart/2005/8/layout/process4"/>
    <dgm:cxn modelId="{25DEE695-86FB-4ABF-9C62-637D3AC32667}" type="presParOf" srcId="{A03B143E-5413-42AA-B679-803D849F832A}" destId="{8F8EF248-9D23-47F2-9BC6-63550808A189}" srcOrd="1" destOrd="0" presId="urn:microsoft.com/office/officeart/2005/8/layout/process4"/>
    <dgm:cxn modelId="{442E6C3A-92D1-4611-AE5C-A0A5E963D623}" type="presParOf" srcId="{A03B143E-5413-42AA-B679-803D849F832A}" destId="{E6C72B20-7294-4BF3-8A57-A804440A011C}" srcOrd="2" destOrd="0" presId="urn:microsoft.com/office/officeart/2005/8/layout/process4"/>
    <dgm:cxn modelId="{DB9033FA-037B-42B5-8E45-054FAD7FA64F}" type="presParOf" srcId="{E6C72B20-7294-4BF3-8A57-A804440A011C}" destId="{370DD7E3-1A8A-421D-99B8-63FAB95E2C51}" srcOrd="0" destOrd="0" presId="urn:microsoft.com/office/officeart/2005/8/layout/process4"/>
    <dgm:cxn modelId="{B27BAFCA-D78E-44EA-83F7-044D6327D274}" type="presParOf" srcId="{A03B143E-5413-42AA-B679-803D849F832A}" destId="{CF80014C-F759-47B0-8C02-A15F59087954}" srcOrd="3" destOrd="0" presId="urn:microsoft.com/office/officeart/2005/8/layout/process4"/>
    <dgm:cxn modelId="{B0A50E63-3E87-47B7-BEB3-C79C25012560}" type="presParOf" srcId="{A03B143E-5413-42AA-B679-803D849F832A}" destId="{801186F2-DE96-4FD0-9287-0771DED7F8CC}" srcOrd="4" destOrd="0" presId="urn:microsoft.com/office/officeart/2005/8/layout/process4"/>
    <dgm:cxn modelId="{6779D73B-1A22-4C05-98E0-3E12DACBA4C1}" type="presParOf" srcId="{801186F2-DE96-4FD0-9287-0771DED7F8CC}" destId="{E4F32943-8DAE-4E60-8438-8CAA557C955A}" srcOrd="0" destOrd="0" presId="urn:microsoft.com/office/officeart/2005/8/layout/process4"/>
    <dgm:cxn modelId="{508F1978-9F69-4F78-8566-BE70E67C6C78}" type="presParOf" srcId="{801186F2-DE96-4FD0-9287-0771DED7F8CC}" destId="{5B3347F9-0754-4CDA-8703-4BD98480017A}" srcOrd="1" destOrd="0" presId="urn:microsoft.com/office/officeart/2005/8/layout/process4"/>
    <dgm:cxn modelId="{BE736A59-C3F6-4D38-B4C0-DB8DDA05C5CC}" type="presParOf" srcId="{801186F2-DE96-4FD0-9287-0771DED7F8CC}" destId="{CBB9F04E-1613-4A20-804C-22D98339AAA7}" srcOrd="2" destOrd="0" presId="urn:microsoft.com/office/officeart/2005/8/layout/process4"/>
    <dgm:cxn modelId="{4F135600-6F8A-4542-A445-C7EB00E9EDDA}" type="presParOf" srcId="{CBB9F04E-1613-4A20-804C-22D98339AAA7}" destId="{90EA4527-7C69-4509-BEDE-E67C9F1023A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D1C84E-66FC-41CB-B407-512DE3F4237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2ACB1C-8C93-4193-8BB2-EF0C8906C508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Na úvod - obeznámit s cílem a obsahem učiva</a:t>
          </a:r>
          <a:endParaRPr lang="cs-CZ" sz="2000" dirty="0">
            <a:solidFill>
              <a:schemeClr val="tx1"/>
            </a:solidFill>
          </a:endParaRPr>
        </a:p>
      </dgm:t>
    </dgm:pt>
    <dgm:pt modelId="{CA85951A-741E-405E-A95B-D1A47F0040FC}" type="parTrans" cxnId="{D436BBA6-5FBD-448C-BE71-9C046B65AC62}">
      <dgm:prSet/>
      <dgm:spPr/>
      <dgm:t>
        <a:bodyPr/>
        <a:lstStyle/>
        <a:p>
          <a:endParaRPr lang="cs-CZ"/>
        </a:p>
      </dgm:t>
    </dgm:pt>
    <dgm:pt modelId="{2392E94C-9991-4536-9BBD-8242C010182C}" type="sibTrans" cxnId="{D436BBA6-5FBD-448C-BE71-9C046B65AC62}">
      <dgm:prSet/>
      <dgm:spPr>
        <a:solidFill>
          <a:schemeClr val="accent2">
            <a:lumMod val="50000"/>
            <a:alpha val="90000"/>
          </a:schemeClr>
        </a:solidFill>
      </dgm:spPr>
      <dgm:t>
        <a:bodyPr/>
        <a:lstStyle/>
        <a:p>
          <a:endParaRPr lang="cs-CZ"/>
        </a:p>
      </dgm:t>
    </dgm:pt>
    <dgm:pt modelId="{B9AFB94E-F6C7-484B-ABBF-58AAF6B624F2}">
      <dgm:prSet phldrT="[Text]" custT="1"/>
      <dgm:spPr/>
      <dgm:t>
        <a:bodyPr/>
        <a:lstStyle/>
        <a:p>
          <a:r>
            <a:rPr lang="cs-CZ" sz="2000" dirty="0" smtClean="0">
              <a:solidFill>
                <a:schemeClr val="tx1"/>
              </a:solidFill>
            </a:rPr>
            <a:t>V průběhu a na konci Ed. </a:t>
          </a:r>
        </a:p>
        <a:p>
          <a:r>
            <a:rPr lang="cs-CZ" sz="2000" dirty="0" smtClean="0">
              <a:solidFill>
                <a:schemeClr val="tx1"/>
              </a:solidFill>
            </a:rPr>
            <a:t>- prostor pro dotazování;</a:t>
          </a:r>
        </a:p>
        <a:p>
          <a:r>
            <a:rPr lang="cs-CZ" sz="2000" dirty="0" smtClean="0">
              <a:solidFill>
                <a:schemeClr val="tx1"/>
              </a:solidFill>
            </a:rPr>
            <a:t>- ověření, zda bylo učivo pochopené</a:t>
          </a:r>
        </a:p>
        <a:p>
          <a:r>
            <a:rPr lang="cs-CZ" sz="2000" dirty="0" smtClean="0">
              <a:solidFill>
                <a:schemeClr val="tx1"/>
              </a:solidFill>
            </a:rPr>
            <a:t>Závěrečné shrnutí nejpodstatnějšího</a:t>
          </a:r>
          <a:endParaRPr lang="cs-CZ" sz="2000" dirty="0">
            <a:solidFill>
              <a:schemeClr val="tx1"/>
            </a:solidFill>
          </a:endParaRPr>
        </a:p>
      </dgm:t>
    </dgm:pt>
    <dgm:pt modelId="{4327A82B-C8C3-411A-99DC-AF3AB36371A7}" type="parTrans" cxnId="{89104E75-3BDE-43F8-A760-AC4D50CE13D8}">
      <dgm:prSet/>
      <dgm:spPr/>
      <dgm:t>
        <a:bodyPr/>
        <a:lstStyle/>
        <a:p>
          <a:endParaRPr lang="cs-CZ"/>
        </a:p>
      </dgm:t>
    </dgm:pt>
    <dgm:pt modelId="{BC6FA738-8F81-4669-9D2C-A9ABFC47C72F}" type="sibTrans" cxnId="{89104E75-3BDE-43F8-A760-AC4D50CE13D8}">
      <dgm:prSet/>
      <dgm:spPr/>
      <dgm:t>
        <a:bodyPr/>
        <a:lstStyle/>
        <a:p>
          <a:endParaRPr lang="cs-CZ"/>
        </a:p>
      </dgm:t>
    </dgm:pt>
    <dgm:pt modelId="{D506E61A-B716-4D05-BA08-C4D59EC3B536}" type="pres">
      <dgm:prSet presAssocID="{DCD1C84E-66FC-41CB-B407-512DE3F4237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E3E2FC0-543C-49BB-AC0F-27CC7FEC75C2}" type="pres">
      <dgm:prSet presAssocID="{DCD1C84E-66FC-41CB-B407-512DE3F4237D}" presName="dummyMaxCanvas" presStyleCnt="0">
        <dgm:presLayoutVars/>
      </dgm:prSet>
      <dgm:spPr/>
    </dgm:pt>
    <dgm:pt modelId="{8F3F8C19-0A40-44C0-8390-67FDE895A83E}" type="pres">
      <dgm:prSet presAssocID="{DCD1C84E-66FC-41CB-B407-512DE3F4237D}" presName="TwoNodes_1" presStyleLbl="node1" presStyleIdx="0" presStyleCnt="2" custScaleY="1108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BF631B-1CD7-4550-B8E5-245250171BCF}" type="pres">
      <dgm:prSet presAssocID="{DCD1C84E-66FC-41CB-B407-512DE3F4237D}" presName="TwoNodes_2" presStyleLbl="node1" presStyleIdx="1" presStyleCnt="2" custScaleY="1108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1F2A5D-194C-42D0-96A3-8325C6822820}" type="pres">
      <dgm:prSet presAssocID="{DCD1C84E-66FC-41CB-B407-512DE3F4237D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A835E5-9119-49E8-81FA-30FA9E758ECB}" type="pres">
      <dgm:prSet presAssocID="{DCD1C84E-66FC-41CB-B407-512DE3F4237D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43F3D8-14C7-44B0-853E-14CB8E71B56F}" type="pres">
      <dgm:prSet presAssocID="{DCD1C84E-66FC-41CB-B407-512DE3F4237D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436BBA6-5FBD-448C-BE71-9C046B65AC62}" srcId="{DCD1C84E-66FC-41CB-B407-512DE3F4237D}" destId="{D92ACB1C-8C93-4193-8BB2-EF0C8906C508}" srcOrd="0" destOrd="0" parTransId="{CA85951A-741E-405E-A95B-D1A47F0040FC}" sibTransId="{2392E94C-9991-4536-9BBD-8242C010182C}"/>
    <dgm:cxn modelId="{83CE541F-E8E8-4042-BF93-AAF4603F0AD7}" type="presOf" srcId="{2392E94C-9991-4536-9BBD-8242C010182C}" destId="{151F2A5D-194C-42D0-96A3-8325C6822820}" srcOrd="0" destOrd="0" presId="urn:microsoft.com/office/officeart/2005/8/layout/vProcess5"/>
    <dgm:cxn modelId="{5D62D739-1FE3-4F5A-9654-91F646FB57F8}" type="presOf" srcId="{D92ACB1C-8C93-4193-8BB2-EF0C8906C508}" destId="{8F3F8C19-0A40-44C0-8390-67FDE895A83E}" srcOrd="0" destOrd="0" presId="urn:microsoft.com/office/officeart/2005/8/layout/vProcess5"/>
    <dgm:cxn modelId="{3D6ADA8A-6D7D-4F39-AF38-4C45214949DE}" type="presOf" srcId="{B9AFB94E-F6C7-484B-ABBF-58AAF6B624F2}" destId="{9E43F3D8-14C7-44B0-853E-14CB8E71B56F}" srcOrd="1" destOrd="0" presId="urn:microsoft.com/office/officeart/2005/8/layout/vProcess5"/>
    <dgm:cxn modelId="{4B7B4224-0AC6-41F9-ADD1-947C7FEAF88F}" type="presOf" srcId="{D92ACB1C-8C93-4193-8BB2-EF0C8906C508}" destId="{2FA835E5-9119-49E8-81FA-30FA9E758ECB}" srcOrd="1" destOrd="0" presId="urn:microsoft.com/office/officeart/2005/8/layout/vProcess5"/>
    <dgm:cxn modelId="{1BBBDC54-7505-4A7F-89F3-BA7C73A59748}" type="presOf" srcId="{B9AFB94E-F6C7-484B-ABBF-58AAF6B624F2}" destId="{29BF631B-1CD7-4550-B8E5-245250171BCF}" srcOrd="0" destOrd="0" presId="urn:microsoft.com/office/officeart/2005/8/layout/vProcess5"/>
    <dgm:cxn modelId="{89104E75-3BDE-43F8-A760-AC4D50CE13D8}" srcId="{DCD1C84E-66FC-41CB-B407-512DE3F4237D}" destId="{B9AFB94E-F6C7-484B-ABBF-58AAF6B624F2}" srcOrd="1" destOrd="0" parTransId="{4327A82B-C8C3-411A-99DC-AF3AB36371A7}" sibTransId="{BC6FA738-8F81-4669-9D2C-A9ABFC47C72F}"/>
    <dgm:cxn modelId="{A3986797-EF21-48DB-ADA3-FEEAD7463B92}" type="presOf" srcId="{DCD1C84E-66FC-41CB-B407-512DE3F4237D}" destId="{D506E61A-B716-4D05-BA08-C4D59EC3B536}" srcOrd="0" destOrd="0" presId="urn:microsoft.com/office/officeart/2005/8/layout/vProcess5"/>
    <dgm:cxn modelId="{14F98435-47C8-4A15-8CB3-C6C20D229E71}" type="presParOf" srcId="{D506E61A-B716-4D05-BA08-C4D59EC3B536}" destId="{0E3E2FC0-543C-49BB-AC0F-27CC7FEC75C2}" srcOrd="0" destOrd="0" presId="urn:microsoft.com/office/officeart/2005/8/layout/vProcess5"/>
    <dgm:cxn modelId="{EE0668B8-7B20-4917-B478-7A305720673D}" type="presParOf" srcId="{D506E61A-B716-4D05-BA08-C4D59EC3B536}" destId="{8F3F8C19-0A40-44C0-8390-67FDE895A83E}" srcOrd="1" destOrd="0" presId="urn:microsoft.com/office/officeart/2005/8/layout/vProcess5"/>
    <dgm:cxn modelId="{741669E8-FAA0-4EB2-816A-F4B18CE079BE}" type="presParOf" srcId="{D506E61A-B716-4D05-BA08-C4D59EC3B536}" destId="{29BF631B-1CD7-4550-B8E5-245250171BCF}" srcOrd="2" destOrd="0" presId="urn:microsoft.com/office/officeart/2005/8/layout/vProcess5"/>
    <dgm:cxn modelId="{B730EEA0-AF67-49B8-A220-2DBB1D4E99AA}" type="presParOf" srcId="{D506E61A-B716-4D05-BA08-C4D59EC3B536}" destId="{151F2A5D-194C-42D0-96A3-8325C6822820}" srcOrd="3" destOrd="0" presId="urn:microsoft.com/office/officeart/2005/8/layout/vProcess5"/>
    <dgm:cxn modelId="{CF1C3EA3-34EB-44F9-A265-6F47D0A8D3FF}" type="presParOf" srcId="{D506E61A-B716-4D05-BA08-C4D59EC3B536}" destId="{2FA835E5-9119-49E8-81FA-30FA9E758ECB}" srcOrd="4" destOrd="0" presId="urn:microsoft.com/office/officeart/2005/8/layout/vProcess5"/>
    <dgm:cxn modelId="{53FE7972-2A11-4B36-B107-474E86C42248}" type="presParOf" srcId="{D506E61A-B716-4D05-BA08-C4D59EC3B536}" destId="{9E43F3D8-14C7-44B0-853E-14CB8E71B56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A337C-8B6F-4E62-BDCD-40256A18753C}">
      <dsp:nvSpPr>
        <dsp:cNvPr id="0" name=""/>
        <dsp:cNvSpPr/>
      </dsp:nvSpPr>
      <dsp:spPr>
        <a:xfrm>
          <a:off x="0" y="3712452"/>
          <a:ext cx="8128000" cy="12185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Doplnění, korekce </a:t>
          </a:r>
          <a:endParaRPr lang="cs-CZ" sz="3600" kern="1200" dirty="0"/>
        </a:p>
      </dsp:txBody>
      <dsp:txXfrm>
        <a:off x="0" y="3712452"/>
        <a:ext cx="8128000" cy="657995"/>
      </dsp:txXfrm>
    </dsp:sp>
    <dsp:sp modelId="{EE2D64CF-647A-480A-B10C-D2E4F4F9A07F}">
      <dsp:nvSpPr>
        <dsp:cNvPr id="0" name=""/>
        <dsp:cNvSpPr/>
      </dsp:nvSpPr>
      <dsp:spPr>
        <a:xfrm>
          <a:off x="0" y="4346077"/>
          <a:ext cx="8128000" cy="56051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vědomosti, dovednosti, zkušenosti, návyků, postoje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v prospěch zdraví a jeho upevnění, zlepšení Q života</a:t>
          </a:r>
          <a:endParaRPr lang="cs-CZ" sz="2000" kern="1200" dirty="0"/>
        </a:p>
      </dsp:txBody>
      <dsp:txXfrm>
        <a:off x="0" y="4346077"/>
        <a:ext cx="8128000" cy="560514"/>
      </dsp:txXfrm>
    </dsp:sp>
    <dsp:sp modelId="{370DD7E3-1A8A-421D-99B8-63FAB95E2C51}">
      <dsp:nvSpPr>
        <dsp:cNvPr id="0" name=""/>
        <dsp:cNvSpPr/>
      </dsp:nvSpPr>
      <dsp:spPr>
        <a:xfrm rot="10800000">
          <a:off x="0" y="1856662"/>
          <a:ext cx="8128000" cy="187406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Identifikace edukačních potřeb</a:t>
          </a:r>
          <a:endParaRPr lang="cs-CZ" sz="3600" kern="1200" dirty="0"/>
        </a:p>
      </dsp:txBody>
      <dsp:txXfrm rot="10800000">
        <a:off x="0" y="1856662"/>
        <a:ext cx="8128000" cy="1217713"/>
      </dsp:txXfrm>
    </dsp:sp>
    <dsp:sp modelId="{5B3347F9-0754-4CDA-8703-4BD98480017A}">
      <dsp:nvSpPr>
        <dsp:cNvPr id="0" name=""/>
        <dsp:cNvSpPr/>
      </dsp:nvSpPr>
      <dsp:spPr>
        <a:xfrm rot="10800000">
          <a:off x="0" y="871"/>
          <a:ext cx="8128000" cy="187406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Posouzení </a:t>
          </a:r>
          <a:endParaRPr lang="cs-CZ" sz="3600" kern="1200" dirty="0"/>
        </a:p>
      </dsp:txBody>
      <dsp:txXfrm rot="-10800000">
        <a:off x="0" y="871"/>
        <a:ext cx="8128000" cy="657797"/>
      </dsp:txXfrm>
    </dsp:sp>
    <dsp:sp modelId="{90EA4527-7C69-4509-BEDE-E67C9F1023A0}">
      <dsp:nvSpPr>
        <dsp:cNvPr id="0" name=""/>
        <dsp:cNvSpPr/>
      </dsp:nvSpPr>
      <dsp:spPr>
        <a:xfrm>
          <a:off x="0" y="658669"/>
          <a:ext cx="8128000" cy="5603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sběr informací</a:t>
          </a:r>
          <a:endParaRPr lang="cs-CZ" sz="2400" kern="1200" dirty="0"/>
        </a:p>
      </dsp:txBody>
      <dsp:txXfrm>
        <a:off x="0" y="658669"/>
        <a:ext cx="8128000" cy="56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F8C19-0A40-44C0-8390-67FDE895A83E}">
      <dsp:nvSpPr>
        <dsp:cNvPr id="0" name=""/>
        <dsp:cNvSpPr/>
      </dsp:nvSpPr>
      <dsp:spPr>
        <a:xfrm>
          <a:off x="0" y="-81860"/>
          <a:ext cx="7534910" cy="1673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Na úvod - obeznámit s cílem a obsahem učiva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49028" y="-32832"/>
        <a:ext cx="5964401" cy="1575873"/>
      </dsp:txXfrm>
    </dsp:sp>
    <dsp:sp modelId="{29BF631B-1CD7-4550-B8E5-245250171BCF}">
      <dsp:nvSpPr>
        <dsp:cNvPr id="0" name=""/>
        <dsp:cNvSpPr/>
      </dsp:nvSpPr>
      <dsp:spPr>
        <a:xfrm>
          <a:off x="1329689" y="1763948"/>
          <a:ext cx="7534910" cy="16739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V průběhu a na konci Ed.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- prostor pro dotazování;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- ověření, zda bylo učivo pochopené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tx1"/>
              </a:solidFill>
            </a:rPr>
            <a:t>Závěrečné shrnutí nejpodstatnějšího</a:t>
          </a:r>
          <a:endParaRPr lang="cs-CZ" sz="2000" kern="1200" dirty="0">
            <a:solidFill>
              <a:schemeClr val="tx1"/>
            </a:solidFill>
          </a:endParaRPr>
        </a:p>
      </dsp:txBody>
      <dsp:txXfrm>
        <a:off x="1378717" y="1812976"/>
        <a:ext cx="5125529" cy="1575873"/>
      </dsp:txXfrm>
    </dsp:sp>
    <dsp:sp modelId="{151F2A5D-194C-42D0-96A3-8325C6822820}">
      <dsp:nvSpPr>
        <dsp:cNvPr id="0" name=""/>
        <dsp:cNvSpPr/>
      </dsp:nvSpPr>
      <dsp:spPr>
        <a:xfrm>
          <a:off x="6553275" y="1187191"/>
          <a:ext cx="981634" cy="98163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50000"/>
            <a:alpha val="9000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6774143" y="1187191"/>
        <a:ext cx="539898" cy="738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D0E27-9EE0-47B7-91E5-DF99F7D9158A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302FC-5419-48C0-AA12-A928298C3D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22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35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490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Trvalé vědomosti jsou ty na které můžeme navázat nové.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9867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vyučování probíhá lépe v pozitivní atmosféře = </a:t>
            </a:r>
            <a:r>
              <a:rPr lang="cs-CZ" dirty="0" err="1" smtClean="0"/>
              <a:t>edukátor</a:t>
            </a:r>
            <a:r>
              <a:rPr lang="cs-CZ" dirty="0" smtClean="0"/>
              <a:t> se má snažit o její navození. V</a:t>
            </a:r>
            <a:r>
              <a:rPr lang="cs-CZ" baseline="0" dirty="0" smtClean="0"/>
              <a:t> edukačním procesu je vhodné pokud panuje </a:t>
            </a:r>
            <a:r>
              <a:rPr lang="cs-CZ" dirty="0" smtClean="0"/>
              <a:t>dobrá nálada a ideálním stavem je situace, kdy se </a:t>
            </a:r>
            <a:r>
              <a:rPr lang="cs-CZ" dirty="0" err="1" smtClean="0"/>
              <a:t>edukant</a:t>
            </a:r>
            <a:r>
              <a:rPr lang="cs-CZ" baseline="0" dirty="0" smtClean="0"/>
              <a:t> na </a:t>
            </a:r>
            <a:r>
              <a:rPr lang="cs-CZ" baseline="0" dirty="0" err="1" smtClean="0"/>
              <a:t>ed</a:t>
            </a:r>
            <a:r>
              <a:rPr lang="cs-CZ" baseline="0" dirty="0" smtClean="0"/>
              <a:t>. proces </a:t>
            </a:r>
            <a:r>
              <a:rPr lang="cs-CZ" baseline="0" dirty="0" err="1" smtClean="0"/>
              <a:t>teší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148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031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183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06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37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844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Odborné poznatky sdělit srozumitelným způsobem, přičemž se neporuší zásada vědeckosti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189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80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Edukátor</a:t>
            </a:r>
            <a:r>
              <a:rPr lang="cs-CZ" dirty="0" smtClean="0"/>
              <a:t> získává potřebnou vazbu po celou</a:t>
            </a:r>
            <a:r>
              <a:rPr lang="cs-CZ" baseline="0" dirty="0" smtClean="0"/>
              <a:t> dobu</a:t>
            </a:r>
            <a:r>
              <a:rPr lang="cs-CZ" dirty="0" smtClean="0"/>
              <a:t> edukačního procesu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854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710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02FC-5419-48C0-AA12-A928298C3D4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327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62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12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5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4794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66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00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91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7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84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87B3CC5-34F2-498C-B918-BB55FE009418}" type="datetimeFigureOut">
              <a:rPr lang="cs-CZ" smtClean="0"/>
              <a:t>5.4.2016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8FFC565-691F-4E64-8AF2-CE8390288C6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361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eskatelevize.cz/porady/10123095384-simpsonovi-xvii/207381454780019-holky-tezsi-to-maj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Didaktické zásady edukačního procesu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Beharková Natália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2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individuálního přístupu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30200" y="1968500"/>
            <a:ext cx="10414001" cy="43408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z</a:t>
            </a:r>
            <a:r>
              <a:rPr lang="cs-CZ" sz="2400" dirty="0" smtClean="0"/>
              <a:t>dravotní </a:t>
            </a:r>
            <a:r>
              <a:rPr lang="cs-CZ" sz="2400" dirty="0" smtClean="0"/>
              <a:t>stav (akutní/chronická nemoc; bolest; </a:t>
            </a:r>
            <a:r>
              <a:rPr lang="cs-CZ" sz="2400" dirty="0" smtClean="0"/>
              <a:t>zdraví)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p</a:t>
            </a:r>
            <a:r>
              <a:rPr lang="cs-CZ" sz="2400" dirty="0" smtClean="0"/>
              <a:t>sychický </a:t>
            </a:r>
            <a:r>
              <a:rPr lang="cs-CZ" sz="2400" dirty="0" smtClean="0"/>
              <a:t>stav (emocionální stav, obava, strach, </a:t>
            </a:r>
            <a:r>
              <a:rPr lang="cs-CZ" sz="2400" dirty="0" smtClean="0"/>
              <a:t>úzkost)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i</a:t>
            </a:r>
            <a:r>
              <a:rPr lang="cs-CZ" sz="2400" dirty="0" smtClean="0"/>
              <a:t>ndividuální potřeby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o</a:t>
            </a:r>
            <a:r>
              <a:rPr lang="cs-CZ" sz="2400" dirty="0" smtClean="0"/>
              <a:t>sobní zkušenosti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o</a:t>
            </a:r>
            <a:r>
              <a:rPr lang="cs-CZ" sz="2400" dirty="0" smtClean="0"/>
              <a:t>sobnost</a:t>
            </a: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 </a:t>
            </a:r>
            <a:r>
              <a:rPr lang="cs-CZ" sz="2400" dirty="0" smtClean="0"/>
              <a:t>zvláštnosti/specifika </a:t>
            </a:r>
            <a:r>
              <a:rPr lang="cs-CZ" sz="2400" dirty="0" smtClean="0"/>
              <a:t>sociálního </a:t>
            </a:r>
            <a:r>
              <a:rPr lang="cs-CZ" sz="2400" dirty="0" smtClean="0"/>
              <a:t>prostředí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k</a:t>
            </a:r>
            <a:r>
              <a:rPr lang="cs-CZ" sz="2400" dirty="0" smtClean="0"/>
              <a:t>ulturní </a:t>
            </a:r>
            <a:r>
              <a:rPr lang="cs-CZ" sz="2400" dirty="0" smtClean="0"/>
              <a:t>kontext (odlišnosti, specifika…)</a:t>
            </a:r>
            <a:endParaRPr lang="cs-CZ" sz="2400" dirty="0"/>
          </a:p>
        </p:txBody>
      </p:sp>
      <p:pic>
        <p:nvPicPr>
          <p:cNvPr id="8" name="Picture 4" descr="http://img.ceskatelevize.cz/program/porady/10123095384/foto/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099" y="3719433"/>
            <a:ext cx="6310968" cy="288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9661275" y="6048276"/>
            <a:ext cx="21658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b="0" i="0" u="none" strike="noStrike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  <a:hlinkClick r:id="rId4"/>
              </a:rPr>
              <a:t>www.ceskatelevize.cz</a:t>
            </a:r>
            <a:endParaRPr lang="cs-CZ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78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soustavnosti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2527" y="1816100"/>
            <a:ext cx="11016187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 </a:t>
            </a:r>
            <a:r>
              <a:rPr lang="cs-CZ" sz="2400" dirty="0" smtClean="0"/>
              <a:t>u</a:t>
            </a:r>
            <a:r>
              <a:rPr lang="cs-CZ" dirty="0" smtClean="0"/>
              <a:t>spořádání </a:t>
            </a:r>
            <a:r>
              <a:rPr lang="cs-CZ" dirty="0" smtClean="0"/>
              <a:t>učiva do logických a na sebe navazujících </a:t>
            </a:r>
            <a:r>
              <a:rPr lang="cs-CZ" dirty="0" smtClean="0"/>
              <a:t>celků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 </a:t>
            </a:r>
            <a:r>
              <a:rPr lang="cs-CZ" dirty="0" smtClean="0"/>
              <a:t>r</a:t>
            </a:r>
            <a:r>
              <a:rPr lang="cs-CZ" dirty="0" smtClean="0"/>
              <a:t>ozlišení </a:t>
            </a:r>
            <a:r>
              <a:rPr lang="cs-CZ" dirty="0" smtClean="0"/>
              <a:t>– </a:t>
            </a:r>
            <a:r>
              <a:rPr lang="cs-CZ" u="sng" dirty="0" smtClean="0"/>
              <a:t>hlavních</a:t>
            </a:r>
            <a:r>
              <a:rPr lang="cs-CZ" dirty="0" smtClean="0"/>
              <a:t> (podstatných částí) a </a:t>
            </a:r>
            <a:r>
              <a:rPr lang="cs-CZ" u="sng" dirty="0" smtClean="0"/>
              <a:t>vedlejších </a:t>
            </a:r>
            <a:r>
              <a:rPr lang="cs-CZ" dirty="0" smtClean="0"/>
              <a:t>(doplňkových) výc</a:t>
            </a:r>
            <a:r>
              <a:rPr lang="cs-CZ" dirty="0"/>
              <a:t>hodisek </a:t>
            </a:r>
            <a:r>
              <a:rPr lang="cs-CZ" dirty="0" smtClean="0"/>
              <a:t>učiva; znalost a pochopení vztahu mezi nimi</a:t>
            </a:r>
          </a:p>
          <a:p>
            <a:endParaRPr lang="cs-CZ" dirty="0"/>
          </a:p>
          <a:p>
            <a:endParaRPr lang="cs-CZ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67998552"/>
              </p:ext>
            </p:extLst>
          </p:nvPr>
        </p:nvGraphicFramePr>
        <p:xfrm>
          <a:off x="2032000" y="3315716"/>
          <a:ext cx="8864600" cy="3356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98013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trvalosti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186" y="2286000"/>
            <a:ext cx="10938814" cy="4023360"/>
          </a:xfrm>
        </p:spPr>
        <p:txBody>
          <a:bodyPr/>
          <a:lstStyle/>
          <a:p>
            <a:r>
              <a:rPr lang="cs-CZ" sz="2800" dirty="0" smtClean="0"/>
              <a:t>Uchování v dlouhodobé paměti, vybavení si osvojených poznatků                     s odstupem času</a:t>
            </a:r>
          </a:p>
          <a:p>
            <a:endParaRPr lang="cs-CZ" sz="2800" dirty="0"/>
          </a:p>
          <a:p>
            <a:r>
              <a:rPr lang="cs-CZ" sz="2800" dirty="0" smtClean="0"/>
              <a:t>Potřeba – motivace, aktivního přístupu, opakování a procvičování…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0539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</a:t>
            </a:r>
            <a:r>
              <a:rPr lang="cs-CZ" b="1" dirty="0"/>
              <a:t> </a:t>
            </a:r>
            <a:r>
              <a:rPr lang="cs-CZ" b="1" dirty="0" smtClean="0"/>
              <a:t>emocionálnosti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2098039"/>
            <a:ext cx="10605496" cy="43156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</a:t>
            </a:r>
            <a:r>
              <a:rPr lang="cs-CZ" sz="2800" dirty="0" smtClean="0"/>
              <a:t>nejsme stroje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</a:t>
            </a:r>
            <a:r>
              <a:rPr lang="cs-CZ" sz="2800" dirty="0" err="1" smtClean="0"/>
              <a:t>e</a:t>
            </a:r>
            <a:r>
              <a:rPr lang="cs-CZ" sz="2800" dirty="0" err="1" smtClean="0"/>
              <a:t>dukátor</a:t>
            </a:r>
            <a:r>
              <a:rPr lang="cs-CZ" sz="2800" dirty="0" smtClean="0"/>
              <a:t> </a:t>
            </a:r>
            <a:r>
              <a:rPr lang="cs-CZ" sz="2800" dirty="0" smtClean="0"/>
              <a:t>a </a:t>
            </a:r>
            <a:r>
              <a:rPr lang="cs-CZ" sz="2800" dirty="0" err="1" smtClean="0"/>
              <a:t>edukant</a:t>
            </a:r>
            <a:r>
              <a:rPr lang="cs-CZ" sz="2800" dirty="0" smtClean="0"/>
              <a:t> = vzájemně se ovlivňují i v </a:t>
            </a:r>
            <a:r>
              <a:rPr lang="cs-CZ" sz="2800" dirty="0"/>
              <a:t>emocionální </a:t>
            </a:r>
            <a:r>
              <a:rPr lang="cs-CZ" sz="2800" dirty="0" smtClean="0"/>
              <a:t>sféře</a:t>
            </a:r>
            <a:endParaRPr lang="cs-CZ" sz="2800" dirty="0" smtClean="0"/>
          </a:p>
          <a:p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1333499" y="3695700"/>
            <a:ext cx="10296123" cy="24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cs-CZ" sz="3600" dirty="0" smtClean="0">
                <a:solidFill>
                  <a:schemeClr val="bg1"/>
                </a:solidFill>
              </a:rPr>
              <a:t>vyučování probíhá lépe v pozitivní </a:t>
            </a:r>
            <a:r>
              <a:rPr lang="cs-CZ" sz="3600" dirty="0" smtClean="0">
                <a:solidFill>
                  <a:schemeClr val="bg1"/>
                </a:solidFill>
              </a:rPr>
              <a:t>atmosféře</a:t>
            </a:r>
          </a:p>
          <a:p>
            <a:r>
              <a:rPr lang="cs-CZ" sz="3600" dirty="0" smtClean="0">
                <a:solidFill>
                  <a:schemeClr val="bg1"/>
                </a:solidFill>
              </a:rPr>
              <a:t> </a:t>
            </a:r>
            <a:endParaRPr lang="cs-CZ" sz="3600" dirty="0" smtClean="0">
              <a:solidFill>
                <a:schemeClr val="bg1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cs-CZ" sz="3600" dirty="0" err="1" smtClean="0">
                <a:solidFill>
                  <a:schemeClr val="bg1"/>
                </a:solidFill>
              </a:rPr>
              <a:t>Edukátor</a:t>
            </a:r>
            <a:r>
              <a:rPr lang="cs-CZ" sz="3600" dirty="0" smtClean="0">
                <a:solidFill>
                  <a:schemeClr val="bg1"/>
                </a:solidFill>
              </a:rPr>
              <a:t> = nejen zdroj znalostí, ale také   </a:t>
            </a:r>
          </a:p>
          <a:p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dirty="0" smtClean="0">
                <a:solidFill>
                  <a:schemeClr val="bg1"/>
                </a:solidFill>
              </a:rPr>
              <a:t>                     důvěrník a </a:t>
            </a:r>
            <a:r>
              <a:rPr lang="cs-CZ" sz="3600" dirty="0" smtClean="0">
                <a:solidFill>
                  <a:schemeClr val="bg1"/>
                </a:solidFill>
              </a:rPr>
              <a:t>rádce</a:t>
            </a:r>
            <a:endParaRPr lang="cs-CZ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299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kulturního kontextu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515342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</a:t>
            </a:r>
            <a:r>
              <a:rPr lang="cs-CZ" sz="2800" dirty="0" smtClean="0"/>
              <a:t>kulturní </a:t>
            </a:r>
            <a:r>
              <a:rPr lang="cs-CZ" sz="2800" dirty="0" smtClean="0"/>
              <a:t>kompetence </a:t>
            </a:r>
            <a:r>
              <a:rPr lang="cs-CZ" sz="2800" dirty="0" smtClean="0"/>
              <a:t>ZP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/>
              <a:t> </a:t>
            </a:r>
            <a:r>
              <a:rPr lang="cs-CZ" sz="2800" dirty="0" smtClean="0"/>
              <a:t>r</a:t>
            </a:r>
            <a:r>
              <a:rPr lang="cs-CZ" sz="2800" dirty="0" smtClean="0"/>
              <a:t>espekt </a:t>
            </a:r>
            <a:r>
              <a:rPr lang="cs-CZ" sz="2800" dirty="0" smtClean="0"/>
              <a:t>specifických zvláštností kultur, etnik, náboženství, komunit,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</a:t>
            </a:r>
            <a:r>
              <a:rPr lang="cs-CZ" sz="2800" dirty="0" smtClean="0"/>
              <a:t>skupin</a:t>
            </a:r>
            <a:r>
              <a:rPr lang="cs-CZ" sz="2800" dirty="0" smtClean="0"/>
              <a:t>, pohlaví, věku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4710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cs-CZ" altLang="cs-CZ" sz="2400" dirty="0" err="1"/>
              <a:t>Juřeníková</a:t>
            </a:r>
            <a:r>
              <a:rPr lang="cs-CZ" altLang="cs-CZ" sz="2400" dirty="0"/>
              <a:t>, P., </a:t>
            </a:r>
            <a:r>
              <a:rPr lang="cs-CZ" altLang="cs-CZ" sz="2400" i="1" dirty="0"/>
              <a:t>Zásady edukace v ošetřovatelské praxi</a:t>
            </a:r>
            <a:r>
              <a:rPr lang="cs-CZ" altLang="cs-CZ" sz="2400" dirty="0"/>
              <a:t> Praha: </a:t>
            </a:r>
            <a:r>
              <a:rPr lang="cs-CZ" altLang="cs-CZ" sz="2400" dirty="0" err="1"/>
              <a:t>Grada</a:t>
            </a:r>
            <a:r>
              <a:rPr lang="cs-CZ" altLang="cs-CZ" sz="2400" dirty="0"/>
              <a:t>, 2010 ISBN 978-80-247-2171-2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cs-CZ" altLang="cs-CZ" sz="2400" dirty="0" err="1" smtClean="0"/>
              <a:t>Petlák</a:t>
            </a:r>
            <a:r>
              <a:rPr lang="cs-CZ" altLang="cs-CZ" sz="2400" dirty="0"/>
              <a:t>, E., </a:t>
            </a:r>
            <a:r>
              <a:rPr lang="cs-CZ" altLang="cs-CZ" sz="2400" i="1" dirty="0"/>
              <a:t>Všeobecná didaktika, </a:t>
            </a:r>
            <a:r>
              <a:rPr lang="cs-CZ" altLang="cs-CZ" sz="2400" dirty="0"/>
              <a:t>Bratislava: Iris, 2004, s. 270 ISBN </a:t>
            </a:r>
            <a:r>
              <a:rPr lang="cs-CZ" altLang="cs-CZ" sz="2400" dirty="0" smtClean="0"/>
              <a:t>8089018645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endParaRPr lang="cs-CZ" altLang="cs-CZ" sz="2400" dirty="0"/>
          </a:p>
          <a:p>
            <a:pPr marL="360363" indent="-360363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Průcha Jan </a:t>
            </a:r>
            <a:r>
              <a:rPr lang="cs-CZ" altLang="cs-CZ" sz="2400" i="1" dirty="0"/>
              <a:t>Pedagogická encyklopedie</a:t>
            </a:r>
            <a:r>
              <a:rPr lang="cs-CZ" altLang="cs-CZ" sz="2400" dirty="0"/>
              <a:t>, Praha: Portál, 2009, s. 936, ISBN 978-80-7367-546-2.</a:t>
            </a:r>
          </a:p>
          <a:p>
            <a:pPr marL="360363" indent="-360363">
              <a:buFont typeface="Wingdings" panose="05000000000000000000" pitchFamily="2" charset="2"/>
              <a:buChar char="q"/>
              <a:defRPr/>
            </a:pPr>
            <a:endParaRPr lang="cs-CZ" altLang="cs-CZ" sz="2400" dirty="0"/>
          </a:p>
          <a:p>
            <a:pPr marL="360363" indent="-360363">
              <a:buFont typeface="Wingdings" panose="05000000000000000000" pitchFamily="2" charset="2"/>
              <a:buChar char="q"/>
              <a:defRPr/>
            </a:pPr>
            <a:r>
              <a:rPr lang="cs-CZ" altLang="cs-CZ" sz="2400" dirty="0"/>
              <a:t>Průcha, J. </a:t>
            </a:r>
            <a:r>
              <a:rPr lang="cs-CZ" altLang="cs-CZ" sz="2400" i="1" dirty="0"/>
              <a:t>Moderní pedagogika</a:t>
            </a:r>
            <a:r>
              <a:rPr lang="cs-CZ" altLang="cs-CZ" sz="2400" dirty="0"/>
              <a:t>, 5. </a:t>
            </a:r>
            <a:r>
              <a:rPr lang="cs-CZ" altLang="cs-CZ" sz="2400" dirty="0" err="1"/>
              <a:t>aktualiz</a:t>
            </a:r>
            <a:r>
              <a:rPr lang="cs-CZ" altLang="cs-CZ" sz="2400" dirty="0"/>
              <a:t>. a doplněné vydání, Praha: Portál, 2013, ISBN 978-80-262-0456-5.</a:t>
            </a:r>
          </a:p>
          <a:p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81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 edukačního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názornosti</a:t>
            </a:r>
            <a:endParaRPr lang="cs-CZ" sz="2400" b="1" dirty="0" smtClean="0"/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spojení teorie s praxí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vědeckosti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přiměřenosti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aktuálnosti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 smtClean="0"/>
              <a:t> zpětné vazby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16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/>
              <a:t>uvědomělosti a aktivity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/>
              <a:t> individuálního přístupu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/>
              <a:t> soustavnosti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/>
              <a:t> trvalosti</a:t>
            </a:r>
          </a:p>
          <a:p>
            <a:pPr marL="360363" indent="-360363">
              <a:buFont typeface="Wingdings" panose="05000000000000000000" pitchFamily="2" charset="2"/>
              <a:buChar char="v"/>
            </a:pPr>
            <a:r>
              <a:rPr lang="cs-CZ" sz="2400" b="1" dirty="0"/>
              <a:t> kulturního kontextu</a:t>
            </a:r>
          </a:p>
          <a:p>
            <a:pPr marL="360363" indent="-36036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06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sz="5400" b="1" dirty="0" smtClean="0"/>
              <a:t>názornosti </a:t>
            </a:r>
            <a:r>
              <a:rPr lang="cs-CZ" dirty="0"/>
              <a:t> 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55576" y="4381150"/>
            <a:ext cx="4815670" cy="2087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Propojení všech </a:t>
            </a:r>
            <a:r>
              <a:rPr lang="cs-CZ" dirty="0"/>
              <a:t>s</a:t>
            </a:r>
            <a:r>
              <a:rPr lang="cs-CZ" dirty="0" smtClean="0"/>
              <a:t>myslů (zrakový</a:t>
            </a:r>
            <a:r>
              <a:rPr lang="cs-CZ" dirty="0"/>
              <a:t>, sluchový, čichový, </a:t>
            </a:r>
            <a:r>
              <a:rPr lang="cs-CZ" dirty="0" smtClean="0"/>
              <a:t>chuťový</a:t>
            </a:r>
            <a:r>
              <a:rPr lang="cs-CZ" dirty="0"/>
              <a:t>, hmatový či </a:t>
            </a:r>
            <a:r>
              <a:rPr lang="cs-CZ" dirty="0" smtClean="0"/>
              <a:t>pohybový)</a:t>
            </a:r>
          </a:p>
          <a:p>
            <a:pPr marL="360363" indent="-360363">
              <a:buFont typeface="Wingdings" panose="05000000000000000000" pitchFamily="2" charset="2"/>
              <a:buChar char="Ø"/>
            </a:pPr>
            <a:r>
              <a:rPr lang="cs-CZ" dirty="0" smtClean="0"/>
              <a:t>volba </a:t>
            </a:r>
            <a:r>
              <a:rPr lang="cs-CZ" dirty="0" smtClean="0"/>
              <a:t>vhodných metod a forem výuky </a:t>
            </a:r>
            <a:r>
              <a:rPr lang="cs-CZ" dirty="0" smtClean="0"/>
              <a:t>                 i </a:t>
            </a:r>
            <a:r>
              <a:rPr lang="cs-CZ" dirty="0" smtClean="0"/>
              <a:t>didaktických pomůcek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 smtClean="0"/>
              <a:t>   </a:t>
            </a:r>
            <a:r>
              <a:rPr lang="cs-CZ" dirty="0" smtClean="0"/>
              <a:t>- usnadní </a:t>
            </a:r>
            <a:r>
              <a:rPr lang="cs-CZ" dirty="0" err="1" smtClean="0"/>
              <a:t>edukantovi</a:t>
            </a:r>
            <a:r>
              <a:rPr lang="cs-CZ" dirty="0" smtClean="0"/>
              <a:t> proces učení</a:t>
            </a:r>
            <a:endParaRPr lang="cs-CZ" dirty="0"/>
          </a:p>
        </p:txBody>
      </p:sp>
      <p:pic>
        <p:nvPicPr>
          <p:cNvPr id="1028" name="Picture 4" descr="http://upload.wikimedia.org/wikipedia/commons/thumb/c/ce/Johan_amos_comenius_1592-1671.jpg/225px-Johan_amos_comenius_1592-167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512" y="353838"/>
            <a:ext cx="21431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blinový popisek ve tvaru obláčku 3"/>
          <p:cNvSpPr/>
          <p:nvPr/>
        </p:nvSpPr>
        <p:spPr>
          <a:xfrm>
            <a:off x="3812146" y="1598041"/>
            <a:ext cx="6516710" cy="2832100"/>
          </a:xfrm>
          <a:prstGeom prst="cloudCallout">
            <a:avLst>
              <a:gd name="adj1" fmla="val 54244"/>
              <a:gd name="adj2" fmla="val -546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i="1" dirty="0" smtClean="0">
              <a:solidFill>
                <a:schemeClr val="tx1"/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tx1"/>
                </a:solidFill>
              </a:rPr>
              <a:t>…“</a:t>
            </a:r>
            <a:r>
              <a:rPr lang="cs-CZ" sz="2000" i="1" dirty="0" smtClean="0">
                <a:solidFill>
                  <a:schemeClr val="tx1"/>
                </a:solidFill>
              </a:rPr>
              <a:t>Proto budiž zlatým pravidlem, aby všechno bylo předváděno </a:t>
            </a:r>
            <a:r>
              <a:rPr lang="cs-CZ" sz="2000" i="1" dirty="0" smtClean="0">
                <a:solidFill>
                  <a:schemeClr val="tx1"/>
                </a:solidFill>
              </a:rPr>
              <a:t>všem smyslům</a:t>
            </a:r>
            <a:r>
              <a:rPr lang="cs-CZ" sz="2000" i="1" dirty="0" smtClean="0">
                <a:solidFill>
                  <a:schemeClr val="tx1"/>
                </a:solidFill>
              </a:rPr>
              <a:t>, kolika možno, </a:t>
            </a:r>
            <a:endParaRPr lang="cs-CZ" sz="2000" i="1" dirty="0" smtClean="0">
              <a:solidFill>
                <a:schemeClr val="tx1"/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tx1"/>
                </a:solidFill>
              </a:rPr>
              <a:t>totiž </a:t>
            </a:r>
            <a:r>
              <a:rPr lang="cs-CZ" sz="2000" i="1" dirty="0" smtClean="0">
                <a:solidFill>
                  <a:schemeClr val="tx1"/>
                </a:solidFill>
              </a:rPr>
              <a:t>věci viditelné zraku, </a:t>
            </a:r>
            <a:endParaRPr lang="cs-CZ" sz="2000" i="1" dirty="0" smtClean="0">
              <a:solidFill>
                <a:schemeClr val="tx1"/>
              </a:solidFill>
            </a:endParaRPr>
          </a:p>
          <a:p>
            <a:pPr algn="ctr"/>
            <a:r>
              <a:rPr lang="cs-CZ" sz="2000" i="1" dirty="0" smtClean="0">
                <a:solidFill>
                  <a:schemeClr val="tx1"/>
                </a:solidFill>
              </a:rPr>
              <a:t>slyšitelné </a:t>
            </a:r>
            <a:r>
              <a:rPr lang="cs-CZ" sz="2000" i="1" dirty="0" smtClean="0">
                <a:solidFill>
                  <a:schemeClr val="tx1"/>
                </a:solidFill>
              </a:rPr>
              <a:t>sluchu … a může-li být něco vnímáno více smysly, budiž předváděno více smyslům“.</a:t>
            </a:r>
            <a:endParaRPr lang="cs-CZ" sz="2000" i="1" dirty="0">
              <a:solidFill>
                <a:schemeClr val="tx1"/>
              </a:solidFill>
            </a:endParaRPr>
          </a:p>
        </p:txBody>
      </p:sp>
      <p:sp>
        <p:nvSpPr>
          <p:cNvPr id="6" name="AutoShape 6" descr="Výsledek obrázku pro konfuci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http://citaty.net/media/authors_140px/konfuciu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8137" y="4640262"/>
            <a:ext cx="1333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ublinový popisek ve tvaru obláčku 6"/>
          <p:cNvSpPr/>
          <p:nvPr/>
        </p:nvSpPr>
        <p:spPr>
          <a:xfrm>
            <a:off x="5905500" y="4640262"/>
            <a:ext cx="4254500" cy="1854200"/>
          </a:xfrm>
          <a:prstGeom prst="cloudCallout">
            <a:avLst>
              <a:gd name="adj1" fmla="val 65869"/>
              <a:gd name="adj2" fmla="val 12501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 slyším, to zapomenu.              Co vidím, si pamatuji.                Co si vyzkouším, tomu rozumím.</a:t>
            </a:r>
          </a:p>
          <a:p>
            <a:r>
              <a:rPr lang="pl-PL" sz="1400" b="0" i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pl-PL" sz="1400" b="1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Konfucius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82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sz="5400" b="1" dirty="0" smtClean="0"/>
              <a:t>spojení </a:t>
            </a:r>
            <a:r>
              <a:rPr lang="cs-CZ" sz="5400" b="1" dirty="0"/>
              <a:t>teorie s </a:t>
            </a:r>
            <a:r>
              <a:rPr lang="cs-CZ" sz="5400" b="1" dirty="0" smtClean="0"/>
              <a:t>praxí </a:t>
            </a:r>
            <a:r>
              <a:rPr lang="cs-CZ" dirty="0" smtClean="0"/>
              <a:t>(</a:t>
            </a:r>
            <a:r>
              <a:rPr lang="cs-CZ" sz="5400" dirty="0" err="1"/>
              <a:t>aplikability</a:t>
            </a:r>
            <a:r>
              <a:rPr lang="cs-CZ" sz="54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24128" y="2286000"/>
            <a:ext cx="10360796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 </a:t>
            </a:r>
            <a:r>
              <a:rPr lang="cs-CZ" dirty="0" err="1" smtClean="0"/>
              <a:t>edukant</a:t>
            </a:r>
            <a:r>
              <a:rPr lang="cs-CZ" dirty="0" smtClean="0"/>
              <a:t> již </a:t>
            </a:r>
            <a:r>
              <a:rPr lang="cs-CZ" dirty="0" smtClean="0"/>
              <a:t>má určité vědomosti</a:t>
            </a:r>
            <a:r>
              <a:rPr lang="cs-CZ" dirty="0"/>
              <a:t>, dovednosti, zkušenosti, postoje (</a:t>
            </a:r>
            <a:r>
              <a:rPr lang="cs-CZ" dirty="0" err="1"/>
              <a:t>edukátor</a:t>
            </a:r>
            <a:r>
              <a:rPr lang="cs-CZ" dirty="0"/>
              <a:t> na základě posouzení zná jejich </a:t>
            </a:r>
            <a:r>
              <a:rPr lang="cs-CZ" dirty="0" smtClean="0"/>
              <a:t>úroveň</a:t>
            </a:r>
            <a:r>
              <a:rPr lang="cs-CZ" dirty="0"/>
              <a:t>)</a:t>
            </a:r>
          </a:p>
        </p:txBody>
      </p:sp>
      <p:sp>
        <p:nvSpPr>
          <p:cNvPr id="5" name="Šipka dolů 4"/>
          <p:cNvSpPr/>
          <p:nvPr/>
        </p:nvSpPr>
        <p:spPr>
          <a:xfrm>
            <a:off x="2197100" y="3103807"/>
            <a:ext cx="7391400" cy="3606085"/>
          </a:xfrm>
          <a:prstGeom prst="downArrow">
            <a:avLst>
              <a:gd name="adj1" fmla="val 64191"/>
              <a:gd name="adj2" fmla="val 533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Prohloubit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Upevnit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Odbourat nesprávné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Uplatnění v praxi 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je vhodný motivační prvek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69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sz="5400" b="1" dirty="0"/>
              <a:t> </a:t>
            </a:r>
            <a:r>
              <a:rPr lang="cs-CZ" sz="5400" b="1" dirty="0" smtClean="0"/>
              <a:t>vědeckosti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7" y="3876540"/>
            <a:ext cx="9720073" cy="2585434"/>
          </a:xfrm>
        </p:spPr>
        <p:txBody>
          <a:bodyPr/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 respektovat </a:t>
            </a:r>
            <a:r>
              <a:rPr lang="cs-CZ" dirty="0"/>
              <a:t>nové poznatky, EBM/EBN/EBP – potřeba celoživotního vzdělávání ZP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  o</a:t>
            </a:r>
            <a:r>
              <a:rPr lang="cs-CZ" dirty="0" smtClean="0"/>
              <a:t>dborné </a:t>
            </a:r>
            <a:r>
              <a:rPr lang="cs-CZ" dirty="0" smtClean="0"/>
              <a:t>poznatky sdělit srozumitelným způsobem pro laika</a:t>
            </a:r>
            <a:endParaRPr lang="cs-CZ" dirty="0"/>
          </a:p>
        </p:txBody>
      </p:sp>
      <p:pic>
        <p:nvPicPr>
          <p:cNvPr id="2050" name="Picture 2" descr="Výsledek obrázku pro teorie relativ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286" y="190499"/>
            <a:ext cx="4624914" cy="2810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601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přiměřenosti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1700" y="2084832"/>
            <a:ext cx="9842501" cy="422452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sz="3200" dirty="0" smtClean="0"/>
              <a:t>rozsah, obsah a obtížnost učiva</a:t>
            </a:r>
          </a:p>
          <a:p>
            <a:pPr algn="ctr"/>
            <a:r>
              <a:rPr lang="cs-CZ" sz="3200" dirty="0" smtClean="0"/>
              <a:t>+ </a:t>
            </a:r>
          </a:p>
          <a:p>
            <a:pPr algn="ctr"/>
            <a:r>
              <a:rPr lang="cs-CZ" sz="3200" dirty="0" smtClean="0"/>
              <a:t>zvolené metody a formy edukace  </a:t>
            </a:r>
          </a:p>
          <a:p>
            <a:pPr algn="ctr"/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v souladu </a:t>
            </a:r>
          </a:p>
          <a:p>
            <a:pPr algn="ctr"/>
            <a:endParaRPr lang="cs-CZ" sz="3200" dirty="0" smtClean="0"/>
          </a:p>
          <a:p>
            <a:pPr algn="ctr"/>
            <a:r>
              <a:rPr lang="cs-CZ" sz="3200" dirty="0"/>
              <a:t>s</a:t>
            </a:r>
            <a:r>
              <a:rPr lang="cs-CZ" sz="3200" dirty="0" smtClean="0"/>
              <a:t> vědomostmi, schopnostmi a zdravotním stavem </a:t>
            </a:r>
            <a:r>
              <a:rPr lang="cs-CZ" sz="3200" dirty="0" err="1" smtClean="0"/>
              <a:t>edukanta</a:t>
            </a:r>
            <a:endParaRPr lang="cs-CZ" sz="3200" dirty="0" smtClean="0"/>
          </a:p>
          <a:p>
            <a:pPr algn="ctr"/>
            <a:endParaRPr lang="cs-CZ" sz="3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/>
              <a:t> </a:t>
            </a:r>
            <a:r>
              <a:rPr lang="cs-CZ" sz="3200" dirty="0" smtClean="0"/>
              <a:t>individuální přístup, holistické pojetí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 smtClean="0"/>
              <a:t> od jednoduššího ke složitějšímu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4082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74251"/>
          </a:xfrm>
        </p:spPr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aktuálnosti</a:t>
            </a:r>
            <a:endParaRPr lang="cs-CZ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90105370"/>
              </p:ext>
            </p:extLst>
          </p:nvPr>
        </p:nvGraphicFramePr>
        <p:xfrm>
          <a:off x="2400300" y="1659467"/>
          <a:ext cx="8128000" cy="493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86560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b="1" dirty="0" smtClean="0"/>
              <a:t>zpětné vazby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2286000"/>
            <a:ext cx="11391900" cy="4178300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Edukátor</a:t>
            </a:r>
            <a:r>
              <a:rPr lang="cs-CZ" sz="2800" dirty="0" smtClean="0"/>
              <a:t> </a:t>
            </a:r>
            <a:r>
              <a:rPr lang="cs-CZ" sz="2800" u="sng" dirty="0" smtClean="0"/>
              <a:t>získá</a:t>
            </a:r>
            <a:r>
              <a:rPr lang="cs-CZ" sz="2800" dirty="0" smtClean="0"/>
              <a:t>:  informace </a:t>
            </a:r>
            <a:r>
              <a:rPr lang="cs-CZ" sz="2800" dirty="0"/>
              <a:t>o postupu </a:t>
            </a:r>
            <a:r>
              <a:rPr lang="cs-CZ" sz="2800" dirty="0" err="1" smtClean="0"/>
              <a:t>edukanta</a:t>
            </a:r>
            <a:r>
              <a:rPr lang="cs-CZ" sz="2800" dirty="0" smtClean="0"/>
              <a:t> k stanovenému edukačnímu cíli</a:t>
            </a:r>
            <a:r>
              <a:rPr lang="cs-CZ" sz="2800" dirty="0"/>
              <a:t>, 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                       kvalitě </a:t>
            </a:r>
            <a:r>
              <a:rPr lang="cs-CZ" sz="2800" dirty="0"/>
              <a:t>výuky a </a:t>
            </a:r>
            <a:r>
              <a:rPr lang="cs-CZ" sz="2800" dirty="0" smtClean="0"/>
              <a:t>její výsledcích,</a:t>
            </a:r>
          </a:p>
          <a:p>
            <a:r>
              <a:rPr lang="cs-CZ" sz="2800" dirty="0" smtClean="0"/>
              <a:t> </a:t>
            </a:r>
            <a:r>
              <a:rPr lang="cs-CZ" sz="2800" dirty="0"/>
              <a:t> </a:t>
            </a:r>
            <a:r>
              <a:rPr lang="cs-CZ" sz="2800" dirty="0" smtClean="0"/>
              <a:t>           </a:t>
            </a:r>
            <a:r>
              <a:rPr lang="cs-CZ" sz="2800" u="sng" dirty="0" smtClean="0"/>
              <a:t>detekuje</a:t>
            </a:r>
            <a:r>
              <a:rPr lang="cs-CZ" sz="2800" dirty="0" smtClean="0"/>
              <a:t>: chyby (</a:t>
            </a:r>
            <a:r>
              <a:rPr lang="cs-CZ" sz="2000" i="1" dirty="0" smtClean="0"/>
              <a:t>přirozená část </a:t>
            </a:r>
            <a:r>
              <a:rPr lang="cs-CZ" sz="2000" i="1" dirty="0"/>
              <a:t>procesu </a:t>
            </a:r>
            <a:r>
              <a:rPr lang="cs-CZ" sz="2000" i="1" dirty="0" smtClean="0"/>
              <a:t>učení</a:t>
            </a:r>
            <a:r>
              <a:rPr lang="cs-CZ" sz="2800" dirty="0" smtClean="0"/>
              <a:t>), </a:t>
            </a:r>
            <a:r>
              <a:rPr lang="cs-CZ" sz="2800" dirty="0"/>
              <a:t>vysvětlí, kde se chyba stala </a:t>
            </a:r>
            <a:r>
              <a:rPr lang="cs-CZ" sz="2800" dirty="0" smtClean="0"/>
              <a:t>dle potřeby </a:t>
            </a:r>
            <a:r>
              <a:rPr lang="cs-CZ" sz="2800" dirty="0"/>
              <a:t>znovu provede výklad nepochopeného učiva.</a:t>
            </a:r>
          </a:p>
        </p:txBody>
      </p:sp>
      <p:pic>
        <p:nvPicPr>
          <p:cNvPr id="3074" name="Picture 2" descr="Výsledek obrázku pro bart ve škol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4381500"/>
            <a:ext cx="2506340" cy="210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blinový popisek ve tvaru obláčku 3"/>
          <p:cNvSpPr/>
          <p:nvPr/>
        </p:nvSpPr>
        <p:spPr>
          <a:xfrm>
            <a:off x="4787900" y="4279900"/>
            <a:ext cx="6464300" cy="2207768"/>
          </a:xfrm>
          <a:prstGeom prst="cloudCallout">
            <a:avLst>
              <a:gd name="adj1" fmla="val 60092"/>
              <a:gd name="adj2" fmla="val 522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Ověření zda předkládaná fakta chápe, rozumí jim, pamatuje si je a umí je uplatnit při praktických činnostech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803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</a:t>
            </a:r>
            <a:r>
              <a:rPr lang="cs-CZ" sz="5400" b="1" dirty="0"/>
              <a:t>uvědomělosti a </a:t>
            </a:r>
            <a:r>
              <a:rPr lang="cs-CZ" sz="5400" b="1" dirty="0" smtClean="0"/>
              <a:t>aktivity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5999"/>
            <a:ext cx="10450948" cy="4192073"/>
          </a:xfrm>
        </p:spPr>
        <p:txBody>
          <a:bodyPr>
            <a:normAutofit fontScale="92500" lnSpcReduction="20000"/>
          </a:bodyPr>
          <a:lstStyle/>
          <a:p>
            <a:r>
              <a:rPr lang="cs-CZ" sz="3900" dirty="0" smtClean="0"/>
              <a:t>= </a:t>
            </a:r>
            <a:r>
              <a:rPr lang="cs-CZ" sz="3900" b="1" dirty="0" smtClean="0"/>
              <a:t>požada</a:t>
            </a:r>
            <a:r>
              <a:rPr lang="cs-CZ" sz="3900" b="1" dirty="0"/>
              <a:t>vek, aby </a:t>
            </a:r>
            <a:r>
              <a:rPr lang="cs-CZ" sz="3900" b="1" dirty="0" err="1"/>
              <a:t>edukant</a:t>
            </a:r>
            <a:r>
              <a:rPr lang="cs-CZ" sz="3900" b="1" dirty="0"/>
              <a:t> cítil vlastní potřebu aktivně se zapojit do </a:t>
            </a:r>
            <a:r>
              <a:rPr lang="cs-CZ" sz="3900" b="1" dirty="0" smtClean="0"/>
              <a:t>edukace</a:t>
            </a:r>
          </a:p>
          <a:p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 smtClean="0"/>
              <a:t>Vychází </a:t>
            </a:r>
            <a:r>
              <a:rPr lang="cs-CZ" dirty="0"/>
              <a:t>z teorií </a:t>
            </a:r>
            <a:r>
              <a:rPr lang="cs-CZ" dirty="0" smtClean="0"/>
              <a:t>motivace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3200" dirty="0" smtClean="0"/>
              <a:t> </a:t>
            </a:r>
            <a:r>
              <a:rPr lang="cs-CZ" sz="2800" dirty="0" smtClean="0"/>
              <a:t>motivace </a:t>
            </a:r>
            <a:r>
              <a:rPr lang="cs-CZ" sz="2800" dirty="0" err="1" smtClean="0"/>
              <a:t>edukanta</a:t>
            </a:r>
            <a:r>
              <a:rPr lang="cs-CZ" sz="2800" dirty="0" smtClean="0"/>
              <a:t> (vnitřní a vnější)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 prostor a příležitost být aktivním (samostatní úkol, diskuse, rozhovor…)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 participace v edukačním procesu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800" dirty="0" smtClean="0"/>
              <a:t> zpětná vazba – kontrola výsledků své práce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25333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122</TotalTime>
  <Words>666</Words>
  <Application>Microsoft Office PowerPoint</Application>
  <PresentationFormat>Širokoúhlá obrazovka</PresentationFormat>
  <Paragraphs>129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Didaktické zásady edukačního procesu</vt:lpstr>
      <vt:lpstr>Didaktické zásady edukačního procesu</vt:lpstr>
      <vt:lpstr>Zásada názornosti  </vt:lpstr>
      <vt:lpstr>Zásada spojení teorie s praxí (aplikability)</vt:lpstr>
      <vt:lpstr>Zásada  vědeckosti</vt:lpstr>
      <vt:lpstr>Zásada přiměřenosti</vt:lpstr>
      <vt:lpstr>Zásada aktuálnosti</vt:lpstr>
      <vt:lpstr>Zásada zpětné vazby </vt:lpstr>
      <vt:lpstr>Zásada uvědomělosti a aktivity </vt:lpstr>
      <vt:lpstr>Zásada individuálního přístupu</vt:lpstr>
      <vt:lpstr>Zásada soustavnosti</vt:lpstr>
      <vt:lpstr>Zásada trvalosti</vt:lpstr>
      <vt:lpstr>Zásada emocionálnosti</vt:lpstr>
      <vt:lpstr>Zásada kulturního kontextu</vt:lpstr>
      <vt:lpstr>Literatura: 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Didaktické zásady edukačního procesu</dc:title>
  <dc:creator>Natália Beharková</dc:creator>
  <cp:lastModifiedBy>Natália Beharková</cp:lastModifiedBy>
  <cp:revision>17</cp:revision>
  <dcterms:created xsi:type="dcterms:W3CDTF">2015-03-11T13:08:11Z</dcterms:created>
  <dcterms:modified xsi:type="dcterms:W3CDTF">2016-04-05T08:13:07Z</dcterms:modified>
</cp:coreProperties>
</file>