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9" r:id="rId9"/>
    <p:sldId id="28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3" r:id="rId27"/>
    <p:sldId id="282" r:id="rId28"/>
    <p:sldId id="281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69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56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134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89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57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1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57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43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99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5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6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CB84F-0430-4EC3-9C79-A3E2B08C108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DC25-8DE3-44C3-8982-11EBAF0339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521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thumb/b/b9/Typy_vekovych_pyramid.png/600px-Typy_vekovych_pyramid.png" TargetMode="External"/><Relationship Id="rId2" Type="http://schemas.openxmlformats.org/officeDocument/2006/relationships/hyperlink" Target="https://is.muni.cz/do/rect/el/estud/pedf/js13/geograf/web/pics/obr02-06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mediafax.cz/photos/zahranici/2909303-Americanum-klesa-kvuli-ekonomicke-krizi-porodnost-tvrdi-odbornici&amp;type=main_picture&amp;ptr=0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Promil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Obyvatelstvo </a:t>
            </a:r>
            <a:br>
              <a:rPr lang="cs-CZ" b="1" dirty="0" smtClean="0"/>
            </a:br>
            <a:r>
              <a:rPr lang="cs-CZ" b="1" dirty="0" smtClean="0"/>
              <a:t>a jeho charakteristiky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Schneiderová Michaela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121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Evidence demografických událostí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Sahá až do starověku</a:t>
            </a:r>
          </a:p>
          <a:p>
            <a:r>
              <a:rPr lang="cs-CZ" dirty="0" smtClean="0"/>
              <a:t>V ČR zakládány až v 15. století (zaznamenány křty, pohřby, sňatky)</a:t>
            </a:r>
          </a:p>
          <a:p>
            <a:r>
              <a:rPr lang="cs-CZ" dirty="0" smtClean="0"/>
              <a:t>Obsahuje běžné záznamy migrace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238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Populační registr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Jsou občané zaznamenáváni při narození, úmrtí a migraci</a:t>
            </a:r>
          </a:p>
          <a:p>
            <a:pPr algn="just"/>
            <a:r>
              <a:rPr lang="cs-CZ" dirty="0" smtClean="0"/>
              <a:t>V ČR založen 1980 </a:t>
            </a:r>
          </a:p>
          <a:p>
            <a:pPr algn="just"/>
            <a:r>
              <a:rPr lang="cs-CZ" dirty="0" smtClean="0"/>
              <a:t>Je jedním z perspektivně nejvýznamnějších zdrojů informací pro studium zdravotního stavu obyvatelstva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416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Výběrové šetření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údaje zjištěné ze sčítání lidu a doplňuje je v určité oblasti </a:t>
            </a:r>
          </a:p>
          <a:p>
            <a:r>
              <a:rPr lang="cs-CZ" dirty="0" smtClean="0"/>
              <a:t>Nejčastěji zaměřené na: postoje, názory nebo záměry osob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0452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Populační základna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všechno obyvatelstvo určitého území, jehož populaci sledujeme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zjišťuje a hodnotí se počet obyvatel, rozmístění a složení neboli struktura populační základny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188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Počet obyvatel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přesný </a:t>
            </a:r>
            <a:r>
              <a:rPr lang="cs-CZ" dirty="0"/>
              <a:t>počet je znám pouze ze sčítání lidu</a:t>
            </a:r>
          </a:p>
          <a:p>
            <a:pPr algn="just"/>
            <a:r>
              <a:rPr lang="cs-CZ" dirty="0" smtClean="0"/>
              <a:t>je </a:t>
            </a:r>
            <a:r>
              <a:rPr lang="cs-CZ" dirty="0"/>
              <a:t>počet lidí, kteří na daném území trvale nebo dlouhodobě </a:t>
            </a:r>
            <a:r>
              <a:rPr lang="cs-CZ" dirty="0" smtClean="0"/>
              <a:t>bydlí</a:t>
            </a:r>
          </a:p>
          <a:p>
            <a:pPr algn="just"/>
            <a:r>
              <a:rPr lang="cs-CZ" dirty="0" smtClean="0"/>
              <a:t>někdy </a:t>
            </a:r>
            <a:r>
              <a:rPr lang="cs-CZ" dirty="0"/>
              <a:t>se označuje pojmem </a:t>
            </a:r>
            <a:r>
              <a:rPr lang="cs-CZ" b="1" i="1" dirty="0"/>
              <a:t>lidnatost</a:t>
            </a:r>
            <a:r>
              <a:rPr lang="cs-CZ" dirty="0"/>
              <a:t>, který však také může znamenat hustota </a:t>
            </a:r>
            <a:r>
              <a:rPr lang="cs-CZ" dirty="0" smtClean="0"/>
              <a:t>zalidnění</a:t>
            </a:r>
          </a:p>
          <a:p>
            <a:pPr algn="just"/>
            <a:r>
              <a:rPr lang="cs-CZ" dirty="0" smtClean="0"/>
              <a:t>je tedy </a:t>
            </a:r>
            <a:r>
              <a:rPr lang="cs-CZ" b="1" dirty="0"/>
              <a:t>stav </a:t>
            </a:r>
            <a:r>
              <a:rPr lang="cs-CZ" b="1" dirty="0" smtClean="0"/>
              <a:t>obyvatelstva</a:t>
            </a:r>
            <a:endParaRPr lang="cs-CZ" dirty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jednou ze základních charakteristik, kterou sleduje demografická </a:t>
            </a:r>
            <a:r>
              <a:rPr lang="cs-CZ" dirty="0" smtClean="0"/>
              <a:t>statistika 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eškeré </a:t>
            </a:r>
            <a:r>
              <a:rPr lang="cs-CZ" dirty="0"/>
              <a:t>údaje se přitom týkají všech obyvatel, kteří mají v ČR trvalé bydliště, a to bez ohledu na státní občanství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tav </a:t>
            </a:r>
            <a:r>
              <a:rPr lang="cs-CZ" dirty="0"/>
              <a:t>obyvatelstva je specifikován určením rozhodného časového okamžiku, území, případně dalšími charakteristikami (pohlaví, věk, rodinný stav apod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7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obyvatelstva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představuje jeden z nejzákladnějších výchozích pramenů demografické analýzy v </a:t>
            </a:r>
            <a:r>
              <a:rPr lang="cs-CZ" dirty="0" smtClean="0"/>
              <a:t>demografii</a:t>
            </a:r>
          </a:p>
          <a:p>
            <a:pPr algn="just"/>
            <a:r>
              <a:rPr lang="cs-CZ" dirty="0"/>
              <a:t>o</a:t>
            </a:r>
            <a:r>
              <a:rPr lang="cs-CZ" dirty="0" smtClean="0"/>
              <a:t>vlivňuje většinu demografických ukazatelů</a:t>
            </a:r>
          </a:p>
          <a:p>
            <a:pPr algn="just"/>
            <a:r>
              <a:rPr lang="cs-CZ" dirty="0" smtClean="0"/>
              <a:t>demografie studuje složení populace podle celé řady hledisek:</a:t>
            </a:r>
          </a:p>
          <a:p>
            <a:pPr algn="just">
              <a:buFontTx/>
              <a:buChar char="-"/>
            </a:pPr>
            <a:r>
              <a:rPr lang="cs-CZ" dirty="0" smtClean="0"/>
              <a:t>Podle biologických znaků</a:t>
            </a:r>
          </a:p>
          <a:p>
            <a:pPr algn="just">
              <a:buFontTx/>
              <a:buChar char="-"/>
            </a:pPr>
            <a:r>
              <a:rPr lang="cs-CZ" dirty="0" smtClean="0"/>
              <a:t>Podle sociálně právních znaků</a:t>
            </a:r>
          </a:p>
          <a:p>
            <a:pPr algn="just">
              <a:buFontTx/>
              <a:buChar char="-"/>
            </a:pPr>
            <a:r>
              <a:rPr lang="cs-CZ" dirty="0" smtClean="0"/>
              <a:t>Podle socioekonomických znaků</a:t>
            </a:r>
          </a:p>
          <a:p>
            <a:pPr algn="just">
              <a:buFontTx/>
              <a:buChar char="-"/>
            </a:pPr>
            <a:r>
              <a:rPr lang="cs-CZ" dirty="0" smtClean="0"/>
              <a:t>Podle kulturních znaků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225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Složení podle pohlaví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Početní zastoupení obou  pohlaví je výsledkem mnoha biologických a sociálních činitelů</a:t>
            </a:r>
          </a:p>
          <a:p>
            <a:pPr algn="just"/>
            <a:r>
              <a:rPr lang="cs-CZ" dirty="0" smtClean="0"/>
              <a:t>Vyjadřuje se indexem maskulinity</a:t>
            </a:r>
          </a:p>
          <a:p>
            <a:pPr algn="just">
              <a:buFontTx/>
              <a:buChar char="-"/>
            </a:pPr>
            <a:r>
              <a:rPr lang="cs-CZ" dirty="0" smtClean="0"/>
              <a:t>Nejvyšší je při narození</a:t>
            </a:r>
          </a:p>
          <a:p>
            <a:pPr algn="just">
              <a:buFontTx/>
              <a:buChar char="-"/>
            </a:pPr>
            <a:r>
              <a:rPr lang="cs-CZ" dirty="0" smtClean="0"/>
              <a:t>Je ovlivňován nejen narozením a úmrtím</a:t>
            </a:r>
          </a:p>
          <a:p>
            <a:pPr algn="just">
              <a:buFontTx/>
              <a:buChar char="-"/>
            </a:pPr>
            <a:r>
              <a:rPr lang="cs-CZ" dirty="0" smtClean="0"/>
              <a:t>V analýze populační situace v konkrétních územních celcích hraje důležitou roli i stěhování, dojíždění, nabídka pracovních míst,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156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Složení podle </a:t>
            </a:r>
            <a:r>
              <a:rPr lang="cs-CZ" b="1" dirty="0" smtClean="0"/>
              <a:t>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důsledkem celé řady vlivů působících v minulosti i budoucnosti</a:t>
            </a:r>
          </a:p>
          <a:p>
            <a:r>
              <a:rPr lang="cs-CZ" dirty="0" smtClean="0"/>
              <a:t>Determinuje zdravotní stav</a:t>
            </a:r>
          </a:p>
          <a:p>
            <a:r>
              <a:rPr lang="cs-CZ" dirty="0" smtClean="0"/>
              <a:t>Názornou informaci o struktuře obyvatelstva podle věku poskytuje tzv. věková pyramida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631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Věková pyramida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také </a:t>
            </a:r>
            <a:r>
              <a:rPr lang="cs-CZ" b="1" dirty="0"/>
              <a:t>Strom </a:t>
            </a:r>
            <a:r>
              <a:rPr lang="cs-CZ" b="1" dirty="0" smtClean="0"/>
              <a:t>života</a:t>
            </a:r>
            <a:endParaRPr lang="cs-CZ" dirty="0" smtClean="0"/>
          </a:p>
          <a:p>
            <a:pPr algn="just"/>
            <a:r>
              <a:rPr lang="cs-CZ" dirty="0" smtClean="0"/>
              <a:t>představuje </a:t>
            </a:r>
            <a:r>
              <a:rPr lang="cs-CZ" dirty="0"/>
              <a:t>grafické znázornění věkové struktury obyvatelstva daného </a:t>
            </a:r>
            <a:r>
              <a:rPr lang="cs-CZ" dirty="0" smtClean="0"/>
              <a:t>regionu</a:t>
            </a:r>
          </a:p>
          <a:p>
            <a:pPr algn="just"/>
            <a:r>
              <a:rPr lang="cs-CZ" dirty="0" smtClean="0"/>
              <a:t>Název </a:t>
            </a:r>
            <a:r>
              <a:rPr lang="cs-CZ" dirty="0"/>
              <a:t>je odvozen od trojúhelníkové podoby grafu, ze kterého lze věkovou strukturu obyvatelstva </a:t>
            </a:r>
            <a:r>
              <a:rPr lang="cs-CZ" dirty="0" smtClean="0"/>
              <a:t>vyčíst</a:t>
            </a:r>
          </a:p>
          <a:p>
            <a:pPr algn="just"/>
            <a:r>
              <a:rPr lang="cs-CZ" dirty="0" smtClean="0"/>
              <a:t>Znázorňuje </a:t>
            </a:r>
            <a:r>
              <a:rPr lang="cs-CZ" dirty="0"/>
              <a:t>počet mužů a žen v daném věku, v daném okamžiku a na vymezeném </a:t>
            </a:r>
            <a:r>
              <a:rPr lang="cs-CZ" dirty="0" smtClean="0"/>
              <a:t>území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085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Typy věkových pyramid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Rozděluje se </a:t>
            </a:r>
            <a:r>
              <a:rPr lang="cs-CZ" dirty="0"/>
              <a:t>na tři základní </a:t>
            </a:r>
            <a:r>
              <a:rPr lang="cs-CZ" dirty="0" smtClean="0"/>
              <a:t>typy</a:t>
            </a:r>
          </a:p>
          <a:p>
            <a:pPr algn="just"/>
            <a:r>
              <a:rPr lang="cs-CZ" dirty="0" smtClean="0"/>
              <a:t>Pohled na podstatu </a:t>
            </a:r>
            <a:r>
              <a:rPr lang="cs-CZ" dirty="0"/>
              <a:t>předkládají vývoj populace v retrospektivním pohledu </a:t>
            </a:r>
            <a:endParaRPr lang="cs-CZ" dirty="0" smtClean="0"/>
          </a:p>
          <a:p>
            <a:pPr algn="just"/>
            <a:r>
              <a:rPr lang="cs-CZ" dirty="0" smtClean="0"/>
              <a:t>lze </a:t>
            </a:r>
            <a:r>
              <a:rPr lang="cs-CZ" dirty="0"/>
              <a:t>odvodit vývoj, jakým populace procházela v </a:t>
            </a:r>
            <a:r>
              <a:rPr lang="cs-CZ" dirty="0" smtClean="0"/>
              <a:t>historii </a:t>
            </a:r>
            <a:r>
              <a:rPr lang="cs-CZ" dirty="0"/>
              <a:t>a také znázorňují poměr mezi třemi základními složkami </a:t>
            </a:r>
            <a:r>
              <a:rPr lang="cs-CZ" dirty="0" smtClean="0"/>
              <a:t>populace</a:t>
            </a:r>
          </a:p>
          <a:p>
            <a:pPr algn="just"/>
            <a:r>
              <a:rPr lang="cs-CZ" dirty="0" smtClean="0"/>
              <a:t>První </a:t>
            </a:r>
            <a:r>
              <a:rPr lang="cs-CZ" dirty="0"/>
              <a:t>složku představují děti (většinou se udává skupina ve věku 0-14 let; do konce povinné školní docházky), následuje reprodukční složka (15-49 let) a populaci uzavírá složka </a:t>
            </a:r>
            <a:r>
              <a:rPr lang="cs-CZ" dirty="0" err="1"/>
              <a:t>postreprodukční</a:t>
            </a:r>
            <a:r>
              <a:rPr lang="cs-CZ" dirty="0"/>
              <a:t> (50 a více let</a:t>
            </a:r>
            <a:r>
              <a:rPr lang="cs-CZ" dirty="0" smtClean="0"/>
              <a:t>)</a:t>
            </a:r>
            <a:endParaRPr lang="cs-CZ" dirty="0"/>
          </a:p>
          <a:p>
            <a:pPr algn="just"/>
            <a:r>
              <a:rPr lang="cs-CZ" dirty="0"/>
              <a:t>Pro ekonomické účely, lze někdy pracovat se složkami dětí, ekonomicky aktivních a lidmi v důchodovém věku. Složka ekonomicky aktivních poté zahrnuje lidi od věku 15 do věku těsně před vstupem do důchodu (pro mezinárodní srovnávání se používá věk 64 let).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0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Demografie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i="1" dirty="0" smtClean="0">
                <a:effectLst/>
              </a:rPr>
              <a:t>démos</a:t>
            </a:r>
            <a:r>
              <a:rPr lang="cs-CZ" dirty="0" smtClean="0">
                <a:effectLst/>
              </a:rPr>
              <a:t> - lid </a:t>
            </a:r>
            <a:r>
              <a:rPr lang="cs-CZ" i="1" dirty="0" err="1" smtClean="0">
                <a:effectLst/>
              </a:rPr>
              <a:t>graféin</a:t>
            </a:r>
            <a:r>
              <a:rPr lang="cs-CZ" dirty="0" smtClean="0">
                <a:effectLst/>
              </a:rPr>
              <a:t> - psát, popisovat</a:t>
            </a:r>
          </a:p>
          <a:p>
            <a:r>
              <a:rPr lang="cs-CZ" dirty="0" err="1" smtClean="0"/>
              <a:t>biosociální</a:t>
            </a:r>
            <a:r>
              <a:rPr lang="cs-CZ" dirty="0" smtClean="0"/>
              <a:t> věda</a:t>
            </a:r>
          </a:p>
          <a:p>
            <a:pPr algn="just"/>
            <a:r>
              <a:rPr lang="cs-CZ" dirty="0" smtClean="0">
                <a:effectLst/>
              </a:rPr>
              <a:t>je věda, která studuje proces reprodukce lidských populací</a:t>
            </a:r>
          </a:p>
          <a:p>
            <a:pPr algn="just"/>
            <a:r>
              <a:rPr lang="cs-CZ" dirty="0" smtClean="0">
                <a:effectLst/>
              </a:rPr>
              <a:t>objektem studia demografie tedy jsou lidské populace, předmětem jejího studia je počet, struktura, vývoj a zákonitosti vývoje obyvatelstva</a:t>
            </a:r>
          </a:p>
          <a:p>
            <a:pPr algn="just"/>
            <a:r>
              <a:rPr lang="cs-CZ" dirty="0" smtClean="0"/>
              <a:t>obecným úkolem je studium chování demografických systémů</a:t>
            </a:r>
          </a:p>
          <a:p>
            <a:pPr algn="just"/>
            <a:r>
              <a:rPr lang="cs-CZ" dirty="0" smtClean="0"/>
              <a:t>jedná se o teoretickou základnu péče o zdraví i cenné i nezbytné východisko studia zdravotního stavu obyvatelstva</a:t>
            </a:r>
            <a:endParaRPr lang="cs-CZ" dirty="0" smtClean="0">
              <a:effectLst/>
            </a:endParaRP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308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Progresivní typ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nejlépe </a:t>
            </a:r>
            <a:r>
              <a:rPr lang="cs-CZ" dirty="0"/>
              <a:t>kopíruje tvar </a:t>
            </a:r>
            <a:r>
              <a:rPr lang="cs-CZ" dirty="0" smtClean="0"/>
              <a:t>pyramidy</a:t>
            </a:r>
          </a:p>
          <a:p>
            <a:pPr algn="just"/>
            <a:r>
              <a:rPr lang="cs-CZ" dirty="0" smtClean="0"/>
              <a:t>představuje klasický </a:t>
            </a:r>
            <a:r>
              <a:rPr lang="cs-CZ" dirty="0"/>
              <a:t>model populace pro rozvojové země </a:t>
            </a:r>
          </a:p>
          <a:p>
            <a:pPr algn="just"/>
            <a:r>
              <a:rPr lang="cs-CZ" dirty="0" smtClean="0"/>
              <a:t>historii </a:t>
            </a:r>
            <a:r>
              <a:rPr lang="cs-CZ" dirty="0"/>
              <a:t>to byl jediný model, který pasoval na všechny historické a prehistorické </a:t>
            </a:r>
            <a:r>
              <a:rPr lang="cs-CZ" dirty="0" smtClean="0"/>
              <a:t>populace</a:t>
            </a:r>
          </a:p>
          <a:p>
            <a:pPr algn="just"/>
            <a:r>
              <a:rPr lang="cs-CZ" dirty="0" smtClean="0"/>
              <a:t>Lze </a:t>
            </a:r>
            <a:r>
              <a:rPr lang="cs-CZ" dirty="0"/>
              <a:t>jej vystopovat i u některých národnostních minorit rozvinutých nebo vyspělých států (např. romská populace v České </a:t>
            </a:r>
            <a:r>
              <a:rPr lang="cs-CZ" dirty="0" smtClean="0"/>
              <a:t>republice</a:t>
            </a:r>
            <a:endParaRPr lang="cs-CZ" dirty="0"/>
          </a:p>
          <a:p>
            <a:pPr algn="just"/>
            <a:r>
              <a:rPr lang="cs-CZ" dirty="0"/>
              <a:t>Z </a:t>
            </a:r>
            <a:r>
              <a:rPr lang="cs-CZ" dirty="0" smtClean="0"/>
              <a:t>grafu </a:t>
            </a:r>
            <a:r>
              <a:rPr lang="cs-CZ" dirty="0"/>
              <a:t>plyne, že dětská složka převažuje nad reprodukční a ta převažuje nad </a:t>
            </a:r>
            <a:r>
              <a:rPr lang="cs-CZ" dirty="0" err="1"/>
              <a:t>postreprodukční</a:t>
            </a:r>
            <a:r>
              <a:rPr lang="cs-CZ" dirty="0"/>
              <a:t>, která se vyznačuje vysokou intenzitou </a:t>
            </a:r>
            <a:r>
              <a:rPr lang="cs-CZ" dirty="0" smtClean="0"/>
              <a:t>úmrtnosti</a:t>
            </a:r>
          </a:p>
          <a:p>
            <a:pPr algn="just"/>
            <a:r>
              <a:rPr lang="cs-CZ" dirty="0" smtClean="0"/>
              <a:t>Tvar </a:t>
            </a:r>
            <a:r>
              <a:rPr lang="cs-CZ" dirty="0"/>
              <a:t>pyramidy má tedy širokou základu, strany jsou konkávní (prohnuté dovnitř trojúhelníku) a vrchol je ostře </a:t>
            </a:r>
            <a:r>
              <a:rPr lang="cs-CZ" dirty="0" smtClean="0"/>
              <a:t>špičatý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3828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Stacionární </a:t>
            </a:r>
            <a:r>
              <a:rPr lang="cs-CZ" b="1" dirty="0" smtClean="0"/>
              <a:t>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v </a:t>
            </a:r>
            <a:r>
              <a:rPr lang="cs-CZ" dirty="0"/>
              <a:t>demografické </a:t>
            </a:r>
            <a:r>
              <a:rPr lang="cs-CZ" dirty="0" smtClean="0"/>
              <a:t>revoluci navazuje </a:t>
            </a:r>
            <a:r>
              <a:rPr lang="cs-CZ" dirty="0"/>
              <a:t>na progresivní </a:t>
            </a:r>
            <a:r>
              <a:rPr lang="cs-CZ" dirty="0" smtClean="0"/>
              <a:t>typ</a:t>
            </a:r>
          </a:p>
          <a:p>
            <a:pPr algn="just"/>
            <a:r>
              <a:rPr lang="cs-CZ" dirty="0" smtClean="0"/>
              <a:t>Dětská </a:t>
            </a:r>
            <a:r>
              <a:rPr lang="cs-CZ" dirty="0"/>
              <a:t>složka se pomalu dostává do rovnováhy s reprodukční složkou (snižuje se počet narozených </a:t>
            </a:r>
            <a:r>
              <a:rPr lang="cs-CZ" dirty="0" smtClean="0"/>
              <a:t>dětí)</a:t>
            </a:r>
          </a:p>
          <a:p>
            <a:pPr algn="just"/>
            <a:r>
              <a:rPr lang="cs-CZ" dirty="0" smtClean="0"/>
              <a:t>Při </a:t>
            </a:r>
            <a:r>
              <a:rPr lang="cs-CZ" dirty="0"/>
              <a:t>déletrvajících podmínkách časem dochází k pouhému nahrazování obyvatelstva v reprodukčním věku (výše úmrtnosti se ale nesmí radikálně měnit). </a:t>
            </a:r>
            <a:endParaRPr lang="cs-CZ" dirty="0" smtClean="0"/>
          </a:p>
          <a:p>
            <a:pPr algn="just"/>
            <a:r>
              <a:rPr lang="cs-CZ" dirty="0" smtClean="0"/>
              <a:t>Zvyšuje </a:t>
            </a:r>
            <a:r>
              <a:rPr lang="cs-CZ" dirty="0"/>
              <a:t>se také podíl v </a:t>
            </a:r>
            <a:r>
              <a:rPr lang="cs-CZ" dirty="0" err="1"/>
              <a:t>postreprodukčním</a:t>
            </a:r>
            <a:r>
              <a:rPr lang="cs-CZ" dirty="0"/>
              <a:t> věku (dochází ke zvyšování naděje dožití) a celkový počet obyvatel je v delším časovém horizontu spíše konstantní (nedochází k výraznému nárůstu populace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662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Regresivní </a:t>
            </a:r>
            <a:r>
              <a:rPr lang="cs-CZ" b="1" dirty="0" smtClean="0"/>
              <a:t>typ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Má </a:t>
            </a:r>
            <a:r>
              <a:rPr lang="cs-CZ" dirty="0"/>
              <a:t>tvar urny a označuje vymírající </a:t>
            </a:r>
            <a:r>
              <a:rPr lang="cs-CZ" dirty="0" smtClean="0"/>
              <a:t>populaci</a:t>
            </a:r>
          </a:p>
          <a:p>
            <a:pPr algn="just"/>
            <a:r>
              <a:rPr lang="cs-CZ" dirty="0" smtClean="0"/>
              <a:t>Nejméně </a:t>
            </a:r>
            <a:r>
              <a:rPr lang="cs-CZ" dirty="0"/>
              <a:t>lidí se vyskytuje v dětské složce a nejvíce pak v </a:t>
            </a:r>
            <a:r>
              <a:rPr lang="cs-CZ" dirty="0" err="1"/>
              <a:t>postreprodukční</a:t>
            </a:r>
            <a:r>
              <a:rPr lang="cs-CZ" dirty="0"/>
              <a:t> (nebo je s reprodukční na podobné úrovni). </a:t>
            </a:r>
            <a:endParaRPr lang="cs-CZ" dirty="0" smtClean="0"/>
          </a:p>
          <a:p>
            <a:pPr algn="just"/>
            <a:r>
              <a:rPr lang="cs-CZ" dirty="0" smtClean="0"/>
              <a:t>Základna </a:t>
            </a:r>
            <a:r>
              <a:rPr lang="cs-CZ" dirty="0"/>
              <a:t>grafu je úzká a strany jsou konvexní (vypouklé), z toho plyne, že stabilně klesá počet nově narozených dětí a v delším časovém horizontu se bude celkový počet obyvatel </a:t>
            </a:r>
            <a:r>
              <a:rPr lang="cs-CZ" dirty="0" smtClean="0"/>
              <a:t>snižovat </a:t>
            </a:r>
          </a:p>
          <a:p>
            <a:pPr algn="just"/>
            <a:r>
              <a:rPr lang="cs-CZ" dirty="0" smtClean="0"/>
              <a:t>V </a:t>
            </a:r>
            <a:r>
              <a:rPr lang="cs-CZ" dirty="0"/>
              <a:t>takovémto případě zároveň dochází ke stárnutí populace a zvyšuje se ekonomická zátěž na celou </a:t>
            </a:r>
            <a:r>
              <a:rPr lang="cs-CZ" dirty="0" smtClean="0"/>
              <a:t>populaci </a:t>
            </a:r>
          </a:p>
          <a:p>
            <a:pPr algn="just"/>
            <a:r>
              <a:rPr lang="cs-CZ" dirty="0" smtClean="0"/>
              <a:t>Graficky </a:t>
            </a:r>
            <a:r>
              <a:rPr lang="cs-CZ" dirty="0"/>
              <a:t>je tento stav znázorněn výrazně širším </a:t>
            </a:r>
            <a:r>
              <a:rPr lang="cs-CZ" dirty="0" smtClean="0"/>
              <a:t>vrcholem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48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is.muni.cz/do/rect/el/estud/pedf/js13/geograf/web/pics/obr02-06.jpg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upload.wikimedia.org/wikipedia/commons/thumb/b/b9/Typy_vekovych_pyramid.png/600px-Typy_vekovych_pyramid.png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59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Složení podle sociálně právních, ekonomických a kulturních znaků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Údaje o rodinném stavu</a:t>
            </a:r>
          </a:p>
          <a:p>
            <a:r>
              <a:rPr lang="cs-CZ" dirty="0" smtClean="0"/>
              <a:t>Sociální příslušnost</a:t>
            </a:r>
          </a:p>
          <a:p>
            <a:r>
              <a:rPr lang="cs-CZ" dirty="0" smtClean="0"/>
              <a:t>Ekonomická aktivita</a:t>
            </a:r>
          </a:p>
          <a:p>
            <a:r>
              <a:rPr lang="cs-CZ" dirty="0" smtClean="0"/>
              <a:t>Zařazení do hospodářského odvětví</a:t>
            </a:r>
          </a:p>
          <a:p>
            <a:r>
              <a:rPr lang="cs-CZ" dirty="0" smtClean="0"/>
              <a:t>Povolání a zaměstnání</a:t>
            </a:r>
          </a:p>
          <a:p>
            <a:r>
              <a:rPr lang="cs-CZ" dirty="0" smtClean="0"/>
              <a:t>Národnost</a:t>
            </a:r>
          </a:p>
          <a:p>
            <a:r>
              <a:rPr lang="cs-CZ" dirty="0" smtClean="0"/>
              <a:t>Etnická skupina</a:t>
            </a:r>
          </a:p>
          <a:p>
            <a:endParaRPr lang="cs-CZ" dirty="0"/>
          </a:p>
          <a:p>
            <a:r>
              <a:rPr lang="cs-CZ" dirty="0" smtClean="0"/>
              <a:t>Tvorba nových  třídících hledisek a kombinací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08755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Populační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cs-CZ" dirty="0" smtClean="0"/>
              <a:t>Informace podává statistika pohybu neboli měny obyvatelstva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Největší pozornost je věnována přirozenému pohybu (narození a úmrtí)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0793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Evidence a statistika ukončených těhotenství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Ukončeno živě narozeným nebo mrtvým dítětem</a:t>
            </a:r>
          </a:p>
          <a:p>
            <a:endParaRPr lang="cs-CZ" dirty="0" smtClean="0"/>
          </a:p>
          <a:p>
            <a:r>
              <a:rPr lang="cs-CZ" dirty="0" smtClean="0"/>
              <a:t>Fyziologický porod</a:t>
            </a:r>
          </a:p>
          <a:p>
            <a:r>
              <a:rPr lang="cs-CZ" dirty="0" smtClean="0"/>
              <a:t>Předčasný porod</a:t>
            </a:r>
          </a:p>
          <a:p>
            <a:r>
              <a:rPr lang="cs-CZ" dirty="0" smtClean="0"/>
              <a:t>potrat</a:t>
            </a:r>
            <a:endParaRPr lang="cs-CZ" dirty="0"/>
          </a:p>
        </p:txBody>
      </p:sp>
      <p:pic>
        <p:nvPicPr>
          <p:cNvPr id="5" name="Picture 7" descr="Poprvé za toto desetiletí se ve Spojených státech snížila porodnost, někteří experti to přičítají ekonomické krizi. (Ilustrační foto: sxc.hu)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40968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52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/>
          </a:bodyPr>
          <a:lstStyle/>
          <a:p>
            <a:pPr algn="ctr"/>
            <a:r>
              <a:rPr lang="cs-CZ" altLang="cs-CZ" b="1" dirty="0" smtClean="0"/>
              <a:t>Evidence a statistika narozených</a:t>
            </a:r>
            <a:endParaRPr lang="cs-CZ" altLang="cs-CZ" b="1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P</a:t>
            </a:r>
            <a:r>
              <a:rPr lang="cs-CZ" altLang="cs-CZ" b="1" dirty="0" smtClean="0"/>
              <a:t>orodnost</a:t>
            </a:r>
            <a:r>
              <a:rPr lang="cs-CZ" altLang="cs-CZ" dirty="0" smtClean="0"/>
              <a:t> </a:t>
            </a:r>
          </a:p>
          <a:p>
            <a:pPr algn="just"/>
            <a:r>
              <a:rPr lang="cs-CZ" altLang="cs-CZ" dirty="0" smtClean="0"/>
              <a:t>Je hrubá míra celkové porodnosti</a:t>
            </a:r>
          </a:p>
          <a:p>
            <a:pPr algn="just"/>
            <a:r>
              <a:rPr lang="cs-CZ" altLang="cs-CZ" dirty="0" smtClean="0"/>
              <a:t>Je poměrem počtu všech narozených a středního stavu obyvatelstva za </a:t>
            </a:r>
            <a:r>
              <a:rPr lang="cs-CZ" altLang="cs-CZ" dirty="0"/>
              <a:t>určité časové období </a:t>
            </a:r>
          </a:p>
          <a:p>
            <a:pPr algn="just"/>
            <a:r>
              <a:rPr lang="cs-CZ" altLang="cs-CZ" dirty="0"/>
              <a:t>uvádí se v </a:t>
            </a:r>
            <a:r>
              <a:rPr lang="cs-CZ" altLang="cs-CZ" dirty="0" err="1">
                <a:hlinkClick r:id="rId2" tooltip="Promile"/>
              </a:rPr>
              <a:t>promilích</a:t>
            </a:r>
            <a:r>
              <a:rPr lang="cs-CZ" altLang="cs-CZ" dirty="0"/>
              <a:t> (‰), tedy v přepočtu na 1 000 </a:t>
            </a:r>
            <a:r>
              <a:rPr lang="cs-CZ" altLang="cs-CZ" dirty="0" smtClean="0"/>
              <a:t>jedinců</a:t>
            </a:r>
          </a:p>
        </p:txBody>
      </p:sp>
      <p:pic>
        <p:nvPicPr>
          <p:cNvPr id="45061" name="Picture 5" descr="centrální sterilizace NM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97152"/>
            <a:ext cx="3267075" cy="166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602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Evidence a statistika narozených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Živorodost (čistá porodnost, natalita)</a:t>
            </a:r>
          </a:p>
          <a:p>
            <a:r>
              <a:rPr lang="cs-CZ" dirty="0" smtClean="0"/>
              <a:t>Je vyjadřována hrubou mírou živorodosti</a:t>
            </a:r>
          </a:p>
          <a:p>
            <a:r>
              <a:rPr lang="cs-CZ" dirty="0" smtClean="0"/>
              <a:t>Tzn. Počtem živě narozených dětí během kalendářního roku na 1000 obyvatel</a:t>
            </a:r>
          </a:p>
          <a:p>
            <a:pPr marL="0" indent="0">
              <a:buNone/>
            </a:pPr>
            <a:r>
              <a:rPr lang="cs-CZ" b="1" dirty="0" smtClean="0"/>
              <a:t>Mrtvorozenost</a:t>
            </a:r>
          </a:p>
          <a:p>
            <a:r>
              <a:rPr lang="cs-CZ" dirty="0" smtClean="0"/>
              <a:t>Je počet mrtvě narozených během kalendářního roku na 1000 všech narozených téhož kalendářního roku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56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Evidence a statistika narozených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Plodnost</a:t>
            </a:r>
          </a:p>
          <a:p>
            <a:r>
              <a:rPr lang="cs-CZ" dirty="0" smtClean="0"/>
              <a:t>Kvantifikována prostřednictvím obecné míry plodnosti</a:t>
            </a:r>
          </a:p>
          <a:p>
            <a:r>
              <a:rPr lang="cs-CZ" dirty="0" smtClean="0"/>
              <a:t>Je definována jako počet živě narozených dětí na 1000 žen 15-49let</a:t>
            </a:r>
          </a:p>
          <a:p>
            <a:r>
              <a:rPr lang="cs-CZ" dirty="0" smtClean="0"/>
              <a:t>Míra plodnosti podle věku je udávána počtem narozených dětí na 1000 žen určitého věku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74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Demografie -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Demografická statika </a:t>
            </a:r>
            <a:r>
              <a:rPr lang="cs-CZ" dirty="0" smtClean="0"/>
              <a:t>(statistika stavu obyvatelstva</a:t>
            </a:r>
          </a:p>
          <a:p>
            <a:pPr>
              <a:buFontTx/>
              <a:buChar char="-"/>
            </a:pPr>
            <a:r>
              <a:rPr lang="cs-CZ" dirty="0" smtClean="0"/>
              <a:t>Registruje a hodnotí počet obyvatelstva</a:t>
            </a:r>
          </a:p>
          <a:p>
            <a:pPr>
              <a:buFontTx/>
              <a:buChar char="-"/>
            </a:pPr>
            <a:r>
              <a:rPr lang="cs-CZ" dirty="0" smtClean="0"/>
              <a:t>Rozmístění a struktura obyvatelstva</a:t>
            </a:r>
          </a:p>
          <a:p>
            <a:r>
              <a:rPr lang="cs-CZ" b="1" dirty="0" smtClean="0"/>
              <a:t>Demografická dynamika </a:t>
            </a:r>
            <a:r>
              <a:rPr lang="cs-CZ" dirty="0" smtClean="0"/>
              <a:t>(statistika pohybu neboli měny obyvatelstva)</a:t>
            </a:r>
          </a:p>
          <a:p>
            <a:pPr>
              <a:buFontTx/>
              <a:buChar char="-"/>
            </a:pPr>
            <a:r>
              <a:rPr lang="cs-CZ" dirty="0" smtClean="0"/>
              <a:t>Zaznamenává a analyzuje počet porodů a úmrtí, stěhování, sňatků a rozvodů</a:t>
            </a:r>
          </a:p>
        </p:txBody>
      </p:sp>
    </p:spTree>
    <p:extLst>
      <p:ext uri="{BB962C8B-B14F-4D97-AF65-F5344CB8AC3E}">
        <p14:creationId xmlns:p14="http://schemas.microsoft.com/office/powerpoint/2010/main" val="1034808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Evidence a </a:t>
            </a:r>
            <a:r>
              <a:rPr lang="cs-CZ" altLang="cs-CZ" b="1" dirty="0" smtClean="0"/>
              <a:t>statistika potratů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Podkladem je „Žádost o umělé přerušení těhotenství a hlášení potratů“</a:t>
            </a:r>
          </a:p>
          <a:p>
            <a:pPr marL="0" indent="0">
              <a:buNone/>
            </a:pPr>
            <a:r>
              <a:rPr lang="cs-CZ" b="1" dirty="0" smtClean="0"/>
              <a:t>Potratovost</a:t>
            </a:r>
          </a:p>
          <a:p>
            <a:r>
              <a:rPr lang="cs-CZ" dirty="0" smtClean="0"/>
              <a:t>Je vyjádřeno hrubou mírou potratovosti (počet potratů, ke kterým došlo v kalendářním roce na 1000 obyvatel)</a:t>
            </a:r>
          </a:p>
          <a:p>
            <a:r>
              <a:rPr lang="cs-CZ" dirty="0" smtClean="0"/>
              <a:t>Je vyjádřeno obecnou mírou potratovosti (poměr počtu potratů a počtu žen v reprodukčním věku – v </a:t>
            </a:r>
            <a:r>
              <a:rPr lang="cs-CZ" dirty="0" err="1" smtClean="0"/>
              <a:t>promilích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Podíl potratů</a:t>
            </a:r>
          </a:p>
          <a:p>
            <a:r>
              <a:rPr lang="cs-CZ" dirty="0" smtClean="0"/>
              <a:t>Počet potratů na 100 všech ukončených těhotenství (tj. porodů i potratů)</a:t>
            </a:r>
          </a:p>
          <a:p>
            <a:pPr marL="0" indent="0">
              <a:buNone/>
            </a:pPr>
            <a:r>
              <a:rPr lang="cs-CZ" b="1" dirty="0" smtClean="0"/>
              <a:t>Index potratovosti</a:t>
            </a:r>
          </a:p>
          <a:p>
            <a:r>
              <a:rPr lang="cs-CZ" dirty="0" smtClean="0"/>
              <a:t>Počet potratů na 100 všech  narozených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9297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Evidence a </a:t>
            </a:r>
            <a:r>
              <a:rPr lang="cs-CZ" altLang="cs-CZ" b="1" dirty="0" smtClean="0"/>
              <a:t>statistika úmrtí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Celková úmrtnost</a:t>
            </a:r>
          </a:p>
          <a:p>
            <a:r>
              <a:rPr lang="cs-CZ" dirty="0" smtClean="0"/>
              <a:t>Vyjadřuje se prostřednictvím hrubé míry úmrtnosti (počet zemřelých v kalendářním roce na 1000 obyvatel středního stavu)</a:t>
            </a:r>
          </a:p>
          <a:p>
            <a:r>
              <a:rPr lang="cs-CZ" dirty="0" smtClean="0"/>
              <a:t>Specifické úmrtnosti (počet zemřelých určitého věku na 1000 žijících obyvatel téhož věku</a:t>
            </a:r>
          </a:p>
          <a:p>
            <a:pPr marL="0" indent="0">
              <a:buNone/>
            </a:pPr>
            <a:r>
              <a:rPr lang="cs-CZ" b="1" dirty="0" smtClean="0"/>
              <a:t>Kojenecká úmrtnost</a:t>
            </a:r>
          </a:p>
          <a:p>
            <a:r>
              <a:rPr lang="cs-CZ" dirty="0" smtClean="0"/>
              <a:t>Vyjadřuje počet zemřelých do jednoho roku života na 1000 živě narozených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583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Evidence a statistika úmrtí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Úmrtnostní tabulky</a:t>
            </a:r>
          </a:p>
          <a:p>
            <a:pPr algn="just"/>
            <a:r>
              <a:rPr lang="cs-CZ" dirty="0" smtClean="0"/>
              <a:t>Logicky skloubeným systémem statistických ukazatelů (kvantitativně charakterizují proces vymírání populace)</a:t>
            </a:r>
          </a:p>
          <a:p>
            <a:pPr algn="just"/>
            <a:r>
              <a:rPr lang="cs-CZ" dirty="0" smtClean="0"/>
              <a:t>Konstrukce je založena na hypotetickém sledování 100 000 současně narozených osob až do úplného do úplného vymření celého souboru</a:t>
            </a:r>
          </a:p>
          <a:p>
            <a:pPr algn="just"/>
            <a:r>
              <a:rPr lang="cs-CZ" dirty="0" smtClean="0"/>
              <a:t>Konstrukce je na podkladě údajů zjištěných při sčítání lidu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30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Výsledkem </a:t>
            </a:r>
            <a:r>
              <a:rPr lang="cs-CZ" altLang="cs-CZ" b="1" dirty="0"/>
              <a:t>úmrtnostní tabulky je:</a:t>
            </a:r>
            <a:endParaRPr lang="cs-CZ" b="1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800" b="1" dirty="0" smtClean="0"/>
              <a:t>naděje </a:t>
            </a:r>
            <a:r>
              <a:rPr lang="cs-CZ" altLang="cs-CZ" sz="2800" b="1" dirty="0"/>
              <a:t>dožití (střední délka života</a:t>
            </a:r>
            <a:r>
              <a:rPr lang="cs-CZ" altLang="cs-CZ" sz="2800" dirty="0"/>
              <a:t> – předpokládaný počet let, který má osoba x-letá před sebou v případě že se nezmění ukazatele na základě kterých byla tabulka vytvořena)</a:t>
            </a:r>
          </a:p>
          <a:p>
            <a:pPr algn="just"/>
            <a:r>
              <a:rPr lang="cs-CZ" altLang="cs-CZ" sz="2800" b="1" dirty="0"/>
              <a:t>pravděpodobná délka života</a:t>
            </a:r>
            <a:r>
              <a:rPr lang="cs-CZ" altLang="cs-CZ" sz="2800" dirty="0"/>
              <a:t> = věk, kterého se dožívá právě polovina tabulkového počtu narozených</a:t>
            </a:r>
          </a:p>
          <a:p>
            <a:pPr algn="just"/>
            <a:r>
              <a:rPr lang="cs-CZ" altLang="cs-CZ" sz="2800" b="1" dirty="0"/>
              <a:t>normální délka života</a:t>
            </a:r>
            <a:r>
              <a:rPr lang="cs-CZ" altLang="cs-CZ" sz="2800" dirty="0"/>
              <a:t> – věk v kterém umírá největší počet osob</a:t>
            </a:r>
          </a:p>
        </p:txBody>
      </p:sp>
    </p:spTree>
    <p:extLst>
      <p:ext uri="{BB962C8B-B14F-4D97-AF65-F5344CB8AC3E}">
        <p14:creationId xmlns:p14="http://schemas.microsoft.com/office/powerpoint/2010/main" val="137037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Reprodukce obyvatelstva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Přirozený přírůstek (úbytek)</a:t>
            </a:r>
          </a:p>
          <a:p>
            <a:pPr algn="just"/>
            <a:r>
              <a:rPr lang="cs-CZ" dirty="0" smtClean="0"/>
              <a:t>Rozdíl mezi počtem živě narozených a zemřelých osob v určitém kalendářním roce</a:t>
            </a:r>
          </a:p>
          <a:p>
            <a:pPr algn="just"/>
            <a:r>
              <a:rPr lang="cs-CZ" dirty="0" smtClean="0"/>
              <a:t>Pokud je výsledek ještě přepočítán  na 1000 obyvatel (dělíme počtem obyvatel a násobíme 1000 – hrubá míra přirozeného přírůstku) </a:t>
            </a:r>
          </a:p>
          <a:p>
            <a:pPr algn="just"/>
            <a:r>
              <a:rPr lang="cs-CZ" dirty="0" smtClean="0"/>
              <a:t>Současně se jedná o rozdíl mezi živorodností a úmrtností</a:t>
            </a:r>
          </a:p>
        </p:txBody>
      </p:sp>
    </p:spTree>
    <p:extLst>
      <p:ext uri="{BB962C8B-B14F-4D97-AF65-F5344CB8AC3E}">
        <p14:creationId xmlns:p14="http://schemas.microsoft.com/office/powerpoint/2010/main" val="175390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Reprodukce obyvatelstva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Míra reprodukce</a:t>
            </a:r>
          </a:p>
          <a:p>
            <a:pPr algn="just"/>
            <a:r>
              <a:rPr lang="cs-CZ" dirty="0" smtClean="0"/>
              <a:t>Se sestavuje na podkladě specifické plodnosti, specifické úmrtnosti a poměru pohlaví při narození</a:t>
            </a:r>
          </a:p>
          <a:p>
            <a:pPr marL="0" indent="0" algn="just">
              <a:buNone/>
            </a:pPr>
            <a:r>
              <a:rPr lang="cs-CZ" dirty="0" smtClean="0"/>
              <a:t>Hrubá míra reprodukce</a:t>
            </a:r>
          </a:p>
          <a:p>
            <a:pPr algn="just"/>
            <a:r>
              <a:rPr lang="cs-CZ" dirty="0" smtClean="0"/>
              <a:t>Udává kolik živě narozených děvčat by se narodilo jedné ženě během jejího generačního při zachování zjištěných specifických plodností</a:t>
            </a:r>
          </a:p>
          <a:p>
            <a:pPr marL="0" indent="0" algn="just">
              <a:buNone/>
            </a:pPr>
            <a:r>
              <a:rPr lang="cs-CZ" dirty="0" smtClean="0"/>
              <a:t>Čistá míra reprodukce</a:t>
            </a:r>
          </a:p>
          <a:p>
            <a:pPr algn="just"/>
            <a:r>
              <a:rPr lang="cs-CZ" dirty="0" smtClean="0"/>
              <a:t>Přihlíží k úrovni úmrtnosti</a:t>
            </a:r>
          </a:p>
          <a:p>
            <a:pPr algn="just"/>
            <a:r>
              <a:rPr lang="cs-CZ" dirty="0" smtClean="0"/>
              <a:t>Vyjadřuje počet děvčat narozených jedné ženě v průběhu jejího generačního období, které se v průměru dožijí věku své matky v době porodu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85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 demografie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>
                <a:effectLst/>
              </a:rPr>
              <a:t>Za spoluzakladatele oboru je považován </a:t>
            </a:r>
            <a:r>
              <a:rPr lang="cs-CZ" dirty="0" smtClean="0"/>
              <a:t>John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Graunt</a:t>
            </a:r>
            <a:r>
              <a:rPr lang="cs-CZ" dirty="0" smtClean="0">
                <a:effectLst/>
              </a:rPr>
              <a:t> (zabýval především úmrtností a objevil nerovnoměrnost mezi počtem narozených chlapců a děvčat)</a:t>
            </a:r>
          </a:p>
          <a:p>
            <a:pPr algn="just"/>
            <a:r>
              <a:rPr lang="cs-CZ" dirty="0" smtClean="0">
                <a:effectLst/>
              </a:rPr>
              <a:t>dalším významným demografem byl Adolf Lambert </a:t>
            </a:r>
            <a:r>
              <a:rPr lang="cs-CZ" dirty="0" err="1" smtClean="0">
                <a:effectLst/>
              </a:rPr>
              <a:t>Quetelet</a:t>
            </a:r>
            <a:r>
              <a:rPr lang="cs-CZ" dirty="0" smtClean="0">
                <a:effectLst/>
              </a:rPr>
              <a:t> (stanovil moderní pravidla sčítání lidu</a:t>
            </a:r>
            <a:r>
              <a:rPr lang="cs-CZ" dirty="0"/>
              <a:t>)</a:t>
            </a:r>
            <a:endParaRPr lang="cs-CZ" dirty="0" smtClean="0">
              <a:effectLst/>
            </a:endParaRPr>
          </a:p>
          <a:p>
            <a:pPr algn="just"/>
            <a:r>
              <a:rPr lang="cs-CZ" dirty="0" smtClean="0">
                <a:effectLst/>
              </a:rPr>
              <a:t>za zakladatele české demografie je považován Antonín Boháč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6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Základní metody zjišťování demografických jevů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effectLst/>
              </a:rPr>
              <a:t>Demografie čerpá data z několika hlavních pramenů:</a:t>
            </a:r>
          </a:p>
          <a:p>
            <a:r>
              <a:rPr lang="cs-CZ" dirty="0" smtClean="0">
                <a:effectLst/>
              </a:rPr>
              <a:t>sčítání lidu</a:t>
            </a:r>
          </a:p>
          <a:p>
            <a:r>
              <a:rPr lang="cs-CZ" dirty="0" smtClean="0">
                <a:effectLst/>
              </a:rPr>
              <a:t>evidence přirozené měny </a:t>
            </a:r>
          </a:p>
          <a:p>
            <a:r>
              <a:rPr lang="cs-CZ" dirty="0" smtClean="0">
                <a:effectLst/>
              </a:rPr>
              <a:t>evidence migrací</a:t>
            </a:r>
            <a:endParaRPr lang="cs-CZ" dirty="0"/>
          </a:p>
          <a:p>
            <a:r>
              <a:rPr lang="cs-CZ" dirty="0" smtClean="0">
                <a:effectLst/>
              </a:rPr>
              <a:t>výběrová šetření</a:t>
            </a:r>
          </a:p>
          <a:p>
            <a:r>
              <a:rPr lang="cs-CZ" dirty="0" smtClean="0">
                <a:effectLst/>
              </a:rPr>
              <a:t>registry obyvatelstva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>
                <a:effectLst/>
              </a:rPr>
              <a:t>historické prameny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7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</a:t>
            </a:r>
            <a:r>
              <a:rPr lang="cs-CZ" b="1" dirty="0" smtClean="0">
                <a:effectLst/>
              </a:rPr>
              <a:t>čítání lidu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latinského </a:t>
            </a:r>
            <a:r>
              <a:rPr lang="cs-CZ" i="1" dirty="0" smtClean="0">
                <a:effectLst/>
              </a:rPr>
              <a:t>census</a:t>
            </a:r>
            <a:endParaRPr lang="cs-CZ" dirty="0"/>
          </a:p>
          <a:p>
            <a:r>
              <a:rPr lang="cs-CZ" dirty="0" smtClean="0">
                <a:effectLst/>
              </a:rPr>
              <a:t>nejstarší statistická akce</a:t>
            </a:r>
          </a:p>
          <a:p>
            <a:r>
              <a:rPr lang="cs-CZ" dirty="0" smtClean="0"/>
              <a:t>Podle historika Herodota proběhlo v Egyptě již kolem roku 2900 př.n.l., antická kultura (Řím) v době 510-29 př.n.l.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první sčítání na území Zemí Koruny České provedla Marie Terezie roku 1753</a:t>
            </a:r>
          </a:p>
        </p:txBody>
      </p:sp>
    </p:spTree>
    <p:extLst>
      <p:ext uri="{BB962C8B-B14F-4D97-AF65-F5344CB8AC3E}">
        <p14:creationId xmlns:p14="http://schemas.microsoft.com/office/powerpoint/2010/main" val="156255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</a:t>
            </a:r>
            <a:r>
              <a:rPr lang="cs-CZ" b="1" dirty="0" smtClean="0">
                <a:effectLst/>
              </a:rPr>
              <a:t>čítání lidu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Označuje sběr, třídění, rozbor a publikaci demografických, ekonomických a sociálních údajů týkající se všech osob žijících na vymezeném území</a:t>
            </a:r>
          </a:p>
          <a:p>
            <a:pPr algn="just"/>
            <a:r>
              <a:rPr lang="cs-CZ" dirty="0" smtClean="0"/>
              <a:t>Bývá spojováno se sčítáním bytů a domů (informace o rodinách a domácnostech)</a:t>
            </a:r>
          </a:p>
        </p:txBody>
      </p:sp>
    </p:spTree>
    <p:extLst>
      <p:ext uri="{BB962C8B-B14F-4D97-AF65-F5344CB8AC3E}">
        <p14:creationId xmlns:p14="http://schemas.microsoft.com/office/powerpoint/2010/main" val="2534950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650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627313" y="333375"/>
          <a:ext cx="4449762" cy="629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5667248" imgH="8019988" progId="AcroExch.Document.7">
                  <p:embed/>
                </p:oleObj>
              </mc:Choice>
              <mc:Fallback>
                <p:oleObj name="Acrobat Document" r:id="rId3" imgW="5667248" imgH="8019988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33375"/>
                        <a:ext cx="4449762" cy="629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5079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548" name="Object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2038344"/>
              </p:ext>
            </p:extLst>
          </p:nvPr>
        </p:nvGraphicFramePr>
        <p:xfrm>
          <a:off x="323528" y="620688"/>
          <a:ext cx="3934323" cy="5566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Acrobat Document" r:id="rId3" imgW="5667248" imgH="8019988" progId="AcroExch.Document.7">
                  <p:embed/>
                </p:oleObj>
              </mc:Choice>
              <mc:Fallback>
                <p:oleObj name="Acrobat Document" r:id="rId3" imgW="5667248" imgH="8019988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620688"/>
                        <a:ext cx="3934323" cy="5566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51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29738198"/>
              </p:ext>
            </p:extLst>
          </p:nvPr>
        </p:nvGraphicFramePr>
        <p:xfrm>
          <a:off x="4250529" y="730436"/>
          <a:ext cx="3993879" cy="5650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Acrobat Document" r:id="rId5" imgW="5667248" imgH="8019988" progId="AcroExch.Document.7">
                  <p:embed/>
                </p:oleObj>
              </mc:Choice>
              <mc:Fallback>
                <p:oleObj name="Acrobat Document" r:id="rId5" imgW="5667248" imgH="8019988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0529" y="730436"/>
                        <a:ext cx="3993879" cy="56508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0920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1523</Words>
  <Application>Microsoft Office PowerPoint</Application>
  <PresentationFormat>Předvádění na obrazovce (4:3)</PresentationFormat>
  <Paragraphs>181</Paragraphs>
  <Slides>35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7" baseType="lpstr">
      <vt:lpstr>Motiv systému Office</vt:lpstr>
      <vt:lpstr>Acrobat Document</vt:lpstr>
      <vt:lpstr>Obyvatelstvo  a jeho charakteristiky</vt:lpstr>
      <vt:lpstr>Demografie </vt:lpstr>
      <vt:lpstr>Demografie - členění</vt:lpstr>
      <vt:lpstr>Historie demografie</vt:lpstr>
      <vt:lpstr>Základní metody zjišťování demografických jevů</vt:lpstr>
      <vt:lpstr>Sčítání lidu</vt:lpstr>
      <vt:lpstr>Sčítání lidu</vt:lpstr>
      <vt:lpstr>Prezentace aplikace PowerPoint</vt:lpstr>
      <vt:lpstr>Prezentace aplikace PowerPoint</vt:lpstr>
      <vt:lpstr>Evidence demografických událostí</vt:lpstr>
      <vt:lpstr>Populační registr</vt:lpstr>
      <vt:lpstr>Výběrové šetření</vt:lpstr>
      <vt:lpstr>Populační základna</vt:lpstr>
      <vt:lpstr>Počet obyvatel </vt:lpstr>
      <vt:lpstr>Struktura obyvatelstva </vt:lpstr>
      <vt:lpstr>Složení podle pohlaví</vt:lpstr>
      <vt:lpstr>Složení podle věku</vt:lpstr>
      <vt:lpstr>Věková pyramida </vt:lpstr>
      <vt:lpstr>Typy věkových pyramid</vt:lpstr>
      <vt:lpstr>Progresivní typ </vt:lpstr>
      <vt:lpstr>Stacionární typ</vt:lpstr>
      <vt:lpstr>Regresivní typ</vt:lpstr>
      <vt:lpstr>Prezentace aplikace PowerPoint</vt:lpstr>
      <vt:lpstr>Složení podle sociálně právních, ekonomických a kulturních znaků</vt:lpstr>
      <vt:lpstr>Populační procesy</vt:lpstr>
      <vt:lpstr>Evidence a statistika ukončených těhotenství</vt:lpstr>
      <vt:lpstr>Evidence a statistika narozených</vt:lpstr>
      <vt:lpstr>Evidence a statistika narozených</vt:lpstr>
      <vt:lpstr>Evidence a statistika narozených</vt:lpstr>
      <vt:lpstr>Evidence a statistika potratů</vt:lpstr>
      <vt:lpstr>Evidence a statistika úmrtí</vt:lpstr>
      <vt:lpstr>Evidence a statistika úmrtí</vt:lpstr>
      <vt:lpstr>Výsledkem úmrtnostní tabulky je:</vt:lpstr>
      <vt:lpstr>Reprodukce obyvatelstva</vt:lpstr>
      <vt:lpstr>Reprodukce obyvatelstva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 a jeho charakteristiky</dc:title>
  <dc:creator>Schneiderová</dc:creator>
  <cp:lastModifiedBy>Schneiderová</cp:lastModifiedBy>
  <cp:revision>35</cp:revision>
  <dcterms:created xsi:type="dcterms:W3CDTF">2017-03-01T16:37:05Z</dcterms:created>
  <dcterms:modified xsi:type="dcterms:W3CDTF">2017-03-07T10:05:36Z</dcterms:modified>
</cp:coreProperties>
</file>