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77" r:id="rId11"/>
    <p:sldId id="264" r:id="rId12"/>
    <p:sldId id="265" r:id="rId13"/>
    <p:sldId id="298" r:id="rId14"/>
    <p:sldId id="299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95" r:id="rId26"/>
    <p:sldId id="278" r:id="rId27"/>
    <p:sldId id="300" r:id="rId28"/>
    <p:sldId id="301" r:id="rId29"/>
    <p:sldId id="303" r:id="rId30"/>
    <p:sldId id="302" r:id="rId31"/>
    <p:sldId id="304" r:id="rId32"/>
    <p:sldId id="305" r:id="rId33"/>
    <p:sldId id="294" r:id="rId34"/>
    <p:sldId id="279" r:id="rId35"/>
    <p:sldId id="280" r:id="rId36"/>
    <p:sldId id="281" r:id="rId37"/>
    <p:sldId id="282" r:id="rId38"/>
    <p:sldId id="283" r:id="rId39"/>
    <p:sldId id="284" r:id="rId40"/>
    <p:sldId id="285" r:id="rId41"/>
    <p:sldId id="287" r:id="rId42"/>
    <p:sldId id="286" r:id="rId43"/>
    <p:sldId id="289" r:id="rId44"/>
    <p:sldId id="288" r:id="rId45"/>
    <p:sldId id="290" r:id="rId46"/>
    <p:sldId id="291" r:id="rId47"/>
    <p:sldId id="293" r:id="rId48"/>
    <p:sldId id="292" r:id="rId49"/>
    <p:sldId id="297" r:id="rId50"/>
    <p:sldId id="306" r:id="rId51"/>
    <p:sldId id="307" r:id="rId5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7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68519-F356-4BDC-A476-B0BBDA9BE9F0}" type="datetimeFigureOut">
              <a:rPr lang="cs-CZ" smtClean="0"/>
              <a:t>22.2.2017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BDCC-2D42-41A4-A790-309F6DEC84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926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68519-F356-4BDC-A476-B0BBDA9BE9F0}" type="datetimeFigureOut">
              <a:rPr lang="cs-CZ" smtClean="0"/>
              <a:t>22.2.2017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BDCC-2D42-41A4-A790-309F6DEC84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441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68519-F356-4BDC-A476-B0BBDA9BE9F0}" type="datetimeFigureOut">
              <a:rPr lang="cs-CZ" smtClean="0"/>
              <a:t>22.2.2017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BDCC-2D42-41A4-A790-309F6DEC84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5976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68519-F356-4BDC-A476-B0BBDA9BE9F0}" type="datetimeFigureOut">
              <a:rPr lang="cs-CZ" smtClean="0"/>
              <a:t>22.2.2017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BDCC-2D42-41A4-A790-309F6DEC84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4178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68519-F356-4BDC-A476-B0BBDA9BE9F0}" type="datetimeFigureOut">
              <a:rPr lang="cs-CZ" smtClean="0"/>
              <a:t>22.2.2017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BDCC-2D42-41A4-A790-309F6DEC84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1701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68519-F356-4BDC-A476-B0BBDA9BE9F0}" type="datetimeFigureOut">
              <a:rPr lang="cs-CZ" smtClean="0"/>
              <a:t>22.2.2017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BDCC-2D42-41A4-A790-309F6DEC84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9476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68519-F356-4BDC-A476-B0BBDA9BE9F0}" type="datetimeFigureOut">
              <a:rPr lang="cs-CZ" smtClean="0"/>
              <a:t>22.2.2017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BDCC-2D42-41A4-A790-309F6DEC84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7596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68519-F356-4BDC-A476-B0BBDA9BE9F0}" type="datetimeFigureOut">
              <a:rPr lang="cs-CZ" smtClean="0"/>
              <a:t>22.2.2017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BDCC-2D42-41A4-A790-309F6DEC84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5925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68519-F356-4BDC-A476-B0BBDA9BE9F0}" type="datetimeFigureOut">
              <a:rPr lang="cs-CZ" smtClean="0"/>
              <a:t>22.2.2017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BDCC-2D42-41A4-A790-309F6DEC84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6315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68519-F356-4BDC-A476-B0BBDA9BE9F0}" type="datetimeFigureOut">
              <a:rPr lang="cs-CZ" smtClean="0"/>
              <a:t>22.2.2017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BDCC-2D42-41A4-A790-309F6DEC84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122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68519-F356-4BDC-A476-B0BBDA9BE9F0}" type="datetimeFigureOut">
              <a:rPr lang="cs-CZ" smtClean="0"/>
              <a:t>22.2.2017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FBDCC-2D42-41A4-A790-309F6DEC84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8000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168519-F356-4BDC-A476-B0BBDA9BE9F0}" type="datetimeFigureOut">
              <a:rPr lang="cs-CZ" smtClean="0"/>
              <a:t>22.2.2017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FBDCC-2D42-41A4-A790-309F6DEC84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967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Péče o zdraví v proměnách času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>
                <a:solidFill>
                  <a:schemeClr val="tx1"/>
                </a:solidFill>
              </a:rPr>
              <a:t>Schneiderová Michaela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635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Novověk </a:t>
            </a:r>
            <a:endParaRPr lang="cs-CZ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cs-CZ" altLang="cs-CZ" dirty="0"/>
              <a:t>V průběhu 20. století dosáhla zdravotní péče založená na biomedicíně a nových lékařských technologiích výrazných objektivních </a:t>
            </a:r>
            <a:r>
              <a:rPr lang="cs-CZ" altLang="cs-CZ" dirty="0" smtClean="0"/>
              <a:t>úspěchů</a:t>
            </a:r>
          </a:p>
          <a:p>
            <a:pPr algn="just">
              <a:lnSpc>
                <a:spcPct val="90000"/>
              </a:lnSpc>
            </a:pPr>
            <a:r>
              <a:rPr lang="cs-CZ" altLang="cs-CZ" dirty="0" smtClean="0"/>
              <a:t>V</a:t>
            </a:r>
            <a:r>
              <a:rPr lang="cs-CZ" altLang="cs-CZ" dirty="0"/>
              <a:t> oblasti sociálních vztahů se však naproti tomu objevují některé negativní </a:t>
            </a:r>
            <a:r>
              <a:rPr lang="cs-CZ" altLang="cs-CZ" dirty="0" smtClean="0"/>
              <a:t>jevy (sociální </a:t>
            </a:r>
            <a:r>
              <a:rPr lang="cs-CZ" altLang="cs-CZ" dirty="0"/>
              <a:t>nůžky se rozevírají, prohlubuje se třídní diferenciace, což má nepříznivý důsledek i ve zdravotní péči a tím i ve zdravotním stavu </a:t>
            </a:r>
            <a:r>
              <a:rPr lang="cs-CZ" altLang="cs-CZ" dirty="0" smtClean="0"/>
              <a:t>obyvatelstva)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53861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Současné problémy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citlivě reagují na razantní společenské změny</a:t>
            </a:r>
          </a:p>
          <a:p>
            <a:pPr algn="just"/>
            <a:r>
              <a:rPr lang="cs-CZ" dirty="0" smtClean="0"/>
              <a:t>Zdraví nelze pokládat za konečný cíl a je pouze jednou z mnoha hodnot, která se podílí na </a:t>
            </a:r>
            <a:r>
              <a:rPr lang="cs-CZ" b="1" dirty="0" smtClean="0"/>
              <a:t>kvalitě života </a:t>
            </a:r>
            <a:r>
              <a:rPr lang="cs-CZ" dirty="0" smtClean="0"/>
              <a:t>(což  tvoří:</a:t>
            </a:r>
          </a:p>
          <a:p>
            <a:pPr algn="just">
              <a:buFontTx/>
              <a:buChar char="-"/>
            </a:pPr>
            <a:r>
              <a:rPr lang="cs-CZ" dirty="0" smtClean="0"/>
              <a:t>somatické zdraví;</a:t>
            </a:r>
          </a:p>
          <a:p>
            <a:pPr algn="just">
              <a:buFontTx/>
              <a:buChar char="-"/>
            </a:pPr>
            <a:r>
              <a:rPr lang="cs-CZ" dirty="0" smtClean="0"/>
              <a:t>hodnoty z oblasti sociální, kulturní, psychologické, ekologické, interpersonální, spirituální, historické a morální).</a:t>
            </a:r>
          </a:p>
          <a:p>
            <a:pPr marL="0" indent="0" algn="just">
              <a:buNone/>
            </a:pPr>
            <a:r>
              <a:rPr lang="cs-CZ" dirty="0" smtClean="0"/>
              <a:t>→přispívající ke také smyslu života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444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Systém zdravotní péče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1669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Teoretická východiska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Rozvoj biologických a humánních věd → člověk je složitou bytostí</a:t>
            </a:r>
          </a:p>
          <a:p>
            <a:r>
              <a:rPr lang="cs-CZ" dirty="0" smtClean="0"/>
              <a:t>Vytvářené ekonomické, kulturní pospolitosti → složitější, komplexnější a dynamičtější</a:t>
            </a:r>
          </a:p>
          <a:p>
            <a:r>
              <a:rPr lang="cs-CZ" dirty="0" smtClean="0"/>
              <a:t>K porozumění je potřeba nových přístupů, hledání vhodnějších a </a:t>
            </a:r>
            <a:r>
              <a:rPr lang="cs-CZ" dirty="0"/>
              <a:t>ú</a:t>
            </a:r>
            <a:r>
              <a:rPr lang="cs-CZ" dirty="0" smtClean="0"/>
              <a:t>činnějších metod  zkoumání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75959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Obecná teorie systémů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Je filozofický, logický  formalizovaný obor</a:t>
            </a:r>
          </a:p>
          <a:p>
            <a:pPr algn="just"/>
            <a:r>
              <a:rPr lang="cs-CZ" dirty="0" smtClean="0"/>
              <a:t>Integruje poznatky pomoci abstrakce, generalizace a dedukce pro formování platných systémů</a:t>
            </a:r>
          </a:p>
          <a:p>
            <a:pPr algn="just"/>
            <a:r>
              <a:rPr lang="cs-CZ" dirty="0" smtClean="0"/>
              <a:t>Využití je možné ve všech oblastech světa</a:t>
            </a:r>
          </a:p>
          <a:p>
            <a:pPr algn="just"/>
            <a:r>
              <a:rPr lang="cs-CZ" dirty="0" smtClean="0"/>
              <a:t>Předmětem zájmu bývají složité a vysoce strukturované soubory živých organismů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66944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/>
          <a:lstStyle/>
          <a:p>
            <a:r>
              <a:rPr lang="cs-CZ" b="1" dirty="0"/>
              <a:t>Zdravotní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pPr marL="0" indent="0" algn="just">
              <a:buNone/>
            </a:pPr>
            <a:r>
              <a:rPr lang="cs-CZ" dirty="0"/>
              <a:t>Představuje péči o zdraví zahrnující veškerou činnost celé společnosti, která: </a:t>
            </a:r>
            <a:endParaRPr lang="cs-CZ" dirty="0" smtClean="0"/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posiluje zdraví</a:t>
            </a:r>
          </a:p>
          <a:p>
            <a:pPr algn="just"/>
            <a:r>
              <a:rPr lang="cs-CZ" dirty="0"/>
              <a:t>zabraňuje onemocnění</a:t>
            </a:r>
          </a:p>
          <a:p>
            <a:pPr algn="just"/>
            <a:r>
              <a:rPr lang="cs-CZ" dirty="0"/>
              <a:t>léčí již vzniklá onemocnění</a:t>
            </a:r>
          </a:p>
          <a:p>
            <a:pPr algn="just"/>
            <a:r>
              <a:rPr lang="cs-CZ" dirty="0"/>
              <a:t>snižuje následky nemoci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169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Zdravotnická péče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r>
              <a:rPr lang="cs-CZ" dirty="0"/>
              <a:t>je součástí zdravotní péče</a:t>
            </a:r>
          </a:p>
          <a:p>
            <a:r>
              <a:rPr lang="cs-CZ" dirty="0" smtClean="0"/>
              <a:t>je </a:t>
            </a:r>
            <a:r>
              <a:rPr lang="cs-CZ" dirty="0"/>
              <a:t>péče o zdraví, na které se podílí zdravotnictví (poskytování zdravotnických služeb</a:t>
            </a:r>
            <a:r>
              <a:rPr lang="cs-CZ" dirty="0" smtClean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21133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b="1" dirty="0"/>
              <a:t>Zdravotnictví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496944" cy="532859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dirty="0" smtClean="0"/>
              <a:t>je </a:t>
            </a:r>
            <a:r>
              <a:rPr lang="cs-CZ" dirty="0"/>
              <a:t>soustava odborných zdravotnických institucí a činností, které se zaměřují na péči o zdraví občanů a slouží k uspokojování zdravotnických potřeb obyvatelstva.</a:t>
            </a:r>
            <a:br>
              <a:rPr lang="cs-CZ" dirty="0"/>
            </a:br>
            <a:r>
              <a:rPr lang="cs-CZ" b="1" dirty="0" smtClean="0"/>
              <a:t>Zahrnuje:</a:t>
            </a:r>
          </a:p>
          <a:p>
            <a:pPr algn="just"/>
            <a:r>
              <a:rPr lang="cs-CZ" i="1" dirty="0" smtClean="0"/>
              <a:t>orgány </a:t>
            </a:r>
            <a:r>
              <a:rPr lang="cs-CZ" i="1" dirty="0"/>
              <a:t>a instituce</a:t>
            </a:r>
            <a:r>
              <a:rPr lang="cs-CZ" dirty="0"/>
              <a:t>: ministerstvo zdravotnictví, zdravotní pojišťovny atd.,</a:t>
            </a:r>
          </a:p>
          <a:p>
            <a:pPr algn="just"/>
            <a:r>
              <a:rPr lang="cs-CZ" i="1" dirty="0"/>
              <a:t>organizace a společnosti</a:t>
            </a:r>
            <a:r>
              <a:rPr lang="cs-CZ" dirty="0"/>
              <a:t>: lékařská komora, odborné lékařské společnosti, ČAS atd.,</a:t>
            </a:r>
          </a:p>
          <a:p>
            <a:pPr algn="just"/>
            <a:r>
              <a:rPr lang="cs-CZ" i="1" dirty="0"/>
              <a:t>zdravotnická zařízení</a:t>
            </a:r>
            <a:r>
              <a:rPr lang="cs-CZ" dirty="0"/>
              <a:t>: nemocnice, ambulantní zařízení, léčebné ústavy atd.,</a:t>
            </a:r>
          </a:p>
          <a:p>
            <a:pPr algn="just"/>
            <a:r>
              <a:rPr lang="cs-CZ" i="1" dirty="0"/>
              <a:t>pracovníky ve zdravotnictví</a:t>
            </a:r>
            <a:r>
              <a:rPr lang="cs-CZ" dirty="0"/>
              <a:t>: lékaři, zdravotní sestry, laboranti, atd.,</a:t>
            </a:r>
          </a:p>
          <a:p>
            <a:pPr algn="just"/>
            <a:r>
              <a:rPr lang="cs-CZ" i="1" dirty="0"/>
              <a:t>služby a činnosti</a:t>
            </a:r>
            <a:r>
              <a:rPr lang="cs-CZ" dirty="0"/>
              <a:t>: léčebně-preventivní péče, hygienická služba, lékárenská služba, výchova ke zdraví, vědecký výzkum, zdravotnické školství,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884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b="1" dirty="0"/>
              <a:t>Zdravotnická </a:t>
            </a:r>
            <a:r>
              <a:rPr lang="cs-CZ" b="1" dirty="0" smtClean="0"/>
              <a:t>zařízení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sz="4500" b="1" dirty="0" smtClean="0"/>
              <a:t>Zařízení </a:t>
            </a:r>
            <a:r>
              <a:rPr lang="cs-CZ" sz="4500" b="1" dirty="0"/>
              <a:t>léčebně-preventivní péče</a:t>
            </a:r>
            <a:r>
              <a:rPr lang="cs-CZ" sz="4500" dirty="0"/>
              <a:t> </a:t>
            </a:r>
          </a:p>
          <a:p>
            <a:pPr marL="0" indent="0">
              <a:buNone/>
            </a:pPr>
            <a:r>
              <a:rPr lang="cs-CZ" sz="4500" b="1" dirty="0"/>
              <a:t>a) </a:t>
            </a:r>
            <a:r>
              <a:rPr lang="cs-CZ" sz="4500" b="1" i="1" dirty="0"/>
              <a:t>zařízení ambulantní péče:</a:t>
            </a:r>
            <a:r>
              <a:rPr lang="cs-CZ" sz="4500" dirty="0"/>
              <a:t> </a:t>
            </a:r>
          </a:p>
          <a:p>
            <a:r>
              <a:rPr lang="cs-CZ" sz="4500" dirty="0"/>
              <a:t>ordinace praktických odborných ambulantních lékařů,</a:t>
            </a:r>
          </a:p>
          <a:p>
            <a:r>
              <a:rPr lang="cs-CZ" sz="4500" dirty="0"/>
              <a:t>vyšetřovací a léčebné složky (laboratoře, rentgenová pracoviště, rehabilitační pracoviště),</a:t>
            </a:r>
          </a:p>
          <a:p>
            <a:pPr marL="0" indent="0">
              <a:buNone/>
            </a:pPr>
            <a:r>
              <a:rPr lang="cs-CZ" sz="4500" b="1" dirty="0"/>
              <a:t>b) </a:t>
            </a:r>
            <a:r>
              <a:rPr lang="cs-CZ" sz="4500" b="1" i="1" dirty="0"/>
              <a:t>lůžková zařízení:</a:t>
            </a:r>
            <a:r>
              <a:rPr lang="cs-CZ" sz="4500" dirty="0"/>
              <a:t> </a:t>
            </a:r>
          </a:p>
          <a:p>
            <a:r>
              <a:rPr lang="cs-CZ" sz="4500" dirty="0"/>
              <a:t>nemocnice,</a:t>
            </a:r>
          </a:p>
          <a:p>
            <a:r>
              <a:rPr lang="cs-CZ" sz="4500" dirty="0"/>
              <a:t>odborné léčebné ústavy,</a:t>
            </a:r>
          </a:p>
          <a:p>
            <a:r>
              <a:rPr lang="cs-CZ" sz="4500" dirty="0"/>
              <a:t>psychiatrické léčebny,</a:t>
            </a:r>
          </a:p>
          <a:p>
            <a:r>
              <a:rPr lang="cs-CZ" sz="4500" dirty="0"/>
              <a:t>léčebny pro dlouhodobě nemocné, </a:t>
            </a:r>
          </a:p>
          <a:p>
            <a:r>
              <a:rPr lang="cs-CZ" sz="4500" dirty="0"/>
              <a:t>rehabilitační léčebny,</a:t>
            </a:r>
          </a:p>
          <a:p>
            <a:r>
              <a:rPr lang="cs-CZ" sz="4500" dirty="0"/>
              <a:t>lázeňské léčebny,</a:t>
            </a:r>
          </a:p>
          <a:p>
            <a:pPr marL="0" indent="0">
              <a:buNone/>
            </a:pPr>
            <a:r>
              <a:rPr lang="cs-CZ" sz="4500" b="1" dirty="0"/>
              <a:t>c) </a:t>
            </a:r>
            <a:r>
              <a:rPr lang="cs-CZ" sz="4500" b="1" i="1" dirty="0"/>
              <a:t>zvláštní dětská zařízení:</a:t>
            </a:r>
            <a:r>
              <a:rPr lang="cs-CZ" sz="4500" dirty="0"/>
              <a:t> </a:t>
            </a:r>
          </a:p>
          <a:p>
            <a:r>
              <a:rPr lang="cs-CZ" sz="4500" dirty="0"/>
              <a:t>kojenecké ústavy,</a:t>
            </a:r>
          </a:p>
          <a:p>
            <a:r>
              <a:rPr lang="cs-CZ" sz="4500" dirty="0"/>
              <a:t>dětské domovy,</a:t>
            </a:r>
          </a:p>
          <a:p>
            <a:r>
              <a:rPr lang="cs-CZ" sz="4500" dirty="0"/>
              <a:t>jesle</a:t>
            </a:r>
          </a:p>
          <a:p>
            <a:pPr marL="0" indent="0">
              <a:buNone/>
            </a:pPr>
            <a:r>
              <a:rPr lang="cs-CZ" sz="4500" b="1" dirty="0" smtClean="0"/>
              <a:t>d) </a:t>
            </a:r>
            <a:r>
              <a:rPr lang="cs-CZ" sz="4500" b="1" i="1" dirty="0"/>
              <a:t>lékárny</a:t>
            </a:r>
            <a:r>
              <a:rPr lang="cs-CZ" sz="4500" dirty="0"/>
              <a:t> </a:t>
            </a:r>
          </a:p>
          <a:p>
            <a:pPr marL="0" indent="0">
              <a:buNone/>
            </a:pPr>
            <a:r>
              <a:rPr lang="cs-CZ" sz="4500" b="1" dirty="0"/>
              <a:t>e) </a:t>
            </a:r>
            <a:r>
              <a:rPr lang="cs-CZ" sz="4500" b="1" i="1" dirty="0"/>
              <a:t>záchranná služba</a:t>
            </a:r>
            <a:r>
              <a:rPr lang="cs-CZ" sz="4500" dirty="0"/>
              <a:t> </a:t>
            </a:r>
          </a:p>
          <a:p>
            <a:pPr marL="0" indent="0">
              <a:buNone/>
            </a:pPr>
            <a:r>
              <a:rPr lang="cs-CZ" sz="4500" b="1" dirty="0"/>
              <a:t>Zařízení hygienické služby</a:t>
            </a:r>
            <a:r>
              <a:rPr lang="cs-CZ" sz="4500" dirty="0"/>
              <a:t> </a:t>
            </a:r>
          </a:p>
          <a:p>
            <a:pPr marL="0" indent="0">
              <a:buNone/>
            </a:pPr>
            <a:r>
              <a:rPr lang="cs-CZ" sz="4500" b="1" dirty="0"/>
              <a:t>Výzkumné ústavy</a:t>
            </a:r>
            <a:r>
              <a:rPr lang="cs-CZ" sz="4500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795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Péče o zdraví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70. a 80. letech byla předmětem četných diskuzí systémové pojetí péče o zdraví</a:t>
            </a:r>
          </a:p>
          <a:p>
            <a:pPr algn="just"/>
            <a:r>
              <a:rPr lang="cs-CZ" dirty="0" smtClean="0"/>
              <a:t>nejde o univerzální návod</a:t>
            </a:r>
          </a:p>
          <a:p>
            <a:pPr algn="just"/>
            <a:r>
              <a:rPr lang="cs-CZ" dirty="0" smtClean="0"/>
              <a:t>k řízení zdravotní péče je významným přínosem</a:t>
            </a:r>
          </a:p>
          <a:p>
            <a:pPr algn="just"/>
            <a:r>
              <a:rPr lang="cs-CZ" dirty="0" smtClean="0"/>
              <a:t>vychází ze základního schématu systémů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638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b="1" dirty="0"/>
              <a:t>Úrazy a nemoci</a:t>
            </a:r>
            <a:r>
              <a:rPr lang="cs-CZ" altLang="cs-CZ" dirty="0"/>
              <a:t> provázejí člověka od počátku jeho existence.</a:t>
            </a:r>
            <a:endParaRPr lang="cs-CZ" altLang="cs-CZ" b="1" dirty="0"/>
          </a:p>
          <a:p>
            <a:endParaRPr lang="cs-CZ" altLang="cs-CZ" b="1" dirty="0"/>
          </a:p>
          <a:p>
            <a:r>
              <a:rPr lang="cs-CZ" altLang="cs-CZ" b="1" dirty="0"/>
              <a:t>Zdraví a nemoci</a:t>
            </a:r>
            <a:r>
              <a:rPr lang="cs-CZ" altLang="cs-CZ" dirty="0"/>
              <a:t> jako sociální jevy se v historii lidstva podílely na přetváření světa více než si obvykle myslíme.</a:t>
            </a:r>
          </a:p>
        </p:txBody>
      </p:sp>
    </p:spTree>
    <p:extLst>
      <p:ext uri="{BB962C8B-B14F-4D97-AF65-F5344CB8AC3E}">
        <p14:creationId xmlns:p14="http://schemas.microsoft.com/office/powerpoint/2010/main" val="410378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schéma systémů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dirty="0" smtClean="0"/>
              <a:t>Vstup → základní zdroje (finance, materiál v podobě léků a techniky, zdravotnické zařízení, čas, pracovníky a intelektuální potenciál)</a:t>
            </a:r>
          </a:p>
          <a:p>
            <a:pPr algn="just"/>
            <a:r>
              <a:rPr lang="cs-CZ" dirty="0" smtClean="0"/>
              <a:t>Činnosti → zdravotnické služby (</a:t>
            </a:r>
            <a:r>
              <a:rPr lang="cs-CZ" dirty="0" err="1" smtClean="0"/>
              <a:t>promotivní</a:t>
            </a:r>
            <a:r>
              <a:rPr lang="cs-CZ" dirty="0" smtClean="0"/>
              <a:t>, preventivní, diagnostické, léčebné, rehabilitační, pečovatelské, paliativní)</a:t>
            </a:r>
          </a:p>
          <a:p>
            <a:pPr algn="just"/>
            <a:r>
              <a:rPr lang="cs-CZ" dirty="0" smtClean="0"/>
              <a:t>Výstupy → uspokojení zdravotních potřeb, změny úmrtnosti a nemocnosti, zvýšení kvality života, …</a:t>
            </a:r>
          </a:p>
          <a:p>
            <a:pPr algn="just"/>
            <a:r>
              <a:rPr lang="cs-CZ" dirty="0" smtClean="0"/>
              <a:t>Okolí zdravotnictví → socioekonomické poměry, chování, výživu, bydlení, výchovu, kulturu, zdravotní uvědomění, 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422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Východiska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Zdravotní stav populace</a:t>
            </a:r>
          </a:p>
          <a:p>
            <a:r>
              <a:rPr lang="cs-CZ" dirty="0" smtClean="0"/>
              <a:t>Zdravotní problémy</a:t>
            </a:r>
          </a:p>
          <a:p>
            <a:r>
              <a:rPr lang="cs-CZ" dirty="0" smtClean="0"/>
              <a:t>Potřeby</a:t>
            </a:r>
          </a:p>
          <a:p>
            <a:r>
              <a:rPr lang="cs-CZ" dirty="0" smtClean="0"/>
              <a:t>Požadavky </a:t>
            </a:r>
          </a:p>
          <a:p>
            <a:endParaRPr lang="cs-CZ" dirty="0"/>
          </a:p>
          <a:p>
            <a:r>
              <a:rPr lang="cs-CZ" dirty="0" smtClean="0"/>
              <a:t>Celková zdravotní a sociální situace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83507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Zdravotní stav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Je ovlivňován:</a:t>
            </a:r>
          </a:p>
          <a:p>
            <a:r>
              <a:rPr lang="cs-CZ" dirty="0" smtClean="0"/>
              <a:t>Biologickým základem</a:t>
            </a:r>
          </a:p>
          <a:p>
            <a:r>
              <a:rPr lang="cs-CZ" dirty="0" smtClean="0"/>
              <a:t>Chováním osob</a:t>
            </a:r>
          </a:p>
          <a:p>
            <a:r>
              <a:rPr lang="cs-CZ" dirty="0" smtClean="0"/>
              <a:t>Životním prostředím</a:t>
            </a:r>
          </a:p>
          <a:p>
            <a:r>
              <a:rPr lang="cs-CZ" dirty="0" smtClean="0"/>
              <a:t>Zdravotnickými službami</a:t>
            </a:r>
          </a:p>
          <a:p>
            <a:pPr marL="0" indent="0">
              <a:buNone/>
            </a:pPr>
            <a:r>
              <a:rPr lang="cs-CZ" b="1" dirty="0" smtClean="0"/>
              <a:t>Důležitou roli hraje:</a:t>
            </a:r>
          </a:p>
          <a:p>
            <a:r>
              <a:rPr lang="cs-CZ" dirty="0" smtClean="0"/>
              <a:t>socioekonomické poměry</a:t>
            </a:r>
          </a:p>
          <a:p>
            <a:r>
              <a:rPr lang="cs-CZ" dirty="0" smtClean="0"/>
              <a:t>výživa</a:t>
            </a:r>
          </a:p>
          <a:p>
            <a:r>
              <a:rPr lang="cs-CZ" dirty="0" smtClean="0"/>
              <a:t>bydlení</a:t>
            </a:r>
          </a:p>
          <a:p>
            <a:r>
              <a:rPr lang="cs-CZ" dirty="0" smtClean="0"/>
              <a:t>kultura</a:t>
            </a:r>
          </a:p>
          <a:p>
            <a:r>
              <a:rPr lang="cs-CZ" dirty="0" smtClean="0"/>
              <a:t>zdravotní uvědomění</a:t>
            </a:r>
          </a:p>
          <a:p>
            <a:r>
              <a:rPr lang="cs-CZ" dirty="0" smtClean="0"/>
              <a:t>legislativa, …</a:t>
            </a:r>
          </a:p>
        </p:txBody>
      </p:sp>
    </p:spTree>
    <p:extLst>
      <p:ext uri="{BB962C8B-B14F-4D97-AF65-F5344CB8AC3E}">
        <p14:creationId xmlns:p14="http://schemas.microsoft.com/office/powerpoint/2010/main" val="162443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Pohled na systém péče o zdraví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/>
          <a:lstStyle/>
          <a:p>
            <a:r>
              <a:rPr lang="cs-CZ" dirty="0" smtClean="0"/>
              <a:t>Laická zdravotní péče</a:t>
            </a:r>
          </a:p>
          <a:p>
            <a:r>
              <a:rPr lang="cs-CZ" dirty="0" smtClean="0"/>
              <a:t>Základní znalosti o lidském těle, příčinách nemocí a jak jim předcházet</a:t>
            </a:r>
          </a:p>
          <a:p>
            <a:r>
              <a:rPr lang="cs-CZ" dirty="0" smtClean="0"/>
              <a:t>Léčiva jejich účinky a dostupnost</a:t>
            </a:r>
          </a:p>
          <a:p>
            <a:r>
              <a:rPr lang="cs-CZ" dirty="0" smtClean="0"/>
              <a:t>Počínání při úrazech a kritických situacích ohrožující život</a:t>
            </a:r>
          </a:p>
        </p:txBody>
      </p:sp>
    </p:spTree>
    <p:extLst>
      <p:ext uri="{BB962C8B-B14F-4D97-AF65-F5344CB8AC3E}">
        <p14:creationId xmlns:p14="http://schemas.microsoft.com/office/powerpoint/2010/main" val="106585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Systémový model péče o zdraví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Je nutno chápat jako:</a:t>
            </a:r>
          </a:p>
          <a:p>
            <a:r>
              <a:rPr lang="cs-CZ" dirty="0" smtClean="0"/>
              <a:t>Abstraktní</a:t>
            </a:r>
          </a:p>
          <a:p>
            <a:r>
              <a:rPr lang="cs-CZ" dirty="0" smtClean="0"/>
              <a:t>Vyjadřující pouze určité charakteristiky</a:t>
            </a:r>
          </a:p>
          <a:p>
            <a:r>
              <a:rPr lang="cs-CZ" dirty="0" smtClean="0"/>
              <a:t>Záleží, které stránky procesu jsou považovány za důležité</a:t>
            </a:r>
          </a:p>
          <a:p>
            <a:r>
              <a:rPr lang="cs-CZ" dirty="0" smtClean="0"/>
              <a:t>Nepojme </a:t>
            </a:r>
            <a:r>
              <a:rPr lang="cs-CZ" smtClean="0"/>
              <a:t>všechny relevantní </a:t>
            </a:r>
            <a:r>
              <a:rPr lang="cs-CZ" dirty="0" smtClean="0"/>
              <a:t>aspekty péče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626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cs-CZ" b="1" dirty="0"/>
              <a:t>Současné trendy v péči o zdraví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12776"/>
            <a:ext cx="8363272" cy="511256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cs-CZ" dirty="0"/>
              <a:t>Veřejná politika – snaha o nadresortní přístup, snaha, aby důležitá politická rozhodnutí zohledňovala zdravotní dopady;</a:t>
            </a:r>
          </a:p>
          <a:p>
            <a:pPr algn="just"/>
            <a:r>
              <a:rPr lang="cs-CZ" dirty="0"/>
              <a:t>preventivní péče – investice do celonárodních kampaní na podporu zdravé výživy, nekuřáctví; omezování reklamy na cigarety, alkohol, atd.;</a:t>
            </a:r>
          </a:p>
          <a:p>
            <a:pPr algn="just"/>
            <a:r>
              <a:rPr lang="cs-CZ" dirty="0"/>
              <a:t>růst nákladů a snaha o jejich regulaci;</a:t>
            </a:r>
          </a:p>
          <a:p>
            <a:pPr algn="just"/>
            <a:r>
              <a:rPr lang="cs-CZ" dirty="0"/>
              <a:t>podpora a rozvoj primární péče, její návaznosti na ostatní segmenty, snaha řešit co nejvíce problémů na komunitní úrovni;</a:t>
            </a:r>
          </a:p>
          <a:p>
            <a:pPr algn="just"/>
            <a:r>
              <a:rPr lang="cs-CZ" dirty="0"/>
              <a:t>zintenzivnění nemocniční péče – zkracování hospitalizace, pokles akutních lůžek, pokles počtu nemocnic, jejich restrukturalizace (rozvoj následné péče, rehabilitace atd.); </a:t>
            </a:r>
          </a:p>
          <a:p>
            <a:pPr algn="just"/>
            <a:r>
              <a:rPr lang="cs-CZ" dirty="0"/>
              <a:t>zlepšování kvality – zavádění sledování indikátorů kvality zdravotní péče na celonárodní úrovni, akreditace pracovišť, certifikace prostředků zdravotnické techniky, mezinárodní srovnávání (OECD</a:t>
            </a:r>
            <a:r>
              <a:rPr lang="cs-CZ" dirty="0" smtClean="0"/>
              <a:t>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053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378695"/>
          </a:xfrm>
        </p:spPr>
        <p:txBody>
          <a:bodyPr/>
          <a:lstStyle/>
          <a:p>
            <a:r>
              <a:rPr lang="cs-CZ" b="1" dirty="0"/>
              <a:t>Základní modely zdravotnických systémů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3145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Vznik a vývoj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Vznik v průběhu historického vývoje spontánně z potřeb a požadavků denního života, aniž by někdo definoval dlouhodobé cíle a podle nich plánovitě formoval jejich strukturu</a:t>
            </a:r>
          </a:p>
          <a:p>
            <a:pPr algn="just"/>
            <a:r>
              <a:rPr lang="cs-CZ" dirty="0" smtClean="0"/>
              <a:t>Zdravotnická soustava tak zprvu byla složena z lékařů a pacientů, která se postupně rozvíjela</a:t>
            </a:r>
          </a:p>
        </p:txBody>
      </p:sp>
    </p:spTree>
    <p:extLst>
      <p:ext uri="{BB962C8B-B14F-4D97-AF65-F5344CB8AC3E}">
        <p14:creationId xmlns:p14="http://schemas.microsoft.com/office/powerpoint/2010/main" val="8359145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Zdravotnické systémy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Jsou výslednicí dlouhodobého a složitého společenského vývoje</a:t>
            </a:r>
          </a:p>
          <a:p>
            <a:pPr algn="just"/>
            <a:r>
              <a:rPr lang="cs-CZ" dirty="0" smtClean="0"/>
              <a:t>Jsou různé → odlišnosti v podmínkách sociálních, ekonomických, kulturních a politických</a:t>
            </a:r>
          </a:p>
          <a:p>
            <a:pPr algn="just"/>
            <a:r>
              <a:rPr lang="cs-CZ" dirty="0" smtClean="0"/>
              <a:t>Každá generace přizpůsobuje obsah a formy zdravotní péče svým zájmům a potřebám za interakce sociálních a ekonomicko-politických sil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32890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Charakteristické rysy reformy zdravotnictví v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r>
              <a:rPr lang="cs-CZ" dirty="0" smtClean="0"/>
              <a:t>Transformace struktury zdravotnického systému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Decentralizace státní zdravotní správy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Přizpůsobení funkce systému zdravotní péče podmínkám tržního hospodářství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6893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Úvod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12776"/>
            <a:ext cx="8640960" cy="5184576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vysoce ceněná hodnota</a:t>
            </a:r>
          </a:p>
          <a:p>
            <a:r>
              <a:rPr lang="cs-CZ" sz="2400" dirty="0"/>
              <a:t>v</a:t>
            </a:r>
            <a:r>
              <a:rPr lang="cs-CZ" sz="2400" dirty="0" smtClean="0"/>
              <a:t>ývoj lékařství (formy, obsah péče o zdraví)         historické zkušenosti (vnímání nemoci, chování lékaře, postoje společnosti k nemocným)</a:t>
            </a:r>
          </a:p>
          <a:p>
            <a:r>
              <a:rPr lang="cs-CZ" sz="2400" dirty="0" smtClean="0"/>
              <a:t>dějiny zdravotní péče          vztahy pacienta a lékaře (zdravotníky a společností)</a:t>
            </a:r>
          </a:p>
          <a:p>
            <a:r>
              <a:rPr lang="cs-CZ" sz="2400" dirty="0" smtClean="0"/>
              <a:t>pohled:  </a:t>
            </a:r>
          </a:p>
          <a:p>
            <a:pPr>
              <a:buFontTx/>
              <a:buChar char="-"/>
            </a:pPr>
            <a:r>
              <a:rPr lang="cs-CZ" sz="2400" dirty="0" smtClean="0"/>
              <a:t>Primitivní společnost</a:t>
            </a:r>
          </a:p>
          <a:p>
            <a:pPr>
              <a:buFontTx/>
              <a:buChar char="-"/>
            </a:pPr>
            <a:r>
              <a:rPr lang="cs-CZ" sz="2400" dirty="0" smtClean="0"/>
              <a:t>Křesťanství</a:t>
            </a:r>
          </a:p>
          <a:p>
            <a:pPr>
              <a:buFontTx/>
              <a:buChar char="-"/>
            </a:pPr>
            <a:r>
              <a:rPr lang="cs-CZ" sz="2400" dirty="0" smtClean="0"/>
              <a:t>Renesance</a:t>
            </a:r>
          </a:p>
          <a:p>
            <a:pPr>
              <a:buFontTx/>
              <a:buChar char="-"/>
            </a:pPr>
            <a:r>
              <a:rPr lang="cs-CZ" sz="2400" dirty="0" smtClean="0"/>
              <a:t>Středověk</a:t>
            </a:r>
          </a:p>
          <a:p>
            <a:pPr>
              <a:buFontTx/>
              <a:buChar char="-"/>
            </a:pPr>
            <a:r>
              <a:rPr lang="cs-CZ" sz="2400" dirty="0" smtClean="0"/>
              <a:t>Liberalismus</a:t>
            </a:r>
          </a:p>
          <a:p>
            <a:pPr>
              <a:buFontTx/>
              <a:buChar char="-"/>
            </a:pPr>
            <a:r>
              <a:rPr lang="cs-CZ" sz="2400" dirty="0" smtClean="0"/>
              <a:t>Novověk </a:t>
            </a:r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6156176" y="198884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>
            <a:off x="3525044" y="306896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693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Transformace ve zdravotnictví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Se projevila přebudováním základních komponent dřívějšího systému</a:t>
            </a:r>
          </a:p>
          <a:p>
            <a:pPr marL="0" indent="0" algn="just">
              <a:buNone/>
            </a:pPr>
            <a:endParaRPr lang="cs-CZ" dirty="0" smtClean="0"/>
          </a:p>
          <a:p>
            <a:pPr algn="just"/>
            <a:r>
              <a:rPr lang="cs-CZ" dirty="0" smtClean="0"/>
              <a:t>Zrušeny: Ústavy národního zdraví</a:t>
            </a:r>
          </a:p>
          <a:p>
            <a:pPr algn="just"/>
            <a:r>
              <a:rPr lang="cs-CZ" dirty="0" smtClean="0"/>
              <a:t>Nově vznikly: lékařské komory, zdravotní pojišťovny, asociace sdružených nemocnic, nové orgány zdravotní správy</a:t>
            </a:r>
          </a:p>
          <a:p>
            <a:pPr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702644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Decentralizace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Dekoncentrace</a:t>
            </a:r>
          </a:p>
          <a:p>
            <a:r>
              <a:rPr lang="cs-CZ" dirty="0" smtClean="0"/>
              <a:t>Devoluce</a:t>
            </a:r>
          </a:p>
          <a:p>
            <a:r>
              <a:rPr lang="cs-CZ" dirty="0" smtClean="0"/>
              <a:t>Delegace</a:t>
            </a:r>
          </a:p>
          <a:p>
            <a:r>
              <a:rPr lang="cs-CZ" dirty="0" smtClean="0"/>
              <a:t>Privatizace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99959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Přizpůsobování zdravotnictví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Vychází z tržního hospodářství</a:t>
            </a:r>
          </a:p>
          <a:p>
            <a:r>
              <a:rPr lang="cs-CZ" dirty="0" smtClean="0"/>
              <a:t>Nehotový proces</a:t>
            </a:r>
          </a:p>
          <a:p>
            <a:r>
              <a:rPr lang="cs-CZ" dirty="0" smtClean="0"/>
              <a:t>Převládá názor, že zdravotnické služby jsou specifické komodity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30977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Zdravotnické systémy</a:t>
            </a:r>
            <a:r>
              <a:rPr lang="cs-CZ" dirty="0"/>
              <a:t> v jednotlivých státech světa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 smtClean="0"/>
              <a:t>vykazují </a:t>
            </a:r>
            <a:r>
              <a:rPr lang="cs-CZ" dirty="0"/>
              <a:t>velkou </a:t>
            </a:r>
            <a:r>
              <a:rPr lang="cs-CZ" dirty="0" smtClean="0"/>
              <a:t>rozmanitost</a:t>
            </a:r>
          </a:p>
          <a:p>
            <a:pPr algn="just"/>
            <a:r>
              <a:rPr lang="cs-CZ" dirty="0" smtClean="0"/>
              <a:t>v </a:t>
            </a:r>
            <a:r>
              <a:rPr lang="cs-CZ" dirty="0"/>
              <a:t>každé zemi </a:t>
            </a:r>
            <a:r>
              <a:rPr lang="cs-CZ" dirty="0" smtClean="0"/>
              <a:t>se jedná o unikátnost </a:t>
            </a:r>
          </a:p>
          <a:p>
            <a:pPr algn="just"/>
            <a:r>
              <a:rPr lang="cs-CZ" dirty="0"/>
              <a:t>c</a:t>
            </a:r>
            <a:r>
              <a:rPr lang="cs-CZ" dirty="0" smtClean="0"/>
              <a:t>ílem </a:t>
            </a:r>
            <a:r>
              <a:rPr lang="cs-CZ" dirty="0"/>
              <a:t>zdravotnických systémů je zlepšovat </a:t>
            </a:r>
            <a:r>
              <a:rPr lang="cs-CZ" dirty="0" smtClean="0"/>
              <a:t>zdraví</a:t>
            </a:r>
          </a:p>
          <a:p>
            <a:pPr algn="just"/>
            <a:r>
              <a:rPr lang="cs-CZ" dirty="0" smtClean="0"/>
              <a:t>zdraví </a:t>
            </a:r>
            <a:r>
              <a:rPr lang="cs-CZ" dirty="0"/>
              <a:t>populace je však zdravotnictvím ovlivněno relativně málo (15 </a:t>
            </a:r>
            <a:r>
              <a:rPr lang="cs-CZ" dirty="0" smtClean="0"/>
              <a:t>%) </a:t>
            </a:r>
          </a:p>
          <a:p>
            <a:pPr algn="just"/>
            <a:r>
              <a:rPr lang="cs-CZ" dirty="0" smtClean="0"/>
              <a:t>zhruba </a:t>
            </a:r>
            <a:r>
              <a:rPr lang="cs-CZ" dirty="0"/>
              <a:t>stejný vliv jako zdravotnictví má životní prostředí (15 </a:t>
            </a:r>
            <a:r>
              <a:rPr lang="cs-CZ" dirty="0" smtClean="0"/>
              <a:t>%) </a:t>
            </a:r>
            <a:endParaRPr lang="cs-CZ" dirty="0"/>
          </a:p>
          <a:p>
            <a:pPr algn="just"/>
            <a:r>
              <a:rPr lang="cs-CZ" dirty="0" smtClean="0"/>
              <a:t>větší </a:t>
            </a:r>
            <a:r>
              <a:rPr lang="cs-CZ" dirty="0"/>
              <a:t>vliv na zdravotní stav obyvatel mají jiné determinanty zdraví, a to životní styl (50 %) nebo genetické faktory (20 </a:t>
            </a:r>
            <a:r>
              <a:rPr lang="cs-CZ" dirty="0" smtClean="0"/>
              <a:t>%)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540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Dělení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smtClean="0"/>
              <a:t>Podle </a:t>
            </a:r>
            <a:r>
              <a:rPr lang="cs-CZ" dirty="0"/>
              <a:t>způsobu hrazení poskytnuté zdravotní péče rozdělit na dva základní </a:t>
            </a:r>
            <a:r>
              <a:rPr lang="cs-CZ" dirty="0" smtClean="0"/>
              <a:t>modely:</a:t>
            </a:r>
          </a:p>
          <a:p>
            <a:r>
              <a:rPr lang="cs-CZ" b="1" dirty="0"/>
              <a:t>Zdravotní systémy založené na pojištění</a:t>
            </a:r>
            <a:r>
              <a:rPr lang="cs-CZ" dirty="0"/>
              <a:t>: </a:t>
            </a:r>
          </a:p>
          <a:p>
            <a:pPr lvl="1"/>
            <a:r>
              <a:rPr lang="cs-CZ" dirty="0"/>
              <a:t>veřejné (povinné) zdravotní pojištění – </a:t>
            </a:r>
            <a:r>
              <a:rPr lang="cs-CZ" dirty="0" err="1"/>
              <a:t>bismarckovský</a:t>
            </a:r>
            <a:r>
              <a:rPr lang="cs-CZ" dirty="0"/>
              <a:t> model zdravotnictví;</a:t>
            </a:r>
          </a:p>
          <a:p>
            <a:pPr lvl="1"/>
            <a:r>
              <a:rPr lang="cs-CZ" dirty="0"/>
              <a:t>soukromé (dobrovolné) zdravotní pojištění – liberální model zdravotnictví </a:t>
            </a:r>
            <a:r>
              <a:rPr lang="cs-CZ" dirty="0" smtClean="0"/>
              <a:t>(tržní zdravotnictví).</a:t>
            </a:r>
            <a:endParaRPr lang="cs-CZ" dirty="0"/>
          </a:p>
          <a:p>
            <a:r>
              <a:rPr lang="cs-CZ" b="1" dirty="0"/>
              <a:t>Státní zdravotnictví</a:t>
            </a:r>
            <a:r>
              <a:rPr lang="cs-CZ" dirty="0"/>
              <a:t> (zdravotní péče hrazená z veřejných prostředků, daní) – národní zdravotní služba: </a:t>
            </a:r>
          </a:p>
          <a:p>
            <a:pPr lvl="1"/>
            <a:r>
              <a:rPr lang="cs-CZ" dirty="0" err="1"/>
              <a:t>Beveridgeův</a:t>
            </a:r>
            <a:r>
              <a:rPr lang="cs-CZ" dirty="0"/>
              <a:t> model;</a:t>
            </a:r>
          </a:p>
          <a:p>
            <a:pPr lvl="1"/>
            <a:r>
              <a:rPr lang="cs-CZ" dirty="0" err="1"/>
              <a:t>Semaškův</a:t>
            </a:r>
            <a:r>
              <a:rPr lang="cs-CZ" dirty="0"/>
              <a:t> model.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57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Zdravotnické systémy založené </a:t>
            </a:r>
            <a:r>
              <a:rPr lang="cs-CZ" b="1" dirty="0"/>
              <a:t>na všeobecném zdravotním pojištění </a:t>
            </a: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jsou </a:t>
            </a:r>
            <a:r>
              <a:rPr lang="cs-CZ" dirty="0"/>
              <a:t>založeny na myšlence všeobecné dostupnosti zdravotní </a:t>
            </a:r>
            <a:r>
              <a:rPr lang="cs-CZ" dirty="0" smtClean="0"/>
              <a:t>péče</a:t>
            </a:r>
          </a:p>
          <a:p>
            <a:r>
              <a:rPr lang="cs-CZ" dirty="0"/>
              <a:t>z</a:t>
            </a:r>
            <a:r>
              <a:rPr lang="cs-CZ" dirty="0" smtClean="0"/>
              <a:t>dravotní </a:t>
            </a:r>
            <a:r>
              <a:rPr lang="cs-CZ" dirty="0"/>
              <a:t>péče je hrazena z veřejného (povinného) </a:t>
            </a:r>
            <a:r>
              <a:rPr lang="cs-CZ" dirty="0" smtClean="0"/>
              <a:t>zdravotního pojištění</a:t>
            </a:r>
          </a:p>
          <a:p>
            <a:r>
              <a:rPr lang="cs-CZ" dirty="0" smtClean="0"/>
              <a:t>Platí </a:t>
            </a:r>
            <a:r>
              <a:rPr lang="cs-CZ" dirty="0"/>
              <a:t>princip solidarity, kdy každý občan přispívá do základního fondu zdravotní pojišťovny dle svých možností (obvykle určité procento z vyměřovacího základu) a zdravotní péči čerpá dle svých </a:t>
            </a:r>
            <a:r>
              <a:rPr lang="cs-CZ" dirty="0" smtClean="0"/>
              <a:t>potřeb.</a:t>
            </a:r>
          </a:p>
          <a:p>
            <a:r>
              <a:rPr lang="cs-CZ" dirty="0" smtClean="0"/>
              <a:t>v </a:t>
            </a:r>
            <a:r>
              <a:rPr lang="cs-CZ" dirty="0"/>
              <a:t>Evropě je pravidlem státní garance za zdravotní péči pro všechny </a:t>
            </a:r>
            <a:r>
              <a:rPr lang="cs-CZ" dirty="0" smtClean="0"/>
              <a:t>obyvatele (</a:t>
            </a:r>
            <a:r>
              <a:rPr lang="cs-CZ" dirty="0" err="1" smtClean="0"/>
              <a:t>Bismarckovský</a:t>
            </a:r>
            <a:r>
              <a:rPr lang="cs-CZ" dirty="0" smtClean="0"/>
              <a:t> modelu)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369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 smtClean="0"/>
              <a:t>Bismarckovský</a:t>
            </a:r>
            <a:r>
              <a:rPr lang="cs-CZ" b="1" dirty="0" smtClean="0"/>
              <a:t> model </a:t>
            </a:r>
            <a:r>
              <a:rPr lang="cs-CZ" b="1" dirty="0"/>
              <a:t>zdravotnictví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Zdravotnický systém založený na veřejném (povinném) zdravotním pojištění byl uplatňován nejdříve těchto zemích: </a:t>
            </a:r>
            <a:endParaRPr lang="cs-CZ" dirty="0" smtClean="0"/>
          </a:p>
          <a:p>
            <a:pPr algn="just"/>
            <a:r>
              <a:rPr lang="cs-CZ" dirty="0" smtClean="0"/>
              <a:t>Německo</a:t>
            </a:r>
            <a:r>
              <a:rPr lang="cs-CZ" dirty="0"/>
              <a:t>, Francie, Rakousko, Holandsko, Belgie, Lucembursko, Švýcarsko. </a:t>
            </a:r>
            <a:endParaRPr lang="cs-CZ" dirty="0" smtClean="0"/>
          </a:p>
          <a:p>
            <a:pPr algn="just"/>
            <a:r>
              <a:rPr lang="cs-CZ" dirty="0" smtClean="0"/>
              <a:t>v </a:t>
            </a:r>
            <a:r>
              <a:rPr lang="cs-CZ" dirty="0"/>
              <a:t>90. letech byl zaveden také v ČR, na Slovensku, Polsko, Maďarsku aj. </a:t>
            </a:r>
          </a:p>
        </p:txBody>
      </p:sp>
    </p:spTree>
    <p:extLst>
      <p:ext uri="{BB962C8B-B14F-4D97-AF65-F5344CB8AC3E}">
        <p14:creationId xmlns:p14="http://schemas.microsoft.com/office/powerpoint/2010/main" val="276919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/>
              <a:t>Bismarckovský</a:t>
            </a:r>
            <a:r>
              <a:rPr lang="cs-CZ" b="1" dirty="0"/>
              <a:t> model </a:t>
            </a:r>
            <a:r>
              <a:rPr lang="cs-CZ" b="1" dirty="0" smtClean="0"/>
              <a:t>zdravotnictví - 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6"/>
            <a:ext cx="8496944" cy="4752528"/>
          </a:xfrm>
        </p:spPr>
        <p:txBody>
          <a:bodyPr>
            <a:normAutofit fontScale="70000" lnSpcReduction="20000"/>
          </a:bodyPr>
          <a:lstStyle/>
          <a:p>
            <a:r>
              <a:rPr lang="cs-CZ" dirty="0" err="1"/>
              <a:t>Bismarckovský</a:t>
            </a:r>
            <a:r>
              <a:rPr lang="cs-CZ" dirty="0"/>
              <a:t> model je historicky nejstarším zdravotnickým systémem;</a:t>
            </a:r>
          </a:p>
          <a:p>
            <a:r>
              <a:rPr lang="cs-CZ" dirty="0"/>
              <a:t>založen na principu solidarity;</a:t>
            </a:r>
          </a:p>
          <a:p>
            <a:r>
              <a:rPr lang="cs-CZ" dirty="0"/>
              <a:t>vznikl koncem 19. století v Německu, zakladatel Otto von Bismarck;</a:t>
            </a:r>
          </a:p>
          <a:p>
            <a:r>
              <a:rPr lang="cs-CZ" dirty="0"/>
              <a:t>zdravotní pojištění je součástí komplexního sociálního zabezpečení, které se stalo povinným (spolu s nemocenským, úrazovým a důchodovým pojištěním);</a:t>
            </a:r>
          </a:p>
          <a:p>
            <a:r>
              <a:rPr lang="cs-CZ" dirty="0"/>
              <a:t>povinnost zaměstnavatelů a zaměstnanců platit sociální/zdravotní pojištění jako určité procento příjmu;</a:t>
            </a:r>
          </a:p>
          <a:p>
            <a:r>
              <a:rPr lang="cs-CZ" dirty="0"/>
              <a:t>zdravotní pojišťovny jsou většinou veřejné a neziskové, někdy také soukromé (Holandsko); jejich počet variuje (v Německu okolo tří set pojišťoven, v Rakousku osm, v Maďarsku jedna);</a:t>
            </a:r>
          </a:p>
          <a:p>
            <a:r>
              <a:rPr lang="cs-CZ" dirty="0"/>
              <a:t>rozsah garantované péče je vesměs podobný, existují však určité rozdíly mezi jednotlivými státy.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244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/>
              <a:t>Bismarckovský</a:t>
            </a:r>
            <a:r>
              <a:rPr lang="cs-CZ" b="1" dirty="0"/>
              <a:t> model zdravotnictví - </a:t>
            </a:r>
            <a:r>
              <a:rPr lang="cs-CZ" b="1" dirty="0" smtClean="0"/>
              <a:t>výhody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Všeobecná </a:t>
            </a:r>
            <a:r>
              <a:rPr lang="cs-CZ" dirty="0"/>
              <a:t>dostupnost zdravotní péče, rovný přístup;</a:t>
            </a:r>
          </a:p>
          <a:p>
            <a:r>
              <a:rPr lang="cs-CZ" dirty="0"/>
              <a:t>jistota pojištěnce, že bude poskytnuta potřebná péče;</a:t>
            </a:r>
          </a:p>
          <a:p>
            <a:r>
              <a:rPr lang="cs-CZ" dirty="0"/>
              <a:t>vysoká kvalita péče;</a:t>
            </a:r>
          </a:p>
          <a:p>
            <a:r>
              <a:rPr lang="cs-CZ" dirty="0"/>
              <a:t>svobodný výběr a pluralita poskytovatelů zdravotní péče;</a:t>
            </a:r>
          </a:p>
          <a:p>
            <a:r>
              <a:rPr lang="cs-CZ" dirty="0"/>
              <a:t>spokojenost pacientů;</a:t>
            </a:r>
          </a:p>
          <a:p>
            <a:r>
              <a:rPr lang="cs-CZ" dirty="0"/>
              <a:t>výrazná decentralizace, významnou roli mají regionální orgány a poskytovatelé, méně pravomocí centrální vláda;</a:t>
            </a:r>
          </a:p>
          <a:p>
            <a:r>
              <a:rPr lang="cs-CZ" dirty="0"/>
              <a:t>povinnost zdravotní pojišťovny občana pojistit, ať je jeho zdravotní stav jakýkoliv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746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/>
              <a:t>Bismarckovský</a:t>
            </a:r>
            <a:r>
              <a:rPr lang="cs-CZ" b="1" dirty="0"/>
              <a:t> model zdravotnictví - </a:t>
            </a:r>
            <a:r>
              <a:rPr lang="cs-CZ" b="1" dirty="0" smtClean="0"/>
              <a:t>nevýhody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Vysoká </a:t>
            </a:r>
            <a:r>
              <a:rPr lang="cs-CZ" dirty="0"/>
              <a:t>cena péče (dlouhodobě v řadě zemí přesahuje 10 % HDP, přesto jsou však náklady na zdravotnictví nižší, než v zemích s tržním zdravotnictvím – např. v USA 17 % HDP);</a:t>
            </a:r>
          </a:p>
          <a:p>
            <a:pPr algn="just"/>
            <a:r>
              <a:rPr lang="cs-CZ" dirty="0"/>
              <a:t>velké administrativní náklady (provoz pojišťoven, IT technologie, velký počet administrativního personálu);</a:t>
            </a:r>
          </a:p>
          <a:p>
            <a:pPr algn="just"/>
            <a:r>
              <a:rPr lang="cs-CZ" dirty="0"/>
              <a:t>složitost vztahů pacient–poskytovatel zdravotní péče–pojišťovna.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906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Primitivní společnost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r>
              <a:rPr lang="cs-CZ" dirty="0" smtClean="0"/>
              <a:t>nemoc brána jako přírodní jev</a:t>
            </a:r>
          </a:p>
          <a:p>
            <a:r>
              <a:rPr lang="cs-CZ" dirty="0" smtClean="0"/>
              <a:t>nemocný pokládán za hříčku tajemných sil přírody nebo nevinnou oběť rozmaru démonů</a:t>
            </a:r>
          </a:p>
          <a:p>
            <a:r>
              <a:rPr lang="cs-CZ" dirty="0" smtClean="0"/>
              <a:t>ponechán osudu nebo náboženským rituálům šamanů a kouzelníků</a:t>
            </a:r>
          </a:p>
        </p:txBody>
      </p:sp>
    </p:spTree>
    <p:extLst>
      <p:ext uri="{BB962C8B-B14F-4D97-AF65-F5344CB8AC3E}">
        <p14:creationId xmlns:p14="http://schemas.microsoft.com/office/powerpoint/2010/main" val="347200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Tržní zdravotnictví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85313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cs-CZ" dirty="0" smtClean="0"/>
              <a:t>je </a:t>
            </a:r>
            <a:r>
              <a:rPr lang="cs-CZ" dirty="0"/>
              <a:t>zdravotnický systém založený na individuální odpovědnosti </a:t>
            </a:r>
            <a:r>
              <a:rPr lang="cs-CZ" dirty="0" smtClean="0"/>
              <a:t>občanů</a:t>
            </a:r>
          </a:p>
          <a:p>
            <a:pPr algn="just"/>
            <a:r>
              <a:rPr lang="cs-CZ" dirty="0" smtClean="0"/>
              <a:t>stát </a:t>
            </a:r>
            <a:r>
              <a:rPr lang="cs-CZ" dirty="0"/>
              <a:t>negarantuje zdravotní péči pro všechny, pouze pro některé sociální skupiny, a to formou státních zdravotnických </a:t>
            </a:r>
            <a:r>
              <a:rPr lang="cs-CZ" dirty="0" smtClean="0"/>
              <a:t>programů (důchodci </a:t>
            </a:r>
            <a:r>
              <a:rPr lang="cs-CZ" dirty="0"/>
              <a:t>nad 65 let a chudých lidí</a:t>
            </a:r>
            <a:r>
              <a:rPr lang="cs-CZ" dirty="0" smtClean="0"/>
              <a:t>, </a:t>
            </a:r>
            <a:r>
              <a:rPr lang="cs-CZ" dirty="0"/>
              <a:t>jejichž příjem je nižší než oficiálně stanovená hranice životního minima a některých dalších </a:t>
            </a:r>
            <a:r>
              <a:rPr lang="cs-CZ" dirty="0" smtClean="0"/>
              <a:t>skupin)</a:t>
            </a:r>
          </a:p>
          <a:p>
            <a:pPr algn="just"/>
            <a:r>
              <a:rPr lang="cs-CZ" dirty="0" smtClean="0"/>
              <a:t>náklady </a:t>
            </a:r>
            <a:r>
              <a:rPr lang="cs-CZ" dirty="0"/>
              <a:t>na zdravotnictví jsou hrazeny z komerčního (soukromého) zdravotního </a:t>
            </a:r>
            <a:r>
              <a:rPr lang="cs-CZ" dirty="0" smtClean="0"/>
              <a:t>pojištění</a:t>
            </a:r>
          </a:p>
          <a:p>
            <a:pPr algn="just"/>
            <a:r>
              <a:rPr lang="cs-CZ" dirty="0" smtClean="0"/>
              <a:t>veřejné </a:t>
            </a:r>
            <a:r>
              <a:rPr lang="cs-CZ" dirty="0"/>
              <a:t>(povinné) zdravotní pojištění </a:t>
            </a:r>
            <a:r>
              <a:rPr lang="cs-CZ" dirty="0" smtClean="0"/>
              <a:t>neexistuje</a:t>
            </a:r>
          </a:p>
          <a:p>
            <a:pPr algn="just"/>
            <a:r>
              <a:rPr lang="cs-CZ" dirty="0" smtClean="0"/>
              <a:t>modelovým </a:t>
            </a:r>
            <a:r>
              <a:rPr lang="cs-CZ" dirty="0"/>
              <a:t>příkladem je </a:t>
            </a:r>
            <a:r>
              <a:rPr lang="cs-CZ" dirty="0" smtClean="0"/>
              <a:t>USA </a:t>
            </a:r>
            <a:r>
              <a:rPr lang="cs-CZ" dirty="0"/>
              <a:t>(liberální model zdravotnictví</a:t>
            </a:r>
            <a:r>
              <a:rPr lang="cs-CZ" dirty="0" smtClean="0"/>
              <a:t>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45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Tržního zdravotnictví - výhody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/>
              <a:t>Vysoká </a:t>
            </a:r>
            <a:r>
              <a:rPr lang="cs-CZ" dirty="0"/>
              <a:t>kvalita péče (za podmínky dostatečného rozsahu pojistky);</a:t>
            </a:r>
          </a:p>
          <a:p>
            <a:pPr algn="just"/>
            <a:r>
              <a:rPr lang="cs-CZ" dirty="0"/>
              <a:t>více peněz pro vědu a medicínský výzkum;</a:t>
            </a:r>
          </a:p>
          <a:p>
            <a:pPr algn="just"/>
            <a:r>
              <a:rPr lang="cs-CZ" dirty="0"/>
              <a:t>rychlé uplatňování nových technologií a výsledků výzkumu v praxi;</a:t>
            </a:r>
          </a:p>
          <a:p>
            <a:pPr algn="just"/>
            <a:r>
              <a:rPr lang="cs-CZ" dirty="0"/>
              <a:t>sledování kvality péče, tlak na její zvyšování;</a:t>
            </a:r>
          </a:p>
          <a:p>
            <a:pPr algn="just"/>
            <a:r>
              <a:rPr lang="cs-CZ" dirty="0"/>
              <a:t>vysoké příjmy lékařů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68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Tržního zdravotnictví - nevýhody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dirty="0" smtClean="0"/>
              <a:t>Sociální </a:t>
            </a:r>
            <a:r>
              <a:rPr lang="cs-CZ" dirty="0"/>
              <a:t>nerovnost a nedostatečná dostupnost zdravotní péče;</a:t>
            </a:r>
          </a:p>
          <a:p>
            <a:pPr algn="just"/>
            <a:r>
              <a:rPr lang="cs-CZ" dirty="0"/>
              <a:t>17 % Američanů nemá zajištěné zdravotní pojištění (tj. 47 miliónu nepojištěných, z toho 8,6 miliónů dětí), týká se to rodin s nižším příjmem, mladých lidí do 25 let, zaměstnanců malých firem;</a:t>
            </a:r>
          </a:p>
          <a:p>
            <a:pPr algn="just"/>
            <a:r>
              <a:rPr lang="cs-CZ" dirty="0"/>
              <a:t>„podpojištění“ – jenom částečné pojištění, které v praxi nestačí na krytí nezbytné péče (střední třída);</a:t>
            </a:r>
          </a:p>
          <a:p>
            <a:pPr algn="just"/>
            <a:r>
              <a:rPr lang="cs-CZ" dirty="0"/>
              <a:t>nákladnost a vysoká cena: náklady na zdravotnictví v USA jsou větší než 17 % HDP;</a:t>
            </a:r>
          </a:p>
          <a:p>
            <a:pPr algn="just"/>
            <a:r>
              <a:rPr lang="cs-CZ" dirty="0"/>
              <a:t>poskytování nadbytečné péče lidem se sjednaným pojištěním;</a:t>
            </a:r>
          </a:p>
          <a:p>
            <a:pPr algn="just"/>
            <a:r>
              <a:rPr lang="cs-CZ" dirty="0"/>
              <a:t>soudní spory;</a:t>
            </a:r>
          </a:p>
          <a:p>
            <a:pPr algn="just"/>
            <a:r>
              <a:rPr lang="cs-CZ" dirty="0"/>
              <a:t>vysoké administrativní náklady;</a:t>
            </a:r>
          </a:p>
          <a:p>
            <a:pPr algn="just"/>
            <a:r>
              <a:rPr lang="cs-CZ" dirty="0"/>
              <a:t>závažná nemoc vnímána jako ekonomické ohrožení jednotlivce i rodiny, je to nejčastější příčina osobních bankrotů.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732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b="1" dirty="0"/>
              <a:t>Tržního zdravotnictví </a:t>
            </a:r>
            <a:r>
              <a:rPr lang="cs-CZ" b="1" dirty="0" smtClean="0"/>
              <a:t>- druhy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/>
              <a:t>Státní zdravotnické programy v </a:t>
            </a:r>
            <a:r>
              <a:rPr lang="cs-CZ" b="1" dirty="0" smtClean="0"/>
              <a:t>USA </a:t>
            </a:r>
            <a:r>
              <a:rPr lang="cs-CZ" dirty="0" smtClean="0"/>
              <a:t>(je </a:t>
            </a:r>
            <a:r>
              <a:rPr lang="cs-CZ" dirty="0"/>
              <a:t>hrazena téměř polovina veškeré zdravotní </a:t>
            </a:r>
            <a:r>
              <a:rPr lang="cs-CZ" dirty="0" smtClean="0"/>
              <a:t>péče</a:t>
            </a:r>
            <a:r>
              <a:rPr lang="cs-CZ" dirty="0"/>
              <a:t>)</a:t>
            </a:r>
          </a:p>
          <a:p>
            <a:r>
              <a:rPr lang="cs-CZ" dirty="0" err="1"/>
              <a:t>Medicare</a:t>
            </a:r>
            <a:r>
              <a:rPr lang="cs-CZ" dirty="0"/>
              <a:t> </a:t>
            </a:r>
            <a:r>
              <a:rPr lang="cs-CZ" dirty="0" smtClean="0"/>
              <a:t>- důchodci</a:t>
            </a:r>
            <a:r>
              <a:rPr lang="cs-CZ" dirty="0"/>
              <a:t>, tělesně </a:t>
            </a:r>
            <a:r>
              <a:rPr lang="cs-CZ" dirty="0" smtClean="0"/>
              <a:t>postižení (významná </a:t>
            </a:r>
            <a:r>
              <a:rPr lang="cs-CZ" dirty="0"/>
              <a:t>spoluúčast v ambulantní péči, stejné podmínky ve všech státech </a:t>
            </a:r>
            <a:r>
              <a:rPr lang="cs-CZ" dirty="0" smtClean="0"/>
              <a:t>USA)</a:t>
            </a:r>
            <a:endParaRPr lang="cs-CZ" dirty="0"/>
          </a:p>
          <a:p>
            <a:r>
              <a:rPr lang="cs-CZ" dirty="0" err="1"/>
              <a:t>Medicaid</a:t>
            </a:r>
            <a:r>
              <a:rPr lang="cs-CZ" dirty="0"/>
              <a:t> </a:t>
            </a:r>
            <a:r>
              <a:rPr lang="cs-CZ" dirty="0" smtClean="0"/>
              <a:t>- základní </a:t>
            </a:r>
            <a:r>
              <a:rPr lang="cs-CZ" dirty="0"/>
              <a:t>péče pro </a:t>
            </a:r>
            <a:r>
              <a:rPr lang="cs-CZ" dirty="0" smtClean="0"/>
              <a:t>chudé (rozdíly </a:t>
            </a:r>
            <a:r>
              <a:rPr lang="cs-CZ" dirty="0"/>
              <a:t>mezi jednotlivými </a:t>
            </a:r>
            <a:r>
              <a:rPr lang="cs-CZ" dirty="0" smtClean="0"/>
              <a:t>státy)</a:t>
            </a:r>
            <a:endParaRPr lang="cs-CZ" dirty="0"/>
          </a:p>
          <a:p>
            <a:r>
              <a:rPr lang="cs-CZ" dirty="0" err="1"/>
              <a:t>Veterans</a:t>
            </a:r>
            <a:r>
              <a:rPr lang="cs-CZ" dirty="0"/>
              <a:t> </a:t>
            </a:r>
            <a:r>
              <a:rPr lang="cs-CZ" dirty="0" err="1"/>
              <a:t>Health</a:t>
            </a:r>
            <a:r>
              <a:rPr lang="cs-CZ" dirty="0"/>
              <a:t> care </a:t>
            </a:r>
            <a:r>
              <a:rPr lang="cs-CZ" dirty="0" err="1"/>
              <a:t>Administration</a:t>
            </a:r>
            <a:r>
              <a:rPr lang="cs-CZ" dirty="0"/>
              <a:t> </a:t>
            </a:r>
            <a:r>
              <a:rPr lang="cs-CZ" dirty="0" smtClean="0"/>
              <a:t>- pro </a:t>
            </a:r>
            <a:r>
              <a:rPr lang="cs-CZ" dirty="0"/>
              <a:t>vojáky, válečné veterány a jejich rodiny, vysoké státní </a:t>
            </a:r>
            <a:r>
              <a:rPr lang="cs-CZ" dirty="0" smtClean="0"/>
              <a:t>úředníky</a:t>
            </a:r>
            <a:endParaRPr lang="cs-CZ" dirty="0"/>
          </a:p>
          <a:p>
            <a:r>
              <a:rPr lang="cs-CZ" dirty="0"/>
              <a:t>Indian </a:t>
            </a:r>
            <a:r>
              <a:rPr lang="cs-CZ" dirty="0" err="1"/>
              <a:t>Health</a:t>
            </a:r>
            <a:r>
              <a:rPr lang="cs-CZ" dirty="0"/>
              <a:t> </a:t>
            </a:r>
            <a:r>
              <a:rPr lang="cs-CZ" dirty="0" smtClean="0"/>
              <a:t>Care - pro </a:t>
            </a:r>
            <a:r>
              <a:rPr lang="cs-CZ" dirty="0"/>
              <a:t>původní americké obyvatele, Indiány a </a:t>
            </a:r>
            <a:r>
              <a:rPr lang="cs-CZ" dirty="0" smtClean="0"/>
              <a:t>Eskymáky (zdravotní </a:t>
            </a:r>
            <a:r>
              <a:rPr lang="cs-CZ" dirty="0"/>
              <a:t>péče poskytována </a:t>
            </a:r>
            <a:r>
              <a:rPr lang="cs-CZ" dirty="0" smtClean="0"/>
              <a:t>bezplatně)</a:t>
            </a:r>
            <a:endParaRPr lang="cs-CZ" dirty="0"/>
          </a:p>
          <a:p>
            <a:r>
              <a:rPr lang="cs-CZ" dirty="0"/>
              <a:t>Neodkladná péče v ohrožení života Není bezplatná, musí být však vždy poskytnuta, a to bez ohledu na solventnost pacienta.</a:t>
            </a:r>
          </a:p>
          <a:p>
            <a:pPr marL="0" indent="0">
              <a:buNone/>
            </a:pPr>
            <a:r>
              <a:rPr lang="cs-CZ" b="1" dirty="0"/>
              <a:t>Soukromé zdravotní pojištění v USA</a:t>
            </a:r>
          </a:p>
          <a:p>
            <a:r>
              <a:rPr lang="cs-CZ" dirty="0" smtClean="0"/>
              <a:t>je </a:t>
            </a:r>
            <a:r>
              <a:rPr lang="cs-CZ" dirty="0"/>
              <a:t>dobrovolné a </a:t>
            </a:r>
            <a:r>
              <a:rPr lang="cs-CZ" dirty="0" smtClean="0"/>
              <a:t>nenárokové.</a:t>
            </a:r>
          </a:p>
          <a:p>
            <a:r>
              <a:rPr lang="cs-CZ" dirty="0" smtClean="0"/>
              <a:t>Pojišťovna </a:t>
            </a:r>
            <a:r>
              <a:rPr lang="cs-CZ" dirty="0"/>
              <a:t>nemá povinnost žadatele pojistit resp. pojistit v plném rozsahu, v případě již existujících zdravotních problémů žadatele. </a:t>
            </a:r>
            <a:endParaRPr lang="cs-CZ" dirty="0" smtClean="0"/>
          </a:p>
          <a:p>
            <a:r>
              <a:rPr lang="cs-CZ" dirty="0" smtClean="0"/>
              <a:t>Existuje </a:t>
            </a:r>
            <a:r>
              <a:rPr lang="cs-CZ" dirty="0"/>
              <a:t>ve dvou </a:t>
            </a:r>
            <a:r>
              <a:rPr lang="cs-CZ" dirty="0" smtClean="0"/>
              <a:t>formách (zaměstnanecké </a:t>
            </a:r>
            <a:r>
              <a:rPr lang="cs-CZ" dirty="0"/>
              <a:t>nebo </a:t>
            </a:r>
            <a:r>
              <a:rPr lang="cs-CZ" dirty="0" smtClean="0"/>
              <a:t>individuální)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577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b="1" dirty="0"/>
              <a:t>Tržního zdravotnictví </a:t>
            </a:r>
            <a:r>
              <a:rPr lang="cs-CZ" b="1" dirty="0" smtClean="0"/>
              <a:t>- druhy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- Zaměstnanecké </a:t>
            </a:r>
            <a:r>
              <a:rPr lang="cs-CZ" b="1" dirty="0"/>
              <a:t>zdravotní pojištění</a:t>
            </a:r>
          </a:p>
          <a:p>
            <a:r>
              <a:rPr lang="cs-CZ" dirty="0"/>
              <a:t>Tato forma pojištění se týká 2/3 všech pojištěných;</a:t>
            </a:r>
          </a:p>
          <a:p>
            <a:r>
              <a:rPr lang="cs-CZ" dirty="0"/>
              <a:t>hrazeno zaměstnavateli, kteří v rámci svých sociálních programů dobrovolně hradí zdravotní pojištění svým zaměstnancům;</a:t>
            </a:r>
          </a:p>
          <a:p>
            <a:r>
              <a:rPr lang="cs-CZ" dirty="0"/>
              <a:t>rozsah je různý.</a:t>
            </a:r>
          </a:p>
          <a:p>
            <a:pPr marL="0" indent="0">
              <a:buNone/>
            </a:pPr>
            <a:r>
              <a:rPr lang="cs-CZ" b="1" dirty="0" smtClean="0"/>
              <a:t>- Individuální </a:t>
            </a:r>
            <a:r>
              <a:rPr lang="cs-CZ" b="1" dirty="0"/>
              <a:t>zdravotní pojištění</a:t>
            </a:r>
          </a:p>
          <a:p>
            <a:r>
              <a:rPr lang="cs-CZ" dirty="0"/>
              <a:t>Tento typ pojištění se týká asi 5 % populace;</a:t>
            </a:r>
          </a:p>
          <a:p>
            <a:r>
              <a:rPr lang="cs-CZ" dirty="0"/>
              <a:t>je přizpůsobeno míře individuálního rizika;</a:t>
            </a:r>
          </a:p>
          <a:p>
            <a:r>
              <a:rPr lang="cs-CZ" dirty="0"/>
              <a:t>různý rozsah, často kryje pouze hospitalizaci.</a:t>
            </a:r>
          </a:p>
          <a:p>
            <a:r>
              <a:rPr lang="cs-CZ" dirty="0"/>
              <a:t>zdravotní pojištění v plném rozsahu je velmi nákladné, mnoho lidí má sjednáno pouze částečné pojištění, pojistné podmínky jsou komplikované, často klientům ne zcela jasné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033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Národní zdravotní služba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/>
              <a:t>zdravotnictví </a:t>
            </a:r>
            <a:r>
              <a:rPr lang="cs-CZ" dirty="0"/>
              <a:t>financováno z daní, tj. prostřednictvím státního </a:t>
            </a:r>
            <a:r>
              <a:rPr lang="cs-CZ" dirty="0" smtClean="0"/>
              <a:t>rozpočtu</a:t>
            </a:r>
          </a:p>
          <a:p>
            <a:pPr algn="just"/>
            <a:r>
              <a:rPr lang="cs-CZ" dirty="0"/>
              <a:t>z</a:t>
            </a:r>
            <a:r>
              <a:rPr lang="cs-CZ" dirty="0" smtClean="0"/>
              <a:t>dravotnictví </a:t>
            </a:r>
            <a:r>
              <a:rPr lang="cs-CZ" dirty="0"/>
              <a:t>je politicky determinováno – stát garantuje určitý balík služeb, vlastní většinu zdravotnických zařízení, zejména </a:t>
            </a:r>
            <a:r>
              <a:rPr lang="cs-CZ" dirty="0" smtClean="0"/>
              <a:t>nemocnic</a:t>
            </a:r>
          </a:p>
          <a:p>
            <a:pPr algn="just"/>
            <a:r>
              <a:rPr lang="cs-CZ" dirty="0"/>
              <a:t>j</a:t>
            </a:r>
            <a:r>
              <a:rPr lang="cs-CZ" dirty="0" smtClean="0"/>
              <a:t>edná </a:t>
            </a:r>
            <a:r>
              <a:rPr lang="cs-CZ" dirty="0"/>
              <a:t>se o státní (centralizované) </a:t>
            </a:r>
            <a:r>
              <a:rPr lang="cs-CZ" dirty="0" smtClean="0"/>
              <a:t>zdravotnictví </a:t>
            </a:r>
          </a:p>
          <a:p>
            <a:pPr algn="just"/>
            <a:r>
              <a:rPr lang="cs-CZ" dirty="0"/>
              <a:t>m</a:t>
            </a:r>
            <a:r>
              <a:rPr lang="cs-CZ" dirty="0" smtClean="0"/>
              <a:t>ezi </a:t>
            </a:r>
            <a:r>
              <a:rPr lang="cs-CZ" dirty="0"/>
              <a:t>znaky patří hlavně dostupnost zdravotní péče a rovný přístup ke všem </a:t>
            </a:r>
            <a:r>
              <a:rPr lang="cs-CZ" dirty="0" smtClean="0"/>
              <a:t>obyvatelům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519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b="1" dirty="0"/>
              <a:t>Národní zdravotní služba</a:t>
            </a:r>
            <a:r>
              <a:rPr lang="cs-CZ" dirty="0"/>
              <a:t> </a:t>
            </a:r>
            <a:r>
              <a:rPr lang="cs-CZ" b="1" dirty="0" smtClean="0"/>
              <a:t>- druhy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dirty="0"/>
              <a:t>Podle existence (resp. neexistence) soukromého sektoru lze národní zdravotní službu rozdělit do dvou </a:t>
            </a:r>
            <a:r>
              <a:rPr lang="cs-CZ" dirty="0" smtClean="0"/>
              <a:t>modelů:</a:t>
            </a:r>
          </a:p>
          <a:p>
            <a:pPr algn="just"/>
            <a:r>
              <a:rPr lang="cs-CZ" b="1" dirty="0" err="1" smtClean="0"/>
              <a:t>Semaškův</a:t>
            </a:r>
            <a:r>
              <a:rPr lang="cs-CZ" b="1" dirty="0" smtClean="0"/>
              <a:t> </a:t>
            </a:r>
            <a:r>
              <a:rPr lang="cs-CZ" b="1" dirty="0"/>
              <a:t>model</a:t>
            </a:r>
            <a:r>
              <a:rPr lang="cs-CZ" dirty="0"/>
              <a:t>: </a:t>
            </a:r>
          </a:p>
          <a:p>
            <a:pPr lvl="1" algn="just"/>
            <a:r>
              <a:rPr lang="cs-CZ" dirty="0"/>
              <a:t>v bývalém SSSR a zemích sovětského bloku, nyní na Kubě;</a:t>
            </a:r>
          </a:p>
          <a:p>
            <a:pPr algn="just"/>
            <a:r>
              <a:rPr lang="cs-CZ" b="1" dirty="0" err="1"/>
              <a:t>Beveridgův</a:t>
            </a:r>
            <a:r>
              <a:rPr lang="cs-CZ" b="1" dirty="0"/>
              <a:t> model</a:t>
            </a:r>
            <a:r>
              <a:rPr lang="cs-CZ" dirty="0"/>
              <a:t>: </a:t>
            </a:r>
          </a:p>
          <a:p>
            <a:pPr lvl="1" algn="just"/>
            <a:r>
              <a:rPr lang="cs-CZ" dirty="0"/>
              <a:t>Velká Británie, Kanada, Nový Zéland, Austrálie, Švédsko, Norsko, Finsko, Dánsko, Španělsko, Portugalsko, Řecko, Itálie aj.;</a:t>
            </a:r>
          </a:p>
          <a:p>
            <a:pPr lvl="1" algn="just"/>
            <a:r>
              <a:rPr lang="cs-CZ" dirty="0"/>
              <a:t>platí stejné principy jako u </a:t>
            </a:r>
            <a:r>
              <a:rPr lang="cs-CZ" dirty="0" err="1"/>
              <a:t>Semaškova</a:t>
            </a:r>
            <a:r>
              <a:rPr lang="cs-CZ" dirty="0"/>
              <a:t> modelu;</a:t>
            </a:r>
          </a:p>
          <a:p>
            <a:pPr lvl="1" algn="just"/>
            <a:r>
              <a:rPr lang="cs-CZ" dirty="0"/>
              <a:t>rozdíl oproti </a:t>
            </a:r>
            <a:r>
              <a:rPr lang="cs-CZ" dirty="0" err="1"/>
              <a:t>Semaškovu</a:t>
            </a:r>
            <a:r>
              <a:rPr lang="cs-CZ" dirty="0"/>
              <a:t> modelu: soukromé zdravotní služby existují, mají však doplňkový charakter, obvykle tvoří 15–20 % zdravotní péče, jejich podíl však roste, navíc lze uzavřít soukromé </a:t>
            </a:r>
            <a:r>
              <a:rPr lang="cs-CZ" dirty="0" smtClean="0"/>
              <a:t>zdravotní pojištění;</a:t>
            </a:r>
            <a:endParaRPr lang="cs-CZ" dirty="0"/>
          </a:p>
          <a:p>
            <a:pPr lvl="1" algn="just"/>
            <a:r>
              <a:rPr lang="cs-CZ" dirty="0"/>
              <a:t>určitá míra spoluúčasti však existuje (léky, zubní péče, hospitalizační a ambulantní poplatky);</a:t>
            </a:r>
          </a:p>
          <a:p>
            <a:pPr lvl="1" algn="just"/>
            <a:r>
              <a:rPr lang="cs-CZ" dirty="0"/>
              <a:t>v současnosti trend k decentralizaci rozhodování na regiony až obce.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299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Národní zdravotní služba</a:t>
            </a:r>
            <a:r>
              <a:rPr lang="cs-CZ" dirty="0"/>
              <a:t> </a:t>
            </a:r>
            <a:r>
              <a:rPr lang="cs-CZ" b="1" dirty="0" smtClean="0"/>
              <a:t>- výhody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 smtClean="0"/>
              <a:t>garance </a:t>
            </a:r>
            <a:r>
              <a:rPr lang="cs-CZ" dirty="0"/>
              <a:t>dostupnosti veškeré potřebné zdravotní péče státem;</a:t>
            </a:r>
          </a:p>
          <a:p>
            <a:pPr algn="just"/>
            <a:r>
              <a:rPr lang="cs-CZ" dirty="0"/>
              <a:t>rovnost v přístupu k péči;</a:t>
            </a:r>
          </a:p>
          <a:p>
            <a:pPr algn="just"/>
            <a:r>
              <a:rPr lang="cs-CZ" dirty="0"/>
              <a:t>všeobecná dostupnost základních služeb;</a:t>
            </a:r>
          </a:p>
          <a:p>
            <a:pPr algn="just"/>
            <a:r>
              <a:rPr lang="cs-CZ" dirty="0"/>
              <a:t>úspornost, nižší celkové náklady;</a:t>
            </a:r>
          </a:p>
          <a:p>
            <a:pPr algn="just"/>
            <a:r>
              <a:rPr lang="cs-CZ" dirty="0"/>
              <a:t>menší administrativní zatížení lékařů;</a:t>
            </a:r>
          </a:p>
          <a:p>
            <a:pPr algn="just"/>
            <a:r>
              <a:rPr lang="cs-CZ" dirty="0"/>
              <a:t>snadnější makroekonomická regulace;</a:t>
            </a:r>
          </a:p>
          <a:p>
            <a:pPr algn="just"/>
            <a:r>
              <a:rPr lang="cs-CZ" dirty="0"/>
              <a:t>důležitý prvek národní ekonomiky, stát poskytuje zaměstnání zdravotnickým pracovníkům.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858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Národní zdravotní služba</a:t>
            </a:r>
            <a:r>
              <a:rPr lang="cs-CZ" dirty="0"/>
              <a:t> </a:t>
            </a:r>
            <a:r>
              <a:rPr lang="cs-CZ" b="1" dirty="0" smtClean="0"/>
              <a:t>- nevýhody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dlouhé </a:t>
            </a:r>
            <a:r>
              <a:rPr lang="cs-CZ" sz="2800" dirty="0"/>
              <a:t>čekací doby na ambulantní specializované služby a drahé výkony; </a:t>
            </a:r>
          </a:p>
          <a:p>
            <a:pPr algn="just"/>
            <a:r>
              <a:rPr lang="cs-CZ" sz="2800" dirty="0"/>
              <a:t>omezená svobodná volba lékaře a zdravotnického zařízení;</a:t>
            </a:r>
          </a:p>
          <a:p>
            <a:pPr algn="just"/>
            <a:r>
              <a:rPr lang="cs-CZ" sz="2800" dirty="0"/>
              <a:t>různá úroveň nemocnic z hlediska komfortu pacientů.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171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Souvislost ekonomiky a zdravotnictví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zdravotní </a:t>
            </a:r>
            <a:r>
              <a:rPr lang="cs-CZ" dirty="0"/>
              <a:t>péče úzce souvisí s </a:t>
            </a:r>
            <a:r>
              <a:rPr lang="cs-CZ" dirty="0" smtClean="0"/>
              <a:t>ekonomikou</a:t>
            </a:r>
          </a:p>
          <a:p>
            <a:r>
              <a:rPr lang="cs-CZ" dirty="0"/>
              <a:t>n</a:t>
            </a:r>
            <a:r>
              <a:rPr lang="cs-CZ" dirty="0" smtClean="0"/>
              <a:t>áklady </a:t>
            </a:r>
            <a:r>
              <a:rPr lang="cs-CZ" dirty="0"/>
              <a:t>dané země na zdravotnictví </a:t>
            </a:r>
            <a:r>
              <a:rPr lang="cs-CZ" dirty="0" smtClean="0"/>
              <a:t>jsou vyjadřovány v </a:t>
            </a:r>
            <a:r>
              <a:rPr lang="cs-CZ" dirty="0"/>
              <a:t>procentech </a:t>
            </a:r>
            <a:r>
              <a:rPr lang="cs-CZ" dirty="0" smtClean="0"/>
              <a:t>HDP</a:t>
            </a:r>
          </a:p>
          <a:p>
            <a:r>
              <a:rPr lang="cs-CZ" dirty="0"/>
              <a:t>p</a:t>
            </a:r>
            <a:r>
              <a:rPr lang="cs-CZ" dirty="0" smtClean="0"/>
              <a:t>latí </a:t>
            </a:r>
            <a:r>
              <a:rPr lang="cs-CZ" dirty="0"/>
              <a:t>zde přímá úměra, tzn. s růstem nákladů na zdravotnictví se zlepšuje i zdravotní </a:t>
            </a:r>
            <a:r>
              <a:rPr lang="cs-CZ" dirty="0" smtClean="0"/>
              <a:t>péče</a:t>
            </a:r>
          </a:p>
          <a:p>
            <a:r>
              <a:rPr lang="cs-CZ" dirty="0" smtClean="0"/>
              <a:t>nelze opomenout i rozložení </a:t>
            </a:r>
            <a:r>
              <a:rPr lang="cs-CZ" dirty="0"/>
              <a:t>bohatství mezi </a:t>
            </a:r>
            <a:r>
              <a:rPr lang="cs-CZ" dirty="0" smtClean="0"/>
              <a:t>obyvateli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948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Křesťanství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nemoc a utrpení jsou pokládány za ctnost, za prostředek mravní očisty, za vykoupení a spásu</a:t>
            </a:r>
          </a:p>
          <a:p>
            <a:r>
              <a:rPr lang="cs-CZ" dirty="0" smtClean="0"/>
              <a:t>nemoc se stala křížem, který nemocný nese na svých bedrech a křesťanská pokora silou, která jej nadlehčuje</a:t>
            </a:r>
          </a:p>
          <a:p>
            <a:r>
              <a:rPr lang="cs-CZ" dirty="0" smtClean="0"/>
              <a:t>budování špitálů a útulků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651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Péče o zdraví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Komplex organizovaných a neorganizovaných činností spočívající v soustavě medicínských, zdravotně výchovných, ekonomických a politických opatření</a:t>
            </a:r>
          </a:p>
          <a:p>
            <a:pPr algn="just"/>
            <a:r>
              <a:rPr lang="cs-CZ" dirty="0" smtClean="0"/>
              <a:t>Cílem je uchovat, rozvíjet, upevňovat, chránit a navracet lidem zdraví a pracovní schopnost, prodlužovat lidský život, činit jej aktivní, spokojený a šťastný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552805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Specifické oblasti péče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Laická péče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Odborná péče</a:t>
            </a:r>
          </a:p>
          <a:p>
            <a:pPr>
              <a:buFontTx/>
              <a:buChar char="-"/>
            </a:pPr>
            <a:r>
              <a:rPr lang="cs-CZ" dirty="0" smtClean="0"/>
              <a:t>Individuální zdravotní péči</a:t>
            </a:r>
          </a:p>
          <a:p>
            <a:pPr>
              <a:buFontTx/>
              <a:buChar char="-"/>
            </a:pPr>
            <a:r>
              <a:rPr lang="cs-CZ" dirty="0" smtClean="0"/>
              <a:t>Kolektivní zdravotní péči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6187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Renesance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r>
              <a:rPr lang="cs-CZ" dirty="0" smtClean="0"/>
              <a:t>vznik přírodních věd        zájem o tělo</a:t>
            </a:r>
          </a:p>
          <a:p>
            <a:r>
              <a:rPr lang="cs-CZ" dirty="0" smtClean="0"/>
              <a:t>rozvoj manufaktury a mezinárodního obchodu, potřeba obrany       posílení zájmu na udržením dobrého stavu zdraví</a:t>
            </a:r>
          </a:p>
          <a:p>
            <a:endParaRPr lang="cs-CZ" dirty="0" smtClean="0"/>
          </a:p>
          <a:p>
            <a:r>
              <a:rPr lang="cs-CZ" b="1" dirty="0" smtClean="0"/>
              <a:t>osvícenský absolutismus</a:t>
            </a:r>
            <a:r>
              <a:rPr lang="cs-CZ" dirty="0" smtClean="0"/>
              <a:t> vytvářel karantény</a:t>
            </a:r>
          </a:p>
          <a:p>
            <a:pPr marL="0" indent="0">
              <a:buNone/>
            </a:pPr>
            <a:endParaRPr lang="cs-CZ" b="1" dirty="0" smtClean="0"/>
          </a:p>
          <a:p>
            <a:endParaRPr lang="cs-CZ" dirty="0"/>
          </a:p>
        </p:txBody>
      </p:sp>
      <p:cxnSp>
        <p:nvCxnSpPr>
          <p:cNvPr id="4" name="Přímá spojnice se šipkou 3"/>
          <p:cNvCxnSpPr/>
          <p:nvPr/>
        </p:nvCxnSpPr>
        <p:spPr>
          <a:xfrm>
            <a:off x="4355976" y="1916832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se šipkou 4"/>
          <p:cNvCxnSpPr/>
          <p:nvPr/>
        </p:nvCxnSpPr>
        <p:spPr>
          <a:xfrm>
            <a:off x="3563888" y="2996952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305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Středověk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l</a:t>
            </a:r>
            <a:r>
              <a:rPr lang="cs-CZ" dirty="0" smtClean="0"/>
              <a:t>ékařská péče byla vykonávána jak chudým tak bohatým (charitativní služba) → dovoleno volně požádat o odměnu</a:t>
            </a:r>
          </a:p>
          <a:p>
            <a:pPr algn="just"/>
            <a:r>
              <a:rPr lang="cs-CZ" dirty="0"/>
              <a:t>h</a:t>
            </a:r>
            <a:r>
              <a:rPr lang="cs-CZ" dirty="0" smtClean="0"/>
              <a:t>motná podpora církví</a:t>
            </a:r>
          </a:p>
          <a:p>
            <a:pPr algn="just"/>
            <a:r>
              <a:rPr lang="cs-CZ" dirty="0" smtClean="0"/>
              <a:t>slabá konkurence  → nedostatek lékařů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8477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Liberalismus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rozvoj volné soutěže </a:t>
            </a:r>
          </a:p>
          <a:p>
            <a:r>
              <a:rPr lang="cs-CZ" dirty="0" smtClean="0"/>
              <a:t>regulace lékařské praxe z fakult přechází pod stát </a:t>
            </a:r>
          </a:p>
          <a:p>
            <a:r>
              <a:rPr lang="cs-CZ" dirty="0" smtClean="0"/>
              <a:t>postupný vstup na trh služeb</a:t>
            </a:r>
          </a:p>
          <a:p>
            <a:r>
              <a:rPr lang="cs-CZ" dirty="0" smtClean="0"/>
              <a:t>přizpůsobení etických a právních norem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4666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Novověk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568952" cy="492514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dirty="0" smtClean="0"/>
              <a:t>vznik nových ekonomických, sociálních a etických problémů</a:t>
            </a:r>
          </a:p>
          <a:p>
            <a:pPr algn="just"/>
            <a:r>
              <a:rPr lang="cs-CZ" dirty="0" smtClean="0"/>
              <a:t>státní aparát přebírá řadu povinností na ochranu veřejného zdraví a hygieny</a:t>
            </a:r>
          </a:p>
          <a:p>
            <a:pPr algn="just"/>
            <a:r>
              <a:rPr lang="cs-CZ" dirty="0" smtClean="0"/>
              <a:t>zdravotně sociální opatření → prudký pokles úmrtnosti</a:t>
            </a:r>
          </a:p>
          <a:p>
            <a:pPr algn="just"/>
            <a:r>
              <a:rPr lang="cs-CZ" dirty="0" smtClean="0"/>
              <a:t>zavedení nemocenského a sociálního pojištění</a:t>
            </a:r>
          </a:p>
          <a:p>
            <a:pPr algn="just"/>
            <a:r>
              <a:rPr lang="cs-CZ" dirty="0" smtClean="0"/>
              <a:t>vznik odborných společností a komor</a:t>
            </a:r>
          </a:p>
          <a:p>
            <a:pPr algn="just"/>
            <a:r>
              <a:rPr lang="cs-CZ" dirty="0" smtClean="0"/>
              <a:t>právo na zdraví</a:t>
            </a:r>
          </a:p>
          <a:p>
            <a:pPr algn="just"/>
            <a:r>
              <a:rPr lang="cs-CZ" dirty="0" smtClean="0"/>
              <a:t>péče založená na biomedicíně a lékařské technologii → negativní jevy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24895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1077</TotalTime>
  <Words>2123</Words>
  <Application>Microsoft Office PowerPoint</Application>
  <PresentationFormat>Předvádění na obrazovce (4:3)</PresentationFormat>
  <Paragraphs>305</Paragraphs>
  <Slides>51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51</vt:i4>
      </vt:variant>
    </vt:vector>
  </HeadingPairs>
  <TitlesOfParts>
    <vt:vector size="52" baseType="lpstr">
      <vt:lpstr>Motiv systému Office</vt:lpstr>
      <vt:lpstr>Péče o zdraví v proměnách času</vt:lpstr>
      <vt:lpstr>Prezentace aplikace PowerPoint</vt:lpstr>
      <vt:lpstr>Úvod </vt:lpstr>
      <vt:lpstr>Primitivní společnost</vt:lpstr>
      <vt:lpstr>Křesťanství </vt:lpstr>
      <vt:lpstr>Renesance </vt:lpstr>
      <vt:lpstr>Středověk</vt:lpstr>
      <vt:lpstr>Liberalismus </vt:lpstr>
      <vt:lpstr>Novověk </vt:lpstr>
      <vt:lpstr>Novověk </vt:lpstr>
      <vt:lpstr>Současné problémy</vt:lpstr>
      <vt:lpstr>Systém zdravotní péče</vt:lpstr>
      <vt:lpstr>Teoretická východiska</vt:lpstr>
      <vt:lpstr>Obecná teorie systémů</vt:lpstr>
      <vt:lpstr>Zdravotní péče</vt:lpstr>
      <vt:lpstr>Zdravotnická péče </vt:lpstr>
      <vt:lpstr>Zdravotnictví</vt:lpstr>
      <vt:lpstr>Zdravotnická zařízení</vt:lpstr>
      <vt:lpstr>Péče o zdraví</vt:lpstr>
      <vt:lpstr>Základní schéma systémů</vt:lpstr>
      <vt:lpstr>Východiska </vt:lpstr>
      <vt:lpstr>Zdravotní stav</vt:lpstr>
      <vt:lpstr>Pohled na systém péče o zdraví</vt:lpstr>
      <vt:lpstr>Systémový model péče o zdraví</vt:lpstr>
      <vt:lpstr>Současné trendy v péči o zdraví</vt:lpstr>
      <vt:lpstr>Základní modely zdravotnických systémů</vt:lpstr>
      <vt:lpstr>Vznik a vývoj</vt:lpstr>
      <vt:lpstr>Zdravotnické systémy</vt:lpstr>
      <vt:lpstr>Charakteristické rysy reformy zdravotnictví v ČR</vt:lpstr>
      <vt:lpstr>Transformace ve zdravotnictví</vt:lpstr>
      <vt:lpstr>Decentralizace </vt:lpstr>
      <vt:lpstr>Přizpůsobování zdravotnictví</vt:lpstr>
      <vt:lpstr>Zdravotnické systémy v jednotlivých státech světa</vt:lpstr>
      <vt:lpstr>Dělení </vt:lpstr>
      <vt:lpstr>Zdravotnické systémy založené na všeobecném zdravotním pojištění  </vt:lpstr>
      <vt:lpstr>Bismarckovský model zdravotnictví</vt:lpstr>
      <vt:lpstr>Bismarckovský model zdravotnictví - charakteristika</vt:lpstr>
      <vt:lpstr>Bismarckovský model zdravotnictví - výhody</vt:lpstr>
      <vt:lpstr>Bismarckovský model zdravotnictví - nevýhody</vt:lpstr>
      <vt:lpstr>Tržní zdravotnictví </vt:lpstr>
      <vt:lpstr>Tržního zdravotnictví - výhody </vt:lpstr>
      <vt:lpstr>Tržního zdravotnictví - nevýhody </vt:lpstr>
      <vt:lpstr>Tržního zdravotnictví - druhy</vt:lpstr>
      <vt:lpstr>Tržního zdravotnictví - druhy</vt:lpstr>
      <vt:lpstr>Národní zdravotní služba </vt:lpstr>
      <vt:lpstr>Národní zdravotní služba - druhy</vt:lpstr>
      <vt:lpstr>Národní zdravotní služba - výhody</vt:lpstr>
      <vt:lpstr>Národní zdravotní služba - nevýhody</vt:lpstr>
      <vt:lpstr>Souvislost ekonomiky a zdravotnictví</vt:lpstr>
      <vt:lpstr>Péče o zdraví</vt:lpstr>
      <vt:lpstr>Specifické oblasti péče</vt:lpstr>
    </vt:vector>
  </TitlesOfParts>
  <Company>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Péče o zdraví v proměnách času</dc:title>
  <dc:creator>Schneiderová</dc:creator>
  <cp:lastModifiedBy>Schneiderová</cp:lastModifiedBy>
  <cp:revision>54</cp:revision>
  <dcterms:created xsi:type="dcterms:W3CDTF">2017-01-25T08:53:00Z</dcterms:created>
  <dcterms:modified xsi:type="dcterms:W3CDTF">2017-02-22T16:23:51Z</dcterms:modified>
</cp:coreProperties>
</file>